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  <p:sldId id="546" r:id="rId292"/>
    <p:sldId id="547" r:id="rId293"/>
    <p:sldId id="548" r:id="rId294"/>
    <p:sldId id="549" r:id="rId295"/>
    <p:sldId id="550" r:id="rId296"/>
    <p:sldId id="551" r:id="rId297"/>
    <p:sldId id="552" r:id="rId298"/>
    <p:sldId id="553" r:id="rId299"/>
    <p:sldId id="554" r:id="rId300"/>
    <p:sldId id="555" r:id="rId301"/>
    <p:sldId id="556" r:id="rId302"/>
    <p:sldId id="557" r:id="rId303"/>
    <p:sldId id="558" r:id="rId304"/>
    <p:sldId id="559" r:id="rId305"/>
    <p:sldId id="560" r:id="rId306"/>
    <p:sldId id="561" r:id="rId307"/>
    <p:sldId id="562" r:id="rId308"/>
    <p:sldId id="563" r:id="rId309"/>
    <p:sldId id="564" r:id="rId310"/>
    <p:sldId id="565" r:id="rId311"/>
    <p:sldId id="566" r:id="rId312"/>
    <p:sldId id="567" r:id="rId313"/>
    <p:sldId id="568" r:id="rId314"/>
    <p:sldId id="569" r:id="rId315"/>
    <p:sldId id="570" r:id="rId316"/>
    <p:sldId id="571" r:id="rId317"/>
    <p:sldId id="572" r:id="rId318"/>
    <p:sldId id="573" r:id="rId319"/>
    <p:sldId id="574" r:id="rId320"/>
    <p:sldId id="575" r:id="rId321"/>
    <p:sldId id="576" r:id="rId322"/>
    <p:sldId id="577" r:id="rId323"/>
    <p:sldId id="578" r:id="rId324"/>
    <p:sldId id="579" r:id="rId325"/>
    <p:sldId id="580" r:id="rId326"/>
    <p:sldId id="581" r:id="rId327"/>
    <p:sldId id="582" r:id="rId328"/>
    <p:sldId id="583" r:id="rId329"/>
    <p:sldId id="584" r:id="rId330"/>
    <p:sldId id="585" r:id="rId331"/>
    <p:sldId id="586" r:id="rId332"/>
    <p:sldId id="587" r:id="rId333"/>
    <p:sldId id="588" r:id="rId334"/>
    <p:sldId id="589" r:id="rId335"/>
    <p:sldId id="590" r:id="rId336"/>
    <p:sldId id="591" r:id="rId337"/>
    <p:sldId id="592" r:id="rId338"/>
    <p:sldId id="593" r:id="rId339"/>
    <p:sldId id="594" r:id="rId340"/>
    <p:sldId id="595" r:id="rId341"/>
    <p:sldId id="596" r:id="rId342"/>
    <p:sldId id="597" r:id="rId343"/>
    <p:sldId id="598" r:id="rId344"/>
    <p:sldId id="599" r:id="rId345"/>
    <p:sldId id="600" r:id="rId346"/>
    <p:sldId id="601" r:id="rId347"/>
    <p:sldId id="602" r:id="rId348"/>
    <p:sldId id="603" r:id="rId349"/>
    <p:sldId id="604" r:id="rId350"/>
    <p:sldId id="605" r:id="rId351"/>
    <p:sldId id="606" r:id="rId352"/>
    <p:sldId id="607" r:id="rId353"/>
    <p:sldId id="608" r:id="rId354"/>
    <p:sldId id="609" r:id="rId355"/>
    <p:sldId id="610" r:id="rId356"/>
    <p:sldId id="611" r:id="rId357"/>
    <p:sldId id="612" r:id="rId358"/>
    <p:sldId id="613" r:id="rId359"/>
    <p:sldId id="614" r:id="rId360"/>
    <p:sldId id="615" r:id="rId361"/>
    <p:sldId id="616" r:id="rId362"/>
    <p:sldId id="617" r:id="rId363"/>
    <p:sldId id="618" r:id="rId364"/>
    <p:sldId id="619" r:id="rId365"/>
    <p:sldId id="620" r:id="rId366"/>
    <p:sldId id="621" r:id="rId367"/>
    <p:sldId id="622" r:id="rId368"/>
    <p:sldId id="623" r:id="rId369"/>
    <p:sldId id="624" r:id="rId370"/>
    <p:sldId id="625" r:id="rId371"/>
    <p:sldId id="626" r:id="rId372"/>
    <p:sldId id="627" r:id="rId373"/>
    <p:sldId id="628" r:id="rId374"/>
    <p:sldId id="629" r:id="rId375"/>
    <p:sldId id="630" r:id="rId376"/>
    <p:sldId id="631" r:id="rId377"/>
    <p:sldId id="632" r:id="rId378"/>
    <p:sldId id="633" r:id="rId379"/>
    <p:sldId id="634" r:id="rId380"/>
    <p:sldId id="635" r:id="rId381"/>
    <p:sldId id="636" r:id="rId382"/>
    <p:sldId id="637" r:id="rId383"/>
    <p:sldId id="638" r:id="rId384"/>
    <p:sldId id="639" r:id="rId385"/>
    <p:sldId id="640" r:id="rId386"/>
    <p:sldId id="641" r:id="rId387"/>
    <p:sldId id="642" r:id="rId388"/>
    <p:sldId id="643" r:id="rId389"/>
    <p:sldId id="644" r:id="rId390"/>
    <p:sldId id="645" r:id="rId391"/>
    <p:sldId id="646" r:id="rId392"/>
    <p:sldId id="647" r:id="rId393"/>
    <p:sldId id="648" r:id="rId394"/>
    <p:sldId id="649" r:id="rId395"/>
    <p:sldId id="650" r:id="rId396"/>
    <p:sldId id="651" r:id="rId397"/>
    <p:sldId id="652" r:id="rId398"/>
    <p:sldId id="653" r:id="rId399"/>
    <p:sldId id="654" r:id="rId400"/>
    <p:sldId id="655" r:id="rId401"/>
    <p:sldId id="656" r:id="rId402"/>
    <p:sldId id="657" r:id="rId403"/>
    <p:sldId id="658" r:id="rId404"/>
    <p:sldId id="659" r:id="rId405"/>
    <p:sldId id="660" r:id="rId406"/>
    <p:sldId id="661" r:id="rId407"/>
    <p:sldId id="662" r:id="rId408"/>
    <p:sldId id="663" r:id="rId409"/>
    <p:sldId id="664" r:id="rId410"/>
    <p:sldId id="665" r:id="rId411"/>
    <p:sldId id="666" r:id="rId412"/>
    <p:sldId id="667" r:id="rId413"/>
    <p:sldId id="668" r:id="rId414"/>
    <p:sldId id="669" r:id="rId415"/>
    <p:sldId id="670" r:id="rId416"/>
    <p:sldId id="671" r:id="rId417"/>
    <p:sldId id="672" r:id="rId418"/>
    <p:sldId id="673" r:id="rId419"/>
    <p:sldId id="674" r:id="rId420"/>
    <p:sldId id="675" r:id="rId421"/>
    <p:sldId id="676" r:id="rId422"/>
    <p:sldId id="677" r:id="rId423"/>
    <p:sldId id="678" r:id="rId424"/>
    <p:sldId id="679" r:id="rId425"/>
    <p:sldId id="680" r:id="rId426"/>
    <p:sldId id="681" r:id="rId427"/>
    <p:sldId id="682" r:id="rId428"/>
    <p:sldId id="683" r:id="rId429"/>
    <p:sldId id="684" r:id="rId430"/>
    <p:sldId id="685" r:id="rId431"/>
    <p:sldId id="686" r:id="rId432"/>
    <p:sldId id="687" r:id="rId433"/>
    <p:sldId id="688" r:id="rId434"/>
    <p:sldId id="689" r:id="rId435"/>
    <p:sldId id="690" r:id="rId436"/>
    <p:sldId id="691" r:id="rId437"/>
    <p:sldId id="692" r:id="rId438"/>
    <p:sldId id="693" r:id="rId439"/>
    <p:sldId id="694" r:id="rId440"/>
    <p:sldId id="695" r:id="rId441"/>
    <p:sldId id="696" r:id="rId442"/>
    <p:sldId id="697" r:id="rId443"/>
    <p:sldId id="698" r:id="rId444"/>
    <p:sldId id="699" r:id="rId445"/>
    <p:sldId id="700" r:id="rId446"/>
    <p:sldId id="701" r:id="rId447"/>
    <p:sldId id="702" r:id="rId448"/>
    <p:sldId id="703" r:id="rId449"/>
    <p:sldId id="704" r:id="rId450"/>
    <p:sldId id="705" r:id="rId451"/>
    <p:sldId id="706" r:id="rId452"/>
    <p:sldId id="707" r:id="rId453"/>
    <p:sldId id="708" r:id="rId454"/>
    <p:sldId id="709" r:id="rId455"/>
    <p:sldId id="710" r:id="rId456"/>
    <p:sldId id="711" r:id="rId457"/>
    <p:sldId id="712" r:id="rId458"/>
    <p:sldId id="713" r:id="rId459"/>
    <p:sldId id="714" r:id="rId460"/>
    <p:sldId id="715" r:id="rId461"/>
    <p:sldId id="716" r:id="rId462"/>
    <p:sldId id="717" r:id="rId463"/>
    <p:sldId id="718" r:id="rId464"/>
    <p:sldId id="719" r:id="rId465"/>
    <p:sldId id="720" r:id="rId466"/>
    <p:sldId id="721" r:id="rId467"/>
    <p:sldId id="722" r:id="rId468"/>
    <p:sldId id="723" r:id="rId469"/>
    <p:sldId id="724" r:id="rId470"/>
    <p:sldId id="725" r:id="rId471"/>
    <p:sldId id="726" r:id="rId472"/>
    <p:sldId id="727" r:id="rId473"/>
    <p:sldId id="728" r:id="rId474"/>
    <p:sldId id="729" r:id="rId475"/>
    <p:sldId id="730" r:id="rId476"/>
    <p:sldId id="731" r:id="rId477"/>
    <p:sldId id="732" r:id="rId478"/>
    <p:sldId id="733" r:id="rId479"/>
    <p:sldId id="734" r:id="rId480"/>
    <p:sldId id="735" r:id="rId481"/>
    <p:sldId id="736" r:id="rId482"/>
    <p:sldId id="737" r:id="rId483"/>
    <p:sldId id="738" r:id="rId484"/>
    <p:sldId id="739" r:id="rId485"/>
    <p:sldId id="740" r:id="rId486"/>
    <p:sldId id="741" r:id="rId487"/>
    <p:sldId id="742" r:id="rId488"/>
    <p:sldId id="743" r:id="rId489"/>
    <p:sldId id="744" r:id="rId490"/>
    <p:sldId id="745" r:id="rId491"/>
    <p:sldId id="746" r:id="rId492"/>
    <p:sldId id="747" r:id="rId493"/>
    <p:sldId id="748" r:id="rId494"/>
    <p:sldId id="749" r:id="rId495"/>
    <p:sldId id="750" r:id="rId496"/>
    <p:sldId id="751" r:id="rId497"/>
    <p:sldId id="752" r:id="rId498"/>
    <p:sldId id="753" r:id="rId499"/>
    <p:sldId id="754" r:id="rId500"/>
    <p:sldId id="755" r:id="rId501"/>
    <p:sldId id="756" r:id="rId502"/>
    <p:sldId id="757" r:id="rId503"/>
    <p:sldId id="758" r:id="rId504"/>
    <p:sldId id="759" r:id="rId505"/>
    <p:sldId id="760" r:id="rId506"/>
    <p:sldId id="761" r:id="rId507"/>
    <p:sldId id="762" r:id="rId508"/>
    <p:sldId id="763" r:id="rId509"/>
    <p:sldId id="764" r:id="rId510"/>
    <p:sldId id="765" r:id="rId511"/>
    <p:sldId id="766" r:id="rId512"/>
    <p:sldId id="767" r:id="rId513"/>
    <p:sldId id="768" r:id="rId514"/>
    <p:sldId id="769" r:id="rId515"/>
    <p:sldId id="770" r:id="rId516"/>
    <p:sldId id="771" r:id="rId517"/>
  </p:sldIdLst>
  <p:sldSz cx="9144000" cy="5149850"/>
  <p:notesSz cx="9144000" cy="514985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modifyVerifier cryptProviderType="rsaFull" cryptAlgorithmClass="hash" cryptAlgorithmType="typeAny" cryptAlgorithmSid="4" spinCount="100000" saltData="qjyi5q97Ajm4mxL/3nyzgg==" hashData="LU0veHORH2nYJx2mHGU+Yy8TdHE=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21" d="100"/>
          <a:sy n="121" d="100"/>
        </p:scale>
        <p:origin x="-102" y="-12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66" Type="http://schemas.openxmlformats.org/officeDocument/2006/relationships/slide" Target="slides/slide365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377" Type="http://schemas.openxmlformats.org/officeDocument/2006/relationships/slide" Target="slides/slide376.xml"/><Relationship Id="rId500" Type="http://schemas.openxmlformats.org/officeDocument/2006/relationships/slide" Target="slides/slide499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402" Type="http://schemas.openxmlformats.org/officeDocument/2006/relationships/slide" Target="slides/slide401.xml"/><Relationship Id="rId279" Type="http://schemas.openxmlformats.org/officeDocument/2006/relationships/slide" Target="slides/slide278.xml"/><Relationship Id="rId444" Type="http://schemas.openxmlformats.org/officeDocument/2006/relationships/slide" Target="slides/slide443.xml"/><Relationship Id="rId486" Type="http://schemas.openxmlformats.org/officeDocument/2006/relationships/slide" Target="slides/slide485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46" Type="http://schemas.openxmlformats.org/officeDocument/2006/relationships/slide" Target="slides/slide345.xml"/><Relationship Id="rId388" Type="http://schemas.openxmlformats.org/officeDocument/2006/relationships/slide" Target="slides/slide387.xml"/><Relationship Id="rId511" Type="http://schemas.openxmlformats.org/officeDocument/2006/relationships/slide" Target="slides/slide510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497" Type="http://schemas.openxmlformats.org/officeDocument/2006/relationships/slide" Target="slides/slide496.xml"/><Relationship Id="rId12" Type="http://schemas.openxmlformats.org/officeDocument/2006/relationships/slide" Target="slides/slide1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357" Type="http://schemas.openxmlformats.org/officeDocument/2006/relationships/slide" Target="slides/slide356.xml"/><Relationship Id="rId54" Type="http://schemas.openxmlformats.org/officeDocument/2006/relationships/slide" Target="slides/slide53.xml"/><Relationship Id="rId96" Type="http://schemas.openxmlformats.org/officeDocument/2006/relationships/slide" Target="slides/slide95.xml"/><Relationship Id="rId161" Type="http://schemas.openxmlformats.org/officeDocument/2006/relationships/slide" Target="slides/slide160.xml"/><Relationship Id="rId217" Type="http://schemas.openxmlformats.org/officeDocument/2006/relationships/slide" Target="slides/slide216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24" Type="http://schemas.openxmlformats.org/officeDocument/2006/relationships/slide" Target="slides/slide423.xml"/><Relationship Id="rId466" Type="http://schemas.openxmlformats.org/officeDocument/2006/relationships/slide" Target="slides/slide46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326" Type="http://schemas.openxmlformats.org/officeDocument/2006/relationships/slide" Target="slides/slide325.xml"/><Relationship Id="rId65" Type="http://schemas.openxmlformats.org/officeDocument/2006/relationships/slide" Target="slides/slide64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172" Type="http://schemas.openxmlformats.org/officeDocument/2006/relationships/slide" Target="slides/slide17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477" Type="http://schemas.openxmlformats.org/officeDocument/2006/relationships/slide" Target="slides/slide476.xml"/><Relationship Id="rId281" Type="http://schemas.openxmlformats.org/officeDocument/2006/relationships/slide" Target="slides/slide280.xml"/><Relationship Id="rId337" Type="http://schemas.openxmlformats.org/officeDocument/2006/relationships/slide" Target="slides/slide336.xml"/><Relationship Id="rId502" Type="http://schemas.openxmlformats.org/officeDocument/2006/relationships/slide" Target="slides/slide501.xml"/><Relationship Id="rId34" Type="http://schemas.openxmlformats.org/officeDocument/2006/relationships/slide" Target="slides/slide33.xml"/><Relationship Id="rId76" Type="http://schemas.openxmlformats.org/officeDocument/2006/relationships/slide" Target="slides/slide75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7" Type="http://schemas.openxmlformats.org/officeDocument/2006/relationships/slide" Target="slides/slide6.xml"/><Relationship Id="rId183" Type="http://schemas.openxmlformats.org/officeDocument/2006/relationships/slide" Target="slides/slide182.xml"/><Relationship Id="rId239" Type="http://schemas.openxmlformats.org/officeDocument/2006/relationships/slide" Target="slides/slide238.xml"/><Relationship Id="rId390" Type="http://schemas.openxmlformats.org/officeDocument/2006/relationships/slide" Target="slides/slide389.xml"/><Relationship Id="rId404" Type="http://schemas.openxmlformats.org/officeDocument/2006/relationships/slide" Target="slides/slide403.xml"/><Relationship Id="rId446" Type="http://schemas.openxmlformats.org/officeDocument/2006/relationships/slide" Target="slides/slide445.xml"/><Relationship Id="rId250" Type="http://schemas.openxmlformats.org/officeDocument/2006/relationships/slide" Target="slides/slide249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488" Type="http://schemas.openxmlformats.org/officeDocument/2006/relationships/slide" Target="slides/slide487.xml"/><Relationship Id="rId45" Type="http://schemas.openxmlformats.org/officeDocument/2006/relationships/slide" Target="slides/slide44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13" Type="http://schemas.openxmlformats.org/officeDocument/2006/relationships/slide" Target="slides/slide512.xml"/><Relationship Id="rId152" Type="http://schemas.openxmlformats.org/officeDocument/2006/relationships/slide" Target="slides/slide151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457" Type="http://schemas.openxmlformats.org/officeDocument/2006/relationships/slide" Target="slides/slide456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338" Type="http://schemas.openxmlformats.org/officeDocument/2006/relationships/slide" Target="slides/slide337.xml"/><Relationship Id="rId359" Type="http://schemas.openxmlformats.org/officeDocument/2006/relationships/slide" Target="slides/slide358.xml"/><Relationship Id="rId503" Type="http://schemas.openxmlformats.org/officeDocument/2006/relationships/slide" Target="slides/slide502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370" Type="http://schemas.openxmlformats.org/officeDocument/2006/relationships/slide" Target="slides/slide369.xml"/><Relationship Id="rId391" Type="http://schemas.openxmlformats.org/officeDocument/2006/relationships/slide" Target="slides/slide390.xml"/><Relationship Id="rId405" Type="http://schemas.openxmlformats.org/officeDocument/2006/relationships/slide" Target="slides/slide404.xml"/><Relationship Id="rId426" Type="http://schemas.openxmlformats.org/officeDocument/2006/relationships/slide" Target="slides/slide425.xml"/><Relationship Id="rId447" Type="http://schemas.openxmlformats.org/officeDocument/2006/relationships/slide" Target="slides/slide446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468" Type="http://schemas.openxmlformats.org/officeDocument/2006/relationships/slide" Target="slides/slide467.xml"/><Relationship Id="rId489" Type="http://schemas.openxmlformats.org/officeDocument/2006/relationships/slide" Target="slides/slide488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28" Type="http://schemas.openxmlformats.org/officeDocument/2006/relationships/slide" Target="slides/slide327.xml"/><Relationship Id="rId349" Type="http://schemas.openxmlformats.org/officeDocument/2006/relationships/slide" Target="slides/slide348.xml"/><Relationship Id="rId514" Type="http://schemas.openxmlformats.org/officeDocument/2006/relationships/slide" Target="slides/slide513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slide" Target="slides/slide359.xml"/><Relationship Id="rId381" Type="http://schemas.openxmlformats.org/officeDocument/2006/relationships/slide" Target="slides/slide380.xml"/><Relationship Id="rId416" Type="http://schemas.openxmlformats.org/officeDocument/2006/relationships/slide" Target="slides/slide415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437" Type="http://schemas.openxmlformats.org/officeDocument/2006/relationships/slide" Target="slides/slide436.xml"/><Relationship Id="rId458" Type="http://schemas.openxmlformats.org/officeDocument/2006/relationships/slide" Target="slides/slide457.xml"/><Relationship Id="rId479" Type="http://schemas.openxmlformats.org/officeDocument/2006/relationships/slide" Target="slides/slide478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8" Type="http://schemas.openxmlformats.org/officeDocument/2006/relationships/slide" Target="slides/slide317.xml"/><Relationship Id="rId339" Type="http://schemas.openxmlformats.org/officeDocument/2006/relationships/slide" Target="slides/slide338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350" Type="http://schemas.openxmlformats.org/officeDocument/2006/relationships/slide" Target="slides/slide349.xml"/><Relationship Id="rId371" Type="http://schemas.openxmlformats.org/officeDocument/2006/relationships/slide" Target="slides/slide370.xml"/><Relationship Id="rId406" Type="http://schemas.openxmlformats.org/officeDocument/2006/relationships/slide" Target="slides/slide405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392" Type="http://schemas.openxmlformats.org/officeDocument/2006/relationships/slide" Target="slides/slide391.xml"/><Relationship Id="rId427" Type="http://schemas.openxmlformats.org/officeDocument/2006/relationships/slide" Target="slides/slide426.xml"/><Relationship Id="rId448" Type="http://schemas.openxmlformats.org/officeDocument/2006/relationships/slide" Target="slides/slide447.xml"/><Relationship Id="rId469" Type="http://schemas.openxmlformats.org/officeDocument/2006/relationships/slide" Target="slides/slide468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80" Type="http://schemas.openxmlformats.org/officeDocument/2006/relationships/slide" Target="slides/slide479.xml"/><Relationship Id="rId515" Type="http://schemas.openxmlformats.org/officeDocument/2006/relationships/slide" Target="slides/slide514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361" Type="http://schemas.openxmlformats.org/officeDocument/2006/relationships/slide" Target="slides/slide360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382" Type="http://schemas.openxmlformats.org/officeDocument/2006/relationships/slide" Target="slides/slide381.xml"/><Relationship Id="rId417" Type="http://schemas.openxmlformats.org/officeDocument/2006/relationships/slide" Target="slides/slide416.xml"/><Relationship Id="rId438" Type="http://schemas.openxmlformats.org/officeDocument/2006/relationships/slide" Target="slides/slide437.xml"/><Relationship Id="rId459" Type="http://schemas.openxmlformats.org/officeDocument/2006/relationships/slide" Target="slides/slide458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470" Type="http://schemas.openxmlformats.org/officeDocument/2006/relationships/slide" Target="slides/slide469.xml"/><Relationship Id="rId491" Type="http://schemas.openxmlformats.org/officeDocument/2006/relationships/slide" Target="slides/slide490.xml"/><Relationship Id="rId505" Type="http://schemas.openxmlformats.org/officeDocument/2006/relationships/slide" Target="slides/slide504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372" Type="http://schemas.openxmlformats.org/officeDocument/2006/relationships/slide" Target="slides/slide371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428" Type="http://schemas.openxmlformats.org/officeDocument/2006/relationships/slide" Target="slides/slide427.xml"/><Relationship Id="rId449" Type="http://schemas.openxmlformats.org/officeDocument/2006/relationships/slide" Target="slides/slide448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460" Type="http://schemas.openxmlformats.org/officeDocument/2006/relationships/slide" Target="slides/slide459.xml"/><Relationship Id="rId481" Type="http://schemas.openxmlformats.org/officeDocument/2006/relationships/slide" Target="slides/slide480.xml"/><Relationship Id="rId516" Type="http://schemas.openxmlformats.org/officeDocument/2006/relationships/slide" Target="slides/slide515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362" Type="http://schemas.openxmlformats.org/officeDocument/2006/relationships/slide" Target="slides/slide361.xml"/><Relationship Id="rId383" Type="http://schemas.openxmlformats.org/officeDocument/2006/relationships/slide" Target="slides/slide382.xml"/><Relationship Id="rId418" Type="http://schemas.openxmlformats.org/officeDocument/2006/relationships/slide" Target="slides/slide417.xml"/><Relationship Id="rId439" Type="http://schemas.openxmlformats.org/officeDocument/2006/relationships/slide" Target="slides/slide438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450" Type="http://schemas.openxmlformats.org/officeDocument/2006/relationships/slide" Target="slides/slide449.xml"/><Relationship Id="rId471" Type="http://schemas.openxmlformats.org/officeDocument/2006/relationships/slide" Target="slides/slide470.xml"/><Relationship Id="rId506" Type="http://schemas.openxmlformats.org/officeDocument/2006/relationships/slide" Target="slides/slide505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492" Type="http://schemas.openxmlformats.org/officeDocument/2006/relationships/slide" Target="slides/slide491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352" Type="http://schemas.openxmlformats.org/officeDocument/2006/relationships/slide" Target="slides/slide351.xml"/><Relationship Id="rId373" Type="http://schemas.openxmlformats.org/officeDocument/2006/relationships/slide" Target="slides/slide372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429" Type="http://schemas.openxmlformats.org/officeDocument/2006/relationships/slide" Target="slides/slide428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440" Type="http://schemas.openxmlformats.org/officeDocument/2006/relationships/slide" Target="slides/slide439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461" Type="http://schemas.openxmlformats.org/officeDocument/2006/relationships/slide" Target="slides/slide460.xml"/><Relationship Id="rId482" Type="http://schemas.openxmlformats.org/officeDocument/2006/relationships/slide" Target="slides/slide481.xml"/><Relationship Id="rId517" Type="http://schemas.openxmlformats.org/officeDocument/2006/relationships/slide" Target="slides/slide516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363" Type="http://schemas.openxmlformats.org/officeDocument/2006/relationships/slide" Target="slides/slide362.xml"/><Relationship Id="rId384" Type="http://schemas.openxmlformats.org/officeDocument/2006/relationships/slide" Target="slides/slide383.xml"/><Relationship Id="rId419" Type="http://schemas.openxmlformats.org/officeDocument/2006/relationships/slide" Target="slides/slide418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430" Type="http://schemas.openxmlformats.org/officeDocument/2006/relationships/slide" Target="slides/slide429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451" Type="http://schemas.openxmlformats.org/officeDocument/2006/relationships/slide" Target="slides/slide450.xml"/><Relationship Id="rId472" Type="http://schemas.openxmlformats.org/officeDocument/2006/relationships/slide" Target="slides/slide471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374" Type="http://schemas.openxmlformats.org/officeDocument/2006/relationships/slide" Target="slides/slide373.xml"/><Relationship Id="rId395" Type="http://schemas.openxmlformats.org/officeDocument/2006/relationships/slide" Target="slides/slide394.xml"/><Relationship Id="rId409" Type="http://schemas.openxmlformats.org/officeDocument/2006/relationships/slide" Target="slides/slide408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420" Type="http://schemas.openxmlformats.org/officeDocument/2006/relationships/slide" Target="slides/slide419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41" Type="http://schemas.openxmlformats.org/officeDocument/2006/relationships/slide" Target="slides/slide440.xml"/><Relationship Id="rId462" Type="http://schemas.openxmlformats.org/officeDocument/2006/relationships/slide" Target="slides/slide461.xml"/><Relationship Id="rId483" Type="http://schemas.openxmlformats.org/officeDocument/2006/relationships/slide" Target="slides/slide482.xml"/><Relationship Id="rId518" Type="http://schemas.openxmlformats.org/officeDocument/2006/relationships/presProps" Target="presProps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364" Type="http://schemas.openxmlformats.org/officeDocument/2006/relationships/slide" Target="slides/slide363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385" Type="http://schemas.openxmlformats.org/officeDocument/2006/relationships/slide" Target="slides/slide384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31" Type="http://schemas.openxmlformats.org/officeDocument/2006/relationships/slide" Target="slides/slide430.xml"/><Relationship Id="rId452" Type="http://schemas.openxmlformats.org/officeDocument/2006/relationships/slide" Target="slides/slide451.xml"/><Relationship Id="rId473" Type="http://schemas.openxmlformats.org/officeDocument/2006/relationships/slide" Target="slides/slide472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75" Type="http://schemas.openxmlformats.org/officeDocument/2006/relationships/slide" Target="slides/slide374.xml"/><Relationship Id="rId396" Type="http://schemas.openxmlformats.org/officeDocument/2006/relationships/slide" Target="slides/slide395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400" Type="http://schemas.openxmlformats.org/officeDocument/2006/relationships/slide" Target="slides/slide399.xml"/><Relationship Id="rId421" Type="http://schemas.openxmlformats.org/officeDocument/2006/relationships/slide" Target="slides/slide420.xml"/><Relationship Id="rId442" Type="http://schemas.openxmlformats.org/officeDocument/2006/relationships/slide" Target="slides/slide441.xml"/><Relationship Id="rId463" Type="http://schemas.openxmlformats.org/officeDocument/2006/relationships/slide" Target="slides/slide462.xml"/><Relationship Id="rId484" Type="http://schemas.openxmlformats.org/officeDocument/2006/relationships/slide" Target="slides/slide483.xml"/><Relationship Id="rId519" Type="http://schemas.openxmlformats.org/officeDocument/2006/relationships/viewProps" Target="viewProps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65" Type="http://schemas.openxmlformats.org/officeDocument/2006/relationships/slide" Target="slides/slide364.xml"/><Relationship Id="rId386" Type="http://schemas.openxmlformats.org/officeDocument/2006/relationships/slide" Target="slides/slide385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411" Type="http://schemas.openxmlformats.org/officeDocument/2006/relationships/slide" Target="slides/slide410.xml"/><Relationship Id="rId432" Type="http://schemas.openxmlformats.org/officeDocument/2006/relationships/slide" Target="slides/slide431.xml"/><Relationship Id="rId453" Type="http://schemas.openxmlformats.org/officeDocument/2006/relationships/slide" Target="slides/slide452.xml"/><Relationship Id="rId474" Type="http://schemas.openxmlformats.org/officeDocument/2006/relationships/slide" Target="slides/slide473.xml"/><Relationship Id="rId509" Type="http://schemas.openxmlformats.org/officeDocument/2006/relationships/slide" Target="slides/slide508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313" Type="http://schemas.openxmlformats.org/officeDocument/2006/relationships/slide" Target="slides/slide312.xml"/><Relationship Id="rId495" Type="http://schemas.openxmlformats.org/officeDocument/2006/relationships/slide" Target="slides/slide494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334" Type="http://schemas.openxmlformats.org/officeDocument/2006/relationships/slide" Target="slides/slide333.xml"/><Relationship Id="rId355" Type="http://schemas.openxmlformats.org/officeDocument/2006/relationships/slide" Target="slides/slide354.xml"/><Relationship Id="rId376" Type="http://schemas.openxmlformats.org/officeDocument/2006/relationships/slide" Target="slides/slide375.xml"/><Relationship Id="rId397" Type="http://schemas.openxmlformats.org/officeDocument/2006/relationships/slide" Target="slides/slide396.xml"/><Relationship Id="rId520" Type="http://schemas.openxmlformats.org/officeDocument/2006/relationships/theme" Target="theme/theme1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01" Type="http://schemas.openxmlformats.org/officeDocument/2006/relationships/slide" Target="slides/slide400.xml"/><Relationship Id="rId422" Type="http://schemas.openxmlformats.org/officeDocument/2006/relationships/slide" Target="slides/slide421.xml"/><Relationship Id="rId443" Type="http://schemas.openxmlformats.org/officeDocument/2006/relationships/slide" Target="slides/slide442.xml"/><Relationship Id="rId464" Type="http://schemas.openxmlformats.org/officeDocument/2006/relationships/slide" Target="slides/slide463.xml"/><Relationship Id="rId303" Type="http://schemas.openxmlformats.org/officeDocument/2006/relationships/slide" Target="slides/slide302.xml"/><Relationship Id="rId485" Type="http://schemas.openxmlformats.org/officeDocument/2006/relationships/slide" Target="slides/slide484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412" Type="http://schemas.openxmlformats.org/officeDocument/2006/relationships/slide" Target="slides/slide411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454" Type="http://schemas.openxmlformats.org/officeDocument/2006/relationships/slide" Target="slides/slide453.xml"/><Relationship Id="rId496" Type="http://schemas.openxmlformats.org/officeDocument/2006/relationships/slide" Target="slides/slide495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56" Type="http://schemas.openxmlformats.org/officeDocument/2006/relationships/slide" Target="slides/slide355.xml"/><Relationship Id="rId398" Type="http://schemas.openxmlformats.org/officeDocument/2006/relationships/slide" Target="slides/slide397.xml"/><Relationship Id="rId521" Type="http://schemas.openxmlformats.org/officeDocument/2006/relationships/tableStyles" Target="tableStyles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367" Type="http://schemas.openxmlformats.org/officeDocument/2006/relationships/slide" Target="slides/slide366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Relationship Id="rId434" Type="http://schemas.openxmlformats.org/officeDocument/2006/relationships/slide" Target="slides/slide433.xml"/><Relationship Id="rId476" Type="http://schemas.openxmlformats.org/officeDocument/2006/relationships/slide" Target="slides/slide475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36" Type="http://schemas.openxmlformats.org/officeDocument/2006/relationships/slide" Target="slides/slide335.xml"/><Relationship Id="rId501" Type="http://schemas.openxmlformats.org/officeDocument/2006/relationships/slide" Target="slides/slide500.xml"/><Relationship Id="rId75" Type="http://schemas.openxmlformats.org/officeDocument/2006/relationships/slide" Target="slides/slide74.xml"/><Relationship Id="rId140" Type="http://schemas.openxmlformats.org/officeDocument/2006/relationships/slide" Target="slides/slide139.xml"/><Relationship Id="rId182" Type="http://schemas.openxmlformats.org/officeDocument/2006/relationships/slide" Target="slides/slide181.xml"/><Relationship Id="rId378" Type="http://schemas.openxmlformats.org/officeDocument/2006/relationships/slide" Target="slides/slide377.xml"/><Relationship Id="rId403" Type="http://schemas.openxmlformats.org/officeDocument/2006/relationships/slide" Target="slides/slide402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487" Type="http://schemas.openxmlformats.org/officeDocument/2006/relationships/slide" Target="slides/slide486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47" Type="http://schemas.openxmlformats.org/officeDocument/2006/relationships/slide" Target="slides/slide346.xml"/><Relationship Id="rId512" Type="http://schemas.openxmlformats.org/officeDocument/2006/relationships/slide" Target="slides/slide511.xml"/><Relationship Id="rId44" Type="http://schemas.openxmlformats.org/officeDocument/2006/relationships/slide" Target="slides/slide43.xml"/><Relationship Id="rId86" Type="http://schemas.openxmlformats.org/officeDocument/2006/relationships/slide" Target="slides/slide85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49" Type="http://schemas.openxmlformats.org/officeDocument/2006/relationships/slide" Target="slides/slide248.xml"/><Relationship Id="rId414" Type="http://schemas.openxmlformats.org/officeDocument/2006/relationships/slide" Target="slides/slide413.xml"/><Relationship Id="rId456" Type="http://schemas.openxmlformats.org/officeDocument/2006/relationships/slide" Target="slides/slide455.xml"/><Relationship Id="rId498" Type="http://schemas.openxmlformats.org/officeDocument/2006/relationships/slide" Target="slides/slide497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316" Type="http://schemas.openxmlformats.org/officeDocument/2006/relationships/slide" Target="slides/slide315.xml"/><Relationship Id="rId55" Type="http://schemas.openxmlformats.org/officeDocument/2006/relationships/slide" Target="slides/slide54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162" Type="http://schemas.openxmlformats.org/officeDocument/2006/relationships/slide" Target="slides/slide161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467" Type="http://schemas.openxmlformats.org/officeDocument/2006/relationships/slide" Target="slides/slide466.xml"/><Relationship Id="rId271" Type="http://schemas.openxmlformats.org/officeDocument/2006/relationships/slide" Target="slides/slide270.xml"/><Relationship Id="rId24" Type="http://schemas.openxmlformats.org/officeDocument/2006/relationships/slide" Target="slides/slide23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69" Type="http://schemas.openxmlformats.org/officeDocument/2006/relationships/slide" Target="slides/slide368.xml"/><Relationship Id="rId173" Type="http://schemas.openxmlformats.org/officeDocument/2006/relationships/slide" Target="slides/slide172.xml"/><Relationship Id="rId229" Type="http://schemas.openxmlformats.org/officeDocument/2006/relationships/slide" Target="slides/slide228.xml"/><Relationship Id="rId380" Type="http://schemas.openxmlformats.org/officeDocument/2006/relationships/slide" Target="slides/slide379.xml"/><Relationship Id="rId436" Type="http://schemas.openxmlformats.org/officeDocument/2006/relationships/slide" Target="slides/slide435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6276" y="1596453"/>
            <a:ext cx="7777797" cy="10814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2552" y="2883916"/>
            <a:ext cx="6405245" cy="128746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517" y="1184465"/>
            <a:ext cx="3980402" cy="33989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12430" y="1184465"/>
            <a:ext cx="3980402" cy="339890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837559" y="129032"/>
            <a:ext cx="1475231" cy="2540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477519" y="1011682"/>
            <a:ext cx="8195310" cy="34296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310253" y="4779609"/>
            <a:ext cx="542925" cy="2082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300" b="0" i="0">
                <a:solidFill>
                  <a:srgbClr val="C00000"/>
                </a:solidFill>
                <a:latin typeface="Times New Roman"/>
                <a:cs typeface="Times New Roman"/>
              </a:defRPr>
            </a:lvl1pPr>
          </a:lstStyle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517" y="4789360"/>
            <a:ext cx="2104580" cy="2574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20-Jan-21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8252" y="4789360"/>
            <a:ext cx="2104580" cy="2574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88.xml"/><Relationship Id="rId13" Type="http://schemas.openxmlformats.org/officeDocument/2006/relationships/slide" Target="slide194.xml"/><Relationship Id="rId18" Type="http://schemas.openxmlformats.org/officeDocument/2006/relationships/slide" Target="slide309.xml"/><Relationship Id="rId3" Type="http://schemas.openxmlformats.org/officeDocument/2006/relationships/slide" Target="slide6.xml"/><Relationship Id="rId7" Type="http://schemas.openxmlformats.org/officeDocument/2006/relationships/slide" Target="slide72.xml"/><Relationship Id="rId12" Type="http://schemas.openxmlformats.org/officeDocument/2006/relationships/slide" Target="slide173.xml"/><Relationship Id="rId17" Type="http://schemas.openxmlformats.org/officeDocument/2006/relationships/slide" Target="slide289.xml"/><Relationship Id="rId2" Type="http://schemas.openxmlformats.org/officeDocument/2006/relationships/slide" Target="slide4.xml"/><Relationship Id="rId16" Type="http://schemas.openxmlformats.org/officeDocument/2006/relationships/slide" Target="slide270.xml"/><Relationship Id="rId1" Type="http://schemas.openxmlformats.org/officeDocument/2006/relationships/slideLayout" Target="../slideLayouts/slideLayout2.xml"/><Relationship Id="rId6" Type="http://schemas.openxmlformats.org/officeDocument/2006/relationships/slide" Target="slide52.xml"/><Relationship Id="rId11" Type="http://schemas.openxmlformats.org/officeDocument/2006/relationships/slide" Target="slide152.xml"/><Relationship Id="rId5" Type="http://schemas.openxmlformats.org/officeDocument/2006/relationships/slide" Target="slide35.xml"/><Relationship Id="rId15" Type="http://schemas.openxmlformats.org/officeDocument/2006/relationships/slide" Target="slide248.xml"/><Relationship Id="rId10" Type="http://schemas.openxmlformats.org/officeDocument/2006/relationships/slide" Target="slide122.xml"/><Relationship Id="rId4" Type="http://schemas.openxmlformats.org/officeDocument/2006/relationships/slide" Target="slide21.xml"/><Relationship Id="rId9" Type="http://schemas.openxmlformats.org/officeDocument/2006/relationships/slide" Target="slide109.xml"/><Relationship Id="rId14" Type="http://schemas.openxmlformats.org/officeDocument/2006/relationships/slide" Target="slide22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453.xml"/><Relationship Id="rId3" Type="http://schemas.openxmlformats.org/officeDocument/2006/relationships/slide" Target="slide361.xml"/><Relationship Id="rId7" Type="http://schemas.openxmlformats.org/officeDocument/2006/relationships/slide" Target="slide433.xml"/><Relationship Id="rId2" Type="http://schemas.openxmlformats.org/officeDocument/2006/relationships/slide" Target="slide328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12.xml"/><Relationship Id="rId5" Type="http://schemas.openxmlformats.org/officeDocument/2006/relationships/slide" Target="slide397.xml"/><Relationship Id="rId10" Type="http://schemas.openxmlformats.org/officeDocument/2006/relationships/slide" Target="slide497.xml"/><Relationship Id="rId4" Type="http://schemas.openxmlformats.org/officeDocument/2006/relationships/slide" Target="slide384.xml"/><Relationship Id="rId9" Type="http://schemas.openxmlformats.org/officeDocument/2006/relationships/slide" Target="slide46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" name="object 8"/>
          <p:cNvGrpSpPr/>
          <p:nvPr/>
        </p:nvGrpSpPr>
        <p:grpSpPr>
          <a:xfrm>
            <a:off x="-4762" y="584199"/>
            <a:ext cx="9077325" cy="4140835"/>
            <a:chOff x="-4762" y="584199"/>
            <a:chExt cx="9077325" cy="4140835"/>
          </a:xfrm>
        </p:grpSpPr>
        <p:sp>
          <p:nvSpPr>
            <p:cNvPr id="9" name="object 9"/>
            <p:cNvSpPr/>
            <p:nvPr/>
          </p:nvSpPr>
          <p:spPr>
            <a:xfrm>
              <a:off x="0" y="4695850"/>
              <a:ext cx="9067800" cy="24130"/>
            </a:xfrm>
            <a:custGeom>
              <a:avLst/>
              <a:gdLst/>
              <a:ahLst/>
              <a:cxnLst/>
              <a:rect l="l" t="t" r="r" b="b"/>
              <a:pathLst>
                <a:path w="9067800" h="24129">
                  <a:moveTo>
                    <a:pt x="0" y="0"/>
                  </a:moveTo>
                  <a:lnTo>
                    <a:pt x="9067800" y="24129"/>
                  </a:lnTo>
                </a:path>
              </a:pathLst>
            </a:custGeom>
            <a:ln w="9525">
              <a:solidFill>
                <a:srgbClr val="AE340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09575" y="584199"/>
              <a:ext cx="2543175" cy="4067175"/>
            </a:xfrm>
            <a:prstGeom prst="rect">
              <a:avLst/>
            </a:prstGeom>
          </p:spPr>
        </p:pic>
      </p:grpSp>
      <p:sp>
        <p:nvSpPr>
          <p:cNvPr id="11" name="object 11"/>
          <p:cNvSpPr txBox="1"/>
          <p:nvPr/>
        </p:nvSpPr>
        <p:spPr>
          <a:xfrm>
            <a:off x="3064891" y="691641"/>
            <a:ext cx="5552440" cy="38785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00"/>
              </a:lnSpc>
              <a:spcBef>
                <a:spcPts val="100"/>
              </a:spcBef>
            </a:pPr>
            <a:r>
              <a:rPr sz="1200" b="1" spc="-5" dirty="0">
                <a:latin typeface="Times New Roman"/>
                <a:cs typeface="Times New Roman"/>
              </a:rPr>
              <a:t>PARTE I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5"/>
              </a:lnSpc>
            </a:pPr>
            <a:r>
              <a:rPr sz="1200" spc="-5" dirty="0">
                <a:latin typeface="Times New Roman"/>
                <a:cs typeface="Times New Roman"/>
              </a:rPr>
              <a:t>L’Universo Centrale ed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</a:t>
            </a:r>
            <a:endParaRPr sz="1200">
              <a:latin typeface="Times New Roman"/>
              <a:cs typeface="Times New Roman"/>
            </a:endParaRPr>
          </a:p>
          <a:p>
            <a:pPr marL="12700" marR="363220">
              <a:lnSpc>
                <a:spcPts val="1260"/>
              </a:lnSpc>
              <a:spcBef>
                <a:spcPts val="70"/>
              </a:spcBef>
            </a:pPr>
            <a:r>
              <a:rPr sz="1100" i="1" spc="-5" dirty="0">
                <a:latin typeface="Times New Roman"/>
                <a:cs typeface="Times New Roman"/>
              </a:rPr>
              <a:t>Patrocinata </a:t>
            </a:r>
            <a:r>
              <a:rPr sz="1100" i="1" dirty="0">
                <a:latin typeface="Times New Roman"/>
                <a:cs typeface="Times New Roman"/>
              </a:rPr>
              <a:t>da un </a:t>
            </a:r>
            <a:r>
              <a:rPr sz="1100" i="1" spc="-5" dirty="0">
                <a:latin typeface="Times New Roman"/>
                <a:cs typeface="Times New Roman"/>
              </a:rPr>
              <a:t>Corpo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Personalità Superuniversali </a:t>
            </a:r>
            <a:r>
              <a:rPr sz="1100" i="1" spc="-10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Uversa agente per autorità degli  </a:t>
            </a:r>
            <a:r>
              <a:rPr sz="1100" i="1" dirty="0">
                <a:latin typeface="Times New Roman"/>
                <a:cs typeface="Times New Roman"/>
              </a:rPr>
              <a:t>Antichi </a:t>
            </a:r>
            <a:r>
              <a:rPr sz="1100" i="1" spc="-5" dirty="0">
                <a:latin typeface="Times New Roman"/>
                <a:cs typeface="Times New Roman"/>
              </a:rPr>
              <a:t>dei Giorni </a:t>
            </a:r>
            <a:r>
              <a:rPr sz="1100" i="1" spc="-10" dirty="0">
                <a:latin typeface="Times New Roman"/>
                <a:cs typeface="Times New Roman"/>
              </a:rPr>
              <a:t>di</a:t>
            </a:r>
            <a:r>
              <a:rPr sz="1100" i="1" spc="2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Orvonton</a:t>
            </a:r>
            <a:r>
              <a:rPr sz="1000" i="1" spc="-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  <a:spcBef>
                <a:spcPts val="5"/>
              </a:spcBef>
            </a:pPr>
            <a:r>
              <a:rPr sz="1200" b="1" spc="-5" dirty="0">
                <a:latin typeface="Times New Roman"/>
                <a:cs typeface="Times New Roman"/>
              </a:rPr>
              <a:t>PARTE II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5"/>
              </a:lnSpc>
            </a:pPr>
            <a:r>
              <a:rPr sz="1200" spc="-5" dirty="0">
                <a:latin typeface="Times New Roman"/>
                <a:cs typeface="Times New Roman"/>
              </a:rPr>
              <a:t>L’Universo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</a:t>
            </a:r>
            <a:endParaRPr sz="1200">
              <a:latin typeface="Times New Roman"/>
              <a:cs typeface="Times New Roman"/>
            </a:endParaRPr>
          </a:p>
          <a:p>
            <a:pPr marL="12700" marR="130810">
              <a:lnSpc>
                <a:spcPts val="1270"/>
              </a:lnSpc>
              <a:spcBef>
                <a:spcPts val="60"/>
              </a:spcBef>
            </a:pPr>
            <a:r>
              <a:rPr sz="1100" i="1" spc="-5" dirty="0">
                <a:latin typeface="Times New Roman"/>
                <a:cs typeface="Times New Roman"/>
              </a:rPr>
              <a:t>Patrocinata </a:t>
            </a:r>
            <a:r>
              <a:rPr sz="1100" i="1" dirty="0">
                <a:latin typeface="Times New Roman"/>
                <a:cs typeface="Times New Roman"/>
              </a:rPr>
              <a:t>da un </a:t>
            </a:r>
            <a:r>
              <a:rPr sz="1100" i="1" spc="-5" dirty="0">
                <a:latin typeface="Times New Roman"/>
                <a:cs typeface="Times New Roman"/>
              </a:rPr>
              <a:t>Corpo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Personalità dell’Universo </a:t>
            </a:r>
            <a:r>
              <a:rPr sz="1100" i="1" dirty="0">
                <a:latin typeface="Times New Roman"/>
                <a:cs typeface="Times New Roman"/>
              </a:rPr>
              <a:t>Locale di </a:t>
            </a:r>
            <a:r>
              <a:rPr sz="1100" i="1" spc="-5" dirty="0">
                <a:latin typeface="Times New Roman"/>
                <a:cs typeface="Times New Roman"/>
              </a:rPr>
              <a:t>Nebadon </a:t>
            </a:r>
            <a:r>
              <a:rPr sz="1100" i="1" dirty="0">
                <a:latin typeface="Times New Roman"/>
                <a:cs typeface="Times New Roman"/>
              </a:rPr>
              <a:t>agente per </a:t>
            </a:r>
            <a:r>
              <a:rPr sz="1100" i="1" spc="-5" dirty="0">
                <a:latin typeface="Times New Roman"/>
                <a:cs typeface="Times New Roman"/>
              </a:rPr>
              <a:t>autorità </a:t>
            </a:r>
            <a:r>
              <a:rPr sz="1100" i="1" dirty="0">
                <a:latin typeface="Times New Roman"/>
                <a:cs typeface="Times New Roman"/>
              </a:rPr>
              <a:t>di  </a:t>
            </a:r>
            <a:r>
              <a:rPr sz="1100" i="1" spc="-5" dirty="0">
                <a:latin typeface="Times New Roman"/>
                <a:cs typeface="Times New Roman"/>
              </a:rPr>
              <a:t>Gabriele di</a:t>
            </a:r>
            <a:r>
              <a:rPr sz="1100" i="1" spc="5" dirty="0">
                <a:latin typeface="Times New Roman"/>
                <a:cs typeface="Times New Roman"/>
              </a:rPr>
              <a:t> </a:t>
            </a:r>
            <a:r>
              <a:rPr sz="1100" i="1" spc="-5" dirty="0">
                <a:latin typeface="Times New Roman"/>
                <a:cs typeface="Times New Roman"/>
              </a:rPr>
              <a:t>Salvington.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</a:pPr>
            <a:r>
              <a:rPr sz="1200" b="1" spc="-5" dirty="0">
                <a:latin typeface="Times New Roman"/>
                <a:cs typeface="Times New Roman"/>
              </a:rPr>
              <a:t>PARTE III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5"/>
              </a:lnSpc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</a:t>
            </a:r>
            <a:endParaRPr sz="1200">
              <a:latin typeface="Times New Roman"/>
              <a:cs typeface="Times New Roman"/>
            </a:endParaRPr>
          </a:p>
          <a:p>
            <a:pPr marL="12700" marR="6985">
              <a:lnSpc>
                <a:spcPts val="1270"/>
              </a:lnSpc>
              <a:spcBef>
                <a:spcPts val="65"/>
              </a:spcBef>
            </a:pPr>
            <a:r>
              <a:rPr sz="1100" i="1" spc="-5" dirty="0">
                <a:latin typeface="Times New Roman"/>
                <a:cs typeface="Times New Roman"/>
              </a:rPr>
              <a:t>Questi fascicoli sono stati patrocinati </a:t>
            </a:r>
            <a:r>
              <a:rPr sz="1100" i="1" dirty="0">
                <a:latin typeface="Times New Roman"/>
                <a:cs typeface="Times New Roman"/>
              </a:rPr>
              <a:t>da un </a:t>
            </a:r>
            <a:r>
              <a:rPr sz="1100" i="1" spc="-5" dirty="0">
                <a:latin typeface="Times New Roman"/>
                <a:cs typeface="Times New Roman"/>
              </a:rPr>
              <a:t>Corpo di Personalità dell’Universo </a:t>
            </a:r>
            <a:r>
              <a:rPr sz="1100" i="1" dirty="0">
                <a:latin typeface="Times New Roman"/>
                <a:cs typeface="Times New Roman"/>
              </a:rPr>
              <a:t>Locale agente </a:t>
            </a:r>
            <a:r>
              <a:rPr sz="1100" i="1" spc="-5" dirty="0">
                <a:latin typeface="Times New Roman"/>
                <a:cs typeface="Times New Roman"/>
              </a:rPr>
              <a:t>per  autorità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Gabriele </a:t>
            </a:r>
            <a:r>
              <a:rPr sz="1100" i="1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Salvington.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</a:pPr>
            <a:r>
              <a:rPr sz="1200" b="1" spc="-5" dirty="0">
                <a:latin typeface="Times New Roman"/>
                <a:cs typeface="Times New Roman"/>
              </a:rPr>
              <a:t>PARTE IV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ts val="1375"/>
              </a:lnSpc>
            </a:pP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gli Insegnamenti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Gesù</a:t>
            </a:r>
            <a:endParaRPr sz="1200">
              <a:latin typeface="Times New Roman"/>
              <a:cs typeface="Times New Roman"/>
            </a:endParaRPr>
          </a:p>
          <a:p>
            <a:pPr marL="12700" marR="8255">
              <a:lnSpc>
                <a:spcPct val="95800"/>
              </a:lnSpc>
              <a:spcBef>
                <a:spcPts val="35"/>
              </a:spcBef>
            </a:pPr>
            <a:r>
              <a:rPr sz="1100" i="1" dirty="0">
                <a:latin typeface="Times New Roman"/>
                <a:cs typeface="Times New Roman"/>
              </a:rPr>
              <a:t>Questo gruppo di </a:t>
            </a:r>
            <a:r>
              <a:rPr sz="1100" i="1" spc="-5" dirty="0">
                <a:latin typeface="Times New Roman"/>
                <a:cs typeface="Times New Roman"/>
              </a:rPr>
              <a:t>fascicoli </a:t>
            </a:r>
            <a:r>
              <a:rPr sz="1100" i="1" dirty="0">
                <a:latin typeface="Times New Roman"/>
                <a:cs typeface="Times New Roman"/>
              </a:rPr>
              <a:t>è </a:t>
            </a:r>
            <a:r>
              <a:rPr sz="1100" i="1" spc="-5" dirty="0">
                <a:latin typeface="Times New Roman"/>
                <a:cs typeface="Times New Roman"/>
              </a:rPr>
              <a:t>stato patrocinato </a:t>
            </a:r>
            <a:r>
              <a:rPr sz="1100" i="1" dirty="0">
                <a:latin typeface="Times New Roman"/>
                <a:cs typeface="Times New Roman"/>
              </a:rPr>
              <a:t>da una commissione di </a:t>
            </a:r>
            <a:r>
              <a:rPr sz="1100" i="1" spc="-5" dirty="0">
                <a:latin typeface="Times New Roman"/>
                <a:cs typeface="Times New Roman"/>
              </a:rPr>
              <a:t>dodici intermedi </a:t>
            </a:r>
            <a:r>
              <a:rPr sz="1100" i="1" spc="-10" dirty="0">
                <a:latin typeface="Times New Roman"/>
                <a:cs typeface="Times New Roman"/>
              </a:rPr>
              <a:t>di </a:t>
            </a:r>
            <a:r>
              <a:rPr sz="1100" i="1" spc="-5" dirty="0">
                <a:latin typeface="Times New Roman"/>
                <a:cs typeface="Times New Roman"/>
              </a:rPr>
              <a:t>Urantia  </a:t>
            </a:r>
            <a:r>
              <a:rPr sz="1100" i="1" dirty="0">
                <a:latin typeface="Times New Roman"/>
                <a:cs typeface="Times New Roman"/>
              </a:rPr>
              <a:t>agente </a:t>
            </a:r>
            <a:r>
              <a:rPr sz="1100" i="1" spc="-5" dirty="0">
                <a:latin typeface="Times New Roman"/>
                <a:cs typeface="Times New Roman"/>
              </a:rPr>
              <a:t>sotto </a:t>
            </a:r>
            <a:r>
              <a:rPr sz="1100" i="1" dirty="0">
                <a:latin typeface="Times New Roman"/>
                <a:cs typeface="Times New Roman"/>
              </a:rPr>
              <a:t>la </a:t>
            </a:r>
            <a:r>
              <a:rPr sz="1100" i="1" spc="-5" dirty="0">
                <a:latin typeface="Times New Roman"/>
                <a:cs typeface="Times New Roman"/>
              </a:rPr>
              <a:t>supervisione </a:t>
            </a:r>
            <a:r>
              <a:rPr sz="1100" i="1" dirty="0">
                <a:latin typeface="Times New Roman"/>
                <a:cs typeface="Times New Roman"/>
              </a:rPr>
              <a:t>di un </a:t>
            </a:r>
            <a:r>
              <a:rPr sz="1100" i="1" spc="-5" dirty="0">
                <a:latin typeface="Times New Roman"/>
                <a:cs typeface="Times New Roman"/>
              </a:rPr>
              <a:t>direttore di rivelazione Melchizedek. </a:t>
            </a:r>
            <a:r>
              <a:rPr sz="1100" i="1" dirty="0">
                <a:latin typeface="Times New Roman"/>
                <a:cs typeface="Times New Roman"/>
              </a:rPr>
              <a:t>La </a:t>
            </a:r>
            <a:r>
              <a:rPr sz="1100" i="1" spc="-5" dirty="0">
                <a:latin typeface="Times New Roman"/>
                <a:cs typeface="Times New Roman"/>
              </a:rPr>
              <a:t>base </a:t>
            </a:r>
            <a:r>
              <a:rPr sz="1100" i="1" spc="-10" dirty="0">
                <a:latin typeface="Times New Roman"/>
                <a:cs typeface="Times New Roman"/>
              </a:rPr>
              <a:t>di </a:t>
            </a:r>
            <a:r>
              <a:rPr sz="1100" i="1" dirty="0">
                <a:latin typeface="Times New Roman"/>
                <a:cs typeface="Times New Roman"/>
              </a:rPr>
              <a:t>questo racconto  è </a:t>
            </a:r>
            <a:r>
              <a:rPr sz="1100" i="1" spc="-5" dirty="0">
                <a:latin typeface="Times New Roman"/>
                <a:cs typeface="Times New Roman"/>
              </a:rPr>
              <a:t>stata fornita </a:t>
            </a:r>
            <a:r>
              <a:rPr sz="1100" i="1" dirty="0">
                <a:latin typeface="Times New Roman"/>
                <a:cs typeface="Times New Roman"/>
              </a:rPr>
              <a:t>da un </a:t>
            </a:r>
            <a:r>
              <a:rPr sz="1100" i="1" spc="-5" dirty="0">
                <a:latin typeface="Times New Roman"/>
                <a:cs typeface="Times New Roman"/>
              </a:rPr>
              <a:t>intermedio </a:t>
            </a:r>
            <a:r>
              <a:rPr sz="1100" i="1" dirty="0">
                <a:latin typeface="Times New Roman"/>
                <a:cs typeface="Times New Roman"/>
              </a:rPr>
              <a:t>secondario </a:t>
            </a:r>
            <a:r>
              <a:rPr sz="1100" i="1" spc="-5" dirty="0">
                <a:latin typeface="Times New Roman"/>
                <a:cs typeface="Times New Roman"/>
              </a:rPr>
              <a:t>che fu </a:t>
            </a:r>
            <a:r>
              <a:rPr sz="1100" i="1" dirty="0">
                <a:latin typeface="Times New Roman"/>
                <a:cs typeface="Times New Roman"/>
              </a:rPr>
              <a:t>un tempo </a:t>
            </a:r>
            <a:r>
              <a:rPr sz="1100" i="1" spc="-5" dirty="0">
                <a:latin typeface="Times New Roman"/>
                <a:cs typeface="Times New Roman"/>
              </a:rPr>
              <a:t>assegnato alla sorveglianza  superumana dell’Apostolo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Andrea.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992630">
              <a:lnSpc>
                <a:spcPct val="100000"/>
              </a:lnSpc>
            </a:pPr>
            <a:r>
              <a:rPr sz="1000" b="1" spc="-5" dirty="0">
                <a:solidFill>
                  <a:srgbClr val="404040"/>
                </a:solidFill>
                <a:latin typeface="Calibri"/>
                <a:cs typeface="Calibri"/>
              </a:rPr>
              <a:t>Trasformato in presentazione Powerpoint da Maurizio</a:t>
            </a:r>
            <a:r>
              <a:rPr sz="1000" b="1" spc="45" dirty="0">
                <a:solidFill>
                  <a:srgbClr val="404040"/>
                </a:solidFill>
                <a:latin typeface="Calibri"/>
                <a:cs typeface="Calibri"/>
              </a:rPr>
              <a:t> </a:t>
            </a:r>
            <a:r>
              <a:rPr sz="1000" b="1" spc="-5" dirty="0">
                <a:solidFill>
                  <a:srgbClr val="404040"/>
                </a:solidFill>
                <a:latin typeface="Calibri"/>
                <a:cs typeface="Calibri"/>
              </a:rPr>
              <a:t>Ammannato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2" name="object 12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6325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755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(359.5) 32:2.8 </a:t>
            </a:r>
            <a:r>
              <a:rPr sz="1200" spc="-5" dirty="0">
                <a:latin typeface="Times New Roman"/>
                <a:cs typeface="Times New Roman"/>
              </a:rPr>
              <a:t>Successivamente, quando </a:t>
            </a:r>
            <a:r>
              <a:rPr sz="1200" dirty="0">
                <a:latin typeface="Times New Roman"/>
                <a:cs typeface="Times New Roman"/>
              </a:rPr>
              <a:t>un tale Universo è stato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completamente </a:t>
            </a:r>
            <a:r>
              <a:rPr sz="1200" spc="-5" dirty="0">
                <a:latin typeface="Times New Roman"/>
                <a:cs typeface="Times New Roman"/>
              </a:rPr>
              <a:t>organizzato </a:t>
            </a:r>
            <a:r>
              <a:rPr sz="1200" dirty="0">
                <a:latin typeface="Times New Roman"/>
                <a:cs typeface="Times New Roman"/>
              </a:rPr>
              <a:t>e pienamente dotato di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aderisce alla proposta del </a:t>
            </a:r>
            <a:r>
              <a:rPr sz="1200" dirty="0">
                <a:latin typeface="Times New Roman"/>
                <a:cs typeface="Times New Roman"/>
              </a:rPr>
              <a:t>Padre di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immagine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(359.6) 32:2.9 </a:t>
            </a:r>
            <a:r>
              <a:rPr sz="1200" spc="-5" dirty="0">
                <a:latin typeface="Times New Roman"/>
                <a:cs typeface="Times New Roman"/>
              </a:rPr>
              <a:t>L’organizzazione delle dimore </a:t>
            </a:r>
            <a:r>
              <a:rPr sz="1200" dirty="0">
                <a:latin typeface="Times New Roman"/>
                <a:cs typeface="Times New Roman"/>
              </a:rPr>
              <a:t>planetarie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in corso in </a:t>
            </a:r>
            <a:r>
              <a:rPr sz="1200" spc="-5" dirty="0">
                <a:latin typeface="Times New Roman"/>
                <a:cs typeface="Times New Roman"/>
              </a:rPr>
              <a:t>Nebadon, perché questo </a:t>
            </a:r>
            <a:r>
              <a:rPr sz="1200" dirty="0">
                <a:latin typeface="Times New Roman"/>
                <a:cs typeface="Times New Roman"/>
              </a:rPr>
              <a:t>Universo è 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ammasso  giovane </a:t>
            </a:r>
            <a:r>
              <a:rPr sz="1200" dirty="0">
                <a:latin typeface="Times New Roman"/>
                <a:cs typeface="Times New Roman"/>
              </a:rPr>
              <a:t>fra i </a:t>
            </a:r>
            <a:r>
              <a:rPr sz="1200" spc="-5" dirty="0">
                <a:latin typeface="Times New Roman"/>
                <a:cs typeface="Times New Roman"/>
              </a:rPr>
              <a:t>regni stellari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dirty="0">
                <a:latin typeface="Times New Roman"/>
                <a:cs typeface="Times New Roman"/>
              </a:rPr>
              <a:t>Nell’ultima </a:t>
            </a:r>
            <a:r>
              <a:rPr sz="1200" spc="-5" dirty="0">
                <a:latin typeface="Times New Roman"/>
                <a:cs typeface="Times New Roman"/>
              </a:rPr>
              <a:t>registrazione c’erano </a:t>
            </a:r>
            <a:r>
              <a:rPr sz="1200" dirty="0">
                <a:latin typeface="Times New Roman"/>
                <a:cs typeface="Times New Roman"/>
              </a:rPr>
              <a:t>in Nebadon 3.840.101 </a:t>
            </a:r>
            <a:r>
              <a:rPr sz="1200" spc="-5" dirty="0">
                <a:latin typeface="Times New Roman"/>
                <a:cs typeface="Times New Roman"/>
              </a:rPr>
              <a:t>pianeti abitati,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Satania,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locale del </a:t>
            </a:r>
            <a:r>
              <a:rPr sz="1200" dirty="0">
                <a:latin typeface="Times New Roman"/>
                <a:cs typeface="Times New Roman"/>
              </a:rPr>
              <a:t>vostro mondo, è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dirty="0">
                <a:latin typeface="Times New Roman"/>
                <a:cs typeface="Times New Roman"/>
              </a:rPr>
              <a:t>tipico di </a:t>
            </a:r>
            <a:r>
              <a:rPr sz="1200" spc="-5" dirty="0">
                <a:latin typeface="Times New Roman"/>
                <a:cs typeface="Times New Roman"/>
              </a:rPr>
              <a:t>altri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36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(359.7) 32:2.10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sistema fisico uniforme, un’unità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organizzazione astronomica singola.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619 mondi abitati sono  </a:t>
            </a:r>
            <a:r>
              <a:rPr sz="1200" spc="-5" dirty="0">
                <a:latin typeface="Times New Roman"/>
                <a:cs typeface="Times New Roman"/>
              </a:rPr>
              <a:t>situati </a:t>
            </a:r>
            <a:r>
              <a:rPr sz="1200" dirty="0">
                <a:latin typeface="Times New Roman"/>
                <a:cs typeface="Times New Roman"/>
              </a:rPr>
              <a:t>in più di </a:t>
            </a:r>
            <a:r>
              <a:rPr sz="1200" spc="-5" dirty="0">
                <a:latin typeface="Times New Roman"/>
                <a:cs typeface="Times New Roman"/>
              </a:rPr>
              <a:t>cinquecento sistemi fisici differenti. Soltanto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più di due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e di questi solo uno ha </a:t>
            </a:r>
            <a:r>
              <a:rPr sz="1200" spc="-5" dirty="0">
                <a:latin typeface="Times New Roman"/>
                <a:cs typeface="Times New Roman"/>
              </a:rPr>
              <a:t>quattro  pianeti </a:t>
            </a:r>
            <a:r>
              <a:rPr sz="1200" dirty="0">
                <a:latin typeface="Times New Roman"/>
                <a:cs typeface="Times New Roman"/>
              </a:rPr>
              <a:t>popolati,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ce ne sono </a:t>
            </a:r>
            <a:r>
              <a:rPr sz="1200" spc="-5" dirty="0">
                <a:latin typeface="Times New Roman"/>
                <a:cs typeface="Times New Roman"/>
              </a:rPr>
              <a:t>quarantasei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due mondi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7790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(359.8) 32:2.11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mondi abitati 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è molto lontano da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quel grande ammasso </a:t>
            </a:r>
            <a:r>
              <a:rPr sz="1200" dirty="0">
                <a:latin typeface="Times New Roman"/>
                <a:cs typeface="Times New Roman"/>
              </a:rPr>
              <a:t>di soli che funziona </a:t>
            </a:r>
            <a:r>
              <a:rPr sz="1200" spc="-5" dirty="0">
                <a:latin typeface="Times New Roman"/>
                <a:cs typeface="Times New Roman"/>
              </a:rPr>
              <a:t>come  centro fisico </a:t>
            </a:r>
            <a:r>
              <a:rPr sz="1200" dirty="0">
                <a:latin typeface="Times New Roman"/>
                <a:cs typeface="Times New Roman"/>
              </a:rPr>
              <a:t>o astronomico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Superuniverso. Jerusem,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dista più di </a:t>
            </a:r>
            <a:r>
              <a:rPr sz="1200" spc="-5" dirty="0">
                <a:latin typeface="Times New Roman"/>
                <a:cs typeface="Times New Roman"/>
              </a:rPr>
              <a:t>duecentomila anni luce </a:t>
            </a:r>
            <a:r>
              <a:rPr sz="1200" spc="5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centro  fisico del 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che è lontano, molto lontano </a:t>
            </a:r>
            <a:r>
              <a:rPr sz="1200" spc="-5" dirty="0">
                <a:latin typeface="Times New Roman"/>
                <a:cs typeface="Times New Roman"/>
              </a:rPr>
              <a:t>nel diametro denso della Via Lattea. Satania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periferia</a:t>
            </a:r>
            <a:endParaRPr sz="1200">
              <a:latin typeface="Times New Roman"/>
              <a:cs typeface="Times New Roman"/>
            </a:endParaRPr>
          </a:p>
          <a:p>
            <a:pPr marL="101600" marR="44894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 e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all’esterno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margini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dirty="0">
                <a:latin typeface="Times New Roman"/>
                <a:cs typeface="Times New Roman"/>
              </a:rPr>
              <a:t>Dal più </a:t>
            </a:r>
            <a:r>
              <a:rPr sz="1200" spc="-5" dirty="0">
                <a:latin typeface="Times New Roman"/>
                <a:cs typeface="Times New Roman"/>
              </a:rPr>
              <a:t>lontano sistema </a:t>
            </a:r>
            <a:r>
              <a:rPr sz="1200" dirty="0">
                <a:latin typeface="Times New Roman"/>
                <a:cs typeface="Times New Roman"/>
              </a:rPr>
              <a:t>di mondi 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centro del Superuniverso ci </a:t>
            </a:r>
            <a:r>
              <a:rPr sz="1200" dirty="0">
                <a:latin typeface="Times New Roman"/>
                <a:cs typeface="Times New Roman"/>
              </a:rPr>
              <a:t>sono poco meno di duecentocinquantamila </a:t>
            </a:r>
            <a:r>
              <a:rPr sz="1200" spc="-5" dirty="0">
                <a:latin typeface="Times New Roman"/>
                <a:cs typeface="Times New Roman"/>
              </a:rPr>
              <a:t>anni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02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(360.1) 32:2.12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gira adesso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verso sud-est </a:t>
            </a:r>
            <a:r>
              <a:rPr sz="1200" dirty="0">
                <a:latin typeface="Times New Roman"/>
                <a:cs typeface="Times New Roman"/>
              </a:rPr>
              <a:t>nel circuito </a:t>
            </a:r>
            <a:r>
              <a:rPr sz="1200" spc="-5" dirty="0">
                <a:latin typeface="Times New Roman"/>
                <a:cs typeface="Times New Roman"/>
              </a:rPr>
              <a:t>superuniversale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Gli Universi </a:t>
            </a:r>
            <a:r>
              <a:rPr sz="1200" dirty="0">
                <a:latin typeface="Times New Roman"/>
                <a:cs typeface="Times New Roman"/>
              </a:rPr>
              <a:t>più  vicini sono: </a:t>
            </a:r>
            <a:r>
              <a:rPr sz="1200" spc="-5" dirty="0">
                <a:latin typeface="Times New Roman"/>
                <a:cs typeface="Times New Roman"/>
              </a:rPr>
              <a:t>Avalon, Henselon, </a:t>
            </a:r>
            <a:r>
              <a:rPr sz="1200" dirty="0">
                <a:latin typeface="Times New Roman"/>
                <a:cs typeface="Times New Roman"/>
              </a:rPr>
              <a:t>Sanselon, </a:t>
            </a:r>
            <a:r>
              <a:rPr sz="1200" spc="-5" dirty="0">
                <a:latin typeface="Times New Roman"/>
                <a:cs typeface="Times New Roman"/>
              </a:rPr>
              <a:t>Portalon, Wolvering, Fanoving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Alvoring.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01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(360.2) 32:2.13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è però </a:t>
            </a:r>
            <a:r>
              <a:rPr sz="1200" spc="-5" dirty="0">
                <a:latin typeface="Times New Roman"/>
                <a:cs typeface="Times New Roman"/>
              </a:rPr>
              <a:t>una lunga </a:t>
            </a:r>
            <a:r>
              <a:rPr sz="1200" dirty="0">
                <a:latin typeface="Times New Roman"/>
                <a:cs typeface="Times New Roman"/>
              </a:rPr>
              <a:t>storia. I </a:t>
            </a:r>
            <a:r>
              <a:rPr sz="1200" spc="-5" dirty="0">
                <a:latin typeface="Times New Roman"/>
                <a:cs typeface="Times New Roman"/>
              </a:rPr>
              <a:t>fascicoli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trattano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introducono questo  argomento; </a:t>
            </a:r>
            <a:r>
              <a:rPr sz="1200" dirty="0">
                <a:latin typeface="Times New Roman"/>
                <a:cs typeface="Times New Roman"/>
              </a:rPr>
              <a:t>quelli di questa sezione, </a:t>
            </a:r>
            <a:r>
              <a:rPr sz="1200" spc="-5" dirty="0">
                <a:latin typeface="Times New Roman"/>
                <a:cs typeface="Times New Roman"/>
              </a:rPr>
              <a:t>che trattano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</a:t>
            </a:r>
            <a:r>
              <a:rPr sz="1200" dirty="0">
                <a:latin typeface="Times New Roman"/>
                <a:cs typeface="Times New Roman"/>
              </a:rPr>
              <a:t>locali, lo </a:t>
            </a:r>
            <a:r>
              <a:rPr sz="1200" spc="-5" dirty="0">
                <a:latin typeface="Times New Roman"/>
                <a:cs typeface="Times New Roman"/>
              </a:rPr>
              <a:t>proseguono,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quelli che vengono </a:t>
            </a:r>
            <a:r>
              <a:rPr sz="1200" dirty="0">
                <a:latin typeface="Times New Roman"/>
                <a:cs typeface="Times New Roman"/>
              </a:rPr>
              <a:t>dopo, </a:t>
            </a:r>
            <a:r>
              <a:rPr sz="1200" spc="-5" dirty="0">
                <a:latin typeface="Times New Roman"/>
                <a:cs typeface="Times New Roman"/>
              </a:rPr>
              <a:t>riguardanti  </a:t>
            </a:r>
            <a:r>
              <a:rPr sz="1200" dirty="0">
                <a:latin typeface="Times New Roman"/>
                <a:cs typeface="Times New Roman"/>
              </a:rPr>
              <a:t>la storia e 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completano </a:t>
            </a:r>
            <a:r>
              <a:rPr sz="1200" dirty="0">
                <a:latin typeface="Times New Roman"/>
                <a:cs typeface="Times New Roman"/>
              </a:rPr>
              <a:t>il racconto.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comprendere adeguatamente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9115" cy="3369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(412.4)  37:6.4  </a:t>
            </a:r>
            <a:r>
              <a:rPr sz="1200" spc="-5" dirty="0">
                <a:latin typeface="Times New Roman"/>
                <a:cs typeface="Times New Roman"/>
              </a:rPr>
              <a:t>Fondamentalmente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educativo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prevede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assegnazione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e poi vi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fornisce</a:t>
            </a:r>
            <a:endParaRPr sz="1200">
              <a:latin typeface="Times New Roman"/>
              <a:cs typeface="Times New Roman"/>
            </a:endParaRPr>
          </a:p>
          <a:p>
            <a:pPr marL="76200" marR="1092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l’istruzione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il metodo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e divino di assolvere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migliore questo </a:t>
            </a:r>
            <a:r>
              <a:rPr sz="1200" dirty="0">
                <a:latin typeface="Times New Roman"/>
                <a:cs typeface="Times New Roman"/>
              </a:rPr>
              <a:t>compito.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compito da </a:t>
            </a:r>
            <a:r>
              <a:rPr sz="1200" spc="-5" dirty="0">
                <a:latin typeface="Times New Roman"/>
                <a:cs typeface="Times New Roman"/>
              </a:rPr>
              <a:t>svolgere ed allo stesso tempo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 forniscono degli insegnanti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qualificati per </a:t>
            </a:r>
            <a:r>
              <a:rPr sz="1200" dirty="0">
                <a:latin typeface="Times New Roman"/>
                <a:cs typeface="Times New Roman"/>
              </a:rPr>
              <a:t>istruirvi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sul</a:t>
            </a:r>
            <a:endParaRPr sz="1200">
              <a:latin typeface="Times New Roman"/>
              <a:cs typeface="Times New Roman"/>
            </a:endParaRPr>
          </a:p>
          <a:p>
            <a:pPr marL="76200" marR="83121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eseguire il vostro </a:t>
            </a:r>
            <a:r>
              <a:rPr sz="1200" spc="-5" dirty="0">
                <a:latin typeface="Times New Roman"/>
                <a:cs typeface="Times New Roman"/>
              </a:rPr>
              <a:t>incarico.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piano divino di </a:t>
            </a:r>
            <a:r>
              <a:rPr sz="1200" spc="-5" dirty="0">
                <a:latin typeface="Times New Roman"/>
                <a:cs typeface="Times New Roman"/>
              </a:rPr>
              <a:t>educazione prevede </a:t>
            </a:r>
            <a:r>
              <a:rPr sz="1200" dirty="0">
                <a:latin typeface="Times New Roman"/>
                <a:cs typeface="Times New Roman"/>
              </a:rPr>
              <a:t>l’intima </a:t>
            </a:r>
            <a:r>
              <a:rPr sz="1200" spc="-5" dirty="0">
                <a:latin typeface="Times New Roman"/>
                <a:cs typeface="Times New Roman"/>
              </a:rPr>
              <a:t>associazione del lavoro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dell’istruzione. Noi v’insegniamo </a:t>
            </a:r>
            <a:r>
              <a:rPr sz="1200" dirty="0">
                <a:latin typeface="Times New Roman"/>
                <a:cs typeface="Times New Roman"/>
              </a:rPr>
              <a:t>come eseguire nel modo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le 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ordiniamo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3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(412.5) 37:6.5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proposito di 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istruzione </a:t>
            </a:r>
            <a:r>
              <a:rPr sz="1200" spc="-5" dirty="0">
                <a:latin typeface="Times New Roman"/>
                <a:cs typeface="Times New Roman"/>
              </a:rPr>
              <a:t>ed esperienza </a:t>
            </a:r>
            <a:r>
              <a:rPr sz="1200" dirty="0">
                <a:latin typeface="Times New Roman"/>
                <a:cs typeface="Times New Roman"/>
              </a:rPr>
              <a:t>è di prepararvi per </a:t>
            </a:r>
            <a:r>
              <a:rPr sz="1200" spc="-5" dirty="0">
                <a:latin typeface="Times New Roman"/>
                <a:cs typeface="Times New Roman"/>
              </a:rPr>
              <a:t>l’ammissione alle sfere educative superiori </a:t>
            </a:r>
            <a:r>
              <a:rPr sz="1200" dirty="0">
                <a:latin typeface="Times New Roman"/>
                <a:cs typeface="Times New Roman"/>
              </a:rPr>
              <a:t>e più  </a:t>
            </a:r>
            <a:r>
              <a:rPr sz="1200" spc="-5" dirty="0">
                <a:latin typeface="Times New Roman"/>
                <a:cs typeface="Times New Roman"/>
              </a:rPr>
              <a:t>spirituali del Superuniverso.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in un dato campo è </a:t>
            </a:r>
            <a:r>
              <a:rPr sz="1200" spc="-5" dirty="0">
                <a:latin typeface="Times New Roman"/>
                <a:cs typeface="Times New Roman"/>
              </a:rPr>
              <a:t>individuale,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da una fase </a:t>
            </a:r>
            <a:r>
              <a:rPr sz="1200" spc="-5" dirty="0">
                <a:latin typeface="Times New Roman"/>
                <a:cs typeface="Times New Roman"/>
              </a:rPr>
              <a:t>ad un’altra </a:t>
            </a:r>
            <a:r>
              <a:rPr sz="1200" dirty="0">
                <a:latin typeface="Times New Roman"/>
                <a:cs typeface="Times New Roman"/>
              </a:rPr>
              <a:t>avviene  </a:t>
            </a:r>
            <a:r>
              <a:rPr sz="1200" spc="-5" dirty="0">
                <a:latin typeface="Times New Roman"/>
                <a:cs typeface="Times New Roman"/>
              </a:rPr>
              <a:t>generalmente per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classi.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(412.6) 37:6.6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dell’eternità </a:t>
            </a:r>
            <a:r>
              <a:rPr sz="1200" dirty="0">
                <a:latin typeface="Times New Roman"/>
                <a:cs typeface="Times New Roman"/>
              </a:rPr>
              <a:t>non consiste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nello sviluppo </a:t>
            </a:r>
            <a:r>
              <a:rPr sz="1200" spc="-5" dirty="0">
                <a:latin typeface="Times New Roman"/>
                <a:cs typeface="Times New Roman"/>
              </a:rPr>
              <a:t>spirituale. Anche </a:t>
            </a:r>
            <a:r>
              <a:rPr sz="1200" dirty="0">
                <a:latin typeface="Times New Roman"/>
                <a:cs typeface="Times New Roman"/>
              </a:rPr>
              <a:t>l’acquisizione intellettuale è </a:t>
            </a:r>
            <a:r>
              <a:rPr sz="1200" spc="-5" dirty="0">
                <a:latin typeface="Times New Roman"/>
                <a:cs typeface="Times New Roman"/>
              </a:rPr>
              <a:t>parte  dell’educazione </a:t>
            </a:r>
            <a:r>
              <a:rPr sz="1200" dirty="0">
                <a:latin typeface="Times New Roman"/>
                <a:cs typeface="Times New Roman"/>
              </a:rPr>
              <a:t>universale. </a:t>
            </a:r>
            <a:r>
              <a:rPr sz="1200" spc="-5" dirty="0">
                <a:latin typeface="Times New Roman"/>
                <a:cs typeface="Times New Roman"/>
              </a:rPr>
              <a:t>L’esperienza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amplia </a:t>
            </a:r>
            <a:r>
              <a:rPr sz="1200" spc="-5" dirty="0">
                <a:latin typeface="Times New Roman"/>
                <a:cs typeface="Times New Roman"/>
              </a:rPr>
              <a:t>parallelamente all’espansione </a:t>
            </a:r>
            <a:r>
              <a:rPr sz="1200" dirty="0">
                <a:latin typeface="Times New Roman"/>
                <a:cs typeface="Times New Roman"/>
              </a:rPr>
              <a:t>dell’orizzonte </a:t>
            </a:r>
            <a:r>
              <a:rPr sz="1200" spc="-5" dirty="0">
                <a:latin typeface="Times New Roman"/>
                <a:cs typeface="Times New Roman"/>
              </a:rPr>
              <a:t>spirituale. Alla mente  ed allo spirito si offrono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stesse opportunità </a:t>
            </a:r>
            <a:r>
              <a:rPr sz="1200" dirty="0">
                <a:latin typeface="Times New Roman"/>
                <a:cs typeface="Times New Roman"/>
              </a:rPr>
              <a:t>d’istruzione e di avanzamento.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tutta </a:t>
            </a:r>
            <a:r>
              <a:rPr sz="1200" spc="-5" dirty="0">
                <a:latin typeface="Times New Roman"/>
                <a:cs typeface="Times New Roman"/>
              </a:rPr>
              <a:t>questa splendida preparazione </a:t>
            </a:r>
            <a:r>
              <a:rPr sz="1200" dirty="0">
                <a:latin typeface="Times New Roman"/>
                <a:cs typeface="Times New Roman"/>
              </a:rPr>
              <a:t>della mente 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voi </a:t>
            </a:r>
            <a:r>
              <a:rPr sz="1200" spc="-5" dirty="0">
                <a:latin typeface="Times New Roman"/>
                <a:cs typeface="Times New Roman"/>
              </a:rPr>
              <a:t>siete per sempre </a:t>
            </a:r>
            <a:r>
              <a:rPr sz="1200" dirty="0">
                <a:latin typeface="Times New Roman"/>
                <a:cs typeface="Times New Roman"/>
              </a:rPr>
              <a:t>liberi </a:t>
            </a:r>
            <a:r>
              <a:rPr sz="1200" spc="-5" dirty="0">
                <a:latin typeface="Times New Roman"/>
                <a:cs typeface="Times New Roman"/>
              </a:rPr>
              <a:t>dagli impedimenti della carne </a:t>
            </a:r>
            <a:r>
              <a:rPr sz="1200" dirty="0">
                <a:latin typeface="Times New Roman"/>
                <a:cs typeface="Times New Roman"/>
              </a:rPr>
              <a:t>mortale.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avete più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decidere </a:t>
            </a:r>
            <a:r>
              <a:rPr sz="1200" dirty="0">
                <a:latin typeface="Times New Roman"/>
                <a:cs typeface="Times New Roman"/>
              </a:rPr>
              <a:t>costantemente  </a:t>
            </a:r>
            <a:r>
              <a:rPr sz="1200" spc="-5" dirty="0">
                <a:latin typeface="Times New Roman"/>
                <a:cs typeface="Times New Roman"/>
              </a:rPr>
              <a:t>fra </a:t>
            </a:r>
            <a:r>
              <a:rPr sz="1200" dirty="0">
                <a:latin typeface="Times New Roman"/>
                <a:cs typeface="Times New Roman"/>
              </a:rPr>
              <a:t>le posizioni in </a:t>
            </a:r>
            <a:r>
              <a:rPr sz="1200" spc="-5" dirty="0">
                <a:latin typeface="Times New Roman"/>
                <a:cs typeface="Times New Roman"/>
              </a:rPr>
              <a:t>conflitto 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divergenti nature </a:t>
            </a:r>
            <a:r>
              <a:rPr sz="1200" dirty="0">
                <a:latin typeface="Times New Roman"/>
                <a:cs typeface="Times New Roman"/>
              </a:rPr>
              <a:t>spirituale e materiale. Finalmente siete </a:t>
            </a:r>
            <a:r>
              <a:rPr sz="1200" spc="-5" dirty="0">
                <a:latin typeface="Times New Roman"/>
                <a:cs typeface="Times New Roman"/>
              </a:rPr>
              <a:t>qualificati per </a:t>
            </a:r>
            <a:r>
              <a:rPr sz="1200" dirty="0">
                <a:latin typeface="Times New Roman"/>
                <a:cs typeface="Times New Roman"/>
              </a:rPr>
              <a:t>beneficiare dello  stimolo </a:t>
            </a:r>
            <a:r>
              <a:rPr sz="1200" spc="-5" dirty="0">
                <a:latin typeface="Times New Roman"/>
                <a:cs typeface="Times New Roman"/>
              </a:rPr>
              <a:t>unificato </a:t>
            </a:r>
            <a:r>
              <a:rPr sz="1200" dirty="0">
                <a:latin typeface="Times New Roman"/>
                <a:cs typeface="Times New Roman"/>
              </a:rPr>
              <a:t>di una mente </a:t>
            </a:r>
            <a:r>
              <a:rPr sz="1200" spc="-5" dirty="0">
                <a:latin typeface="Times New Roman"/>
                <a:cs typeface="Times New Roman"/>
              </a:rPr>
              <a:t>glorificata, spogliata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delle primitive </a:t>
            </a:r>
            <a:r>
              <a:rPr sz="1200" spc="-5" dirty="0">
                <a:latin typeface="Times New Roman"/>
                <a:cs typeface="Times New Roman"/>
              </a:rPr>
              <a:t>tendenze animali 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(413.1) 37:6.7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l’Universo </a:t>
            </a:r>
            <a:r>
              <a:rPr sz="1200" dirty="0">
                <a:latin typeface="Times New Roman"/>
                <a:cs typeface="Times New Roman"/>
              </a:rPr>
              <a:t>di Nebadon, </a:t>
            </a:r>
            <a:r>
              <a:rPr sz="1200" spc="-5" dirty="0">
                <a:latin typeface="Times New Roman"/>
                <a:cs typeface="Times New Roman"/>
              </a:rPr>
              <a:t>alla maggior parte 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sarà offerta </a:t>
            </a:r>
            <a:r>
              <a:rPr sz="1200" dirty="0">
                <a:latin typeface="Times New Roman"/>
                <a:cs typeface="Times New Roman"/>
              </a:rPr>
              <a:t>l’opportunità di </a:t>
            </a:r>
            <a:r>
              <a:rPr sz="1200" spc="-5" dirty="0">
                <a:latin typeface="Times New Roman"/>
                <a:cs typeface="Times New Roman"/>
              </a:rPr>
              <a:t>servire per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lungo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corpo </a:t>
            </a:r>
            <a:r>
              <a:rPr sz="1200" spc="-5" dirty="0">
                <a:latin typeface="Times New Roman"/>
                <a:cs typeface="Times New Roman"/>
              </a:rPr>
              <a:t>dei Sovrintendenti Celesti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38795" cy="36658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78130" indent="-202565">
              <a:lnSpc>
                <a:spcPct val="100000"/>
              </a:lnSpc>
              <a:spcBef>
                <a:spcPts val="95"/>
              </a:spcBef>
              <a:buAutoNum type="arabicPeriod" startAt="7"/>
              <a:tabLst>
                <a:tab pos="278765" algn="l"/>
              </a:tabLst>
            </a:pP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Insegnanti dei Mondi delle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Dimore</a:t>
            </a:r>
            <a:endParaRPr sz="16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(413.2) 37:7.1 </a:t>
            </a:r>
            <a:r>
              <a:rPr sz="1200" spc="-5" dirty="0">
                <a:latin typeface="Times New Roman"/>
                <a:cs typeface="Times New Roman"/>
              </a:rPr>
              <a:t>Gli insegnanti 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cherubini reclutati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glorificati.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altri insegnanti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incaricati dai Melchizedek. Essi operano nella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delle attività educative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5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numero supera completamente </a:t>
            </a:r>
            <a:r>
              <a:rPr sz="1200" dirty="0">
                <a:latin typeface="Times New Roman"/>
                <a:cs typeface="Times New Roman"/>
              </a:rPr>
              <a:t>la comprensione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00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(413.3) 37:7.2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sanobini, </a:t>
            </a:r>
            <a:r>
              <a:rPr sz="1200" spc="-5" dirty="0">
                <a:latin typeface="Times New Roman"/>
                <a:cs typeface="Times New Roman"/>
              </a:rPr>
              <a:t>gli Insegnanti 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 saranno </a:t>
            </a:r>
            <a:r>
              <a:rPr sz="1200" dirty="0">
                <a:latin typeface="Times New Roman"/>
                <a:cs typeface="Times New Roman"/>
              </a:rPr>
              <a:t>oggetto di  </a:t>
            </a:r>
            <a:r>
              <a:rPr sz="1200" spc="-5" dirty="0">
                <a:latin typeface="Times New Roman"/>
                <a:cs typeface="Times New Roman"/>
              </a:rPr>
              <a:t>ulteriore considerazione nel prossimo fascicolo, mentre come insegnanti che </a:t>
            </a:r>
            <a:r>
              <a:rPr sz="1200" dirty="0">
                <a:latin typeface="Times New Roman"/>
                <a:cs typeface="Times New Roman"/>
              </a:rPr>
              <a:t>svolgono un </a:t>
            </a:r>
            <a:r>
              <a:rPr sz="1200" spc="-5" dirty="0">
                <a:latin typeface="Times New Roman"/>
                <a:cs typeface="Times New Roman"/>
              </a:rPr>
              <a:t>ruolo importante nella </a:t>
            </a:r>
            <a:r>
              <a:rPr sz="1200" dirty="0">
                <a:latin typeface="Times New Roman"/>
                <a:cs typeface="Times New Roman"/>
              </a:rPr>
              <a:t>vita morontiale, 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analizzati più </a:t>
            </a:r>
            <a:r>
              <a:rPr sz="1200" spc="-5" dirty="0">
                <a:latin typeface="Times New Roman"/>
                <a:cs typeface="Times New Roman"/>
              </a:rPr>
              <a:t>estesamente nel fascicolo </a:t>
            </a:r>
            <a:r>
              <a:rPr sz="1200" dirty="0">
                <a:latin typeface="Times New Roman"/>
                <a:cs typeface="Times New Roman"/>
              </a:rPr>
              <a:t>che porta </a:t>
            </a:r>
            <a:r>
              <a:rPr sz="1200" spc="-5" dirty="0">
                <a:latin typeface="Times New Roman"/>
                <a:cs typeface="Times New Roman"/>
              </a:rPr>
              <a:t>quel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278130" indent="-202565">
              <a:lnSpc>
                <a:spcPct val="100000"/>
              </a:lnSpc>
              <a:buAutoNum type="arabicPeriod" startAt="8"/>
              <a:tabLst>
                <a:tab pos="278765" algn="l"/>
              </a:tabLst>
            </a:pP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ordini spirituali superiori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assegnati</a:t>
            </a:r>
            <a:endParaRPr sz="1600">
              <a:latin typeface="Times New Roman"/>
              <a:cs typeface="Times New Roman"/>
            </a:endParaRPr>
          </a:p>
          <a:p>
            <a:pPr marL="76200" marR="22732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(413.4) 37:8.1 </a:t>
            </a:r>
            <a:r>
              <a:rPr sz="1200" spc="-5" dirty="0">
                <a:latin typeface="Times New Roman"/>
                <a:cs typeface="Times New Roman"/>
              </a:rPr>
              <a:t>Oltre ai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ai controllori fisici, sono assegnati permanentemente </a:t>
            </a:r>
            <a:r>
              <a:rPr sz="1200" dirty="0">
                <a:latin typeface="Times New Roman"/>
                <a:cs typeface="Times New Roman"/>
              </a:rPr>
              <a:t>all’Universo </a:t>
            </a:r>
            <a:r>
              <a:rPr sz="1200" spc="-5" dirty="0">
                <a:latin typeface="Times New Roman"/>
                <a:cs typeface="Times New Roman"/>
              </a:rPr>
              <a:t>locale alcuni degli esseri  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superiore </a:t>
            </a:r>
            <a:r>
              <a:rPr sz="1200" spc="-5" dirty="0">
                <a:latin typeface="Times New Roman"/>
                <a:cs typeface="Times New Roman"/>
              </a:rPr>
              <a:t>della famiglia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spirituali </a:t>
            </a:r>
            <a:r>
              <a:rPr sz="1200" spc="-5" dirty="0">
                <a:latin typeface="Times New Roman"/>
                <a:cs typeface="Times New Roman"/>
              </a:rPr>
              <a:t>superiori della famiglia 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seguenti </a:t>
            </a:r>
            <a:r>
              <a:rPr sz="1200" dirty="0">
                <a:latin typeface="Times New Roman"/>
                <a:cs typeface="Times New Roman"/>
              </a:rPr>
              <a:t>sono così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assegnati: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58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(413.5) 37:8.2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Messaggeri </a:t>
            </a:r>
            <a:r>
              <a:rPr sz="1200" i="1" dirty="0">
                <a:latin typeface="Times New Roman"/>
                <a:cs typeface="Times New Roman"/>
              </a:rPr>
              <a:t>Solitari, </a:t>
            </a:r>
            <a:r>
              <a:rPr sz="1200" spc="-5" dirty="0">
                <a:latin typeface="Times New Roman"/>
                <a:cs typeface="Times New Roman"/>
              </a:rPr>
              <a:t>quando sono funzionalmente assegnati all’amministrazione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ci offrono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servizio inestimabile nei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superare gli impedimenti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assegnati, noi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assolutamente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autorità su </a:t>
            </a:r>
            <a:r>
              <a:rPr sz="1200" dirty="0">
                <a:latin typeface="Times New Roman"/>
                <a:cs typeface="Times New Roman"/>
              </a:rPr>
              <a:t>di loro,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caso questi </a:t>
            </a:r>
            <a:r>
              <a:rPr sz="1200" spc="-5" dirty="0">
                <a:latin typeface="Times New Roman"/>
                <a:cs typeface="Times New Roman"/>
              </a:rPr>
              <a:t>esseri eccezionali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sempre disposti ad aiutarci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soluzione 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nell’esecuzione dei </a:t>
            </a:r>
            <a:r>
              <a:rPr sz="1200" dirty="0">
                <a:latin typeface="Times New Roman"/>
                <a:cs typeface="Times New Roman"/>
              </a:rPr>
              <a:t>nostri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mandati.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04834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006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(413.6) 37:8.3 </a:t>
            </a:r>
            <a:r>
              <a:rPr sz="1200" dirty="0">
                <a:latin typeface="Times New Roman"/>
                <a:cs typeface="Times New Roman"/>
              </a:rPr>
              <a:t>Andovontia è </a:t>
            </a:r>
            <a:r>
              <a:rPr sz="1200" spc="-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Supervisore </a:t>
            </a:r>
            <a:r>
              <a:rPr sz="1200" i="1" dirty="0">
                <a:latin typeface="Times New Roman"/>
                <a:cs typeface="Times New Roman"/>
              </a:rPr>
              <a:t>dei Circuiti </a:t>
            </a:r>
            <a:r>
              <a:rPr sz="1200" i="1" spc="-5" dirty="0">
                <a:latin typeface="Times New Roman"/>
                <a:cs typeface="Times New Roman"/>
              </a:rPr>
              <a:t>Universali </a:t>
            </a:r>
            <a:r>
              <a:rPr sz="1200" spc="-5" dirty="0">
                <a:latin typeface="Times New Roman"/>
                <a:cs typeface="Times New Roman"/>
              </a:rPr>
              <a:t>terziario </a:t>
            </a:r>
            <a:r>
              <a:rPr sz="1200" dirty="0">
                <a:latin typeface="Times New Roman"/>
                <a:cs typeface="Times New Roman"/>
              </a:rPr>
              <a:t>che staziona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Universo locale. Egli si  occupa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circuiti spirituali e </a:t>
            </a:r>
            <a:r>
              <a:rPr sz="1200" spc="-5" dirty="0">
                <a:latin typeface="Times New Roman"/>
                <a:cs typeface="Times New Roman"/>
              </a:rPr>
              <a:t>morontiali, </a:t>
            </a:r>
            <a:r>
              <a:rPr sz="1200" dirty="0">
                <a:latin typeface="Times New Roman"/>
                <a:cs typeface="Times New Roman"/>
              </a:rPr>
              <a:t>non di quelli posti sotto </a:t>
            </a:r>
            <a:r>
              <a:rPr sz="1200" spc="-5" dirty="0">
                <a:latin typeface="Times New Roman"/>
                <a:cs typeface="Times New Roman"/>
              </a:rPr>
              <a:t>la giurisdizione dei </a:t>
            </a:r>
            <a:r>
              <a:rPr sz="1200" dirty="0">
                <a:latin typeface="Times New Roman"/>
                <a:cs typeface="Times New Roman"/>
              </a:rPr>
              <a:t>direttori di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isolare  </a:t>
            </a:r>
            <a:r>
              <a:rPr sz="1200" spc="-5" dirty="0">
                <a:latin typeface="Times New Roman"/>
                <a:cs typeface="Times New Roman"/>
              </a:rPr>
              <a:t>Urantia al 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Caligastia </a:t>
            </a:r>
            <a:r>
              <a:rPr sz="1200" dirty="0">
                <a:latin typeface="Times New Roman"/>
                <a:cs typeface="Times New Roman"/>
              </a:rPr>
              <a:t>tradì il </a:t>
            </a:r>
            <a:r>
              <a:rPr sz="1200" spc="-5" dirty="0">
                <a:latin typeface="Times New Roman"/>
                <a:cs typeface="Times New Roman"/>
              </a:rPr>
              <a:t>pianeta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 difficili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Lucifero. </a:t>
            </a:r>
            <a:r>
              <a:rPr sz="1200" spc="-5" dirty="0">
                <a:latin typeface="Times New Roman"/>
                <a:cs typeface="Times New Roman"/>
              </a:rPr>
              <a:t>Nell’inviare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saluti ai 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egli espresse </a:t>
            </a:r>
            <a:r>
              <a:rPr sz="1200" dirty="0">
                <a:latin typeface="Times New Roman"/>
                <a:cs typeface="Times New Roman"/>
              </a:rPr>
              <a:t>la propria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previsione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reinseriti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circuiti universali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 sovrintende.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49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(413.7) 37:8.4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Direttore </a:t>
            </a:r>
            <a:r>
              <a:rPr sz="1200" i="1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Censimento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Salsatia, </a:t>
            </a:r>
            <a:r>
              <a:rPr sz="1200" dirty="0">
                <a:latin typeface="Times New Roman"/>
                <a:cs typeface="Times New Roman"/>
              </a:rPr>
              <a:t>ha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sede su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Gabriele. Egli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automaticamente </a:t>
            </a:r>
            <a:r>
              <a:rPr sz="1200" dirty="0">
                <a:latin typeface="Times New Roman"/>
                <a:cs typeface="Times New Roman"/>
              </a:rPr>
              <a:t>informato della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e registra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esatto delle </a:t>
            </a:r>
            <a:r>
              <a:rPr sz="1200" dirty="0">
                <a:latin typeface="Times New Roman"/>
                <a:cs typeface="Times New Roman"/>
              </a:rPr>
              <a:t>creature  dotate di volontà </a:t>
            </a:r>
            <a:r>
              <a:rPr sz="1200" spc="-5" dirty="0">
                <a:latin typeface="Times New Roman"/>
                <a:cs typeface="Times New Roman"/>
              </a:rPr>
              <a:t>funzionanti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locale. Egli </a:t>
            </a:r>
            <a:r>
              <a:rPr sz="1200" dirty="0">
                <a:latin typeface="Times New Roman"/>
                <a:cs typeface="Times New Roman"/>
              </a:rPr>
              <a:t>lavora in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registratori della personalità </a:t>
            </a:r>
            <a:r>
              <a:rPr sz="1200" dirty="0">
                <a:latin typeface="Times New Roman"/>
                <a:cs typeface="Times New Roman"/>
              </a:rPr>
              <a:t>domiciliati 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archivio 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305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(413.8) 37:8.5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i="1" spc="-5" dirty="0">
                <a:latin typeface="Times New Roman"/>
                <a:cs typeface="Times New Roman"/>
              </a:rPr>
              <a:t>Ispettore Associato </a:t>
            </a:r>
            <a:r>
              <a:rPr sz="1200" dirty="0">
                <a:latin typeface="Times New Roman"/>
                <a:cs typeface="Times New Roman"/>
              </a:rPr>
              <a:t>risiede </a:t>
            </a:r>
            <a:r>
              <a:rPr sz="1200" spc="-5" dirty="0">
                <a:latin typeface="Times New Roman"/>
                <a:cs typeface="Times New Roman"/>
              </a:rPr>
              <a:t>su Salvington.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rappresentante personale dell’Esecutivo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dirty="0">
                <a:latin typeface="Times New Roman"/>
                <a:cs typeface="Times New Roman"/>
              </a:rPr>
              <a:t>I  suoi </a:t>
            </a:r>
            <a:r>
              <a:rPr sz="1200" spc="-5" dirty="0">
                <a:latin typeface="Times New Roman"/>
                <a:cs typeface="Times New Roman"/>
              </a:rPr>
              <a:t>associati,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i="1" spc="-5" dirty="0">
                <a:latin typeface="Times New Roman"/>
                <a:cs typeface="Times New Roman"/>
              </a:rPr>
              <a:t>Sentinelle Incaricate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locali, rappresentano anch’esse l’Esecutivo Supremo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(414.1) 37:8.6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Conciliatori Universali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tribunali itineranti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che </a:t>
            </a:r>
            <a:r>
              <a:rPr sz="1200" spc="-5" dirty="0">
                <a:latin typeface="Times New Roman"/>
                <a:cs typeface="Times New Roman"/>
              </a:rPr>
              <a:t>operano sui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evoluzionari, su ciascuna </a:t>
            </a:r>
            <a:r>
              <a:rPr sz="1200" dirty="0">
                <a:latin typeface="Times New Roman"/>
                <a:cs typeface="Times New Roman"/>
              </a:rPr>
              <a:t>sezione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oltre.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arbitri sono </a:t>
            </a:r>
            <a:r>
              <a:rPr sz="1200" spc="-5" dirty="0">
                <a:latin typeface="Times New Roman"/>
                <a:cs typeface="Times New Roman"/>
              </a:rPr>
              <a:t>registrati su Uversa.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esatto operante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non è indicato, ma stimo che vi </a:t>
            </a:r>
            <a:r>
              <a:rPr sz="1200" spc="-5" dirty="0">
                <a:latin typeface="Times New Roman"/>
                <a:cs typeface="Times New Roman"/>
              </a:rPr>
              <a:t>siano circa </a:t>
            </a:r>
            <a:r>
              <a:rPr sz="1200" dirty="0">
                <a:latin typeface="Times New Roman"/>
                <a:cs typeface="Times New Roman"/>
              </a:rPr>
              <a:t>cento milioni di </a:t>
            </a:r>
            <a:r>
              <a:rPr sz="1200" spc="-5" dirty="0">
                <a:latin typeface="Times New Roman"/>
                <a:cs typeface="Times New Roman"/>
              </a:rPr>
              <a:t>commissioni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conciliazione </a:t>
            </a:r>
            <a:r>
              <a:rPr sz="1200" spc="-10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7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(414.2) 37:8.7 </a:t>
            </a:r>
            <a:r>
              <a:rPr sz="1200" spc="-5" dirty="0">
                <a:latin typeface="Times New Roman"/>
                <a:cs typeface="Times New Roman"/>
              </a:rPr>
              <a:t>Riguardo ai </a:t>
            </a:r>
            <a:r>
              <a:rPr sz="1200" i="1" spc="-5" dirty="0">
                <a:latin typeface="Times New Roman"/>
                <a:cs typeface="Times New Roman"/>
              </a:rPr>
              <a:t>Consulenti Tecnici,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menti giuridiche del regno, </a:t>
            </a:r>
            <a:r>
              <a:rPr sz="1200" dirty="0">
                <a:latin typeface="Times New Roman"/>
                <a:cs typeface="Times New Roman"/>
              </a:rPr>
              <a:t>abbiamo la nostra quota, che è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miliardo.  Questi esseri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biblioteche giuridiche esperienziali viventi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circolanti </a:t>
            </a:r>
            <a:r>
              <a:rPr sz="1200" dirty="0">
                <a:latin typeface="Times New Roman"/>
                <a:cs typeface="Times New Roman"/>
              </a:rPr>
              <a:t>di tutto 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87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(414.3) 37:8.8 </a:t>
            </a:r>
            <a:r>
              <a:rPr sz="1200" spc="-5" dirty="0">
                <a:latin typeface="Times New Roman"/>
                <a:cs typeface="Times New Roman"/>
              </a:rPr>
              <a:t>Riguardo agli </a:t>
            </a:r>
            <a:r>
              <a:rPr sz="1200" i="1" spc="-5" dirty="0">
                <a:latin typeface="Times New Roman"/>
                <a:cs typeface="Times New Roman"/>
              </a:rPr>
              <a:t>Archivisti Celesti,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ascendenti, su </a:t>
            </a:r>
            <a:r>
              <a:rPr sz="1200" dirty="0">
                <a:latin typeface="Times New Roman"/>
                <a:cs typeface="Times New Roman"/>
              </a:rPr>
              <a:t>Nebadon ne </a:t>
            </a:r>
            <a:r>
              <a:rPr sz="1200" spc="-5" dirty="0">
                <a:latin typeface="Times New Roman"/>
                <a:cs typeface="Times New Roman"/>
              </a:rPr>
              <a:t>abbiamo settantacinque. 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archivisti  </a:t>
            </a:r>
            <a:r>
              <a:rPr sz="1200" spc="-5" dirty="0">
                <a:latin typeface="Times New Roman"/>
                <a:cs typeface="Times New Roman"/>
              </a:rPr>
              <a:t>decani </a:t>
            </a:r>
            <a:r>
              <a:rPr sz="1200" dirty="0">
                <a:latin typeface="Times New Roman"/>
                <a:cs typeface="Times New Roman"/>
              </a:rPr>
              <a:t>o supervisori. </a:t>
            </a:r>
            <a:r>
              <a:rPr sz="1200" spc="-5" dirty="0">
                <a:latin typeface="Times New Roman"/>
                <a:cs typeface="Times New Roman"/>
              </a:rPr>
              <a:t>Gli studenti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quattro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miliardi.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98790" cy="39674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(414.4) 37:8.9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dei settanta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dirty="0">
                <a:latin typeface="Times New Roman"/>
                <a:cs typeface="Times New Roman"/>
              </a:rPr>
              <a:t>Compagni </a:t>
            </a:r>
            <a:r>
              <a:rPr sz="1200" i="1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descritto </a:t>
            </a:r>
            <a:r>
              <a:rPr sz="1200" spc="-5" dirty="0">
                <a:latin typeface="Times New Roman"/>
                <a:cs typeface="Times New Roman"/>
              </a:rPr>
              <a:t>nelle narrazioni che trattano dei </a:t>
            </a:r>
            <a:r>
              <a:rPr sz="1200" dirty="0">
                <a:latin typeface="Times New Roman"/>
                <a:cs typeface="Times New Roman"/>
              </a:rPr>
              <a:t>pianeti  di </a:t>
            </a:r>
            <a:r>
              <a:rPr sz="1200" spc="-5" dirty="0">
                <a:latin typeface="Times New Roman"/>
                <a:cs typeface="Times New Roman"/>
              </a:rPr>
              <a:t>transizione dei pellegrini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(414.5) 37:8.10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ha il </a:t>
            </a:r>
            <a:r>
              <a:rPr sz="1200" spc="-5" dirty="0">
                <a:latin typeface="Times New Roman"/>
                <a:cs typeface="Times New Roman"/>
              </a:rPr>
              <a:t>proprio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nativi; tuttavia,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circostanze nelle </a:t>
            </a:r>
            <a:r>
              <a:rPr sz="1200" dirty="0">
                <a:latin typeface="Times New Roman"/>
                <a:cs typeface="Times New Roman"/>
              </a:rPr>
              <a:t>quali è molto utile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avere</a:t>
            </a:r>
            <a:endParaRPr sz="1200">
              <a:latin typeface="Times New Roman"/>
              <a:cs typeface="Times New Roman"/>
            </a:endParaRPr>
          </a:p>
          <a:p>
            <a:pPr marL="76200" marR="19494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l’assistenza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esterna alla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locale. I </a:t>
            </a:r>
            <a:r>
              <a:rPr sz="1200" spc="-5" dirty="0">
                <a:latin typeface="Times New Roman"/>
                <a:cs typeface="Times New Roman"/>
              </a:rPr>
              <a:t>Supernafini effettuano certi servizi rari ed </a:t>
            </a:r>
            <a:r>
              <a:rPr sz="1200" dirty="0">
                <a:latin typeface="Times New Roman"/>
                <a:cs typeface="Times New Roman"/>
              </a:rPr>
              <a:t>eccezionali; il  </a:t>
            </a:r>
            <a:r>
              <a:rPr sz="1200" spc="-5" dirty="0">
                <a:latin typeface="Times New Roman"/>
                <a:cs typeface="Times New Roman"/>
              </a:rPr>
              <a:t>capo attuale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supernafino primario del Paradiso. </a:t>
            </a:r>
            <a:r>
              <a:rPr sz="1200" dirty="0">
                <a:latin typeface="Times New Roman"/>
                <a:cs typeface="Times New Roman"/>
              </a:rPr>
              <a:t>I seconafini </a:t>
            </a:r>
            <a:r>
              <a:rPr sz="1200" spc="-5" dirty="0">
                <a:latin typeface="Times New Roman"/>
                <a:cs typeface="Times New Roman"/>
              </a:rPr>
              <a:t>riflettivi s’incontrano </a:t>
            </a:r>
            <a:r>
              <a:rPr sz="1200" dirty="0">
                <a:latin typeface="Times New Roman"/>
                <a:cs typeface="Times New Roman"/>
              </a:rPr>
              <a:t>ovunque </a:t>
            </a:r>
            <a:r>
              <a:rPr sz="1200" spc="5" dirty="0">
                <a:latin typeface="Times New Roman"/>
                <a:cs typeface="Times New Roman"/>
              </a:rPr>
              <a:t>opera il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terziafini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temporaneamente </a:t>
            </a:r>
            <a:r>
              <a:rPr sz="1200" dirty="0">
                <a:latin typeface="Times New Roman"/>
                <a:cs typeface="Times New Roman"/>
              </a:rPr>
              <a:t>in servizio come </a:t>
            </a:r>
            <a:r>
              <a:rPr sz="1200" spc="-5" dirty="0">
                <a:latin typeface="Times New Roman"/>
                <a:cs typeface="Times New Roman"/>
              </a:rPr>
              <a:t>Altissimi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Assistenti.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 cittadini permanenti dell’Universo locale</a:t>
            </a:r>
            <a:endParaRPr sz="1600">
              <a:latin typeface="Times New Roman"/>
              <a:cs typeface="Times New Roman"/>
            </a:endParaRPr>
          </a:p>
          <a:p>
            <a:pPr marL="76200" marR="7670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(414.6) 37:9.1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l’Universo centrale, l’Universo </a:t>
            </a:r>
            <a:r>
              <a:rPr sz="1200" dirty="0">
                <a:latin typeface="Times New Roman"/>
                <a:cs typeface="Times New Roman"/>
              </a:rPr>
              <a:t>locale ha suoi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 permanente,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seguenti </a:t>
            </a:r>
            <a:r>
              <a:rPr sz="1200" dirty="0">
                <a:latin typeface="Times New Roman"/>
                <a:cs typeface="Times New Roman"/>
              </a:rPr>
              <a:t>tipi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750"/>
              </a:spcBef>
            </a:pPr>
            <a:r>
              <a:rPr sz="800" spc="-5" dirty="0">
                <a:latin typeface="Times New Roman"/>
                <a:cs typeface="Times New Roman"/>
              </a:rPr>
              <a:t>(414.7) 37:9.2 </a:t>
            </a:r>
            <a:r>
              <a:rPr sz="1800" baseline="-25462" dirty="0">
                <a:latin typeface="Times New Roman"/>
                <a:cs typeface="Times New Roman"/>
              </a:rPr>
              <a:t>1.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Susatia.</a:t>
            </a:r>
            <a:endParaRPr sz="1800" baseline="-25462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0"/>
              </a:spcBef>
            </a:pPr>
            <a:r>
              <a:rPr sz="800" spc="-5" dirty="0">
                <a:latin typeface="Times New Roman"/>
                <a:cs typeface="Times New Roman"/>
              </a:rPr>
              <a:t>(414.8) 37:9.3 </a:t>
            </a:r>
            <a:r>
              <a:rPr sz="1800" baseline="-25462" dirty="0">
                <a:latin typeface="Times New Roman"/>
                <a:cs typeface="Times New Roman"/>
              </a:rPr>
              <a:t>2.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Univitatia.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6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(414.9) 37:9.4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(414.10) 37:9.5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(414.11) 37:9.6 </a:t>
            </a:r>
            <a:r>
              <a:rPr sz="1200" spc="-5" dirty="0">
                <a:latin typeface="Times New Roman"/>
                <a:cs typeface="Times New Roman"/>
              </a:rPr>
              <a:t>Questi nativi della creazione </a:t>
            </a:r>
            <a:r>
              <a:rPr sz="1200" dirty="0">
                <a:latin typeface="Times New Roman"/>
                <a:cs typeface="Times New Roman"/>
              </a:rPr>
              <a:t>locale, insieme </a:t>
            </a:r>
            <a:r>
              <a:rPr sz="1200" spc="-5" dirty="0">
                <a:latin typeface="Times New Roman"/>
                <a:cs typeface="Times New Roman"/>
              </a:rPr>
              <a:t>con gli ascendenti fusi </a:t>
            </a:r>
            <a:r>
              <a:rPr sz="1200" dirty="0">
                <a:latin typeface="Times New Roman"/>
                <a:cs typeface="Times New Roman"/>
              </a:rPr>
              <a:t>con lo Spirito e </a:t>
            </a:r>
            <a:r>
              <a:rPr sz="1200" spc="-5" dirty="0">
                <a:latin typeface="Times New Roman"/>
                <a:cs typeface="Times New Roman"/>
              </a:rPr>
              <a:t>gli spironga </a:t>
            </a:r>
            <a:r>
              <a:rPr sz="1200" dirty="0">
                <a:latin typeface="Times New Roman"/>
                <a:cs typeface="Times New Roman"/>
              </a:rPr>
              <a:t>(che sono</a:t>
            </a:r>
            <a:r>
              <a:rPr sz="1200" spc="-5" dirty="0">
                <a:latin typeface="Times New Roman"/>
                <a:cs typeface="Times New Roman"/>
              </a:rPr>
              <a:t> classificati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64337"/>
            <a:ext cx="7512684" cy="5232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diversamente), costituiscono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cittadinanza relativamente permanente. Questi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complesso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né</a:t>
            </a:r>
            <a:endParaRPr sz="1200">
              <a:latin typeface="Times New Roman"/>
              <a:cs typeface="Times New Roman"/>
            </a:endParaRPr>
          </a:p>
          <a:p>
            <a:pPr marL="593725" algn="ctr">
              <a:lnSpc>
                <a:spcPct val="100000"/>
              </a:lnSpc>
              <a:spcBef>
                <a:spcPts val="1025"/>
              </a:spcBef>
            </a:pPr>
            <a:r>
              <a:rPr sz="1300" spc="-5" dirty="0">
                <a:solidFill>
                  <a:srgbClr val="C00000"/>
                </a:solidFill>
                <a:latin typeface="Times New Roman"/>
                <a:cs typeface="Times New Roman"/>
              </a:rPr>
              <a:t>II</a:t>
            </a:r>
            <a:r>
              <a:rPr sz="1300" spc="-1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300" spc="-5" dirty="0">
                <a:solidFill>
                  <a:srgbClr val="C00000"/>
                </a:solidFill>
                <a:latin typeface="Times New Roman"/>
                <a:cs typeface="Times New Roman"/>
              </a:rPr>
              <a:t>Libro</a:t>
            </a:r>
            <a:endParaRPr sz="13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7530" cy="3896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né discendenti.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tutti delle </a:t>
            </a:r>
            <a:r>
              <a:rPr sz="1200" spc="-5" dirty="0">
                <a:latin typeface="Times New Roman"/>
                <a:cs typeface="Times New Roman"/>
              </a:rPr>
              <a:t>creature esperienziali, </a:t>
            </a:r>
            <a:r>
              <a:rPr sz="1200" dirty="0">
                <a:latin typeface="Times New Roman"/>
                <a:cs typeface="Times New Roman"/>
              </a:rPr>
              <a:t>ma la loro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continua ad essere </a:t>
            </a:r>
            <a:r>
              <a:rPr sz="1200" dirty="0">
                <a:latin typeface="Times New Roman"/>
                <a:cs typeface="Times New Roman"/>
              </a:rPr>
              <a:t>utile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1035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l’Universo al loro livello d’origine. Mentre ciò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vero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Adamici </a:t>
            </a:r>
            <a:r>
              <a:rPr sz="1200" dirty="0">
                <a:latin typeface="Times New Roman"/>
                <a:cs typeface="Times New Roman"/>
              </a:rPr>
              <a:t>e per le </a:t>
            </a:r>
            <a:r>
              <a:rPr sz="1200" spc="-5" dirty="0">
                <a:latin typeface="Times New Roman"/>
                <a:cs typeface="Times New Roman"/>
              </a:rPr>
              <a:t>creature intermedie, </a:t>
            </a:r>
            <a:r>
              <a:rPr sz="1200" dirty="0">
                <a:latin typeface="Times New Roman"/>
                <a:cs typeface="Times New Roman"/>
              </a:rPr>
              <a:t>è relativamente  </a:t>
            </a:r>
            <a:r>
              <a:rPr sz="1200" spc="-5" dirty="0">
                <a:latin typeface="Times New Roman"/>
                <a:cs typeface="Times New Roman"/>
              </a:rPr>
              <a:t>vero per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(414.12) 37:9.7 </a:t>
            </a:r>
            <a:r>
              <a:rPr sz="1200" i="1" dirty="0">
                <a:latin typeface="Times New Roman"/>
                <a:cs typeface="Times New Roman"/>
              </a:rPr>
              <a:t>I Susatia. </a:t>
            </a:r>
            <a:r>
              <a:rPr sz="1200" spc="-5" dirty="0">
                <a:latin typeface="Times New Roman"/>
                <a:cs typeface="Times New Roman"/>
              </a:rPr>
              <a:t>Questi esseri meravigliosi </a:t>
            </a:r>
            <a:r>
              <a:rPr sz="1200" dirty="0">
                <a:latin typeface="Times New Roman"/>
                <a:cs typeface="Times New Roman"/>
              </a:rPr>
              <a:t>risiedono </a:t>
            </a:r>
            <a:r>
              <a:rPr sz="1200" spc="-5" dirty="0">
                <a:latin typeface="Times New Roman"/>
                <a:cs typeface="Times New Roman"/>
              </a:rPr>
              <a:t>ed operano come cittadini permanenti su Salvington,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questo  </a:t>
            </a:r>
            <a:r>
              <a:rPr sz="1200" spc="-5" dirty="0">
                <a:latin typeface="Times New Roman"/>
                <a:cs typeface="Times New Roman"/>
              </a:rPr>
              <a:t>Universo locale. Essi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splendida progenie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associati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cittadini ascendenti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fusi </a:t>
            </a:r>
            <a:r>
              <a:rPr sz="1200" dirty="0">
                <a:latin typeface="Times New Roman"/>
                <a:cs typeface="Times New Roman"/>
              </a:rPr>
              <a:t>con lo Spirito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(414.13) 37:9.8 </a:t>
            </a:r>
            <a:r>
              <a:rPr sz="1200" i="1" spc="-5" dirty="0">
                <a:latin typeface="Times New Roman"/>
                <a:cs typeface="Times New Roman"/>
              </a:rPr>
              <a:t>Gli Univitatia.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gruppi di </a:t>
            </a:r>
            <a:r>
              <a:rPr sz="1200" spc="-5" dirty="0">
                <a:latin typeface="Times New Roman"/>
                <a:cs typeface="Times New Roman"/>
              </a:rPr>
              <a:t>sfere architettoniche che </a:t>
            </a:r>
            <a:r>
              <a:rPr sz="1200" dirty="0">
                <a:latin typeface="Times New Roman"/>
                <a:cs typeface="Times New Roman"/>
              </a:rPr>
              <a:t>formano le </a:t>
            </a:r>
            <a:r>
              <a:rPr sz="1200" spc="-5" dirty="0">
                <a:latin typeface="Times New Roman"/>
                <a:cs typeface="Times New Roman"/>
              </a:rPr>
              <a:t>capitali delle </a:t>
            </a:r>
            <a:r>
              <a:rPr sz="1200" dirty="0">
                <a:latin typeface="Times New Roman"/>
                <a:cs typeface="Times New Roman"/>
              </a:rPr>
              <a:t>cento costellazioni </a:t>
            </a:r>
            <a:r>
              <a:rPr sz="1200" spc="-5" dirty="0">
                <a:latin typeface="Times New Roman"/>
                <a:cs typeface="Times New Roman"/>
              </a:rPr>
              <a:t>beneficia del  ministero continuo </a:t>
            </a:r>
            <a:r>
              <a:rPr sz="1200" dirty="0">
                <a:latin typeface="Times New Roman"/>
                <a:cs typeface="Times New Roman"/>
              </a:rPr>
              <a:t>di un ordine </a:t>
            </a:r>
            <a:r>
              <a:rPr sz="1200" spc="-5" dirty="0">
                <a:latin typeface="Times New Roman"/>
                <a:cs typeface="Times New Roman"/>
              </a:rPr>
              <a:t>residenziale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univitatia. </a:t>
            </a:r>
            <a:r>
              <a:rPr sz="1200" spc="-5" dirty="0">
                <a:latin typeface="Times New Roman"/>
                <a:cs typeface="Times New Roman"/>
              </a:rPr>
              <a:t>Questi figli del Figlio </a:t>
            </a:r>
            <a:r>
              <a:rPr sz="1200" dirty="0">
                <a:latin typeface="Times New Roman"/>
                <a:cs typeface="Times New Roman"/>
              </a:rPr>
              <a:t>Creatore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Creativo costituiscono </a:t>
            </a:r>
            <a:r>
              <a:rPr sz="1200" dirty="0">
                <a:latin typeface="Times New Roman"/>
                <a:cs typeface="Times New Roman"/>
              </a:rPr>
              <a:t>la popolazione </a:t>
            </a:r>
            <a:r>
              <a:rPr sz="1200" spc="-5" dirty="0">
                <a:latin typeface="Times New Roman"/>
                <a:cs typeface="Times New Roman"/>
              </a:rPr>
              <a:t>permanente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delle costellazioni.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riproducono e  </a:t>
            </a:r>
            <a:r>
              <a:rPr sz="1200" spc="-5" dirty="0">
                <a:latin typeface="Times New Roman"/>
                <a:cs typeface="Times New Roman"/>
              </a:rPr>
              <a:t>che esistono su </a:t>
            </a:r>
            <a:r>
              <a:rPr sz="1200" dirty="0">
                <a:latin typeface="Times New Roman"/>
                <a:cs typeface="Times New Roman"/>
              </a:rPr>
              <a:t>un piano di vita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a mezza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tra lo </a:t>
            </a:r>
            <a:r>
              <a:rPr sz="1200" spc="-5" dirty="0">
                <a:latin typeface="Times New Roman"/>
                <a:cs typeface="Times New Roman"/>
              </a:rPr>
              <a:t>status semimateriale dei Figli Materiali </a:t>
            </a:r>
            <a:r>
              <a:rPr sz="1200" dirty="0">
                <a:latin typeface="Times New Roman"/>
                <a:cs typeface="Times New Roman"/>
              </a:rPr>
              <a:t>domiciliati sulle capitali </a:t>
            </a:r>
            <a:r>
              <a:rPr sz="1200" spc="-5" dirty="0">
                <a:latin typeface="Times New Roman"/>
                <a:cs typeface="Times New Roman"/>
              </a:rPr>
              <a:t>dei  sistemi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nettamente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fusi con lo Spirito e </a:t>
            </a:r>
            <a:r>
              <a:rPr sz="1200" spc="-5" dirty="0">
                <a:latin typeface="Times New Roman"/>
                <a:cs typeface="Times New Roman"/>
              </a:rPr>
              <a:t>dei susatia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univitatia non sono  </a:t>
            </a:r>
            <a:r>
              <a:rPr sz="1200" spc="-5" dirty="0">
                <a:latin typeface="Times New Roman"/>
                <a:cs typeface="Times New Roman"/>
              </a:rPr>
              <a:t>esseri morontiali. Essi compiono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ascendenti,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traversata delle </a:t>
            </a:r>
            <a:r>
              <a:rPr sz="1200" dirty="0">
                <a:latin typeface="Times New Roman"/>
                <a:cs typeface="Times New Roman"/>
              </a:rPr>
              <a:t>sfere delle costellazioni,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fanno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pellegrini che </a:t>
            </a:r>
            <a:r>
              <a:rPr sz="1200" dirty="0">
                <a:latin typeface="Times New Roman"/>
                <a:cs typeface="Times New Roman"/>
              </a:rPr>
              <a:t>passano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19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(415.1) 37:9.9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Figli Materiali </a:t>
            </a:r>
            <a:r>
              <a:rPr sz="1200" i="1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legame creativo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Figlio Creatore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Madre d’Universo,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ciclo, quando </a:t>
            </a:r>
            <a:r>
              <a:rPr sz="1200" dirty="0">
                <a:latin typeface="Times New Roman"/>
                <a:cs typeface="Times New Roman"/>
              </a:rPr>
              <a:t>non sono più </a:t>
            </a:r>
            <a:r>
              <a:rPr sz="1200" spc="-5" dirty="0">
                <a:latin typeface="Times New Roman"/>
                <a:cs typeface="Times New Roman"/>
              </a:rPr>
              <a:t>generati discendenti dalle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nature  congiunte, allora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personalizza in duplice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essere, confermando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definitivamente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origine duale.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 e </a:t>
            </a:r>
            <a:r>
              <a:rPr sz="1200" spc="-5" dirty="0">
                <a:latin typeface="Times New Roman"/>
                <a:cs typeface="Times New Roman"/>
              </a:rPr>
              <a:t>da se stesso egli crea allora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mirabili </a:t>
            </a:r>
            <a:r>
              <a:rPr sz="1200" dirty="0">
                <a:latin typeface="Times New Roman"/>
                <a:cs typeface="Times New Roman"/>
              </a:rPr>
              <a:t>e stupendi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dell’ordine 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universale. Questa </a:t>
            </a:r>
            <a:r>
              <a:rPr sz="1200" dirty="0">
                <a:latin typeface="Times New Roman"/>
                <a:cs typeface="Times New Roman"/>
              </a:rPr>
              <a:t>è l’origine </a:t>
            </a:r>
            <a:r>
              <a:rPr sz="1200" spc="-5" dirty="0">
                <a:latin typeface="Times New Roman"/>
                <a:cs typeface="Times New Roman"/>
              </a:rPr>
              <a:t>dell’Adamo </a:t>
            </a:r>
            <a:r>
              <a:rPr sz="1200" dirty="0">
                <a:latin typeface="Times New Roman"/>
                <a:cs typeface="Times New Roman"/>
              </a:rPr>
              <a:t>e dell’Eva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sistema 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Essi  sono un ordine di </a:t>
            </a:r>
            <a:r>
              <a:rPr sz="1200" spc="-5" dirty="0">
                <a:latin typeface="Times New Roman"/>
                <a:cs typeface="Times New Roman"/>
              </a:rPr>
              <a:t>filiazione che si riproduce, </a:t>
            </a:r>
            <a:r>
              <a:rPr sz="1200" dirty="0">
                <a:latin typeface="Times New Roman"/>
                <a:cs typeface="Times New Roman"/>
              </a:rPr>
              <a:t>poiché sono </a:t>
            </a:r>
            <a:r>
              <a:rPr sz="1200" spc="-5" dirty="0">
                <a:latin typeface="Times New Roman"/>
                <a:cs typeface="Times New Roman"/>
              </a:rPr>
              <a:t>stati creati </a:t>
            </a:r>
            <a:r>
              <a:rPr sz="1200" dirty="0">
                <a:latin typeface="Times New Roman"/>
                <a:cs typeface="Times New Roman"/>
              </a:rPr>
              <a:t>maschi e </a:t>
            </a:r>
            <a:r>
              <a:rPr sz="1200" spc="-5" dirty="0">
                <a:latin typeface="Times New Roman"/>
                <a:cs typeface="Times New Roman"/>
              </a:rPr>
              <a:t>femmine.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discendenti operano come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cittadini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2709"/>
            <a:ext cx="710945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relativamente permanenti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vengano </a:t>
            </a:r>
            <a:r>
              <a:rPr sz="1200" spc="-5" dirty="0">
                <a:latin typeface="Times New Roman"/>
                <a:cs typeface="Times New Roman"/>
              </a:rPr>
              <a:t>incaricati come Adami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959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695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(415.2) 37:9.10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missione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Figlia Materiali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fondare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adamica </a:t>
            </a:r>
            <a:r>
              <a:rPr sz="1200" dirty="0">
                <a:latin typeface="Times New Roman"/>
                <a:cs typeface="Times New Roman"/>
              </a:rPr>
              <a:t>di quel mondo, una  razza </a:t>
            </a:r>
            <a:r>
              <a:rPr sz="1200" spc="-5" dirty="0">
                <a:latin typeface="Times New Roman"/>
                <a:cs typeface="Times New Roman"/>
              </a:rPr>
              <a:t>alla fine destinata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amalgamarsi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abitanti mortali di </a:t>
            </a:r>
            <a:r>
              <a:rPr sz="1200" spc="-5" dirty="0">
                <a:latin typeface="Times New Roman"/>
                <a:cs typeface="Times New Roman"/>
              </a:rPr>
              <a:t>quella sfera. Gli Adami Planetari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Figli sia ascendenti che  discendenti, </a:t>
            </a:r>
            <a:r>
              <a:rPr sz="1200" dirty="0">
                <a:latin typeface="Times New Roman"/>
                <a:cs typeface="Times New Roman"/>
              </a:rPr>
              <a:t>ma noi di solito li </a:t>
            </a:r>
            <a:r>
              <a:rPr sz="1200" spc="-5" dirty="0">
                <a:latin typeface="Times New Roman"/>
                <a:cs typeface="Times New Roman"/>
              </a:rPr>
              <a:t>classifichiamo come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(415.3) 37:9.11 </a:t>
            </a:r>
            <a:r>
              <a:rPr sz="1200" i="1" spc="-5" dirty="0">
                <a:latin typeface="Times New Roman"/>
                <a:cs typeface="Times New Roman"/>
              </a:rPr>
              <a:t>Le Creature Intermedie.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epoche primitive, </a:t>
            </a:r>
            <a:r>
              <a:rPr sz="1200" spc="-5" dirty="0">
                <a:latin typeface="Times New Roman"/>
                <a:cs typeface="Times New Roman"/>
              </a:rPr>
              <a:t>alla 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abitati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esseri  superumani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materializzati, che però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solito si ritirano all’arrivo degli Adami Planetari.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sforzi  </a:t>
            </a:r>
            <a:r>
              <a:rPr sz="1200" spc="-5" dirty="0">
                <a:latin typeface="Times New Roman"/>
                <a:cs typeface="Times New Roman"/>
              </a:rPr>
              <a:t>dei Figli Materiali per migliorare </a:t>
            </a:r>
            <a:r>
              <a:rPr sz="1200" dirty="0">
                <a:latin typeface="Times New Roman"/>
                <a:cs typeface="Times New Roman"/>
              </a:rPr>
              <a:t>le razze evoluzionarie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spesso come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comparsa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limitato di </a:t>
            </a:r>
            <a:r>
              <a:rPr sz="1200" spc="-5" dirty="0">
                <a:latin typeface="Times New Roman"/>
                <a:cs typeface="Times New Roman"/>
              </a:rPr>
              <a:t>creature 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classificare. Questi esseri straordinari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a mezza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creature  evoluzionarie; </a:t>
            </a:r>
            <a:r>
              <a:rPr sz="1200" dirty="0">
                <a:latin typeface="Times New Roman"/>
                <a:cs typeface="Times New Roman"/>
              </a:rPr>
              <a:t>da qui il </a:t>
            </a:r>
            <a:r>
              <a:rPr sz="1200" spc="-5" dirty="0">
                <a:latin typeface="Times New Roman"/>
                <a:cs typeface="Times New Roman"/>
              </a:rPr>
              <a:t>loro appellativo </a:t>
            </a:r>
            <a:r>
              <a:rPr sz="1200" dirty="0">
                <a:latin typeface="Times New Roman"/>
                <a:cs typeface="Times New Roman"/>
              </a:rPr>
              <a:t>di creature </a:t>
            </a:r>
            <a:r>
              <a:rPr sz="1200" spc="-5" dirty="0">
                <a:latin typeface="Times New Roman"/>
                <a:cs typeface="Times New Roman"/>
              </a:rPr>
              <a:t>intermedie.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comparativo questi intermedi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permanenti 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evoluzionari. Dai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tempi dell’arrivo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all’epoca lontanissima della stabilizzazione del  pianeta </a:t>
            </a:r>
            <a:r>
              <a:rPr sz="1200" dirty="0">
                <a:latin typeface="Times New Roman"/>
                <a:cs typeface="Times New Roman"/>
              </a:rPr>
              <a:t>in luce 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essi sono il solo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intelligenti </a:t>
            </a:r>
            <a:r>
              <a:rPr sz="1200" dirty="0">
                <a:latin typeface="Times New Roman"/>
                <a:cs typeface="Times New Roman"/>
              </a:rPr>
              <a:t>a rimanere in </a:t>
            </a:r>
            <a:r>
              <a:rPr sz="1200" spc="-5" dirty="0">
                <a:latin typeface="Times New Roman"/>
                <a:cs typeface="Times New Roman"/>
              </a:rPr>
              <a:t>permanenza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sfera. Su Urantia </a:t>
            </a:r>
            <a:r>
              <a:rPr sz="1200" dirty="0">
                <a:latin typeface="Times New Roman"/>
                <a:cs typeface="Times New Roman"/>
              </a:rPr>
              <a:t>i ministri  </a:t>
            </a:r>
            <a:r>
              <a:rPr sz="1200" spc="-5" dirty="0">
                <a:latin typeface="Times New Roman"/>
                <a:cs typeface="Times New Roman"/>
              </a:rPr>
              <a:t>intermedi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conservatori del </a:t>
            </a:r>
            <a:r>
              <a:rPr sz="1200" dirty="0">
                <a:latin typeface="Times New Roman"/>
                <a:cs typeface="Times New Roman"/>
              </a:rPr>
              <a:t>pianeta;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I mortali sono </a:t>
            </a:r>
            <a:r>
              <a:rPr sz="1200" spc="-5" dirty="0">
                <a:latin typeface="Times New Roman"/>
                <a:cs typeface="Times New Roman"/>
              </a:rPr>
              <a:t>invero gli </a:t>
            </a:r>
            <a:r>
              <a:rPr sz="1200" dirty="0">
                <a:latin typeface="Times New Roman"/>
                <a:cs typeface="Times New Roman"/>
              </a:rPr>
              <a:t>abitanti  fisici 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-5" dirty="0">
                <a:latin typeface="Times New Roman"/>
                <a:cs typeface="Times New Roman"/>
              </a:rPr>
              <a:t>evoluzionario, </a:t>
            </a:r>
            <a:r>
              <a:rPr sz="1200" dirty="0">
                <a:latin typeface="Times New Roman"/>
                <a:cs typeface="Times New Roman"/>
              </a:rPr>
              <a:t>ma voi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tutti una vita così </a:t>
            </a:r>
            <a:r>
              <a:rPr sz="1200" spc="-5" dirty="0">
                <a:latin typeface="Times New Roman"/>
                <a:cs typeface="Times New Roman"/>
              </a:rPr>
              <a:t>corta; restate sul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pianeta natale </a:t>
            </a:r>
            <a:r>
              <a:rPr sz="1200" dirty="0">
                <a:latin typeface="Times New Roman"/>
                <a:cs typeface="Times New Roman"/>
              </a:rPr>
              <a:t>per un tempo  </a:t>
            </a:r>
            <a:r>
              <a:rPr sz="1200" spc="-5" dirty="0">
                <a:latin typeface="Times New Roman"/>
                <a:cs typeface="Times New Roman"/>
              </a:rPr>
              <a:t>così breve. Voi nascete, vivete, </a:t>
            </a:r>
            <a:r>
              <a:rPr sz="1200" dirty="0">
                <a:latin typeface="Times New Roman"/>
                <a:cs typeface="Times New Roman"/>
              </a:rPr>
              <a:t>morite e passate su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progressione evoluzionaria.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esseri superumani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servono sui pianeti </a:t>
            </a:r>
            <a:r>
              <a:rPr sz="1200" dirty="0">
                <a:latin typeface="Times New Roman"/>
                <a:cs typeface="Times New Roman"/>
              </a:rPr>
              <a:t>come ministri </a:t>
            </a:r>
            <a:r>
              <a:rPr sz="1200" spc="-5" dirty="0">
                <a:latin typeface="Times New Roman"/>
                <a:cs typeface="Times New Roman"/>
              </a:rPr>
              <a:t>celesti 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incarico temporaneo; </a:t>
            </a:r>
            <a:r>
              <a:rPr sz="1200" dirty="0">
                <a:latin typeface="Times New Roman"/>
                <a:cs typeface="Times New Roman"/>
              </a:rPr>
              <a:t>pochi di loro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ad </a:t>
            </a:r>
            <a:r>
              <a:rPr sz="1200" dirty="0">
                <a:latin typeface="Times New Roman"/>
                <a:cs typeface="Times New Roman"/>
              </a:rPr>
              <a:t>una data </a:t>
            </a:r>
            <a:r>
              <a:rPr sz="1200" spc="-5" dirty="0">
                <a:latin typeface="Times New Roman"/>
                <a:cs typeface="Times New Roman"/>
              </a:rPr>
              <a:t>sfera.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intermedie, invece, assicurano continuità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 planetaria rispetto </a:t>
            </a:r>
            <a:r>
              <a:rPr sz="1200" dirty="0">
                <a:latin typeface="Times New Roman"/>
                <a:cs typeface="Times New Roman"/>
              </a:rPr>
              <a:t>a ministri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cambiano </a:t>
            </a:r>
            <a:r>
              <a:rPr sz="1200" dirty="0">
                <a:latin typeface="Times New Roman"/>
                <a:cs typeface="Times New Roman"/>
              </a:rPr>
              <a:t>di continuo  e </a:t>
            </a:r>
            <a:r>
              <a:rPr sz="1200" spc="-5" dirty="0">
                <a:latin typeface="Times New Roman"/>
                <a:cs typeface="Times New Roman"/>
              </a:rPr>
              <a:t>ad abitanti mortali che variano costantemente. Durante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variazioni incessanti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intermedie  rimangono sul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ininterrottamente </a:t>
            </a:r>
            <a:r>
              <a:rPr sz="1200" dirty="0">
                <a:latin typeface="Times New Roman"/>
                <a:cs typeface="Times New Roman"/>
              </a:rPr>
              <a:t>proseguendo il 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lavoro.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96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(415.4) 37:9.12 </a:t>
            </a:r>
            <a:r>
              <a:rPr sz="1200" spc="-5" dirty="0">
                <a:latin typeface="Times New Roman"/>
                <a:cs typeface="Times New Roman"/>
              </a:rPr>
              <a:t>Similmente, tutte </a:t>
            </a:r>
            <a:r>
              <a:rPr sz="1200" dirty="0">
                <a:latin typeface="Times New Roman"/>
                <a:cs typeface="Times New Roman"/>
              </a:rPr>
              <a:t>le divisioni </a:t>
            </a:r>
            <a:r>
              <a:rPr sz="1200" spc="-5" dirty="0">
                <a:latin typeface="Times New Roman"/>
                <a:cs typeface="Times New Roman"/>
              </a:rPr>
              <a:t>dell’organizzazione amministrativa degli Universi 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Superuniversi 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popolazione più o meno </a:t>
            </a:r>
            <a:r>
              <a:rPr sz="1200" spc="-5" dirty="0">
                <a:latin typeface="Times New Roman"/>
                <a:cs typeface="Times New Roman"/>
              </a:rPr>
              <a:t>permanente, </a:t>
            </a:r>
            <a:r>
              <a:rPr sz="1200" dirty="0">
                <a:latin typeface="Times New Roman"/>
                <a:cs typeface="Times New Roman"/>
              </a:rPr>
              <a:t>i loro abitanti </a:t>
            </a:r>
            <a:r>
              <a:rPr sz="1200" spc="-5" dirty="0">
                <a:latin typeface="Times New Roman"/>
                <a:cs typeface="Times New Roman"/>
              </a:rPr>
              <a:t>con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ha i suoi </a:t>
            </a:r>
            <a:r>
              <a:rPr sz="1200" spc="-5" dirty="0">
                <a:latin typeface="Times New Roman"/>
                <a:cs typeface="Times New Roman"/>
              </a:rPr>
              <a:t>intermedi, Jerusem,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capitale del </a:t>
            </a:r>
            <a:r>
              <a:rPr sz="1200" dirty="0">
                <a:latin typeface="Times New Roman"/>
                <a:cs typeface="Times New Roman"/>
              </a:rPr>
              <a:t>vostro sistema, ha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Materiali; </a:t>
            </a:r>
            <a:r>
              <a:rPr sz="1200" dirty="0">
                <a:latin typeface="Times New Roman"/>
                <a:cs typeface="Times New Roman"/>
              </a:rPr>
              <a:t>Edentia, la capitale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costellazione, ha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univitatia,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sono di due </a:t>
            </a:r>
            <a:r>
              <a:rPr sz="1200" spc="-5" dirty="0">
                <a:latin typeface="Times New Roman"/>
                <a:cs typeface="Times New Roman"/>
              </a:rPr>
              <a:t>ordini,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susatia creati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evoluti fusi con lo Spirito. I mondi </a:t>
            </a:r>
            <a:r>
              <a:rPr sz="1200" spc="-5" dirty="0">
                <a:latin typeface="Times New Roman"/>
                <a:cs typeface="Times New Roman"/>
              </a:rPr>
              <a:t>amministrativi dei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settori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3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minori e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cittadini permanenti. Ma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che 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 sono continuamente </a:t>
            </a:r>
            <a:r>
              <a:rPr sz="1200" dirty="0">
                <a:latin typeface="Times New Roman"/>
                <a:cs typeface="Times New Roman"/>
              </a:rPr>
              <a:t>supportate da uno </a:t>
            </a:r>
            <a:r>
              <a:rPr sz="1200" spc="-5" dirty="0">
                <a:latin typeface="Times New Roman"/>
                <a:cs typeface="Times New Roman"/>
              </a:rPr>
              <a:t>stupefacente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conosciuti 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abandontari, </a:t>
            </a:r>
            <a:r>
              <a:rPr sz="1200" spc="-5" dirty="0">
                <a:latin typeface="Times New Roman"/>
                <a:cs typeface="Times New Roman"/>
              </a:rPr>
              <a:t>creati dagli </a:t>
            </a:r>
            <a:r>
              <a:rPr sz="1200" dirty="0">
                <a:latin typeface="Times New Roman"/>
                <a:cs typeface="Times New Roman"/>
              </a:rPr>
              <a:t>agenti non  </a:t>
            </a:r>
            <a:r>
              <a:rPr sz="1200" spc="-5" dirty="0">
                <a:latin typeface="Times New Roman"/>
                <a:cs typeface="Times New Roman"/>
              </a:rPr>
              <a:t>rivelati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Riflettivi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cittadini residenziali di  Uversa amministrano attualmente gli affari correnti del loro </a:t>
            </a:r>
            <a:r>
              <a:rPr sz="1200" dirty="0">
                <a:latin typeface="Times New Roman"/>
                <a:cs typeface="Times New Roman"/>
              </a:rPr>
              <a:t>mondo sotto la </a:t>
            </a:r>
            <a:r>
              <a:rPr sz="1200" spc="-5" dirty="0">
                <a:latin typeface="Times New Roman"/>
                <a:cs typeface="Times New Roman"/>
              </a:rPr>
              <a:t>supervisione diretta del corpo 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Uversa </a:t>
            </a:r>
            <a:r>
              <a:rPr sz="1200" spc="-5" dirty="0">
                <a:latin typeface="Times New Roman"/>
                <a:cs typeface="Times New Roman"/>
              </a:rPr>
              <a:t>fusi 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dirty="0">
                <a:latin typeface="Times New Roman"/>
                <a:cs typeface="Times New Roman"/>
              </a:rPr>
              <a:t>Anche Havona ha i </a:t>
            </a:r>
            <a:r>
              <a:rPr sz="1200" spc="-5" dirty="0">
                <a:latin typeface="Times New Roman"/>
                <a:cs typeface="Times New Roman"/>
              </a:rPr>
              <a:t>suoi esseri </a:t>
            </a:r>
            <a:r>
              <a:rPr sz="1200" dirty="0">
                <a:latin typeface="Times New Roman"/>
                <a:cs typeface="Times New Roman"/>
              </a:rPr>
              <a:t>nativi, e </a:t>
            </a:r>
            <a:r>
              <a:rPr sz="1200" spc="-5" dirty="0">
                <a:latin typeface="Times New Roman"/>
                <a:cs typeface="Times New Roman"/>
              </a:rPr>
              <a:t>l’Isola centrale </a:t>
            </a:r>
            <a:r>
              <a:rPr sz="1200" dirty="0">
                <a:latin typeface="Times New Roman"/>
                <a:cs typeface="Times New Roman"/>
              </a:rPr>
              <a:t>di Luce e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dimora dei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Cittadini del 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Altri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gruppi dell’Universo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locale</a:t>
            </a:r>
            <a:endParaRPr sz="1600">
              <a:latin typeface="Times New Roman"/>
              <a:cs typeface="Times New Roman"/>
            </a:endParaRPr>
          </a:p>
          <a:p>
            <a:pPr marL="76200" marR="226695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(416.1) 37:10.1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ordini di mortali, </a:t>
            </a:r>
            <a:r>
              <a:rPr sz="1200" spc="-5" dirty="0">
                <a:latin typeface="Times New Roman"/>
                <a:cs typeface="Times New Roman"/>
              </a:rPr>
              <a:t>che saranno </a:t>
            </a:r>
            <a:r>
              <a:rPr sz="1200" dirty="0">
                <a:latin typeface="Times New Roman"/>
                <a:cs typeface="Times New Roman"/>
              </a:rPr>
              <a:t>presi in </a:t>
            </a:r>
            <a:r>
              <a:rPr sz="1200" spc="-5" dirty="0">
                <a:latin typeface="Times New Roman"/>
                <a:cs typeface="Times New Roman"/>
              </a:rPr>
              <a:t>considerazione nei fascicoli successivi, </a:t>
            </a:r>
            <a:r>
              <a:rPr sz="1200" dirty="0">
                <a:latin typeface="Times New Roman"/>
                <a:cs typeface="Times New Roman"/>
              </a:rPr>
              <a:t>ci sono 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coinvolti nel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perfezionamento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un’organizzazione così gigantesca come </a:t>
            </a:r>
            <a:r>
              <a:rPr sz="1200" dirty="0">
                <a:latin typeface="Times New Roman"/>
                <a:cs typeface="Times New Roman"/>
              </a:rPr>
              <a:t>l’Universo di 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ora ha più di tre milioni di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abitati, con la </a:t>
            </a:r>
            <a:r>
              <a:rPr sz="1200" spc="-5" dirty="0">
                <a:latin typeface="Times New Roman"/>
                <a:cs typeface="Times New Roman"/>
              </a:rPr>
              <a:t>prospettiva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milioni. 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tipi di vita di 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sono troppo numerosi per </a:t>
            </a:r>
            <a:r>
              <a:rPr sz="1200" spc="-5" dirty="0">
                <a:latin typeface="Times New Roman"/>
                <a:cs typeface="Times New Roman"/>
              </a:rPr>
              <a:t>essere catalogati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fascicolo,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due ordini eccezionali 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modo  </a:t>
            </a:r>
            <a:r>
              <a:rPr sz="1200" spc="-5" dirty="0">
                <a:latin typeface="Times New Roman"/>
                <a:cs typeface="Times New Roman"/>
              </a:rPr>
              <a:t>esteso sulle </a:t>
            </a:r>
            <a:r>
              <a:rPr sz="1200" dirty="0">
                <a:latin typeface="Times New Roman"/>
                <a:cs typeface="Times New Roman"/>
              </a:rPr>
              <a:t>647.591 </a:t>
            </a:r>
            <a:r>
              <a:rPr sz="1200" spc="-5" dirty="0">
                <a:latin typeface="Times New Roman"/>
                <a:cs typeface="Times New Roman"/>
              </a:rPr>
              <a:t>sfere architettoniche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menzionati.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34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(416.2) 37:10.2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Spironga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discendenza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Radioso Astro </a:t>
            </a:r>
            <a:r>
              <a:rPr sz="1200" dirty="0">
                <a:latin typeface="Times New Roman"/>
                <a:cs typeface="Times New Roman"/>
              </a:rPr>
              <a:t>del Mattino 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Melchizedek.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esenti  </a:t>
            </a:r>
            <a:r>
              <a:rPr sz="1200" spc="-5" dirty="0">
                <a:latin typeface="Times New Roman"/>
                <a:cs typeface="Times New Roman"/>
              </a:rPr>
              <a:t>dall’estinzione della personalità,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esseri evoluzionari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ascendenti. Né sono </a:t>
            </a:r>
            <a:r>
              <a:rPr sz="1200" dirty="0">
                <a:latin typeface="Times New Roman"/>
                <a:cs typeface="Times New Roman"/>
              </a:rPr>
              <a:t>funzionalmente </a:t>
            </a:r>
            <a:r>
              <a:rPr sz="1200" spc="-5" dirty="0">
                <a:latin typeface="Times New Roman"/>
                <a:cs typeface="Times New Roman"/>
              </a:rPr>
              <a:t>implicati nel </a:t>
            </a:r>
            <a:r>
              <a:rPr sz="1200" dirty="0">
                <a:latin typeface="Times New Roman"/>
                <a:cs typeface="Times New Roman"/>
              </a:rPr>
              <a:t>regime  </a:t>
            </a:r>
            <a:r>
              <a:rPr sz="1200" spc="-5" dirty="0">
                <a:latin typeface="Times New Roman"/>
                <a:cs typeface="Times New Roman"/>
              </a:rPr>
              <a:t>dell’ascensione evoluzionaria.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gli aiutanti spirituali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eseguono gli incarichi </a:t>
            </a:r>
            <a:r>
              <a:rPr sz="1200" dirty="0">
                <a:latin typeface="Times New Roman"/>
                <a:cs typeface="Times New Roman"/>
              </a:rPr>
              <a:t>spirituali correnti di 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7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(416.3) 37:10.3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i="1" spc="-5" dirty="0">
                <a:latin typeface="Times New Roman"/>
                <a:cs typeface="Times New Roman"/>
              </a:rPr>
              <a:t>Spornagia.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architettonici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formano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sono mondi </a:t>
            </a:r>
            <a:r>
              <a:rPr sz="1200" spc="-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creazioni  </a:t>
            </a:r>
            <a:r>
              <a:rPr sz="1200" spc="-5" dirty="0">
                <a:latin typeface="Times New Roman"/>
                <a:cs typeface="Times New Roman"/>
              </a:rPr>
              <a:t>fisiche. </a:t>
            </a:r>
            <a:r>
              <a:rPr sz="1200" dirty="0">
                <a:latin typeface="Times New Roman"/>
                <a:cs typeface="Times New Roman"/>
              </a:rPr>
              <a:t>C’è molto </a:t>
            </a:r>
            <a:r>
              <a:rPr sz="1200" spc="-5" dirty="0">
                <a:latin typeface="Times New Roman"/>
                <a:cs typeface="Times New Roman"/>
              </a:rPr>
              <a:t>lavoro connesso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mantenimento </a:t>
            </a:r>
            <a:r>
              <a:rPr sz="1200" spc="-5" dirty="0">
                <a:latin typeface="Times New Roman"/>
                <a:cs typeface="Times New Roman"/>
              </a:rPr>
              <a:t>fisico, ed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assistiti da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fisiche  </a:t>
            </a:r>
            <a:r>
              <a:rPr sz="1200" spc="-5" dirty="0">
                <a:latin typeface="Times New Roman"/>
                <a:cs typeface="Times New Roman"/>
              </a:rPr>
              <a:t>chiamate spornagia. Essi si dedicano alla </a:t>
            </a:r>
            <a:r>
              <a:rPr sz="1200" dirty="0">
                <a:latin typeface="Times New Roman"/>
                <a:cs typeface="Times New Roman"/>
              </a:rPr>
              <a:t>cura e </a:t>
            </a:r>
            <a:r>
              <a:rPr sz="1200" spc="-5" dirty="0">
                <a:latin typeface="Times New Roman"/>
                <a:cs typeface="Times New Roman"/>
              </a:rPr>
              <a:t>alla coltura degli </a:t>
            </a:r>
            <a:r>
              <a:rPr sz="1200" dirty="0">
                <a:latin typeface="Times New Roman"/>
                <a:cs typeface="Times New Roman"/>
              </a:rPr>
              <a:t>aspetti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fino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29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Salvington. Gli spornagia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spiriti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persone; 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ordine d’esistenza animale,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poteste </a:t>
            </a:r>
            <a:r>
              <a:rPr sz="1200" spc="-5" dirty="0">
                <a:latin typeface="Times New Roman"/>
                <a:cs typeface="Times New Roman"/>
              </a:rPr>
              <a:t>vederli, </a:t>
            </a:r>
            <a:r>
              <a:rPr sz="1200" dirty="0">
                <a:latin typeface="Times New Roman"/>
                <a:cs typeface="Times New Roman"/>
              </a:rPr>
              <a:t>converreste </a:t>
            </a:r>
            <a:r>
              <a:rPr sz="1200" spc="-5" dirty="0">
                <a:latin typeface="Times New Roman"/>
                <a:cs typeface="Times New Roman"/>
              </a:rPr>
              <a:t>che  sembrano essere </a:t>
            </a:r>
            <a:r>
              <a:rPr sz="1200" dirty="0">
                <a:latin typeface="Times New Roman"/>
                <a:cs typeface="Times New Roman"/>
              </a:rPr>
              <a:t>animali</a:t>
            </a:r>
            <a:r>
              <a:rPr sz="1200" spc="-5" dirty="0">
                <a:latin typeface="Times New Roman"/>
                <a:cs typeface="Times New Roman"/>
              </a:rPr>
              <a:t> perfetti.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7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(416.4) 37:10.4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varie </a:t>
            </a:r>
            <a:r>
              <a:rPr sz="1200" i="1" dirty="0">
                <a:latin typeface="Times New Roman"/>
                <a:cs typeface="Times New Roman"/>
              </a:rPr>
              <a:t>colonie di </a:t>
            </a:r>
            <a:r>
              <a:rPr sz="1200" i="1" spc="-5" dirty="0">
                <a:latin typeface="Times New Roman"/>
                <a:cs typeface="Times New Roman"/>
              </a:rPr>
              <a:t>cortesia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domiciliate su 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altrove. Noi ci gioviamo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ministero  degli artigiani celesti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beneficiamo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retrospezione, che operano </a:t>
            </a:r>
            <a:r>
              <a:rPr sz="1200" dirty="0">
                <a:latin typeface="Times New Roman"/>
                <a:cs typeface="Times New Roman"/>
              </a:rPr>
              <a:t>principalmente sulle  </a:t>
            </a:r>
            <a:r>
              <a:rPr sz="1200" spc="-5" dirty="0">
                <a:latin typeface="Times New Roman"/>
                <a:cs typeface="Times New Roman"/>
              </a:rPr>
              <a:t>capitali dei sistemi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(416.5) 37:10.5 </a:t>
            </a:r>
            <a:r>
              <a:rPr sz="1200" spc="-5" dirty="0">
                <a:latin typeface="Times New Roman"/>
                <a:cs typeface="Times New Roman"/>
              </a:rPr>
              <a:t>Un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ascendenti, comprendente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</a:t>
            </a:r>
            <a:r>
              <a:rPr sz="1200" spc="-5" dirty="0">
                <a:latin typeface="Times New Roman"/>
                <a:cs typeface="Times New Roman"/>
              </a:rPr>
              <a:t>glorificate,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dell’Universo. Questi ascendenti,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raggiunto Salvington,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utilizzati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varietà quasi infinita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relative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compimento questi </a:t>
            </a:r>
            <a:r>
              <a:rPr sz="1200" dirty="0">
                <a:latin typeface="Times New Roman"/>
                <a:cs typeface="Times New Roman"/>
              </a:rPr>
              <a:t>mortali 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tornano </a:t>
            </a:r>
            <a:r>
              <a:rPr sz="1200" spc="-5" dirty="0">
                <a:latin typeface="Times New Roman"/>
                <a:cs typeface="Times New Roman"/>
              </a:rPr>
              <a:t>indietro </a:t>
            </a:r>
            <a:r>
              <a:rPr sz="1200" dirty="0">
                <a:latin typeface="Times New Roman"/>
                <a:cs typeface="Times New Roman"/>
              </a:rPr>
              <a:t>e scendono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4565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tendere </a:t>
            </a:r>
            <a:r>
              <a:rPr sz="1200" dirty="0">
                <a:latin typeface="Times New Roman"/>
                <a:cs typeface="Times New Roman"/>
              </a:rPr>
              <a:t>una mano </a:t>
            </a:r>
            <a:r>
              <a:rPr sz="1200" spc="-5" dirty="0">
                <a:latin typeface="Times New Roman"/>
                <a:cs typeface="Times New Roman"/>
              </a:rPr>
              <a:t>soccorrevole ai loro simili che </a:t>
            </a:r>
            <a:r>
              <a:rPr sz="1200" spc="5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seguono nell’ascensione verso l’alto. </a:t>
            </a:r>
            <a:r>
              <a:rPr sz="1200" dirty="0">
                <a:latin typeface="Times New Roman"/>
                <a:cs typeface="Times New Roman"/>
              </a:rPr>
              <a:t>Tali mortali </a:t>
            </a:r>
            <a:r>
              <a:rPr sz="1200" spc="-5" dirty="0">
                <a:latin typeface="Times New Roman"/>
                <a:cs typeface="Times New Roman"/>
              </a:rPr>
              <a:t>che soggiornano  temporaneamente su Salvington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su richiesta praticamente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celesti </a:t>
            </a:r>
            <a:r>
              <a:rPr sz="1200" dirty="0">
                <a:latin typeface="Times New Roman"/>
                <a:cs typeface="Times New Roman"/>
              </a:rPr>
              <a:t>come aiutanti,  studenti, </a:t>
            </a:r>
            <a:r>
              <a:rPr sz="1200" spc="-5" dirty="0">
                <a:latin typeface="Times New Roman"/>
                <a:cs typeface="Times New Roman"/>
              </a:rPr>
              <a:t>osservatori ed</a:t>
            </a:r>
            <a:r>
              <a:rPr sz="1200" dirty="0">
                <a:latin typeface="Times New Roman"/>
                <a:cs typeface="Times New Roman"/>
              </a:rPr>
              <a:t> istruttori.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12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(416.6) 37:10.6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sono ancora altri </a:t>
            </a:r>
            <a:r>
              <a:rPr sz="1200" dirty="0">
                <a:latin typeface="Times New Roman"/>
                <a:cs typeface="Times New Roman"/>
              </a:rPr>
              <a:t>tipi di vita </a:t>
            </a:r>
            <a:r>
              <a:rPr sz="1200" spc="-5" dirty="0">
                <a:latin typeface="Times New Roman"/>
                <a:cs typeface="Times New Roman"/>
              </a:rPr>
              <a:t>intelligente che si occupano </a:t>
            </a:r>
            <a:r>
              <a:rPr sz="1200" dirty="0">
                <a:latin typeface="Times New Roman"/>
                <a:cs typeface="Times New Roman"/>
              </a:rPr>
              <a:t>dell’amministrazione 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ma il piano di  </a:t>
            </a:r>
            <a:r>
              <a:rPr sz="1200" spc="-5" dirty="0">
                <a:latin typeface="Times New Roman"/>
                <a:cs typeface="Times New Roman"/>
              </a:rPr>
              <a:t>questa esposizione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prevede </a:t>
            </a:r>
            <a:r>
              <a:rPr sz="1200" dirty="0">
                <a:latin typeface="Times New Roman"/>
                <a:cs typeface="Times New Roman"/>
              </a:rPr>
              <a:t>un’ulteriore rivelazione di tali ordini di </a:t>
            </a:r>
            <a:r>
              <a:rPr sz="1200" spc="-5" dirty="0">
                <a:latin typeface="Times New Roman"/>
                <a:cs typeface="Times New Roman"/>
              </a:rPr>
              <a:t>creazione. Viene </a:t>
            </a:r>
            <a:r>
              <a:rPr sz="1200" dirty="0">
                <a:latin typeface="Times New Roman"/>
                <a:cs typeface="Times New Roman"/>
              </a:rPr>
              <a:t>qui descritto </a:t>
            </a:r>
            <a:r>
              <a:rPr sz="1200" spc="-5" dirty="0">
                <a:latin typeface="Times New Roman"/>
                <a:cs typeface="Times New Roman"/>
              </a:rPr>
              <a:t>abbastanza della </a:t>
            </a:r>
            <a:r>
              <a:rPr sz="1200" spc="5" dirty="0">
                <a:latin typeface="Times New Roman"/>
                <a:cs typeface="Times New Roman"/>
              </a:rPr>
              <a:t>vita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3117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dell’amministrazione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Universo per </a:t>
            </a:r>
            <a:r>
              <a:rPr sz="1200" dirty="0">
                <a:latin typeface="Times New Roman"/>
                <a:cs typeface="Times New Roman"/>
              </a:rPr>
              <a:t>consentire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mente mortale </a:t>
            </a:r>
            <a:r>
              <a:rPr sz="1200" spc="-5" dirty="0">
                <a:latin typeface="Times New Roman"/>
                <a:cs typeface="Times New Roman"/>
              </a:rPr>
              <a:t>d’intravedere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grandiosità dell’esistenza  della sopravvivenza. Nel corso 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progresso,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riveleranno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esseri  </a:t>
            </a:r>
            <a:r>
              <a:rPr sz="1200" spc="-5" dirty="0">
                <a:latin typeface="Times New Roman"/>
                <a:cs typeface="Times New Roman"/>
              </a:rPr>
              <a:t>interessanti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affascinanti. Questa narrazione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che </a:t>
            </a:r>
            <a:r>
              <a:rPr sz="1200" dirty="0">
                <a:latin typeface="Times New Roman"/>
                <a:cs typeface="Times New Roman"/>
              </a:rPr>
              <a:t>un breve </a:t>
            </a:r>
            <a:r>
              <a:rPr sz="1200" spc="-5" dirty="0">
                <a:latin typeface="Times New Roman"/>
                <a:cs typeface="Times New Roman"/>
              </a:rPr>
              <a:t>profilo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lavoro delle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molteplici</a:t>
            </a:r>
            <a:endParaRPr sz="1200">
              <a:latin typeface="Times New Roman"/>
              <a:cs typeface="Times New Roman"/>
            </a:endParaRPr>
          </a:p>
          <a:p>
            <a:pPr marL="76200" marR="1873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affollano gli Universi dello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che amministrano queste creazioni come immense 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preparazione;  scuole </a:t>
            </a:r>
            <a:r>
              <a:rPr sz="1200" dirty="0">
                <a:latin typeface="Times New Roman"/>
                <a:cs typeface="Times New Roman"/>
              </a:rPr>
              <a:t>dove 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avanzano </a:t>
            </a:r>
            <a:r>
              <a:rPr sz="1200" dirty="0">
                <a:latin typeface="Times New Roman"/>
                <a:cs typeface="Times New Roman"/>
              </a:rPr>
              <a:t>di vita in vita e di mondo in mondo,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che non sono </a:t>
            </a:r>
            <a:r>
              <a:rPr sz="1200" spc="-5" dirty="0">
                <a:latin typeface="Times New Roman"/>
                <a:cs typeface="Times New Roman"/>
              </a:rPr>
              <a:t>amorevolmente </a:t>
            </a:r>
            <a:r>
              <a:rPr sz="1200" dirty="0">
                <a:latin typeface="Times New Roman"/>
                <a:cs typeface="Times New Roman"/>
              </a:rPr>
              <a:t>inviati </a:t>
            </a:r>
            <a:r>
              <a:rPr sz="1200" spc="-5" dirty="0">
                <a:latin typeface="Times New Roman"/>
                <a:cs typeface="Times New Roman"/>
              </a:rPr>
              <a:t>dalle  </a:t>
            </a:r>
            <a:r>
              <a:rPr sz="1200" dirty="0">
                <a:latin typeface="Times New Roman"/>
                <a:cs typeface="Times New Roman"/>
              </a:rPr>
              <a:t>rive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origine al regime </a:t>
            </a:r>
            <a:r>
              <a:rPr sz="1200" dirty="0">
                <a:latin typeface="Times New Roman"/>
                <a:cs typeface="Times New Roman"/>
              </a:rPr>
              <a:t>educativo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da là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spirituale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95615" cy="7359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77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Havona, ed </a:t>
            </a:r>
            <a:r>
              <a:rPr sz="1200" dirty="0">
                <a:latin typeface="Times New Roman"/>
                <a:cs typeface="Times New Roman"/>
              </a:rPr>
              <a:t>infine in Paradiso e </a:t>
            </a:r>
            <a:r>
              <a:rPr sz="1200" spc="-5" dirty="0">
                <a:latin typeface="Times New Roman"/>
                <a:cs typeface="Times New Roman"/>
              </a:rPr>
              <a:t>all’alto destino dei finalitari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destinazione eterna per </a:t>
            </a:r>
            <a:r>
              <a:rPr sz="1200" dirty="0">
                <a:latin typeface="Times New Roman"/>
                <a:cs typeface="Times New Roman"/>
              </a:rPr>
              <a:t>missioni non </a:t>
            </a:r>
            <a:r>
              <a:rPr sz="1200" spc="-5" dirty="0">
                <a:latin typeface="Times New Roman"/>
                <a:cs typeface="Times New Roman"/>
              </a:rPr>
              <a:t>ancora rivelate agli Universi 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(417.1) 37:10.7 </a:t>
            </a:r>
            <a:r>
              <a:rPr sz="1200" spc="-5" dirty="0">
                <a:latin typeface="Times New Roman"/>
                <a:cs typeface="Times New Roman"/>
              </a:rPr>
              <a:t>[Dettato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Brillante Astro </a:t>
            </a:r>
            <a:r>
              <a:rPr sz="1200" dirty="0">
                <a:latin typeface="Times New Roman"/>
                <a:cs typeface="Times New Roman"/>
              </a:rPr>
              <a:t>della Sera 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numero 1.146 </a:t>
            </a:r>
            <a:r>
              <a:rPr sz="1200" spc="-5" dirty="0">
                <a:latin typeface="Times New Roman"/>
                <a:cs typeface="Times New Roman"/>
              </a:rPr>
              <a:t>del Corpo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17220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38: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Gli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spiriti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tutelari dell’Universo</a:t>
            </a:r>
            <a:r>
              <a:rPr sz="2200" b="1" spc="7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locale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58480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55880" algn="just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(418.1) 38:0.1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tre ordini </a:t>
            </a:r>
            <a:r>
              <a:rPr sz="1200" spc="-5" dirty="0">
                <a:latin typeface="Times New Roman"/>
                <a:cs typeface="Times New Roman"/>
              </a:rPr>
              <a:t>distinti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L’impetuoso apostolo intendeva questo quando </a:t>
            </a:r>
            <a:r>
              <a:rPr sz="1200" dirty="0">
                <a:latin typeface="Times New Roman"/>
                <a:cs typeface="Times New Roman"/>
              </a:rPr>
              <a:t>scrisse di  </a:t>
            </a:r>
            <a:r>
              <a:rPr sz="1200" spc="-5" dirty="0">
                <a:latin typeface="Times New Roman"/>
                <a:cs typeface="Times New Roman"/>
              </a:rPr>
              <a:t>Gesù: </a:t>
            </a:r>
            <a:r>
              <a:rPr sz="1200" dirty="0">
                <a:latin typeface="Times New Roman"/>
                <a:cs typeface="Times New Roman"/>
              </a:rPr>
              <a:t>“Colui che è andato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alla destra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angeli ed </a:t>
            </a:r>
            <a:r>
              <a:rPr sz="1200" dirty="0">
                <a:latin typeface="Times New Roman"/>
                <a:cs typeface="Times New Roman"/>
              </a:rPr>
              <a:t>autorità e potenze </a:t>
            </a:r>
            <a:r>
              <a:rPr sz="1200" spc="-5" dirty="0">
                <a:latin typeface="Times New Roman"/>
                <a:cs typeface="Times New Roman"/>
              </a:rPr>
              <a:t>sono sottomessi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lui”. Gli </a:t>
            </a:r>
            <a:r>
              <a:rPr sz="1200" dirty="0">
                <a:latin typeface="Times New Roman"/>
                <a:cs typeface="Times New Roman"/>
              </a:rPr>
              <a:t>angeli sono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</a:t>
            </a:r>
            <a:r>
              <a:rPr sz="1200" dirty="0">
                <a:latin typeface="Times New Roman"/>
                <a:cs typeface="Times New Roman"/>
              </a:rPr>
              <a:t>del tempo; le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sono le schiere di </a:t>
            </a:r>
            <a:r>
              <a:rPr sz="1200" spc="-5" dirty="0">
                <a:latin typeface="Times New Roman"/>
                <a:cs typeface="Times New Roman"/>
              </a:rPr>
              <a:t>messaggeri dello </a:t>
            </a:r>
            <a:r>
              <a:rPr sz="1200" dirty="0">
                <a:latin typeface="Times New Roman"/>
                <a:cs typeface="Times New Roman"/>
              </a:rPr>
              <a:t>spazio; le potenze sono le personalità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spc="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(418.2) 38:0.2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supernafini nell’Universo centrale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seconafini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Superuniverso, così </a:t>
            </a:r>
            <a:r>
              <a:rPr sz="1200" dirty="0">
                <a:latin typeface="Times New Roman"/>
                <a:cs typeface="Times New Roman"/>
              </a:rPr>
              <a:t>i serafini, con i cherubini e sanobini  </a:t>
            </a:r>
            <a:r>
              <a:rPr sz="1200" spc="-5" dirty="0">
                <a:latin typeface="Times New Roman"/>
                <a:cs typeface="Times New Roman"/>
              </a:rPr>
              <a:t>associati, 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angelico </a:t>
            </a:r>
            <a:r>
              <a:rPr sz="1200" dirty="0">
                <a:latin typeface="Times New Roman"/>
                <a:cs typeface="Times New Roman"/>
              </a:rPr>
              <a:t>di un Universo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46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(418.3) 38:0.3 </a:t>
            </a:r>
            <a:r>
              <a:rPr sz="1200" dirty="0">
                <a:latin typeface="Times New Roman"/>
                <a:cs typeface="Times New Roman"/>
              </a:rPr>
              <a:t>I serafini sono tutti di modello </a:t>
            </a:r>
            <a:r>
              <a:rPr sz="1200" spc="-5" dirty="0">
                <a:latin typeface="Times New Roman"/>
                <a:cs typeface="Times New Roman"/>
              </a:rPr>
              <a:t>abbastanza uniforme. Da </a:t>
            </a:r>
            <a:r>
              <a:rPr sz="1200" dirty="0">
                <a:latin typeface="Times New Roman"/>
                <a:cs typeface="Times New Roman"/>
              </a:rPr>
              <a:t>un Universo </a:t>
            </a:r>
            <a:r>
              <a:rPr sz="1200" spc="-5" dirty="0">
                <a:latin typeface="Times New Roman"/>
                <a:cs typeface="Times New Roman"/>
              </a:rPr>
              <a:t>all’altro,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sette Superuniversi, essi  presentano </a:t>
            </a:r>
            <a:r>
              <a:rPr sz="1200" dirty="0">
                <a:latin typeface="Times New Roman"/>
                <a:cs typeface="Times New Roman"/>
              </a:rPr>
              <a:t>un minimo di </a:t>
            </a:r>
            <a:r>
              <a:rPr sz="1200" spc="-5" dirty="0">
                <a:latin typeface="Times New Roman"/>
                <a:cs typeface="Times New Roman"/>
              </a:rPr>
              <a:t>variazione;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tipi 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personali, essi </a:t>
            </a:r>
            <a:r>
              <a:rPr sz="1200" dirty="0">
                <a:latin typeface="Times New Roman"/>
                <a:cs typeface="Times New Roman"/>
              </a:rPr>
              <a:t>sono i più </a:t>
            </a:r>
            <a:r>
              <a:rPr sz="1200" spc="-5" dirty="0">
                <a:latin typeface="Times New Roman"/>
                <a:cs typeface="Times New Roman"/>
              </a:rPr>
              <a:t>standardizzati. </a:t>
            </a:r>
            <a:r>
              <a:rPr sz="1200" dirty="0">
                <a:latin typeface="Times New Roman"/>
                <a:cs typeface="Times New Roman"/>
              </a:rPr>
              <a:t>I loro vari </a:t>
            </a:r>
            <a:r>
              <a:rPr sz="1200" spc="-5" dirty="0">
                <a:latin typeface="Times New Roman"/>
                <a:cs typeface="Times New Roman"/>
              </a:rPr>
              <a:t>ordini  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specializzati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ordinari delle creazioni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L’origine dei serafini</a:t>
            </a:r>
            <a:endParaRPr sz="160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(418.4) 38:1.1 </a:t>
            </a:r>
            <a:r>
              <a:rPr sz="1200" dirty="0">
                <a:latin typeface="Times New Roman"/>
                <a:cs typeface="Times New Roman"/>
              </a:rPr>
              <a:t>I serafini sono </a:t>
            </a:r>
            <a:r>
              <a:rPr sz="1200" spc="-5" dirty="0">
                <a:latin typeface="Times New Roman"/>
                <a:cs typeface="Times New Roman"/>
              </a:rPr>
              <a:t>creati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e sono </a:t>
            </a:r>
            <a:r>
              <a:rPr sz="1200" spc="-5" dirty="0">
                <a:latin typeface="Times New Roman"/>
                <a:cs typeface="Times New Roman"/>
              </a:rPr>
              <a:t>stati progettati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formazioni unitarie </a:t>
            </a:r>
            <a:r>
              <a:rPr sz="1200" dirty="0">
                <a:latin typeface="Times New Roman"/>
                <a:cs typeface="Times New Roman"/>
              </a:rPr>
              <a:t>— 41.472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volta —  </a:t>
            </a:r>
            <a:r>
              <a:rPr sz="1200" spc="-5" dirty="0">
                <a:latin typeface="Times New Roman"/>
                <a:cs typeface="Times New Roman"/>
              </a:rPr>
              <a:t>sin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creazione degli “angeli </a:t>
            </a:r>
            <a:r>
              <a:rPr sz="1200" dirty="0">
                <a:latin typeface="Times New Roman"/>
                <a:cs typeface="Times New Roman"/>
              </a:rPr>
              <a:t>modello” e di certi </a:t>
            </a:r>
            <a:r>
              <a:rPr sz="1200" spc="-5" dirty="0">
                <a:latin typeface="Times New Roman"/>
                <a:cs typeface="Times New Roman"/>
              </a:rPr>
              <a:t>archetipi angelici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primitive di Nebadon.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rappresentazione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collaborano </a:t>
            </a:r>
            <a:r>
              <a:rPr sz="1200" dirty="0">
                <a:latin typeface="Times New Roman"/>
                <a:cs typeface="Times New Roman"/>
              </a:rPr>
              <a:t>nella creazione di 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di altre </a:t>
            </a:r>
            <a:r>
              <a:rPr sz="1200" spc="-5" dirty="0">
                <a:latin typeface="Times New Roman"/>
                <a:cs typeface="Times New Roman"/>
              </a:rPr>
              <a:t>personalità  dell’Universo. Al </a:t>
            </a:r>
            <a:r>
              <a:rPr sz="1200" dirty="0">
                <a:latin typeface="Times New Roman"/>
                <a:cs typeface="Times New Roman"/>
              </a:rPr>
              <a:t>termine di questo </a:t>
            </a:r>
            <a:r>
              <a:rPr sz="1200" spc="-5" dirty="0">
                <a:latin typeface="Times New Roman"/>
                <a:cs typeface="Times New Roman"/>
              </a:rPr>
              <a:t>sforzo congiunto,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s’impegna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creazione dei Figli Materiali,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creature  </a:t>
            </a:r>
            <a:r>
              <a:rPr sz="1200" spc="-5" dirty="0">
                <a:latin typeface="Times New Roman"/>
                <a:cs typeface="Times New Roman"/>
              </a:rPr>
              <a:t>sessuate, mentre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s’impegna simultaneamente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primo tentativo solitario </a:t>
            </a:r>
            <a:r>
              <a:rPr sz="1200" dirty="0">
                <a:latin typeface="Times New Roman"/>
                <a:cs typeface="Times New Roman"/>
              </a:rPr>
              <a:t>di riproduzione 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inizia la </a:t>
            </a:r>
            <a:r>
              <a:rPr sz="1200" spc="-5" dirty="0">
                <a:latin typeface="Times New Roman"/>
                <a:cs typeface="Times New Roman"/>
              </a:rPr>
              <a:t>creazione delle schiere serafiche </a:t>
            </a:r>
            <a:r>
              <a:rPr sz="1200" dirty="0">
                <a:latin typeface="Times New Roman"/>
                <a:cs typeface="Times New Roman"/>
              </a:rPr>
              <a:t>di un Universo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356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soltanto mediante l’attenta </a:t>
            </a:r>
            <a:r>
              <a:rPr sz="1200" dirty="0">
                <a:latin typeface="Times New Roman"/>
                <a:cs typeface="Times New Roman"/>
              </a:rPr>
              <a:t>lettura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narrazioni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degli insegnamenti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quando  visse un tempo la vita </a:t>
            </a:r>
            <a:r>
              <a:rPr sz="1200" spc="-5" dirty="0">
                <a:latin typeface="Times New Roman"/>
                <a:cs typeface="Times New Roman"/>
              </a:rPr>
              <a:t>dell’uomo nelle sembianze della carne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concetto di evoluzione</a:t>
            </a:r>
            <a:endParaRPr sz="1600">
              <a:latin typeface="Times New Roman"/>
              <a:cs typeface="Times New Roman"/>
            </a:endParaRPr>
          </a:p>
          <a:p>
            <a:pPr marL="88900" marR="28956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(360.3) 32:3.1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creazione perfettamente stabilizzata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centrale, che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creata direttamente dal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del  Padre Universale </a:t>
            </a:r>
            <a:r>
              <a:rPr sz="1200" dirty="0">
                <a:latin typeface="Times New Roman"/>
                <a:cs typeface="Times New Roman"/>
              </a:rPr>
              <a:t>e dal verbo </a:t>
            </a:r>
            <a:r>
              <a:rPr sz="1200" spc="-5" dirty="0">
                <a:latin typeface="Times New Roman"/>
                <a:cs typeface="Times New Roman"/>
              </a:rPr>
              <a:t>del Figlio Eterno. </a:t>
            </a:r>
            <a:r>
              <a:rPr sz="1200" dirty="0">
                <a:latin typeface="Times New Roman"/>
                <a:cs typeface="Times New Roman"/>
              </a:rPr>
              <a:t>Havona è un Universo </a:t>
            </a:r>
            <a:r>
              <a:rPr sz="1200" spc="-5" dirty="0">
                <a:latin typeface="Times New Roman"/>
                <a:cs typeface="Times New Roman"/>
              </a:rPr>
              <a:t>esistenziale, perfetto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compiuto,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circonda </a:t>
            </a:r>
            <a:r>
              <a:rPr sz="1200" dirty="0">
                <a:latin typeface="Times New Roman"/>
                <a:cs typeface="Times New Roman"/>
              </a:rPr>
              <a:t>la dimora  </a:t>
            </a:r>
            <a:r>
              <a:rPr sz="1200" spc="-5" dirty="0">
                <a:latin typeface="Times New Roman"/>
                <a:cs typeface="Times New Roman"/>
              </a:rPr>
              <a:t>delle Deità eterne, </a:t>
            </a:r>
            <a:r>
              <a:rPr sz="1200" dirty="0">
                <a:latin typeface="Times New Roman"/>
                <a:cs typeface="Times New Roman"/>
              </a:rPr>
              <a:t>il centro di tutte le </a:t>
            </a:r>
            <a:r>
              <a:rPr sz="1200" spc="-5" dirty="0">
                <a:latin typeface="Times New Roman"/>
                <a:cs typeface="Times New Roman"/>
              </a:rPr>
              <a:t>cose.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creazioni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finite, evoluzionarie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3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(360.4) 32:3.2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fisici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tutti di </a:t>
            </a:r>
            <a:r>
              <a:rPr sz="1200" spc="-5" dirty="0">
                <a:latin typeface="Times New Roman"/>
                <a:cs typeface="Times New Roman"/>
              </a:rPr>
              <a:t>origine evoluzionaria. 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fisicamente </a:t>
            </a:r>
            <a:r>
              <a:rPr sz="1200" dirty="0">
                <a:latin typeface="Times New Roman"/>
                <a:cs typeface="Times New Roman"/>
              </a:rPr>
              <a:t>stabilizzati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gireranno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circuiti stabiliti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Superuniversi. Né </a:t>
            </a:r>
            <a:r>
              <a:rPr sz="1200" dirty="0">
                <a:latin typeface="Times New Roman"/>
                <a:cs typeface="Times New Roman"/>
              </a:rPr>
              <a:t>un 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prima che siano  state </a:t>
            </a:r>
            <a:r>
              <a:rPr sz="1200" spc="-5" dirty="0">
                <a:latin typeface="Times New Roman"/>
                <a:cs typeface="Times New Roman"/>
              </a:rPr>
              <a:t>esaurite </a:t>
            </a:r>
            <a:r>
              <a:rPr sz="1200" dirty="0">
                <a:latin typeface="Times New Roman"/>
                <a:cs typeface="Times New Roman"/>
              </a:rPr>
              <a:t>le sue possibilità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e di sviluppo, e prima che lo </a:t>
            </a:r>
            <a:r>
              <a:rPr sz="1200" spc="-5" dirty="0">
                <a:latin typeface="Times New Roman"/>
                <a:cs typeface="Times New Roman"/>
              </a:rPr>
              <a:t>status spirituale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suoi mondi abitati sia 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fissato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stabilizzato 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8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(360.5) 32:3.3 </a:t>
            </a:r>
            <a:r>
              <a:rPr sz="1200" spc="-5" dirty="0">
                <a:latin typeface="Times New Roman"/>
                <a:cs typeface="Times New Roman"/>
              </a:rPr>
              <a:t>Eccetto che nell’Universo centrale,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conquista progressiva.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creazione centrale abbiamo </a:t>
            </a:r>
            <a:r>
              <a:rPr sz="1200" dirty="0">
                <a:latin typeface="Times New Roman"/>
                <a:cs typeface="Times New Roman"/>
              </a:rPr>
              <a:t>un  modello di </a:t>
            </a:r>
            <a:r>
              <a:rPr sz="1200" spc="-5" dirty="0">
                <a:latin typeface="Times New Roman"/>
                <a:cs typeface="Times New Roman"/>
              </a:rPr>
              <a:t>perfezione, </a:t>
            </a:r>
            <a:r>
              <a:rPr sz="1200" dirty="0">
                <a:latin typeface="Times New Roman"/>
                <a:cs typeface="Times New Roman"/>
              </a:rPr>
              <a:t>ma tutti </a:t>
            </a:r>
            <a:r>
              <a:rPr sz="1200" spc="-5" dirty="0">
                <a:latin typeface="Times New Roman"/>
                <a:cs typeface="Times New Roman"/>
              </a:rPr>
              <a:t>gli altri regni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tale perfezione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metodi stabiliti per l’avanzamento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 </a:t>
            </a:r>
            <a:r>
              <a:rPr sz="1200" dirty="0">
                <a:latin typeface="Times New Roman"/>
                <a:cs typeface="Times New Roman"/>
              </a:rPr>
              <a:t>mondi od </a:t>
            </a:r>
            <a:r>
              <a:rPr sz="1200" spc="-5" dirty="0">
                <a:latin typeface="Times New Roman"/>
                <a:cs typeface="Times New Roman"/>
              </a:rPr>
              <a:t>Universi particolari. </a:t>
            </a:r>
            <a:r>
              <a:rPr sz="1200" dirty="0">
                <a:latin typeface="Times New Roman"/>
                <a:cs typeface="Times New Roman"/>
              </a:rPr>
              <a:t>Ed i piani </a:t>
            </a:r>
            <a:r>
              <a:rPr sz="1200" spc="-5" dirty="0">
                <a:latin typeface="Times New Roman"/>
                <a:cs typeface="Times New Roman"/>
              </a:rPr>
              <a:t>dei Figli Creatori per organizzare, fare evolvere, </a:t>
            </a:r>
            <a:r>
              <a:rPr sz="1200" dirty="0">
                <a:latin typeface="Times New Roman"/>
                <a:cs typeface="Times New Roman"/>
              </a:rPr>
              <a:t>disciplinare e stabilizzare i </a:t>
            </a:r>
            <a:r>
              <a:rPr sz="1200" spc="-5" dirty="0">
                <a:latin typeface="Times New Roman"/>
                <a:cs typeface="Times New Roman"/>
              </a:rPr>
              <a:t>loro rispettivi  Universi locali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caratterizzati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varietà pressoché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(360.6) 32:3.4 </a:t>
            </a:r>
            <a:r>
              <a:rPr sz="1200" spc="-5" dirty="0">
                <a:latin typeface="Times New Roman"/>
                <a:cs typeface="Times New Roman"/>
              </a:rPr>
              <a:t>Ad eccezione della presenza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del Padre, ogni Universo locale </a:t>
            </a:r>
            <a:r>
              <a:rPr sz="1200" dirty="0">
                <a:latin typeface="Times New Roman"/>
                <a:cs typeface="Times New Roman"/>
              </a:rPr>
              <a:t>è in un certo senso una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duplicazione</a:t>
            </a:r>
            <a:endParaRPr sz="1200">
              <a:latin typeface="Times New Roman"/>
              <a:cs typeface="Times New Roman"/>
            </a:endParaRPr>
          </a:p>
          <a:p>
            <a:pPr marL="88900" marR="26860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dell’organizzazione amministrativa della creazione centrale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modello.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sia </a:t>
            </a:r>
            <a:r>
              <a:rPr sz="1200" dirty="0">
                <a:latin typeface="Times New Roman"/>
                <a:cs typeface="Times New Roman"/>
              </a:rPr>
              <a:t>personalmente  </a:t>
            </a:r>
            <a:r>
              <a:rPr sz="1200" spc="-5" dirty="0">
                <a:latin typeface="Times New Roman"/>
                <a:cs typeface="Times New Roman"/>
              </a:rPr>
              <a:t>presente nell’Universo residenziale, 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dimora nelle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origine </a:t>
            </a:r>
            <a:r>
              <a:rPr sz="1200" dirty="0">
                <a:latin typeface="Times New Roman"/>
                <a:cs typeface="Times New Roman"/>
              </a:rPr>
              <a:t>in quell’Universo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0958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(418.5) 38:1.2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10" dirty="0">
                <a:latin typeface="Times New Roman"/>
                <a:cs typeface="Times New Roman"/>
              </a:rPr>
              <a:t>angelici </a:t>
            </a:r>
            <a:r>
              <a:rPr sz="1200" spc="-5" dirty="0">
                <a:latin typeface="Times New Roman"/>
                <a:cs typeface="Times New Roman"/>
              </a:rPr>
              <a:t>sono progettati all’epoca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redigono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l’evoluzione delle creature </a:t>
            </a:r>
            <a:r>
              <a:rPr sz="1200" dirty="0">
                <a:latin typeface="Times New Roman"/>
                <a:cs typeface="Times New Roman"/>
              </a:rPr>
              <a:t>mortali dotate di  </a:t>
            </a:r>
            <a:r>
              <a:rPr sz="1200" spc="-5" dirty="0">
                <a:latin typeface="Times New Roman"/>
                <a:cs typeface="Times New Roman"/>
              </a:rPr>
              <a:t>volontà.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dei serafini data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relativa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d’Universo, non  </a:t>
            </a:r>
            <a:r>
              <a:rPr sz="1200" spc="-5" dirty="0">
                <a:latin typeface="Times New Roman"/>
                <a:cs typeface="Times New Roman"/>
              </a:rPr>
              <a:t>come coordinato </a:t>
            </a:r>
            <a:r>
              <a:rPr sz="1200" dirty="0">
                <a:latin typeface="Times New Roman"/>
                <a:cs typeface="Times New Roman"/>
              </a:rPr>
              <a:t>successivo </a:t>
            </a:r>
            <a:r>
              <a:rPr sz="1200" spc="-5" dirty="0">
                <a:latin typeface="Times New Roman"/>
                <a:cs typeface="Times New Roman"/>
              </a:rPr>
              <a:t>del Figlio Maestro, </a:t>
            </a:r>
            <a:r>
              <a:rPr sz="1200" spc="1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assistente creativo del Figlio Creatore. </a:t>
            </a:r>
            <a:r>
              <a:rPr sz="1200" dirty="0">
                <a:latin typeface="Times New Roman"/>
                <a:cs typeface="Times New Roman"/>
              </a:rPr>
              <a:t>Prima di questo 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erano temporaneamente prestati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0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(418.6) 38:1.3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sono ancora </a:t>
            </a:r>
            <a:r>
              <a:rPr sz="1200" dirty="0">
                <a:latin typeface="Times New Roman"/>
                <a:cs typeface="Times New Roman"/>
              </a:rPr>
              <a:t>periodicamente creati; l’Universo di Nebadon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formazione.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Madre  </a:t>
            </a:r>
            <a:r>
              <a:rPr sz="1200" spc="-5" dirty="0">
                <a:latin typeface="Times New Roman"/>
                <a:cs typeface="Times New Roman"/>
              </a:rPr>
              <a:t>d’Universo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cessa </a:t>
            </a:r>
            <a:r>
              <a:rPr sz="1200" dirty="0">
                <a:latin typeface="Times New Roman"/>
                <a:cs typeface="Times New Roman"/>
              </a:rPr>
              <a:t>mai la </a:t>
            </a:r>
            <a:r>
              <a:rPr sz="1200" spc="-5" dirty="0">
                <a:latin typeface="Times New Roman"/>
                <a:cs typeface="Times New Roman"/>
              </a:rPr>
              <a:t>sua attività creativa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perfezionamento.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Le nature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angeliche</a:t>
            </a:r>
            <a:endParaRPr sz="1600">
              <a:latin typeface="Times New Roman"/>
              <a:cs typeface="Times New Roman"/>
            </a:endParaRPr>
          </a:p>
          <a:p>
            <a:pPr marL="76200" marR="5905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(419.1) 38:2.1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corpi materiali,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definiti e </a:t>
            </a:r>
            <a:r>
              <a:rPr sz="1200" spc="-5" dirty="0">
                <a:latin typeface="Times New Roman"/>
                <a:cs typeface="Times New Roman"/>
              </a:rPr>
              <a:t>discreti; essi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Benché  invisibili ai mortali, </a:t>
            </a:r>
            <a:r>
              <a:rPr sz="1200" dirty="0">
                <a:latin typeface="Times New Roman"/>
                <a:cs typeface="Times New Roman"/>
              </a:rPr>
              <a:t>essi vi </a:t>
            </a:r>
            <a:r>
              <a:rPr sz="1200" spc="-5" dirty="0">
                <a:latin typeface="Times New Roman"/>
                <a:cs typeface="Times New Roman"/>
              </a:rPr>
              <a:t>percepiscono come siete nella </a:t>
            </a:r>
            <a:r>
              <a:rPr sz="1200" dirty="0">
                <a:latin typeface="Times New Roman"/>
                <a:cs typeface="Times New Roman"/>
              </a:rPr>
              <a:t>carne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l’aiuto di </a:t>
            </a:r>
            <a:r>
              <a:rPr sz="1200" spc="-5" dirty="0">
                <a:latin typeface="Times New Roman"/>
                <a:cs typeface="Times New Roman"/>
              </a:rPr>
              <a:t>trasformatori </a:t>
            </a:r>
            <a:r>
              <a:rPr sz="1200" dirty="0">
                <a:latin typeface="Times New Roman"/>
                <a:cs typeface="Times New Roman"/>
              </a:rPr>
              <a:t>o di traduttori; intellettualmente </a:t>
            </a:r>
            <a:r>
              <a:rPr sz="1200" spc="-5" dirty="0">
                <a:latin typeface="Times New Roman"/>
                <a:cs typeface="Times New Roman"/>
              </a:rPr>
              <a:t>essi  comprendono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modalità della </a:t>
            </a:r>
            <a:r>
              <a:rPr sz="1200" dirty="0">
                <a:latin typeface="Times New Roman"/>
                <a:cs typeface="Times New Roman"/>
              </a:rPr>
              <a:t>vita mortale e condividono tutti i </a:t>
            </a:r>
            <a:r>
              <a:rPr sz="1200" spc="-5" dirty="0">
                <a:latin typeface="Times New Roman"/>
                <a:cs typeface="Times New Roman"/>
              </a:rPr>
              <a:t>sentimenti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emozioni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sensuali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5" dirty="0">
                <a:latin typeface="Times New Roman"/>
                <a:cs typeface="Times New Roman"/>
              </a:rPr>
              <a:t>Essi  apprezzano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musica, nell’arte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vero </a:t>
            </a:r>
            <a:r>
              <a:rPr sz="1200" dirty="0">
                <a:latin typeface="Times New Roman"/>
                <a:cs typeface="Times New Roman"/>
              </a:rPr>
              <a:t>umorismo e ne </a:t>
            </a:r>
            <a:r>
              <a:rPr sz="1200" spc="-5" dirty="0">
                <a:latin typeface="Times New Roman"/>
                <a:cs typeface="Times New Roman"/>
              </a:rPr>
              <a:t>traggono grande piacere.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rendono pienamente </a:t>
            </a:r>
            <a:r>
              <a:rPr sz="1200" spc="5" dirty="0">
                <a:latin typeface="Times New Roman"/>
                <a:cs typeface="Times New Roman"/>
              </a:rPr>
              <a:t>conto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vostre lotte </a:t>
            </a:r>
            <a:r>
              <a:rPr sz="1200" spc="-5" dirty="0">
                <a:latin typeface="Times New Roman"/>
                <a:cs typeface="Times New Roman"/>
              </a:rPr>
              <a:t>morali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Essi amano gli esseri umani </a:t>
            </a:r>
            <a:r>
              <a:rPr sz="1200" dirty="0">
                <a:latin typeface="Times New Roman"/>
                <a:cs typeface="Times New Roman"/>
              </a:rPr>
              <a:t>e non può </a:t>
            </a:r>
            <a:r>
              <a:rPr sz="1200" spc="-5" dirty="0">
                <a:latin typeface="Times New Roman"/>
                <a:cs typeface="Times New Roman"/>
              </a:rPr>
              <a:t>derivare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vostri 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comprenderli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amarli.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01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(419.2) 38:2.2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siano esseri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affettuosi </a:t>
            </a:r>
            <a:r>
              <a:rPr sz="1200" dirty="0">
                <a:latin typeface="Times New Roman"/>
                <a:cs typeface="Times New Roman"/>
              </a:rPr>
              <a:t>e sensibili, non </a:t>
            </a:r>
            <a:r>
              <a:rPr sz="1200" spc="-5" dirty="0">
                <a:latin typeface="Times New Roman"/>
                <a:cs typeface="Times New Roman"/>
              </a:rPr>
              <a:t>sono creature con </a:t>
            </a:r>
            <a:r>
              <a:rPr sz="1200" dirty="0">
                <a:latin typeface="Times New Roman"/>
                <a:cs typeface="Times New Roman"/>
              </a:rPr>
              <a:t>emozioni </a:t>
            </a:r>
            <a:r>
              <a:rPr sz="1200" spc="-5" dirty="0">
                <a:latin typeface="Times New Roman"/>
                <a:cs typeface="Times New Roman"/>
              </a:rPr>
              <a:t>sessuali. Essi assomigliano 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come sarete </a:t>
            </a:r>
            <a:r>
              <a:rPr sz="1200" dirty="0">
                <a:latin typeface="Times New Roman"/>
                <a:cs typeface="Times New Roman"/>
              </a:rPr>
              <a:t>voi sui mondi delle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“non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sposerete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dati in </a:t>
            </a:r>
            <a:r>
              <a:rPr sz="1200" spc="-5" dirty="0">
                <a:latin typeface="Times New Roman"/>
                <a:cs typeface="Times New Roman"/>
              </a:rPr>
              <a:t>matrimonio,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sarete come gli angeli del  cielo”. Perché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“saranno stimati degni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mondi delle dimore non </a:t>
            </a:r>
            <a:r>
              <a:rPr sz="1200" spc="-5" dirty="0">
                <a:latin typeface="Times New Roman"/>
                <a:cs typeface="Times New Roman"/>
              </a:rPr>
              <a:t>si sposeranno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dati in  </a:t>
            </a:r>
            <a:r>
              <a:rPr sz="1200" spc="-5" dirty="0">
                <a:latin typeface="Times New Roman"/>
                <a:cs typeface="Times New Roman"/>
              </a:rPr>
              <a:t>matrimonio;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moriranno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perché saranno </a:t>
            </a:r>
            <a:r>
              <a:rPr sz="1200" dirty="0">
                <a:latin typeface="Times New Roman"/>
                <a:cs typeface="Times New Roman"/>
              </a:rPr>
              <a:t>uguali </a:t>
            </a:r>
            <a:r>
              <a:rPr sz="1200" spc="-5" dirty="0">
                <a:latin typeface="Times New Roman"/>
                <a:cs typeface="Times New Roman"/>
              </a:rPr>
              <a:t>agli angeli”. Tuttavia, nel trattare con creature sessuate, </a:t>
            </a:r>
            <a:r>
              <a:rPr sz="1200" dirty="0">
                <a:latin typeface="Times New Roman"/>
                <a:cs typeface="Times New Roman"/>
              </a:rPr>
              <a:t>noi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abbiamo</a:t>
            </a:r>
            <a:endParaRPr sz="1200">
              <a:latin typeface="Times New Roman"/>
              <a:cs typeface="Times New Roman"/>
            </a:endParaRPr>
          </a:p>
          <a:p>
            <a:pPr marL="76200" marR="12573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diretta discendenza dal </a:t>
            </a:r>
            <a:r>
              <a:rPr sz="1200" dirty="0">
                <a:latin typeface="Times New Roman"/>
                <a:cs typeface="Times New Roman"/>
              </a:rPr>
              <a:t>Padre e dal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mentre </a:t>
            </a:r>
            <a:r>
              <a:rPr sz="1200" dirty="0">
                <a:latin typeface="Times New Roman"/>
                <a:cs typeface="Times New Roman"/>
              </a:rPr>
              <a:t>riferendoci </a:t>
            </a:r>
            <a:r>
              <a:rPr sz="1200" spc="-5" dirty="0">
                <a:latin typeface="Times New Roman"/>
                <a:cs typeface="Times New Roman"/>
              </a:rPr>
              <a:t>ai figli 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parliamo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sono quindi </a:t>
            </a:r>
            <a:r>
              <a:rPr sz="1200" spc="-5" dirty="0">
                <a:latin typeface="Times New Roman"/>
                <a:cs typeface="Times New Roman"/>
              </a:rPr>
              <a:t>comunemente designati con </a:t>
            </a:r>
            <a:r>
              <a:rPr sz="1200" dirty="0">
                <a:latin typeface="Times New Roman"/>
                <a:cs typeface="Times New Roman"/>
              </a:rPr>
              <a:t>nomi femminili </a:t>
            </a:r>
            <a:r>
              <a:rPr sz="1200" spc="-5" dirty="0">
                <a:latin typeface="Times New Roman"/>
                <a:cs typeface="Times New Roman"/>
              </a:rPr>
              <a:t>sui pianeti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sessuati.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75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908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(419.3) 38:2.3 </a:t>
            </a:r>
            <a:r>
              <a:rPr sz="1200" dirty="0">
                <a:latin typeface="Times New Roman"/>
                <a:cs typeface="Times New Roman"/>
              </a:rPr>
              <a:t>I serafini 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in modo tale da poter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sul livello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 su quello materiale.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poche </a:t>
            </a:r>
            <a:r>
              <a:rPr sz="1200" spc="-5" dirty="0">
                <a:latin typeface="Times New Roman"/>
                <a:cs typeface="Times New Roman"/>
              </a:rPr>
              <a:t>fasi  delle attività morontiali </a:t>
            </a:r>
            <a:r>
              <a:rPr sz="1200" dirty="0">
                <a:latin typeface="Times New Roman"/>
                <a:cs typeface="Times New Roman"/>
              </a:rPr>
              <a:t>o spirituali non </a:t>
            </a:r>
            <a:r>
              <a:rPr sz="1200" spc="-5" dirty="0">
                <a:latin typeface="Times New Roman"/>
                <a:cs typeface="Times New Roman"/>
              </a:rPr>
              <a:t>aperte 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servizi. </a:t>
            </a:r>
            <a:r>
              <a:rPr sz="1200" dirty="0">
                <a:latin typeface="Times New Roman"/>
                <a:cs typeface="Times New Roman"/>
              </a:rPr>
              <a:t>Mentre in status </a:t>
            </a:r>
            <a:r>
              <a:rPr sz="1200" spc="-5" dirty="0">
                <a:latin typeface="Times New Roman"/>
                <a:cs typeface="Times New Roman"/>
              </a:rPr>
              <a:t>personale gli angeli </a:t>
            </a:r>
            <a:r>
              <a:rPr sz="1200" dirty="0">
                <a:latin typeface="Times New Roman"/>
                <a:cs typeface="Times New Roman"/>
              </a:rPr>
              <a:t>non sono molto lontani </a:t>
            </a:r>
            <a:r>
              <a:rPr sz="1200" spc="-10" dirty="0">
                <a:latin typeface="Times New Roman"/>
                <a:cs typeface="Times New Roman"/>
              </a:rPr>
              <a:t>dagli  </a:t>
            </a:r>
            <a:r>
              <a:rPr sz="1200" spc="-5" dirty="0">
                <a:latin typeface="Times New Roman"/>
                <a:cs typeface="Times New Roman"/>
              </a:rPr>
              <a:t>esseri umani, </a:t>
            </a:r>
            <a:r>
              <a:rPr sz="1200" dirty="0">
                <a:latin typeface="Times New Roman"/>
                <a:cs typeface="Times New Roman"/>
              </a:rPr>
              <a:t>in certe prestazioni funzionali 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trascendono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molto. Essi posseggono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superano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 lunga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5" dirty="0">
                <a:latin typeface="Times New Roman"/>
                <a:cs typeface="Times New Roman"/>
              </a:rPr>
              <a:t>Per esempio: </a:t>
            </a:r>
            <a:r>
              <a:rPr sz="1200" dirty="0">
                <a:latin typeface="Times New Roman"/>
                <a:cs typeface="Times New Roman"/>
              </a:rPr>
              <a:t>vi è </a:t>
            </a:r>
            <a:r>
              <a:rPr sz="1200" spc="-5" dirty="0">
                <a:latin typeface="Times New Roman"/>
                <a:cs typeface="Times New Roman"/>
              </a:rPr>
              <a:t>stato detto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“capelli stessi della </a:t>
            </a:r>
            <a:r>
              <a:rPr sz="1200" dirty="0">
                <a:latin typeface="Times New Roman"/>
                <a:cs typeface="Times New Roman"/>
              </a:rPr>
              <a:t>vostra testa sono </a:t>
            </a:r>
            <a:r>
              <a:rPr sz="1200" spc="-5" dirty="0">
                <a:latin typeface="Times New Roman"/>
                <a:cs typeface="Times New Roman"/>
              </a:rPr>
              <a:t>contati”, ed </a:t>
            </a:r>
            <a:r>
              <a:rPr sz="1200" dirty="0">
                <a:latin typeface="Times New Roman"/>
                <a:cs typeface="Times New Roman"/>
              </a:rPr>
              <a:t>è vero che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sono,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passa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tempo a </a:t>
            </a:r>
            <a:r>
              <a:rPr sz="1200" spc="-5" dirty="0">
                <a:latin typeface="Times New Roman"/>
                <a:cs typeface="Times New Roman"/>
              </a:rPr>
              <a:t>contarli ed </a:t>
            </a:r>
            <a:r>
              <a:rPr sz="1200" dirty="0">
                <a:latin typeface="Times New Roman"/>
                <a:cs typeface="Times New Roman"/>
              </a:rPr>
              <a:t>a tenere aggiornato il loro </a:t>
            </a:r>
            <a:r>
              <a:rPr sz="1200" spc="-5" dirty="0">
                <a:latin typeface="Times New Roman"/>
                <a:cs typeface="Times New Roman"/>
              </a:rPr>
              <a:t>numero. Gli angeli posseggono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innati  </a:t>
            </a:r>
            <a:r>
              <a:rPr sz="1200" spc="-5" dirty="0">
                <a:latin typeface="Times New Roman"/>
                <a:cs typeface="Times New Roman"/>
              </a:rPr>
              <a:t>ed automatici (automatici, cioè, nella </a:t>
            </a:r>
            <a:r>
              <a:rPr sz="1200" dirty="0">
                <a:latin typeface="Times New Roman"/>
                <a:cs typeface="Times New Roman"/>
              </a:rPr>
              <a:t>misura in cui voi </a:t>
            </a:r>
            <a:r>
              <a:rPr sz="1200" spc="-5" dirty="0">
                <a:latin typeface="Times New Roman"/>
                <a:cs typeface="Times New Roman"/>
              </a:rPr>
              <a:t>potete percepirli) per conoscere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cose;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considerereste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verità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5378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dirty="0">
                <a:latin typeface="Times New Roman"/>
                <a:cs typeface="Times New Roman"/>
              </a:rPr>
              <a:t>come un prodigio </a:t>
            </a:r>
            <a:r>
              <a:rPr sz="1200" spc="-5" dirty="0">
                <a:latin typeface="Times New Roman"/>
                <a:cs typeface="Times New Roman"/>
              </a:rPr>
              <a:t>matematico. Perciò </a:t>
            </a:r>
            <a:r>
              <a:rPr sz="1200" dirty="0">
                <a:latin typeface="Times New Roman"/>
                <a:cs typeface="Times New Roman"/>
              </a:rPr>
              <a:t>numerosi compiti </a:t>
            </a:r>
            <a:r>
              <a:rPr sz="1200" spc="-5" dirty="0">
                <a:latin typeface="Times New Roman"/>
                <a:cs typeface="Times New Roman"/>
              </a:rPr>
              <a:t>che costituirebbero </a:t>
            </a:r>
            <a:r>
              <a:rPr sz="1200" dirty="0">
                <a:latin typeface="Times New Roman"/>
                <a:cs typeface="Times New Roman"/>
              </a:rPr>
              <a:t>imprese incredibili </a:t>
            </a:r>
            <a:r>
              <a:rPr sz="1200" spc="-5" dirty="0">
                <a:latin typeface="Times New Roman"/>
                <a:cs typeface="Times New Roman"/>
              </a:rPr>
              <a:t>per dei mortali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compiuti con estrema </a:t>
            </a:r>
            <a:r>
              <a:rPr sz="1200" dirty="0">
                <a:latin typeface="Times New Roman"/>
                <a:cs typeface="Times New Roman"/>
              </a:rPr>
              <a:t>facilità </a:t>
            </a:r>
            <a:r>
              <a:rPr sz="1200" spc="-5" dirty="0">
                <a:latin typeface="Times New Roman"/>
                <a:cs typeface="Times New Roman"/>
              </a:rPr>
              <a:t>dai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8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(419.4) 38:2.4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a voi in </a:t>
            </a:r>
            <a:r>
              <a:rPr sz="1200" spc="-5" dirty="0">
                <a:latin typeface="Times New Roman"/>
                <a:cs typeface="Times New Roman"/>
              </a:rPr>
              <a:t>status spirituale, </a:t>
            </a:r>
            <a:r>
              <a:rPr sz="1200" dirty="0">
                <a:latin typeface="Times New Roman"/>
                <a:cs typeface="Times New Roman"/>
              </a:rPr>
              <a:t>ma non sono i vostri </a:t>
            </a:r>
            <a:r>
              <a:rPr sz="1200" spc="-5" dirty="0">
                <a:latin typeface="Times New Roman"/>
                <a:cs typeface="Times New Roman"/>
              </a:rPr>
              <a:t>giudici </a:t>
            </a:r>
            <a:r>
              <a:rPr sz="1200" dirty="0">
                <a:latin typeface="Times New Roman"/>
                <a:cs typeface="Times New Roman"/>
              </a:rPr>
              <a:t>o accusatori. </a:t>
            </a:r>
            <a:r>
              <a:rPr sz="1200" spc="-5" dirty="0">
                <a:latin typeface="Times New Roman"/>
                <a:cs typeface="Times New Roman"/>
              </a:rPr>
              <a:t>Quali che </a:t>
            </a:r>
            <a:r>
              <a:rPr sz="1200" dirty="0">
                <a:latin typeface="Times New Roman"/>
                <a:cs typeface="Times New Roman"/>
              </a:rPr>
              <a:t>siano i vostri  </a:t>
            </a:r>
            <a:r>
              <a:rPr sz="1200" spc="-5" dirty="0">
                <a:latin typeface="Times New Roman"/>
                <a:cs typeface="Times New Roman"/>
              </a:rPr>
              <a:t>errori, “gli </a:t>
            </a:r>
            <a:r>
              <a:rPr sz="1200" dirty="0">
                <a:latin typeface="Times New Roman"/>
                <a:cs typeface="Times New Roman"/>
              </a:rPr>
              <a:t>angeli, benché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in potere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potenza,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portano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accusa </a:t>
            </a:r>
            <a:r>
              <a:rPr sz="1200" dirty="0">
                <a:latin typeface="Times New Roman"/>
                <a:cs typeface="Times New Roman"/>
              </a:rPr>
              <a:t>contro di voi”.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siedono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giudizio contro l’umanità,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dovrebbero esprimere giudizi avventati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7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(419.5) 38:2.5 </a:t>
            </a:r>
            <a:r>
              <a:rPr sz="1200" spc="-5" dirty="0">
                <a:latin typeface="Times New Roman"/>
                <a:cs typeface="Times New Roman"/>
              </a:rPr>
              <a:t>Voi fate bene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amarli,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dovreste </a:t>
            </a:r>
            <a:r>
              <a:rPr sz="1200" dirty="0">
                <a:latin typeface="Times New Roman"/>
                <a:cs typeface="Times New Roman"/>
              </a:rPr>
              <a:t>adorarli;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angeli non sono </a:t>
            </a:r>
            <a:r>
              <a:rPr sz="1200" spc="-5" dirty="0">
                <a:latin typeface="Times New Roman"/>
                <a:cs typeface="Times New Roman"/>
              </a:rPr>
              <a:t>oggetto </a:t>
            </a:r>
            <a:r>
              <a:rPr sz="1200" dirty="0">
                <a:latin typeface="Times New Roman"/>
                <a:cs typeface="Times New Roman"/>
              </a:rPr>
              <a:t>di adorazione.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grande </a:t>
            </a:r>
            <a:r>
              <a:rPr sz="1200" spc="-5" dirty="0">
                <a:latin typeface="Times New Roman"/>
                <a:cs typeface="Times New Roman"/>
              </a:rPr>
              <a:t>serafino Loyalatia,  quando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profeta “cadde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adorazione ai </a:t>
            </a:r>
            <a:r>
              <a:rPr sz="1200" dirty="0">
                <a:latin typeface="Times New Roman"/>
                <a:cs typeface="Times New Roman"/>
              </a:rPr>
              <a:t>piedi </a:t>
            </a:r>
            <a:r>
              <a:rPr sz="1200" spc="-5" dirty="0">
                <a:latin typeface="Times New Roman"/>
                <a:cs typeface="Times New Roman"/>
              </a:rPr>
              <a:t>dell’angelo”, </a:t>
            </a:r>
            <a:r>
              <a:rPr sz="1200" dirty="0">
                <a:latin typeface="Times New Roman"/>
                <a:cs typeface="Times New Roman"/>
              </a:rPr>
              <a:t>disse: </a:t>
            </a:r>
            <a:r>
              <a:rPr sz="1200" spc="-5" dirty="0">
                <a:latin typeface="Times New Roman"/>
                <a:cs typeface="Times New Roman"/>
              </a:rPr>
              <a:t>“Non fare questo;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servitore come </a:t>
            </a:r>
            <a:r>
              <a:rPr sz="1200" spc="5" dirty="0">
                <a:latin typeface="Times New Roman"/>
                <a:cs typeface="Times New Roman"/>
              </a:rPr>
              <a:t>te </a:t>
            </a:r>
            <a:r>
              <a:rPr sz="1200" dirty="0">
                <a:latin typeface="Times New Roman"/>
                <a:cs typeface="Times New Roman"/>
              </a:rPr>
              <a:t>e le tue  </a:t>
            </a:r>
            <a:r>
              <a:rPr sz="1200" spc="-5" dirty="0">
                <a:latin typeface="Times New Roman"/>
                <a:cs typeface="Times New Roman"/>
              </a:rPr>
              <a:t>razze, che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esortati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adorare</a:t>
            </a:r>
            <a:r>
              <a:rPr sz="1200" dirty="0">
                <a:latin typeface="Times New Roman"/>
                <a:cs typeface="Times New Roman"/>
              </a:rPr>
              <a:t> Dio.”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2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(419.6) 38:2.6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doti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superano </a:t>
            </a:r>
            <a:r>
              <a:rPr sz="1200" dirty="0">
                <a:latin typeface="Times New Roman"/>
                <a:cs typeface="Times New Roman"/>
              </a:rPr>
              <a:t>di poco le razze mortali </a:t>
            </a:r>
            <a:r>
              <a:rPr sz="1200" spc="-5" dirty="0">
                <a:latin typeface="Times New Roman"/>
                <a:cs typeface="Times New Roman"/>
              </a:rPr>
              <a:t>nella scala dell’esistenza delle creature.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verità, quando sarete liberati dalla carne,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diverrete </a:t>
            </a:r>
            <a:r>
              <a:rPr sz="1200" dirty="0">
                <a:latin typeface="Times New Roman"/>
                <a:cs typeface="Times New Roman"/>
              </a:rPr>
              <a:t>molto simili a loro.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delle dimore voi comincerete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apprezzare i  </a:t>
            </a:r>
            <a:r>
              <a:rPr sz="1200" spc="-5" dirty="0">
                <a:latin typeface="Times New Roman"/>
                <a:cs typeface="Times New Roman"/>
              </a:rPr>
              <a:t>serafini, </a:t>
            </a:r>
            <a:r>
              <a:rPr sz="1200" dirty="0">
                <a:latin typeface="Times New Roman"/>
                <a:cs typeface="Times New Roman"/>
              </a:rPr>
              <a:t>e sulle sfere 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loro, mentre su Salvington essi divideranno </a:t>
            </a:r>
            <a:r>
              <a:rPr sz="1200" dirty="0">
                <a:latin typeface="Times New Roman"/>
                <a:cs typeface="Times New Roman"/>
              </a:rPr>
              <a:t>con voi i loro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di riposo e di  </a:t>
            </a:r>
            <a:r>
              <a:rPr sz="1200" spc="-5" dirty="0">
                <a:latin typeface="Times New Roman"/>
                <a:cs typeface="Times New Roman"/>
              </a:rPr>
              <a:t>adorazione. Lungo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l’ascensione </a:t>
            </a:r>
            <a:r>
              <a:rPr sz="1200" dirty="0">
                <a:latin typeface="Times New Roman"/>
                <a:cs typeface="Times New Roman"/>
              </a:rPr>
              <a:t>morontiale e </a:t>
            </a:r>
            <a:r>
              <a:rPr sz="1200" spc="-5" dirty="0">
                <a:latin typeface="Times New Roman"/>
                <a:cs typeface="Times New Roman"/>
              </a:rPr>
              <a:t>quella spirituale successiva, </a:t>
            </a:r>
            <a:r>
              <a:rPr sz="1200" dirty="0">
                <a:latin typeface="Times New Roman"/>
                <a:cs typeface="Times New Roman"/>
              </a:rPr>
              <a:t>la vostra fraternità con 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ideale; </a:t>
            </a:r>
            <a:r>
              <a:rPr sz="1200" dirty="0">
                <a:latin typeface="Times New Roman"/>
                <a:cs typeface="Times New Roman"/>
              </a:rPr>
              <a:t>il vostro  </a:t>
            </a:r>
            <a:r>
              <a:rPr sz="1200" spc="-5" dirty="0">
                <a:latin typeface="Times New Roman"/>
                <a:cs typeface="Times New Roman"/>
              </a:rPr>
              <a:t>cameratismo sarà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stupendo.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3245" cy="40151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65430" indent="-202565">
              <a:lnSpc>
                <a:spcPct val="100000"/>
              </a:lnSpc>
              <a:spcBef>
                <a:spcPts val="95"/>
              </a:spcBef>
              <a:buAutoNum type="arabicPeriod" startAt="3"/>
              <a:tabLst>
                <a:tab pos="266065" algn="l"/>
              </a:tabLst>
            </a:pP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angeli non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rivelati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(420.1) 38:3.1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domini </a:t>
            </a:r>
            <a:r>
              <a:rPr sz="1200" spc="-5" dirty="0">
                <a:latin typeface="Times New Roman"/>
                <a:cs typeface="Times New Roman"/>
              </a:rPr>
              <a:t>dell’Universo locale operano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spirituali 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rivelati ai mortali perché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alcuna connessione con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evoluzionario dell’ascensione al Paradiso.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fascicolo il </a:t>
            </a:r>
            <a:r>
              <a:rPr sz="1200" spc="-5" dirty="0">
                <a:latin typeface="Times New Roman"/>
                <a:cs typeface="Times New Roman"/>
              </a:rPr>
              <a:t>termine “angelo”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volutamente </a:t>
            </a:r>
            <a:r>
              <a:rPr sz="1200" dirty="0">
                <a:latin typeface="Times New Roman"/>
                <a:cs typeface="Times New Roman"/>
              </a:rPr>
              <a:t>limitato </a:t>
            </a:r>
            <a:r>
              <a:rPr sz="1200" spc="-5" dirty="0">
                <a:latin typeface="Times New Roman"/>
                <a:cs typeface="Times New Roman"/>
              </a:rPr>
              <a:t>alla designazione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quei discendenti serafici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occupano </a:t>
            </a:r>
            <a:r>
              <a:rPr sz="1200" spc="-5" dirty="0">
                <a:latin typeface="Times New Roman"/>
                <a:cs typeface="Times New Roman"/>
              </a:rPr>
              <a:t>così  ampiamente </a:t>
            </a:r>
            <a:r>
              <a:rPr sz="1200" dirty="0">
                <a:latin typeface="Times New Roman"/>
                <a:cs typeface="Times New Roman"/>
              </a:rPr>
              <a:t>dell’attuazione </a:t>
            </a:r>
            <a:r>
              <a:rPr sz="1200" spc="-5" dirty="0">
                <a:latin typeface="Times New Roman"/>
                <a:cs typeface="Times New Roman"/>
              </a:rPr>
              <a:t>dei piani </a:t>
            </a:r>
            <a:r>
              <a:rPr sz="1200" dirty="0">
                <a:latin typeface="Times New Roman"/>
                <a:cs typeface="Times New Roman"/>
              </a:rPr>
              <a:t>della sopravvivenza </a:t>
            </a:r>
            <a:r>
              <a:rPr sz="1200" spc="-5" dirty="0">
                <a:latin typeface="Times New Roman"/>
                <a:cs typeface="Times New Roman"/>
              </a:rPr>
              <a:t>dei mortali.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affini, gli angeli </a:t>
            </a:r>
            <a:r>
              <a:rPr sz="1200" dirty="0">
                <a:latin typeface="Times New Roman"/>
                <a:cs typeface="Times New Roman"/>
              </a:rPr>
              <a:t>non rivelati, </a:t>
            </a:r>
            <a:r>
              <a:rPr sz="1200" spc="-5" dirty="0">
                <a:latin typeface="Times New Roman"/>
                <a:cs typeface="Times New Roman"/>
              </a:rPr>
              <a:t>servono  nell’Universo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senza 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specificamente collegati alle attività universali concernenti l’ascensione al Paradiso  dei mortali evoluzionari. Questi sei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associati angelici </a:t>
            </a:r>
            <a:r>
              <a:rPr sz="1200" dirty="0">
                <a:latin typeface="Times New Roman"/>
                <a:cs typeface="Times New Roman"/>
              </a:rPr>
              <a:t>non sono mai </a:t>
            </a:r>
            <a:r>
              <a:rPr sz="1200" spc="-5" dirty="0">
                <a:latin typeface="Times New Roman"/>
                <a:cs typeface="Times New Roman"/>
              </a:rPr>
              <a:t>chiamati serafini, </a:t>
            </a:r>
            <a:r>
              <a:rPr sz="1200" dirty="0">
                <a:latin typeface="Times New Roman"/>
                <a:cs typeface="Times New Roman"/>
              </a:rPr>
              <a:t>né sono menzionati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tutelari.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occupate </a:t>
            </a:r>
            <a:r>
              <a:rPr sz="1200" spc="-5" dirty="0">
                <a:latin typeface="Times New Roman"/>
                <a:cs typeface="Times New Roman"/>
              </a:rPr>
              <a:t>negli affari amministrativi ed </a:t>
            </a:r>
            <a:r>
              <a:rPr sz="1200" dirty="0">
                <a:latin typeface="Times New Roman"/>
                <a:cs typeface="Times New Roman"/>
              </a:rPr>
              <a:t>in altri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di Nebadon, </a:t>
            </a:r>
            <a:r>
              <a:rPr sz="1200" spc="-5" dirty="0">
                <a:latin typeface="Times New Roman"/>
                <a:cs typeface="Times New Roman"/>
              </a:rPr>
              <a:t>impegni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 alcun rapporto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progressiva dell’ascensione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raggiungimento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265430" indent="-202565">
              <a:lnSpc>
                <a:spcPct val="100000"/>
              </a:lnSpc>
              <a:spcBef>
                <a:spcPts val="5"/>
              </a:spcBef>
              <a:buAutoNum type="arabicPeriod" startAt="4"/>
              <a:tabLst>
                <a:tab pos="266065" algn="l"/>
              </a:tabLst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serafici</a:t>
            </a:r>
            <a:endParaRPr sz="1600">
              <a:latin typeface="Times New Roman"/>
              <a:cs typeface="Times New Roman"/>
            </a:endParaRPr>
          </a:p>
          <a:p>
            <a:pPr marL="63500" marR="21399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(420.2) 38:4.1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nono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sette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primarie nel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rappresenta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serafini.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 mondi ha </a:t>
            </a:r>
            <a:r>
              <a:rPr sz="1200" spc="-5" dirty="0">
                <a:latin typeface="Times New Roman"/>
                <a:cs typeface="Times New Roman"/>
              </a:rPr>
              <a:t>sei satelliti tributari,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le scuole </a:t>
            </a:r>
            <a:r>
              <a:rPr sz="1200" spc="-5" dirty="0">
                <a:latin typeface="Times New Roman"/>
                <a:cs typeface="Times New Roman"/>
              </a:rPr>
              <a:t>speciali consacrate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preparazione </a:t>
            </a:r>
            <a:r>
              <a:rPr sz="1200" spc="-5" dirty="0">
                <a:latin typeface="Times New Roman"/>
                <a:cs typeface="Times New Roman"/>
              </a:rPr>
              <a:t>serafica. Benché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serafini abbiano accesso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quarantanove </a:t>
            </a:r>
            <a:r>
              <a:rPr sz="1200" dirty="0">
                <a:latin typeface="Times New Roman"/>
                <a:cs typeface="Times New Roman"/>
              </a:rPr>
              <a:t>mondi che </a:t>
            </a:r>
            <a:r>
              <a:rPr sz="1200" spc="-5" dirty="0">
                <a:latin typeface="Times New Roman"/>
                <a:cs typeface="Times New Roman"/>
              </a:rPr>
              <a:t>formano </a:t>
            </a:r>
            <a:r>
              <a:rPr sz="1200" dirty="0">
                <a:latin typeface="Times New Roman"/>
                <a:cs typeface="Times New Roman"/>
              </a:rPr>
              <a:t>questo gruppo di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Salvington, </a:t>
            </a:r>
            <a:r>
              <a:rPr sz="1200" spc="-5" dirty="0">
                <a:latin typeface="Times New Roman"/>
                <a:cs typeface="Times New Roman"/>
              </a:rPr>
              <a:t>essi occupano </a:t>
            </a:r>
            <a:r>
              <a:rPr sz="1200" dirty="0">
                <a:latin typeface="Times New Roman"/>
                <a:cs typeface="Times New Roman"/>
              </a:rPr>
              <a:t>a titolo  </a:t>
            </a:r>
            <a:r>
              <a:rPr sz="1200" spc="-5" dirty="0">
                <a:latin typeface="Times New Roman"/>
                <a:cs typeface="Times New Roman"/>
              </a:rPr>
              <a:t>esclusivo </a:t>
            </a:r>
            <a:r>
              <a:rPr sz="1200" dirty="0">
                <a:latin typeface="Times New Roman"/>
                <a:cs typeface="Times New Roman"/>
              </a:rPr>
              <a:t>solo il primo </a:t>
            </a:r>
            <a:r>
              <a:rPr sz="1200" spc="-5" dirty="0">
                <a:latin typeface="Times New Roman"/>
                <a:cs typeface="Times New Roman"/>
              </a:rPr>
              <a:t>ammasso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rimanenti sei ammassi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occupati dai sei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associati angelici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rivelati </a:t>
            </a:r>
            <a:r>
              <a:rPr sz="1200" spc="-5" dirty="0">
                <a:latin typeface="Times New Roman"/>
                <a:cs typeface="Times New Roman"/>
              </a:rPr>
              <a:t>su  Urantia. Ciascuno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ha un quartier </a:t>
            </a:r>
            <a:r>
              <a:rPr sz="1200" spc="-5" dirty="0">
                <a:latin typeface="Times New Roman"/>
                <a:cs typeface="Times New Roman"/>
              </a:rPr>
              <a:t>generale su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questi sei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primari </a:t>
            </a:r>
            <a:r>
              <a:rPr sz="1200" dirty="0">
                <a:latin typeface="Times New Roman"/>
                <a:cs typeface="Times New Roman"/>
              </a:rPr>
              <a:t>e svolge </a:t>
            </a:r>
            <a:r>
              <a:rPr sz="1200" spc="-5" dirty="0">
                <a:latin typeface="Times New Roman"/>
                <a:cs typeface="Times New Roman"/>
              </a:rPr>
              <a:t>attività specializzate sui sei  satelliti tributari. Ogni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angelico </a:t>
            </a:r>
            <a:r>
              <a:rPr sz="1200" dirty="0">
                <a:latin typeface="Times New Roman"/>
                <a:cs typeface="Times New Roman"/>
              </a:rPr>
              <a:t>ha libero </a:t>
            </a:r>
            <a:r>
              <a:rPr sz="1200" spc="-5" dirty="0">
                <a:latin typeface="Times New Roman"/>
                <a:cs typeface="Times New Roman"/>
              </a:rPr>
              <a:t>accesso </a:t>
            </a:r>
            <a:r>
              <a:rPr sz="1200" dirty="0">
                <a:latin typeface="Times New Roman"/>
                <a:cs typeface="Times New Roman"/>
              </a:rPr>
              <a:t>a tutti i mondi di questi sette </a:t>
            </a:r>
            <a:r>
              <a:rPr sz="1200" spc="-5" dirty="0">
                <a:latin typeface="Times New Roman"/>
                <a:cs typeface="Times New Roman"/>
              </a:rPr>
              <a:t>gruppi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differenti.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(420.3) 38:4.2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sede </a:t>
            </a:r>
            <a:r>
              <a:rPr sz="1200" dirty="0">
                <a:latin typeface="Times New Roman"/>
                <a:cs typeface="Times New Roman"/>
              </a:rPr>
              <a:t>sono tra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splendidi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Nebadon; </a:t>
            </a:r>
            <a:r>
              <a:rPr sz="1200" dirty="0">
                <a:latin typeface="Times New Roman"/>
                <a:cs typeface="Times New Roman"/>
              </a:rPr>
              <a:t>i complessi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sono caratterizzati </a:t>
            </a:r>
            <a:r>
              <a:rPr sz="1200" spc="-5" dirty="0">
                <a:latin typeface="Times New Roman"/>
                <a:cs typeface="Times New Roman"/>
              </a:rPr>
              <a:t>sia dalla bellezza che  dalla vastità. Qui ogni </a:t>
            </a:r>
            <a:r>
              <a:rPr sz="1200" dirty="0">
                <a:latin typeface="Times New Roman"/>
                <a:cs typeface="Times New Roman"/>
              </a:rPr>
              <a:t>serafino ha una vera </a:t>
            </a:r>
            <a:r>
              <a:rPr sz="1200" spc="-5" dirty="0">
                <a:latin typeface="Times New Roman"/>
                <a:cs typeface="Times New Roman"/>
              </a:rPr>
              <a:t>casa,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“casa” significa </a:t>
            </a:r>
            <a:r>
              <a:rPr sz="1200" dirty="0">
                <a:latin typeface="Times New Roman"/>
                <a:cs typeface="Times New Roman"/>
              </a:rPr>
              <a:t>il domicilio di due </a:t>
            </a:r>
            <a:r>
              <a:rPr sz="1200" spc="-5" dirty="0">
                <a:latin typeface="Times New Roman"/>
                <a:cs typeface="Times New Roman"/>
              </a:rPr>
              <a:t>serafini; </a:t>
            </a:r>
            <a:r>
              <a:rPr sz="1200" dirty="0">
                <a:latin typeface="Times New Roman"/>
                <a:cs typeface="Times New Roman"/>
              </a:rPr>
              <a:t>essi vivono in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coppie.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1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(420.4) 38:4.3 </a:t>
            </a:r>
            <a:r>
              <a:rPr sz="1200" spc="-5" dirty="0">
                <a:latin typeface="Times New Roman"/>
                <a:cs typeface="Times New Roman"/>
              </a:rPr>
              <a:t>Ancorché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maschili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femminili come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mortali, i </a:t>
            </a:r>
            <a:r>
              <a:rPr sz="1200" spc="-5" dirty="0">
                <a:latin typeface="Times New Roman"/>
                <a:cs typeface="Times New Roman"/>
              </a:rPr>
              <a:t>serafini sono </a:t>
            </a:r>
            <a:r>
              <a:rPr sz="1200" dirty="0">
                <a:latin typeface="Times New Roman"/>
                <a:cs typeface="Times New Roman"/>
              </a:rPr>
              <a:t>positivi e </a:t>
            </a:r>
            <a:r>
              <a:rPr sz="1200" spc="-5" dirty="0">
                <a:latin typeface="Times New Roman"/>
                <a:cs typeface="Times New Roman"/>
              </a:rPr>
              <a:t>negativi. Nella  maggior </a:t>
            </a:r>
            <a:r>
              <a:rPr sz="1200" dirty="0">
                <a:latin typeface="Times New Roman"/>
                <a:cs typeface="Times New Roman"/>
              </a:rPr>
              <a:t>parte delle </a:t>
            </a:r>
            <a:r>
              <a:rPr sz="1200" spc="-5" dirty="0">
                <a:latin typeface="Times New Roman"/>
                <a:cs typeface="Times New Roman"/>
              </a:rPr>
              <a:t>assegnazioni sono necessari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angeli per assolvere l’incarico. Quando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inseriti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circuito, </a:t>
            </a:r>
            <a:r>
              <a:rPr sz="1200" spc="5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possono lavorare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soli; né </a:t>
            </a:r>
            <a:r>
              <a:rPr sz="1200" spc="-5" dirty="0">
                <a:latin typeface="Times New Roman"/>
                <a:cs typeface="Times New Roman"/>
              </a:rPr>
              <a:t>richiedono degli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complementari </a:t>
            </a:r>
            <a:r>
              <a:rPr sz="1200" dirty="0">
                <a:latin typeface="Times New Roman"/>
                <a:cs typeface="Times New Roman"/>
              </a:rPr>
              <a:t>quando sono stazionari. </a:t>
            </a:r>
            <a:r>
              <a:rPr sz="1200" spc="-5" dirty="0">
                <a:latin typeface="Times New Roman"/>
                <a:cs typeface="Times New Roman"/>
              </a:rPr>
              <a:t>Ordinariamente essi conservano </a:t>
            </a:r>
            <a:r>
              <a:rPr sz="1200" dirty="0">
                <a:latin typeface="Times New Roman"/>
                <a:cs typeface="Times New Roman"/>
              </a:rPr>
              <a:t>i loro  </a:t>
            </a:r>
            <a:r>
              <a:rPr sz="1200" spc="-5" dirty="0">
                <a:latin typeface="Times New Roman"/>
                <a:cs typeface="Times New Roman"/>
              </a:rPr>
              <a:t>complementi originari,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necessariamente. Queste associazioni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rese necessarie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loro funzioni; </a:t>
            </a:r>
            <a:r>
              <a:rPr sz="1200" spc="5" dirty="0">
                <a:latin typeface="Times New Roman"/>
                <a:cs typeface="Times New Roman"/>
              </a:rPr>
              <a:t>non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caratterizzate </a:t>
            </a:r>
            <a:r>
              <a:rPr sz="1200" dirty="0">
                <a:latin typeface="Times New Roman"/>
                <a:cs typeface="Times New Roman"/>
              </a:rPr>
              <a:t>da emozioni </a:t>
            </a:r>
            <a:r>
              <a:rPr sz="1200" spc="-5" dirty="0">
                <a:latin typeface="Times New Roman"/>
                <a:cs typeface="Times New Roman"/>
              </a:rPr>
              <a:t>sessuali,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oltremodo personali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veramente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affettuosi.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(420.5) 38:4.4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alle abitazioni stabilite,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hanno </a:t>
            </a:r>
            <a:r>
              <a:rPr sz="1200" dirty="0">
                <a:latin typeface="Times New Roman"/>
                <a:cs typeface="Times New Roman"/>
              </a:rPr>
              <a:t>anche sedi di gruppo, di </a:t>
            </a:r>
            <a:r>
              <a:rPr sz="1200" spc="-5" dirty="0">
                <a:latin typeface="Times New Roman"/>
                <a:cs typeface="Times New Roman"/>
              </a:rPr>
              <a:t>compagnia,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battaglione </a:t>
            </a:r>
            <a:r>
              <a:rPr sz="1200" dirty="0">
                <a:latin typeface="Times New Roman"/>
                <a:cs typeface="Times New Roman"/>
              </a:rPr>
              <a:t>e di unità. </a:t>
            </a:r>
            <a:r>
              <a:rPr sz="1200" spc="-5" dirty="0">
                <a:latin typeface="Times New Roman"/>
                <a:cs typeface="Times New Roman"/>
              </a:rPr>
              <a:t>Essi si  radunano ad </a:t>
            </a:r>
            <a:r>
              <a:rPr sz="1200" dirty="0">
                <a:latin typeface="Times New Roman"/>
                <a:cs typeface="Times New Roman"/>
              </a:rPr>
              <a:t>ogni millennio e tutti vi </a:t>
            </a:r>
            <a:r>
              <a:rPr sz="1200" spc="-5" dirty="0">
                <a:latin typeface="Times New Roman"/>
                <a:cs typeface="Times New Roman"/>
              </a:rPr>
              <a:t>presenziano secondo l’epoca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creazione. Se </a:t>
            </a:r>
            <a:r>
              <a:rPr sz="1200" dirty="0">
                <a:latin typeface="Times New Roman"/>
                <a:cs typeface="Times New Roman"/>
              </a:rPr>
              <a:t>un serafino ha </a:t>
            </a:r>
            <a:r>
              <a:rPr sz="1200" spc="-5" dirty="0">
                <a:latin typeface="Times New Roman"/>
                <a:cs typeface="Times New Roman"/>
              </a:rPr>
              <a:t>delle responsabilità che gli  impediscono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assentarsi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servizio, si alterna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suo complemento, facendosi sostituire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serafino con </a:t>
            </a:r>
            <a:r>
              <a:rPr sz="1200" dirty="0">
                <a:latin typeface="Times New Roman"/>
                <a:cs typeface="Times New Roman"/>
              </a:rPr>
              <a:t>un’altra </a:t>
            </a:r>
            <a:r>
              <a:rPr sz="1200" spc="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nascita. Ogni partner serafico </a:t>
            </a:r>
            <a:r>
              <a:rPr sz="1200" dirty="0">
                <a:latin typeface="Times New Roman"/>
                <a:cs typeface="Times New Roman"/>
              </a:rPr>
              <a:t>è quindi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riunione 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preparazione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serafica</a:t>
            </a:r>
            <a:endParaRPr sz="1600">
              <a:latin typeface="Times New Roman"/>
              <a:cs typeface="Times New Roman"/>
            </a:endParaRPr>
          </a:p>
          <a:p>
            <a:pPr marL="76200" marR="736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(420.6) 38:5.1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trascorrono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primo millennio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osservatori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incarico su </a:t>
            </a:r>
            <a:r>
              <a:rPr sz="1200" dirty="0">
                <a:latin typeface="Times New Roman"/>
                <a:cs typeface="Times New Roman"/>
              </a:rPr>
              <a:t>Salvington 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mondi </a:t>
            </a:r>
            <a:r>
              <a:rPr sz="1200" spc="-5" dirty="0">
                <a:latin typeface="Times New Roman"/>
                <a:cs typeface="Times New Roman"/>
              </a:rPr>
              <a:t>scuola  associati.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millennio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trascorso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scuola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preparazione è ora  </a:t>
            </a:r>
            <a:r>
              <a:rPr sz="1200" spc="-5" dirty="0">
                <a:latin typeface="Times New Roman"/>
                <a:cs typeface="Times New Roman"/>
              </a:rPr>
              <a:t>presieduta dai </a:t>
            </a:r>
            <a:r>
              <a:rPr sz="1200" dirty="0">
                <a:latin typeface="Times New Roman"/>
                <a:cs typeface="Times New Roman"/>
              </a:rPr>
              <a:t>primi centomila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testa </a:t>
            </a:r>
            <a:r>
              <a:rPr sz="1200" spc="-5" dirty="0">
                <a:latin typeface="Times New Roman"/>
                <a:cs typeface="Times New Roman"/>
              </a:rPr>
              <a:t>c’è l’angelo </a:t>
            </a:r>
            <a:r>
              <a:rPr sz="1200" dirty="0">
                <a:latin typeface="Times New Roman"/>
                <a:cs typeface="Times New Roman"/>
              </a:rPr>
              <a:t>originale o primogenito di questo </a:t>
            </a:r>
            <a:r>
              <a:rPr sz="1200" spc="-5" dirty="0">
                <a:latin typeface="Times New Roman"/>
                <a:cs typeface="Times New Roman"/>
              </a:rPr>
              <a:t>Universo locale.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gruppo creato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fu </a:t>
            </a:r>
            <a:r>
              <a:rPr sz="1200" dirty="0">
                <a:latin typeface="Times New Roman"/>
                <a:cs typeface="Times New Roman"/>
              </a:rPr>
              <a:t>istruito da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mille serafini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Avalon; successivamente </a:t>
            </a:r>
            <a:r>
              <a:rPr sz="1200" dirty="0">
                <a:latin typeface="Times New Roman"/>
                <a:cs typeface="Times New Roman"/>
              </a:rPr>
              <a:t>i  nostri </a:t>
            </a:r>
            <a:r>
              <a:rPr sz="1200" spc="-5" dirty="0">
                <a:latin typeface="Times New Roman"/>
                <a:cs typeface="Times New Roman"/>
              </a:rPr>
              <a:t>angeli sono stati istruiti dai loro stessi </a:t>
            </a:r>
            <a:r>
              <a:rPr sz="1200" dirty="0">
                <a:latin typeface="Times New Roman"/>
                <a:cs typeface="Times New Roman"/>
              </a:rPr>
              <a:t>anziani.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svolgono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-5" dirty="0">
                <a:latin typeface="Times New Roman"/>
                <a:cs typeface="Times New Roman"/>
              </a:rPr>
              <a:t>nell’istruzione </a:t>
            </a:r>
            <a:r>
              <a:rPr sz="1200" dirty="0">
                <a:latin typeface="Times New Roman"/>
                <a:cs typeface="Times New Roman"/>
              </a:rPr>
              <a:t>e nella 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dell’Universo locale — </a:t>
            </a:r>
            <a:r>
              <a:rPr sz="1200" spc="-5" dirty="0">
                <a:latin typeface="Times New Roman"/>
                <a:cs typeface="Times New Roman"/>
              </a:rPr>
              <a:t>serafini, cherubini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sanobini.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6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(421.1) 38:5.2 </a:t>
            </a:r>
            <a:r>
              <a:rPr sz="1200" spc="-5" dirty="0">
                <a:latin typeface="Times New Roman"/>
                <a:cs typeface="Times New Roman"/>
              </a:rPr>
              <a:t>Al termine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sono mobilitati nei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ed  unità </a:t>
            </a:r>
            <a:r>
              <a:rPr sz="1200" spc="-5" dirty="0">
                <a:latin typeface="Times New Roman"/>
                <a:cs typeface="Times New Roman"/>
              </a:rPr>
              <a:t>convenzionali </a:t>
            </a:r>
            <a:r>
              <a:rPr sz="1200" dirty="0">
                <a:latin typeface="Times New Roman"/>
                <a:cs typeface="Times New Roman"/>
              </a:rPr>
              <a:t>dell’organizzazione </a:t>
            </a:r>
            <a:r>
              <a:rPr sz="1200" spc="-5" dirty="0">
                <a:latin typeface="Times New Roman"/>
                <a:cs typeface="Times New Roman"/>
              </a:rPr>
              <a:t>angelica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assegnati ad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costellazioni.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non sono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spiriti tutelari, benché siano ben addentro </a:t>
            </a:r>
            <a:r>
              <a:rPr sz="1200" dirty="0">
                <a:latin typeface="Times New Roman"/>
                <a:cs typeface="Times New Roman"/>
              </a:rPr>
              <a:t>nelle fasi di </a:t>
            </a:r>
            <a:r>
              <a:rPr sz="1200" spc="-5" dirty="0">
                <a:latin typeface="Times New Roman"/>
                <a:cs typeface="Times New Roman"/>
              </a:rPr>
              <a:t>preincarico dell’addestramento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angelico.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75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8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(421.2) 38:5.3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iniziano come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servendo </a:t>
            </a:r>
            <a:r>
              <a:rPr sz="1200" dirty="0">
                <a:latin typeface="Times New Roman"/>
                <a:cs typeface="Times New Roman"/>
              </a:rPr>
              <a:t>in qualità di </a:t>
            </a:r>
            <a:r>
              <a:rPr sz="1200" spc="-5" dirty="0">
                <a:latin typeface="Times New Roman"/>
                <a:cs typeface="Times New Roman"/>
              </a:rPr>
              <a:t>osservatori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meno evoluti.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questa esperienza essi ritornano sui </a:t>
            </a:r>
            <a:r>
              <a:rPr sz="1200" dirty="0">
                <a:latin typeface="Times New Roman"/>
                <a:cs typeface="Times New Roman"/>
              </a:rPr>
              <a:t>mondi associati </a:t>
            </a:r>
            <a:r>
              <a:rPr sz="1200" spc="-5" dirty="0">
                <a:latin typeface="Times New Roman"/>
                <a:cs typeface="Times New Roman"/>
              </a:rPr>
              <a:t>della capitale della costellazione assegnata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studi superiori  e </a:t>
            </a:r>
            <a:r>
              <a:rPr sz="1200" spc="-5" dirty="0">
                <a:latin typeface="Times New Roman"/>
                <a:cs typeface="Times New Roman"/>
              </a:rPr>
              <a:t>per prepararsi </a:t>
            </a:r>
            <a:r>
              <a:rPr sz="1200" dirty="0">
                <a:latin typeface="Times New Roman"/>
                <a:cs typeface="Times New Roman"/>
              </a:rPr>
              <a:t>più compiutamente 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in qualche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particolare.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istruzione </a:t>
            </a:r>
            <a:r>
              <a:rPr sz="1200" spc="-5" dirty="0">
                <a:latin typeface="Times New Roman"/>
                <a:cs typeface="Times New Roman"/>
              </a:rPr>
              <a:t>generale 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promossi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su </a:t>
            </a:r>
            <a:r>
              <a:rPr sz="1200" dirty="0">
                <a:latin typeface="Times New Roman"/>
                <a:cs typeface="Times New Roman"/>
              </a:rPr>
              <a:t>qualcuno </a:t>
            </a:r>
            <a:r>
              <a:rPr sz="1200" spc="-5" dirty="0">
                <a:latin typeface="Times New Roman"/>
                <a:cs typeface="Times New Roman"/>
              </a:rPr>
              <a:t>dei sistemi locali.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architettonici associati alla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qualche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i  nostri </a:t>
            </a:r>
            <a:r>
              <a:rPr sz="1200" spc="-5" dirty="0">
                <a:latin typeface="Times New Roman"/>
                <a:cs typeface="Times New Roman"/>
              </a:rPr>
              <a:t>serafini completano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preparazione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come spiriti </a:t>
            </a:r>
            <a:r>
              <a:rPr sz="1200" spc="-5" dirty="0">
                <a:latin typeface="Times New Roman"/>
                <a:cs typeface="Times New Roman"/>
              </a:rPr>
              <a:t>tutelari 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(421.3) 38:5.4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ricevuto l’incarico,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inviati </a:t>
            </a:r>
            <a:r>
              <a:rPr sz="1200" dirty="0">
                <a:latin typeface="Times New Roman"/>
                <a:cs typeface="Times New Roman"/>
              </a:rPr>
              <a:t>in missione in tutto </a:t>
            </a:r>
            <a:r>
              <a:rPr sz="1200" spc="-5" dirty="0">
                <a:latin typeface="Times New Roman"/>
                <a:cs typeface="Times New Roman"/>
              </a:rPr>
              <a:t>Nebadon, ed </a:t>
            </a:r>
            <a:r>
              <a:rPr sz="1200" dirty="0">
                <a:latin typeface="Times New Roman"/>
                <a:cs typeface="Times New Roman"/>
              </a:rPr>
              <a:t>anche in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 lavoro nell’Universo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limitazioni.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alle creature materiali dei </a:t>
            </a:r>
            <a:r>
              <a:rPr sz="1200" dirty="0">
                <a:latin typeface="Times New Roman"/>
                <a:cs typeface="Times New Roman"/>
              </a:rPr>
              <a:t>mondi e sono </a:t>
            </a:r>
            <a:r>
              <a:rPr sz="1200" spc="-5" dirty="0">
                <a:latin typeface="Times New Roman"/>
                <a:cs typeface="Times New Roman"/>
              </a:rPr>
              <a:t>sempre 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spirituali, </a:t>
            </a:r>
            <a:r>
              <a:rPr sz="1200" spc="-5" dirty="0">
                <a:latin typeface="Times New Roman"/>
                <a:cs typeface="Times New Roman"/>
              </a:rPr>
              <a:t>mantenendo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del mondo 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 dei regni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L’organizzazione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serafica</a:t>
            </a:r>
            <a:endParaRPr sz="1600">
              <a:latin typeface="Times New Roman"/>
              <a:cs typeface="Times New Roman"/>
            </a:endParaRPr>
          </a:p>
          <a:p>
            <a:pPr marL="76200" marR="6476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(421.4) 38:6.1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secondo millennio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soggiorno nel quartier </a:t>
            </a:r>
            <a:r>
              <a:rPr sz="1200" dirty="0">
                <a:latin typeface="Times New Roman"/>
                <a:cs typeface="Times New Roman"/>
              </a:rPr>
              <a:t>generale </a:t>
            </a:r>
            <a:r>
              <a:rPr sz="1200" spc="-5" dirty="0">
                <a:latin typeface="Times New Roman"/>
                <a:cs typeface="Times New Roman"/>
              </a:rPr>
              <a:t>serafico, </a:t>
            </a:r>
            <a:r>
              <a:rPr sz="1200" dirty="0">
                <a:latin typeface="Times New Roman"/>
                <a:cs typeface="Times New Roman"/>
              </a:rPr>
              <a:t>i serafini sono organizzati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(12 coppie, 24 </a:t>
            </a:r>
            <a:r>
              <a:rPr sz="1200" spc="-5" dirty="0">
                <a:latin typeface="Times New Roman"/>
                <a:cs typeface="Times New Roman"/>
              </a:rPr>
              <a:t>serafini), </a:t>
            </a:r>
            <a:r>
              <a:rPr sz="1200" dirty="0">
                <a:latin typeface="Times New Roman"/>
                <a:cs typeface="Times New Roman"/>
              </a:rPr>
              <a:t>e dodici di questi </a:t>
            </a:r>
            <a:r>
              <a:rPr sz="1200" spc="-5" dirty="0">
                <a:latin typeface="Times New Roman"/>
                <a:cs typeface="Times New Roman"/>
              </a:rPr>
              <a:t>gruppi costituiscono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(144 </a:t>
            </a:r>
            <a:r>
              <a:rPr sz="1200" spc="-5" dirty="0">
                <a:latin typeface="Times New Roman"/>
                <a:cs typeface="Times New Roman"/>
              </a:rPr>
              <a:t>coppie, </a:t>
            </a:r>
            <a:r>
              <a:rPr sz="1200" dirty="0">
                <a:latin typeface="Times New Roman"/>
                <a:cs typeface="Times New Roman"/>
              </a:rPr>
              <a:t>288 </a:t>
            </a:r>
            <a:r>
              <a:rPr sz="1200" spc="-5" dirty="0">
                <a:latin typeface="Times New Roman"/>
                <a:cs typeface="Times New Roman"/>
              </a:rPr>
              <a:t>serafini)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comandata </a:t>
            </a:r>
            <a:r>
              <a:rPr sz="1200" dirty="0">
                <a:latin typeface="Times New Roman"/>
                <a:cs typeface="Times New Roman"/>
              </a:rPr>
              <a:t>da un condottiero. </a:t>
            </a:r>
            <a:r>
              <a:rPr sz="1200" spc="-5" dirty="0">
                <a:latin typeface="Times New Roman"/>
                <a:cs typeface="Times New Roman"/>
              </a:rPr>
              <a:t>Dodici compagnie </a:t>
            </a:r>
            <a:r>
              <a:rPr sz="1200" dirty="0">
                <a:latin typeface="Times New Roman"/>
                <a:cs typeface="Times New Roman"/>
              </a:rPr>
              <a:t>sotto un comandante costituiscono un </a:t>
            </a:r>
            <a:r>
              <a:rPr sz="1200" spc="-5" dirty="0">
                <a:latin typeface="Times New Roman"/>
                <a:cs typeface="Times New Roman"/>
              </a:rPr>
              <a:t>battaglione </a:t>
            </a:r>
            <a:r>
              <a:rPr sz="1200" dirty="0">
                <a:latin typeface="Times New Roman"/>
                <a:cs typeface="Times New Roman"/>
              </a:rPr>
              <a:t>(1.728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o 3.456 </a:t>
            </a:r>
            <a:r>
              <a:rPr sz="1200" spc="-5" dirty="0">
                <a:latin typeface="Times New Roman"/>
                <a:cs typeface="Times New Roman"/>
              </a:rPr>
              <a:t>serafini),  </a:t>
            </a:r>
            <a:r>
              <a:rPr sz="1200" dirty="0">
                <a:latin typeface="Times New Roman"/>
                <a:cs typeface="Times New Roman"/>
              </a:rPr>
              <a:t>e dodici </a:t>
            </a:r>
            <a:r>
              <a:rPr sz="1200" spc="-5" dirty="0">
                <a:latin typeface="Times New Roman"/>
                <a:cs typeface="Times New Roman"/>
              </a:rPr>
              <a:t>battaglioni sotto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direttore formano </a:t>
            </a:r>
            <a:r>
              <a:rPr sz="1200" dirty="0">
                <a:latin typeface="Times New Roman"/>
                <a:cs typeface="Times New Roman"/>
              </a:rPr>
              <a:t>un’unità </a:t>
            </a:r>
            <a:r>
              <a:rPr sz="1200" spc="-5" dirty="0">
                <a:latin typeface="Times New Roman"/>
                <a:cs typeface="Times New Roman"/>
              </a:rPr>
              <a:t>serafica (20.736 </a:t>
            </a:r>
            <a:r>
              <a:rPr sz="1200" dirty="0">
                <a:latin typeface="Times New Roman"/>
                <a:cs typeface="Times New Roman"/>
              </a:rPr>
              <a:t>coppie o 41.472 individui),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unità, </a:t>
            </a:r>
            <a:r>
              <a:rPr sz="1200" spc="5" dirty="0">
                <a:latin typeface="Times New Roman"/>
                <a:cs typeface="Times New Roman"/>
              </a:rPr>
              <a:t>poste </a:t>
            </a:r>
            <a:r>
              <a:rPr sz="1200" dirty="0">
                <a:latin typeface="Times New Roman"/>
                <a:cs typeface="Times New Roman"/>
              </a:rPr>
              <a:t>sotto  il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supervisore, costituiscono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legione comprendente </a:t>
            </a:r>
            <a:r>
              <a:rPr sz="1200" dirty="0">
                <a:latin typeface="Times New Roman"/>
                <a:cs typeface="Times New Roman"/>
              </a:rPr>
              <a:t>248.832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o 497.664 individui. </a:t>
            </a:r>
            <a:r>
              <a:rPr sz="1200" spc="-5" dirty="0">
                <a:latin typeface="Times New Roman"/>
                <a:cs typeface="Times New Roman"/>
              </a:rPr>
              <a:t>Gesù alludeva ad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1435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quella notte </a:t>
            </a:r>
            <a:r>
              <a:rPr sz="1200" spc="-5" dirty="0">
                <a:latin typeface="Times New Roman"/>
                <a:cs typeface="Times New Roman"/>
              </a:rPr>
              <a:t>nel 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Getsemani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disse: “Anche </a:t>
            </a:r>
            <a:r>
              <a:rPr sz="1200" dirty="0">
                <a:latin typeface="Times New Roman"/>
                <a:cs typeface="Times New Roman"/>
              </a:rPr>
              <a:t>ora posso rivolgermi a mio </a:t>
            </a:r>
            <a:r>
              <a:rPr sz="1200" spc="-5" dirty="0">
                <a:latin typeface="Times New Roman"/>
                <a:cs typeface="Times New Roman"/>
              </a:rPr>
              <a:t>Padre, ed egli </a:t>
            </a:r>
            <a:r>
              <a:rPr sz="1200" spc="15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darà  subito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dodici legioni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0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(421.5) 38:6.2 </a:t>
            </a:r>
            <a:r>
              <a:rPr sz="1200" spc="-5" dirty="0">
                <a:latin typeface="Times New Roman"/>
                <a:cs typeface="Times New Roman"/>
              </a:rPr>
              <a:t>Dodici legioni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formano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esercito comprendente </a:t>
            </a:r>
            <a:r>
              <a:rPr sz="1200" dirty="0">
                <a:latin typeface="Times New Roman"/>
                <a:cs typeface="Times New Roman"/>
              </a:rPr>
              <a:t>2.985.984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o 5.971.968 individui, e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 eserciti </a:t>
            </a:r>
            <a:r>
              <a:rPr sz="1200" dirty="0">
                <a:latin typeface="Times New Roman"/>
                <a:cs typeface="Times New Roman"/>
              </a:rPr>
              <a:t>(35.831.808 coppie o 71.663.616 </a:t>
            </a:r>
            <a:r>
              <a:rPr sz="1200" spc="-5" dirty="0">
                <a:latin typeface="Times New Roman"/>
                <a:cs typeface="Times New Roman"/>
              </a:rPr>
              <a:t>individui) costituiscono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organizzazione operativa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serafini,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un’armata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22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angelica. Un esercito serafico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comandato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arcangelo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coordinato, 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armate  angeliche sono </a:t>
            </a:r>
            <a:r>
              <a:rPr sz="1200" dirty="0">
                <a:latin typeface="Times New Roman"/>
                <a:cs typeface="Times New Roman"/>
              </a:rPr>
              <a:t>dirette dai </a:t>
            </a:r>
            <a:r>
              <a:rPr sz="1200" spc="-5" dirty="0">
                <a:latin typeface="Times New Roman"/>
                <a:cs typeface="Times New Roman"/>
              </a:rPr>
              <a:t>Brillanti Astri della </a:t>
            </a:r>
            <a:r>
              <a:rPr sz="1200" dirty="0">
                <a:latin typeface="Times New Roman"/>
                <a:cs typeface="Times New Roman"/>
              </a:rPr>
              <a:t>Sera o da </a:t>
            </a:r>
            <a:r>
              <a:rPr sz="1200" spc="-5" dirty="0">
                <a:latin typeface="Times New Roman"/>
                <a:cs typeface="Times New Roman"/>
              </a:rPr>
              <a:t>altri luogotenenti diretti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E Gabriele è il “comandante supremo  </a:t>
            </a:r>
            <a:r>
              <a:rPr sz="1200" spc="-5" dirty="0">
                <a:latin typeface="Times New Roman"/>
                <a:cs typeface="Times New Roman"/>
              </a:rPr>
              <a:t>delle armate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cielo”,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esecutivo del </a:t>
            </a:r>
            <a:r>
              <a:rPr sz="1200" dirty="0">
                <a:latin typeface="Times New Roman"/>
                <a:cs typeface="Times New Roman"/>
              </a:rPr>
              <a:t>Sovrano 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“Signore Dio degli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eserciti”.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47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(421.6) 38:6.3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servano sotto la </a:t>
            </a:r>
            <a:r>
              <a:rPr sz="1200" spc="-5" dirty="0">
                <a:latin typeface="Times New Roman"/>
                <a:cs typeface="Times New Roman"/>
              </a:rPr>
              <a:t>supervisione diretta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personalizzato </a:t>
            </a:r>
            <a:r>
              <a:rPr sz="1200" spc="-1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Salvington, sin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altri ordini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sono sottomessi </a:t>
            </a:r>
            <a:r>
              <a:rPr sz="1200" spc="-5" dirty="0">
                <a:latin typeface="Times New Roman"/>
                <a:cs typeface="Times New Roman"/>
              </a:rPr>
              <a:t>alla sovranità del </a:t>
            </a:r>
            <a:r>
              <a:rPr sz="1200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Maestro.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quando Micael </a:t>
            </a:r>
            <a:r>
              <a:rPr sz="1200" dirty="0">
                <a:latin typeface="Times New Roman"/>
                <a:cs typeface="Times New Roman"/>
              </a:rPr>
              <a:t>nacque </a:t>
            </a:r>
            <a:r>
              <a:rPr sz="1200" spc="-5" dirty="0">
                <a:latin typeface="Times New Roman"/>
                <a:cs typeface="Times New Roman"/>
              </a:rPr>
              <a:t>nella carne su Urantia,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emessa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trasmissione superuniversale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Nebadon che  proclamava: “E 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lo adorino.”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sottomessi alla sua sovranità;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quel  gruppo che </a:t>
            </a:r>
            <a:r>
              <a:rPr sz="1200" dirty="0">
                <a:latin typeface="Times New Roman"/>
                <a:cs typeface="Times New Roman"/>
              </a:rPr>
              <a:t>è stato denominato “i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potenti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cherubini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ed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sanobini</a:t>
            </a:r>
            <a:endParaRPr sz="1600">
              <a:latin typeface="Times New Roman"/>
              <a:cs typeface="Times New Roman"/>
            </a:endParaRPr>
          </a:p>
          <a:p>
            <a:pPr marL="76200" marR="7747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(422.1) 38:7.1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dotazioni </a:t>
            </a: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sanobini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serafini. Essi hanno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origine, </a:t>
            </a:r>
            <a:r>
              <a:rPr sz="1200" dirty="0">
                <a:latin typeface="Times New Roman"/>
                <a:cs typeface="Times New Roman"/>
              </a:rPr>
              <a:t>ma non sempre 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5" dirty="0">
                <a:latin typeface="Times New Roman"/>
                <a:cs typeface="Times New Roman"/>
              </a:rPr>
              <a:t>Essi sono stupendamente intelligenti, meravigliosamente efficienti, affettuosi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commovente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 </a:t>
            </a:r>
            <a:r>
              <a:rPr sz="1200" dirty="0">
                <a:latin typeface="Times New Roman"/>
                <a:cs typeface="Times New Roman"/>
              </a:rPr>
              <a:t>umani. Essi </a:t>
            </a:r>
            <a:r>
              <a:rPr sz="1200" spc="-5" dirty="0">
                <a:latin typeface="Times New Roman"/>
                <a:cs typeface="Times New Roman"/>
              </a:rPr>
              <a:t>sono 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più basso, perciò il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ai tipi più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dei mondi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(422.2) 38:7.2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sanobini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associati per natura, </a:t>
            </a:r>
            <a:r>
              <a:rPr sz="1200" dirty="0">
                <a:latin typeface="Times New Roman"/>
                <a:cs typeface="Times New Roman"/>
              </a:rPr>
              <a:t>uniti per funzione.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 sono </a:t>
            </a:r>
            <a:r>
              <a:rPr sz="1200" spc="-5" dirty="0">
                <a:latin typeface="Times New Roman"/>
                <a:cs typeface="Times New Roman"/>
              </a:rPr>
              <a:t>personalità con energia positiva; gli </a:t>
            </a:r>
            <a:r>
              <a:rPr sz="1200" spc="5" dirty="0">
                <a:latin typeface="Times New Roman"/>
                <a:cs typeface="Times New Roman"/>
              </a:rPr>
              <a:t>altri  </a:t>
            </a:r>
            <a:r>
              <a:rPr sz="1200" spc="-5" dirty="0">
                <a:latin typeface="Times New Roman"/>
                <a:cs typeface="Times New Roman"/>
              </a:rPr>
              <a:t>con energia negativa.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deflettore di destra, o angelo </a:t>
            </a:r>
            <a:r>
              <a:rPr sz="1200" spc="-5" dirty="0">
                <a:latin typeface="Times New Roman"/>
                <a:cs typeface="Times New Roman"/>
              </a:rPr>
              <a:t>caricato </a:t>
            </a:r>
            <a:r>
              <a:rPr sz="1200" dirty="0">
                <a:latin typeface="Times New Roman"/>
                <a:cs typeface="Times New Roman"/>
              </a:rPr>
              <a:t>positivamente, è il </a:t>
            </a:r>
            <a:r>
              <a:rPr sz="1200" spc="-5" dirty="0">
                <a:latin typeface="Times New Roman"/>
                <a:cs typeface="Times New Roman"/>
              </a:rPr>
              <a:t>cherubino </a:t>
            </a:r>
            <a:r>
              <a:rPr sz="1200" dirty="0">
                <a:latin typeface="Times New Roman"/>
                <a:cs typeface="Times New Roman"/>
              </a:rPr>
              <a:t>— il senior o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controllo.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deflettore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sinistra,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angelo caricato negativamente,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sanobino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complemento dell’essere. Ogni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angelo </a:t>
            </a:r>
            <a:r>
              <a:rPr sz="1200" dirty="0">
                <a:latin typeface="Times New Roman"/>
                <a:cs typeface="Times New Roman"/>
              </a:rPr>
              <a:t>è molto  limitato </a:t>
            </a:r>
            <a:r>
              <a:rPr sz="1200" spc="-5" dirty="0">
                <a:latin typeface="Times New Roman"/>
                <a:cs typeface="Times New Roman"/>
              </a:rPr>
              <a:t>se opera </a:t>
            </a:r>
            <a:r>
              <a:rPr sz="1200" dirty="0">
                <a:latin typeface="Times New Roman"/>
                <a:cs typeface="Times New Roman"/>
              </a:rPr>
              <a:t>da solo; </a:t>
            </a:r>
            <a:r>
              <a:rPr sz="1200" spc="-5" dirty="0">
                <a:latin typeface="Times New Roman"/>
                <a:cs typeface="Times New Roman"/>
              </a:rPr>
              <a:t>perciò essi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abitualmente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coppie.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servono indipendentemente dai loro direttori serafici,  essi </a:t>
            </a:r>
            <a:r>
              <a:rPr sz="1200" dirty="0">
                <a:latin typeface="Times New Roman"/>
                <a:cs typeface="Times New Roman"/>
              </a:rPr>
              <a:t>sono 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dipendenti dal loro reciproco contatto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funzionano sempre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insieme.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9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636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(422.3) 38:7.3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sanobini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aiuti </a:t>
            </a:r>
            <a:r>
              <a:rPr sz="1200" spc="-5" dirty="0">
                <a:latin typeface="Times New Roman"/>
                <a:cs typeface="Times New Roman"/>
              </a:rPr>
              <a:t>fedeli ed efficienti </a:t>
            </a:r>
            <a:r>
              <a:rPr sz="1200" dirty="0">
                <a:latin typeface="Times New Roman"/>
                <a:cs typeface="Times New Roman"/>
              </a:rPr>
              <a:t>dei ministri </a:t>
            </a:r>
            <a:r>
              <a:rPr sz="1200" spc="-5" dirty="0">
                <a:latin typeface="Times New Roman"/>
                <a:cs typeface="Times New Roman"/>
              </a:rPr>
              <a:t>serafici, </a:t>
            </a:r>
            <a:r>
              <a:rPr sz="1200" dirty="0">
                <a:latin typeface="Times New Roman"/>
                <a:cs typeface="Times New Roman"/>
              </a:rPr>
              <a:t>e tutti i sette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sono provvisti  di questi </a:t>
            </a:r>
            <a:r>
              <a:rPr sz="1200" spc="-5" dirty="0">
                <a:latin typeface="Times New Roman"/>
                <a:cs typeface="Times New Roman"/>
              </a:rPr>
              <a:t>assistenti subordinati. </a:t>
            </a:r>
            <a:r>
              <a:rPr sz="1200" dirty="0">
                <a:latin typeface="Times New Roman"/>
                <a:cs typeface="Times New Roman"/>
              </a:rPr>
              <a:t>I cherubini e i sanobini </a:t>
            </a:r>
            <a:r>
              <a:rPr sz="1200" spc="-5" dirty="0">
                <a:latin typeface="Times New Roman"/>
                <a:cs typeface="Times New Roman"/>
              </a:rPr>
              <a:t>servono per </a:t>
            </a:r>
            <a:r>
              <a:rPr sz="1200" dirty="0">
                <a:latin typeface="Times New Roman"/>
                <a:cs typeface="Times New Roman"/>
              </a:rPr>
              <a:t>intere ere in queste funzioni, ma non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in  missioni oltre i confini </a:t>
            </a:r>
            <a:r>
              <a:rPr sz="1200" spc="-5" dirty="0">
                <a:latin typeface="Times New Roman"/>
                <a:cs typeface="Times New Roman"/>
              </a:rPr>
              <a:t>dell’Universo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(422.4) 38:7.4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sanobini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operatori 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ordinaria </a:t>
            </a:r>
            <a:r>
              <a:rPr sz="1200" dirty="0">
                <a:latin typeface="Times New Roman"/>
                <a:cs typeface="Times New Roman"/>
              </a:rPr>
              <a:t>amministrazione </a:t>
            </a:r>
            <a:r>
              <a:rPr sz="1200" spc="-5" dirty="0">
                <a:latin typeface="Times New Roman"/>
                <a:cs typeface="Times New Roman"/>
              </a:rPr>
              <a:t>sui singoli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sistemi.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15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88900" marR="3060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d’emergenza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servire al </a:t>
            </a:r>
            <a:r>
              <a:rPr sz="1200" dirty="0">
                <a:latin typeface="Times New Roman"/>
                <a:cs typeface="Times New Roman"/>
              </a:rPr>
              <a:t>posto di una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serafica, ma non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mai, </a:t>
            </a:r>
            <a:r>
              <a:rPr sz="1200" spc="-5" dirty="0">
                <a:latin typeface="Times New Roman"/>
                <a:cs typeface="Times New Roman"/>
              </a:rPr>
              <a:t>neanche  temporaneamente, come angeli accompagnatori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umani; quello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esclusivo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(422.5) 38:7.5 </a:t>
            </a:r>
            <a:r>
              <a:rPr sz="1200" spc="-5" dirty="0">
                <a:latin typeface="Times New Roman"/>
                <a:cs typeface="Times New Roman"/>
              </a:rPr>
              <a:t>Quando sono assegnati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entrano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corsi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d’istruzione, </a:t>
            </a:r>
            <a:r>
              <a:rPr sz="1200" spc="-5" dirty="0">
                <a:latin typeface="Times New Roman"/>
                <a:cs typeface="Times New Roman"/>
              </a:rPr>
              <a:t>compreso </a:t>
            </a:r>
            <a:r>
              <a:rPr sz="1200" dirty="0">
                <a:latin typeface="Times New Roman"/>
                <a:cs typeface="Times New Roman"/>
              </a:rPr>
              <a:t>uno studio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costumi e  </a:t>
            </a:r>
            <a:r>
              <a:rPr sz="1200" spc="-5" dirty="0">
                <a:latin typeface="Times New Roman"/>
                <a:cs typeface="Times New Roman"/>
              </a:rPr>
              <a:t>dei linguaggi planetari.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spiriti </a:t>
            </a:r>
            <a:r>
              <a:rPr sz="1200" dirty="0">
                <a:latin typeface="Times New Roman"/>
                <a:cs typeface="Times New Roman"/>
              </a:rPr>
              <a:t>tutelari </a:t>
            </a:r>
            <a:r>
              <a:rPr sz="1200" spc="-5" dirty="0">
                <a:latin typeface="Times New Roman"/>
                <a:cs typeface="Times New Roman"/>
              </a:rPr>
              <a:t>del tempo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bilingue,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parlano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dell’Universo locale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quella del loro Superuniverso natale. Studiando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scuole dei regni essi apprendono altre </a:t>
            </a:r>
            <a:r>
              <a:rPr sz="1200" dirty="0">
                <a:latin typeface="Times New Roman"/>
                <a:cs typeface="Times New Roman"/>
              </a:rPr>
              <a:t>lingue. 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sanobini, </a:t>
            </a:r>
            <a:r>
              <a:rPr sz="1200" dirty="0">
                <a:latin typeface="Times New Roman"/>
                <a:cs typeface="Times New Roman"/>
              </a:rPr>
              <a:t>come i 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spirituali,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continuamente impegnati 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migliorarsi.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degli esseri come  quelli subordinati che </a:t>
            </a:r>
            <a:r>
              <a:rPr sz="1200" dirty="0">
                <a:latin typeface="Times New Roman"/>
                <a:cs typeface="Times New Roman"/>
              </a:rPr>
              <a:t>controllano il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orientano </a:t>
            </a:r>
            <a:r>
              <a:rPr sz="1200" spc="-5" dirty="0">
                <a:latin typeface="Times New Roman"/>
                <a:cs typeface="Times New Roman"/>
              </a:rPr>
              <a:t>l’energia sono incapaci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progredire;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una  volizione di </a:t>
            </a:r>
            <a:r>
              <a:rPr sz="1200" spc="-5" dirty="0">
                <a:latin typeface="Times New Roman"/>
                <a:cs typeface="Times New Roman"/>
              </a:rPr>
              <a:t>personalità effettiva </a:t>
            </a:r>
            <a:r>
              <a:rPr sz="1200" dirty="0">
                <a:latin typeface="Times New Roman"/>
                <a:cs typeface="Times New Roman"/>
              </a:rPr>
              <a:t>o potenziale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nuovi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compimenti.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(422.6) 38:7.6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sanobini sono per natura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vicini 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dell’esistenza 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mostrano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sommamente  </a:t>
            </a:r>
            <a:r>
              <a:rPr sz="1200" spc="-5" dirty="0">
                <a:latin typeface="Times New Roman"/>
                <a:cs typeface="Times New Roman"/>
              </a:rPr>
              <a:t>efficienti nel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confini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fisico, 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spirituale. Questi figli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caratterizzati dalle “quarte creature” </a:t>
            </a:r>
            <a:r>
              <a:rPr sz="1200" dirty="0">
                <a:latin typeface="Times New Roman"/>
                <a:cs typeface="Times New Roman"/>
              </a:rPr>
              <a:t>in modo molto </a:t>
            </a:r>
            <a:r>
              <a:rPr sz="1200" spc="-5" dirty="0">
                <a:latin typeface="Times New Roman"/>
                <a:cs typeface="Times New Roman"/>
              </a:rPr>
              <a:t>simile ai Servitali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ed alle commissioni </a:t>
            </a:r>
            <a:r>
              <a:rPr sz="1200" dirty="0">
                <a:latin typeface="Times New Roman"/>
                <a:cs typeface="Times New Roman"/>
              </a:rPr>
              <a:t>di conciliazione. </a:t>
            </a:r>
            <a:r>
              <a:rPr sz="1200" spc="-5" dirty="0">
                <a:latin typeface="Times New Roman"/>
                <a:cs typeface="Times New Roman"/>
              </a:rPr>
              <a:t>Ogni quarto  cherubino ed ogni </a:t>
            </a:r>
            <a:r>
              <a:rPr sz="1200" dirty="0">
                <a:latin typeface="Times New Roman"/>
                <a:cs typeface="Times New Roman"/>
              </a:rPr>
              <a:t>quarto </a:t>
            </a:r>
            <a:r>
              <a:rPr sz="1200" spc="-5" dirty="0">
                <a:latin typeface="Times New Roman"/>
                <a:cs typeface="Times New Roman"/>
              </a:rPr>
              <a:t>sanobino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materiali,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nettamente simili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livello morontiale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dell’esistenza.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(422.7) 38:7.7 </a:t>
            </a:r>
            <a:r>
              <a:rPr sz="1200" spc="-5" dirty="0">
                <a:latin typeface="Times New Roman"/>
                <a:cs typeface="Times New Roman"/>
              </a:rPr>
              <a:t>Queste quarte creature angeliche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aiuto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serafini nelle fasi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materiali delle </a:t>
            </a:r>
            <a:r>
              <a:rPr sz="1200" dirty="0">
                <a:latin typeface="Times New Roman"/>
                <a:cs typeface="Times New Roman"/>
              </a:rPr>
              <a:t>loro attività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planetarie.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cherubini morontiali svolgono </a:t>
            </a:r>
            <a:r>
              <a:rPr sz="1200" dirty="0">
                <a:latin typeface="Times New Roman"/>
                <a:cs typeface="Times New Roman"/>
              </a:rPr>
              <a:t>anche molti </a:t>
            </a:r>
            <a:r>
              <a:rPr sz="1200" spc="-5" dirty="0">
                <a:latin typeface="Times New Roman"/>
                <a:cs typeface="Times New Roman"/>
              </a:rPr>
              <a:t>incarichi marginali indispensabili sui mondi morontiali </a:t>
            </a:r>
            <a:r>
              <a:rPr sz="1200" dirty="0">
                <a:latin typeface="Times New Roman"/>
                <a:cs typeface="Times New Roman"/>
              </a:rPr>
              <a:t>di preparazione e 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Compagni Morontiali.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sfere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all’incirca quello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055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235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creature intermedie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evoluzionari. </a:t>
            </a:r>
            <a:r>
              <a:rPr sz="1200" dirty="0">
                <a:latin typeface="Times New Roman"/>
                <a:cs typeface="Times New Roman"/>
              </a:rPr>
              <a:t>Sui mondi abitati questi </a:t>
            </a:r>
            <a:r>
              <a:rPr sz="1200" spc="-5" dirty="0">
                <a:latin typeface="Times New Roman"/>
                <a:cs typeface="Times New Roman"/>
              </a:rPr>
              <a:t>cherubini morontiali lavorano frequentemente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le creature </a:t>
            </a:r>
            <a:r>
              <a:rPr sz="1200" spc="-5" dirty="0">
                <a:latin typeface="Times New Roman"/>
                <a:cs typeface="Times New Roman"/>
              </a:rPr>
              <a:t>intermedie. </a:t>
            </a:r>
            <a:r>
              <a:rPr sz="1200" dirty="0">
                <a:latin typeface="Times New Roman"/>
                <a:cs typeface="Times New Roman"/>
              </a:rPr>
              <a:t>Cherubini e </a:t>
            </a:r>
            <a:r>
              <a:rPr sz="1200" spc="-5" dirty="0">
                <a:latin typeface="Times New Roman"/>
                <a:cs typeface="Times New Roman"/>
              </a:rPr>
              <a:t>creature intermedie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nettamente </a:t>
            </a:r>
            <a:r>
              <a:rPr sz="1200" dirty="0">
                <a:latin typeface="Times New Roman"/>
                <a:cs typeface="Times New Roman"/>
              </a:rPr>
              <a:t>separati;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origini </a:t>
            </a:r>
            <a:r>
              <a:rPr sz="1200" dirty="0">
                <a:latin typeface="Times New Roman"/>
                <a:cs typeface="Times New Roman"/>
              </a:rPr>
              <a:t>dissimili, ma </a:t>
            </a:r>
            <a:r>
              <a:rPr sz="1200" spc="-5" dirty="0">
                <a:latin typeface="Times New Roman"/>
                <a:cs typeface="Times New Roman"/>
              </a:rPr>
              <a:t>rivelano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similitudine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L’evoluzione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cherubini e dei sanobini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(423.1) 38:8.1 </a:t>
            </a:r>
            <a:r>
              <a:rPr sz="1200" spc="-5" dirty="0">
                <a:latin typeface="Times New Roman"/>
                <a:cs typeface="Times New Roman"/>
              </a:rPr>
              <a:t>Ai cherubini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sanobini sono aperte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vie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conducono ad un’elevazione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status, </a:t>
            </a:r>
            <a:r>
              <a:rPr sz="1200" dirty="0">
                <a:latin typeface="Times New Roman"/>
                <a:cs typeface="Times New Roman"/>
              </a:rPr>
              <a:t>che può </a:t>
            </a:r>
            <a:r>
              <a:rPr sz="1200" spc="-5" dirty="0">
                <a:latin typeface="Times New Roman"/>
                <a:cs typeface="Times New Roman"/>
              </a:rPr>
              <a:t>essere  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accresciuto dall’abbraccio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Divina Ministra. Vi sono </a:t>
            </a:r>
            <a:r>
              <a:rPr sz="1200" dirty="0">
                <a:latin typeface="Times New Roman"/>
                <a:cs typeface="Times New Roman"/>
              </a:rPr>
              <a:t>tre grandi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sanobini con </a:t>
            </a:r>
            <a:r>
              <a:rPr sz="1200" dirty="0">
                <a:latin typeface="Times New Roman"/>
                <a:cs typeface="Times New Roman"/>
              </a:rPr>
              <a:t>riferimento al  potenziale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evolutivo: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8994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(423.2) 38:8.2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Candidati all’ascensione.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natura </a:t>
            </a:r>
            <a:r>
              <a:rPr sz="1200" dirty="0">
                <a:latin typeface="Times New Roman"/>
                <a:cs typeface="Times New Roman"/>
              </a:rPr>
              <a:t>candidati </a:t>
            </a:r>
            <a:r>
              <a:rPr sz="1200" spc="-5" dirty="0">
                <a:latin typeface="Times New Roman"/>
                <a:cs typeface="Times New Roman"/>
              </a:rPr>
              <a:t>allo status serafico. </a:t>
            </a:r>
            <a:r>
              <a:rPr sz="1200" dirty="0">
                <a:latin typeface="Times New Roman"/>
                <a:cs typeface="Times New Roman"/>
              </a:rPr>
              <a:t>I cherubini e i  </a:t>
            </a:r>
            <a:r>
              <a:rPr sz="1200" spc="-5" dirty="0">
                <a:latin typeface="Times New Roman"/>
                <a:cs typeface="Times New Roman"/>
              </a:rPr>
              <a:t>sanobini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sono brillanti, benché per </a:t>
            </a:r>
            <a:r>
              <a:rPr sz="1200" dirty="0">
                <a:latin typeface="Times New Roman"/>
                <a:cs typeface="Times New Roman"/>
              </a:rPr>
              <a:t>doti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uguali ai serafini; </a:t>
            </a:r>
            <a:r>
              <a:rPr sz="1200" dirty="0">
                <a:latin typeface="Times New Roman"/>
                <a:cs typeface="Times New Roman"/>
              </a:rPr>
              <a:t>con l’applicazione e  </a:t>
            </a:r>
            <a:r>
              <a:rPr sz="1200" spc="-5" dirty="0">
                <a:latin typeface="Times New Roman"/>
                <a:cs typeface="Times New Roman"/>
              </a:rPr>
              <a:t>l’esperienza gli </a:t>
            </a:r>
            <a:r>
              <a:rPr sz="1200" dirty="0">
                <a:latin typeface="Times New Roman"/>
                <a:cs typeface="Times New Roman"/>
              </a:rPr>
              <a:t>è tuttavia possibile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piena condizione</a:t>
            </a:r>
            <a:r>
              <a:rPr sz="1200" spc="-5" dirty="0">
                <a:latin typeface="Times New Roman"/>
                <a:cs typeface="Times New Roman"/>
              </a:rPr>
              <a:t> serafica.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899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(423.3) 38:8.3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Cherubini di </a:t>
            </a:r>
            <a:r>
              <a:rPr sz="1200" i="1" dirty="0">
                <a:latin typeface="Times New Roman"/>
                <a:cs typeface="Times New Roman"/>
              </a:rPr>
              <a:t>fase </a:t>
            </a:r>
            <a:r>
              <a:rPr sz="1200" i="1" spc="-5" dirty="0">
                <a:latin typeface="Times New Roman"/>
                <a:cs typeface="Times New Roman"/>
              </a:rPr>
              <a:t>intermedia.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sanobini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uguali </a:t>
            </a:r>
            <a:r>
              <a:rPr sz="1200" dirty="0">
                <a:latin typeface="Times New Roman"/>
                <a:cs typeface="Times New Roman"/>
              </a:rPr>
              <a:t>in potenziale </a:t>
            </a:r>
            <a:r>
              <a:rPr sz="1200" spc="-5" dirty="0">
                <a:latin typeface="Times New Roman"/>
                <a:cs typeface="Times New Roman"/>
              </a:rPr>
              <a:t>d’ascensione;  </a:t>
            </a:r>
            <a:r>
              <a:rPr sz="1200" dirty="0">
                <a:latin typeface="Times New Roman"/>
                <a:cs typeface="Times New Roman"/>
              </a:rPr>
              <a:t>sono inoltre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angeliche </a:t>
            </a:r>
            <a:r>
              <a:rPr sz="1200" dirty="0">
                <a:latin typeface="Times New Roman"/>
                <a:cs typeface="Times New Roman"/>
              </a:rPr>
              <a:t>limitati per </a:t>
            </a:r>
            <a:r>
              <a:rPr sz="1200" spc="-5" dirty="0">
                <a:latin typeface="Times New Roman"/>
                <a:cs typeface="Times New Roman"/>
              </a:rPr>
              <a:t>natura.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resteranno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sanobini, anche se gli </a:t>
            </a:r>
            <a:r>
              <a:rPr sz="1200" dirty="0">
                <a:latin typeface="Times New Roman"/>
                <a:cs typeface="Times New Roman"/>
              </a:rPr>
              <a:t>individui più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giungere ad </a:t>
            </a:r>
            <a:r>
              <a:rPr sz="1200" dirty="0">
                <a:latin typeface="Times New Roman"/>
                <a:cs typeface="Times New Roman"/>
              </a:rPr>
              <a:t>un servizio </a:t>
            </a:r>
            <a:r>
              <a:rPr sz="1200" spc="-5" dirty="0">
                <a:latin typeface="Times New Roman"/>
                <a:cs typeface="Times New Roman"/>
              </a:rPr>
              <a:t>serafico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limitato.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74422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(423.4) 38:8.4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Cherubini morontiali. </a:t>
            </a:r>
            <a:r>
              <a:rPr sz="1200" spc="-5" dirty="0">
                <a:latin typeface="Times New Roman"/>
                <a:cs typeface="Times New Roman"/>
              </a:rPr>
              <a:t>Queste “quarte creature” </a:t>
            </a:r>
            <a:r>
              <a:rPr sz="1200" dirty="0">
                <a:latin typeface="Times New Roman"/>
                <a:cs typeface="Times New Roman"/>
              </a:rPr>
              <a:t>degli ordini </a:t>
            </a:r>
            <a:r>
              <a:rPr sz="1200" spc="-5" dirty="0">
                <a:latin typeface="Times New Roman"/>
                <a:cs typeface="Times New Roman"/>
              </a:rPr>
              <a:t>angelici conservano sempre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 caratteristiche quasi materiali. Essi proseguiranno come cherubini </a:t>
            </a:r>
            <a:r>
              <a:rPr sz="1200" dirty="0">
                <a:latin typeface="Times New Roman"/>
                <a:cs typeface="Times New Roman"/>
              </a:rPr>
              <a:t>e sanobini, </a:t>
            </a:r>
            <a:r>
              <a:rPr sz="1200" spc="-5" dirty="0">
                <a:latin typeface="Times New Roman"/>
                <a:cs typeface="Times New Roman"/>
              </a:rPr>
              <a:t>assieme alla maggior parte dei loro  fratelli della fase intermedia,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 della </a:t>
            </a:r>
            <a:r>
              <a:rPr sz="1200" dirty="0">
                <a:latin typeface="Times New Roman"/>
                <a:cs typeface="Times New Roman"/>
              </a:rPr>
              <a:t>completa </a:t>
            </a:r>
            <a:r>
              <a:rPr sz="1200" spc="-5" dirty="0">
                <a:latin typeface="Times New Roman"/>
                <a:cs typeface="Times New Roman"/>
              </a:rPr>
              <a:t>fattualizzazione dell’Essere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1500" cy="4130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28130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(423.5) 38:8.5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gruppo </a:t>
            </a:r>
            <a:r>
              <a:rPr sz="1200" dirty="0">
                <a:latin typeface="Times New Roman"/>
                <a:cs typeface="Times New Roman"/>
              </a:rPr>
              <a:t>sono un po’ limitati nel </a:t>
            </a:r>
            <a:r>
              <a:rPr sz="1200" spc="-5" dirty="0">
                <a:latin typeface="Times New Roman"/>
                <a:cs typeface="Times New Roman"/>
              </a:rPr>
              <a:t>potenziale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crescita, </a:t>
            </a:r>
            <a:r>
              <a:rPr sz="1200" dirty="0">
                <a:latin typeface="Times New Roman"/>
                <a:cs typeface="Times New Roman"/>
              </a:rPr>
              <a:t>i candidati </a:t>
            </a:r>
            <a:r>
              <a:rPr sz="1200" spc="-5" dirty="0">
                <a:latin typeface="Times New Roman"/>
                <a:cs typeface="Times New Roman"/>
              </a:rPr>
              <a:t>all’ascensione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raggiungere l’apice del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serafico </a:t>
            </a:r>
            <a:r>
              <a:rPr sz="1200" dirty="0">
                <a:latin typeface="Times New Roman"/>
                <a:cs typeface="Times New Roman"/>
              </a:rPr>
              <a:t>universale. </a:t>
            </a:r>
            <a:r>
              <a:rPr sz="1200" spc="-5" dirty="0">
                <a:latin typeface="Times New Roman"/>
                <a:cs typeface="Times New Roman"/>
              </a:rPr>
              <a:t>Molti 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sperimentati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cherubini sono assegnati ai </a:t>
            </a:r>
            <a:r>
              <a:rPr sz="1200" dirty="0">
                <a:latin typeface="Times New Roman"/>
                <a:cs typeface="Times New Roman"/>
              </a:rPr>
              <a:t>guardiani 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del destino e sono </a:t>
            </a:r>
            <a:r>
              <a:rPr sz="1200" spc="-5" dirty="0">
                <a:latin typeface="Times New Roman"/>
                <a:cs typeface="Times New Roman"/>
              </a:rPr>
              <a:t>così posti </a:t>
            </a:r>
            <a:r>
              <a:rPr sz="1200" dirty="0">
                <a:latin typeface="Times New Roman"/>
                <a:cs typeface="Times New Roman"/>
              </a:rPr>
              <a:t>in linea </a:t>
            </a:r>
            <a:r>
              <a:rPr sz="1200" spc="-5" dirty="0">
                <a:latin typeface="Times New Roman"/>
                <a:cs typeface="Times New Roman"/>
              </a:rPr>
              <a:t>diretta per l’avanzamento allo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Insegnanti dei Mondi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saranno abbandonati dai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senior serafici.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sanobini come aiutanti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pupilli mortali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morontiale.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allorché altri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serafini evoluzionari ricevono </a:t>
            </a:r>
            <a:r>
              <a:rPr sz="1200" dirty="0">
                <a:latin typeface="Times New Roman"/>
                <a:cs typeface="Times New Roman"/>
              </a:rPr>
              <a:t>l’autorizzazione di </a:t>
            </a:r>
            <a:r>
              <a:rPr sz="1200" spc="-5" dirty="0">
                <a:latin typeface="Times New Roman"/>
                <a:cs typeface="Times New Roman"/>
              </a:rPr>
              <a:t>recarsi su  Seraphington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Paradiso, devono abbandonare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vecchi subordinati quando oltrepassano </a:t>
            </a:r>
            <a:r>
              <a:rPr sz="1200" dirty="0">
                <a:latin typeface="Times New Roman"/>
                <a:cs typeface="Times New Roman"/>
              </a:rPr>
              <a:t>i confini di </a:t>
            </a:r>
            <a:r>
              <a:rPr sz="1200" spc="-5" dirty="0">
                <a:latin typeface="Times New Roman"/>
                <a:cs typeface="Times New Roman"/>
              </a:rPr>
              <a:t>Nebadon. Questi  cherubini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sanobini abbandonati sono generalmente abbracciati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d’Universo, </a:t>
            </a:r>
            <a:r>
              <a:rPr sz="1200" spc="-5" dirty="0">
                <a:latin typeface="Times New Roman"/>
                <a:cs typeface="Times New Roman"/>
              </a:rPr>
              <a:t>raggiungendo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un  </a:t>
            </a:r>
            <a:r>
              <a:rPr sz="1200" spc="-5" dirty="0">
                <a:latin typeface="Times New Roman"/>
                <a:cs typeface="Times New Roman"/>
              </a:rPr>
              <a:t>livello equivalente </a:t>
            </a:r>
            <a:r>
              <a:rPr sz="1200" dirty="0">
                <a:latin typeface="Times New Roman"/>
                <a:cs typeface="Times New Roman"/>
              </a:rPr>
              <a:t>a quello di </a:t>
            </a:r>
            <a:r>
              <a:rPr sz="1200" spc="-5" dirty="0">
                <a:latin typeface="Times New Roman"/>
                <a:cs typeface="Times New Roman"/>
              </a:rPr>
              <a:t>Insegnanti 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 nel conseguimento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status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(423.6) 38:8.6 </a:t>
            </a:r>
            <a:r>
              <a:rPr sz="1200" spc="-5" dirty="0">
                <a:latin typeface="Times New Roman"/>
                <a:cs typeface="Times New Roman"/>
              </a:rPr>
              <a:t>Quando, come Insegnanti 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i cherubini e i </a:t>
            </a:r>
            <a:r>
              <a:rPr sz="1200" spc="-5" dirty="0">
                <a:latin typeface="Times New Roman"/>
                <a:cs typeface="Times New Roman"/>
              </a:rPr>
              <a:t>sanobini abbracciati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hanno servito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sfere morontiali,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avanzate </a:t>
            </a:r>
            <a:r>
              <a:rPr sz="1200" dirty="0">
                <a:latin typeface="Times New Roman"/>
                <a:cs typeface="Times New Roman"/>
              </a:rPr>
              <a:t>a quelle più </a:t>
            </a:r>
            <a:r>
              <a:rPr sz="1200" spc="-5" dirty="0">
                <a:latin typeface="Times New Roman"/>
                <a:cs typeface="Times New Roman"/>
              </a:rPr>
              <a:t>elevate,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su Salvington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corpo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in eccedenza, il  </a:t>
            </a:r>
            <a:r>
              <a:rPr sz="1200" spc="-5" dirty="0">
                <a:latin typeface="Times New Roman"/>
                <a:cs typeface="Times New Roman"/>
              </a:rPr>
              <a:t>Radioso Astro del </a:t>
            </a:r>
            <a:r>
              <a:rPr sz="1200" dirty="0">
                <a:latin typeface="Times New Roman"/>
                <a:cs typeface="Times New Roman"/>
              </a:rPr>
              <a:t>Mattino </a:t>
            </a:r>
            <a:r>
              <a:rPr sz="1200" spc="-5" dirty="0">
                <a:latin typeface="Times New Roman"/>
                <a:cs typeface="Times New Roman"/>
              </a:rPr>
              <a:t>convoca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dirty="0">
                <a:latin typeface="Times New Roman"/>
                <a:cs typeface="Times New Roman"/>
              </a:rPr>
              <a:t>servitori </a:t>
            </a:r>
            <a:r>
              <a:rPr sz="1200" spc="-5" dirty="0">
                <a:latin typeface="Times New Roman"/>
                <a:cs typeface="Times New Roman"/>
              </a:rPr>
              <a:t>delle creature del </a:t>
            </a:r>
            <a:r>
              <a:rPr sz="1200" dirty="0">
                <a:latin typeface="Times New Roman"/>
                <a:cs typeface="Times New Roman"/>
              </a:rPr>
              <a:t>tempo a </a:t>
            </a:r>
            <a:r>
              <a:rPr sz="1200" spc="-5" dirty="0">
                <a:latin typeface="Times New Roman"/>
                <a:cs typeface="Times New Roman"/>
              </a:rPr>
              <a:t>comparire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sua presenza. Essi </a:t>
            </a:r>
            <a:r>
              <a:rPr sz="1200" dirty="0">
                <a:latin typeface="Times New Roman"/>
                <a:cs typeface="Times New Roman"/>
              </a:rPr>
              <a:t>prestano il  </a:t>
            </a:r>
            <a:r>
              <a:rPr sz="1200" spc="-5" dirty="0">
                <a:latin typeface="Times New Roman"/>
                <a:cs typeface="Times New Roman"/>
              </a:rPr>
              <a:t>giuramento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trasformazione della personalità; dopodiché, </a:t>
            </a:r>
            <a:r>
              <a:rPr sz="1200" dirty="0">
                <a:latin typeface="Times New Roman"/>
                <a:cs typeface="Times New Roman"/>
              </a:rPr>
              <a:t>in gruppi di </a:t>
            </a:r>
            <a:r>
              <a:rPr sz="1200" spc="-5" dirty="0">
                <a:latin typeface="Times New Roman"/>
                <a:cs typeface="Times New Roman"/>
              </a:rPr>
              <a:t>settemila, questi cherubini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sanobini decani </a:t>
            </a:r>
            <a:r>
              <a:rPr sz="1200" dirty="0">
                <a:latin typeface="Times New Roman"/>
                <a:cs typeface="Times New Roman"/>
              </a:rPr>
              <a:t>avanzati sono  </a:t>
            </a:r>
            <a:r>
              <a:rPr sz="1200" spc="-5" dirty="0">
                <a:latin typeface="Times New Roman"/>
                <a:cs typeface="Times New Roman"/>
              </a:rPr>
              <a:t>nuovamente abbracciati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d’Universo. </a:t>
            </a:r>
            <a:r>
              <a:rPr sz="1200" spc="-5" dirty="0">
                <a:latin typeface="Times New Roman"/>
                <a:cs typeface="Times New Roman"/>
              </a:rPr>
              <a:t>Da questo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abbraccio essi </a:t>
            </a:r>
            <a:r>
              <a:rPr sz="1200" dirty="0">
                <a:latin typeface="Times New Roman"/>
                <a:cs typeface="Times New Roman"/>
              </a:rPr>
              <a:t>emergono </a:t>
            </a:r>
            <a:r>
              <a:rPr sz="1200" spc="-5" dirty="0">
                <a:latin typeface="Times New Roman"/>
                <a:cs typeface="Times New Roman"/>
              </a:rPr>
              <a:t>come serafini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completi.</a:t>
            </a:r>
            <a:endParaRPr sz="1200">
              <a:latin typeface="Times New Roman"/>
              <a:cs typeface="Times New Roman"/>
            </a:endParaRPr>
          </a:p>
          <a:p>
            <a:pPr marL="63500" marR="107314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Ormai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e completa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serafino, con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sue possibilità paradisiache, </a:t>
            </a:r>
            <a:r>
              <a:rPr sz="1200" dirty="0">
                <a:latin typeface="Times New Roman"/>
                <a:cs typeface="Times New Roman"/>
              </a:rPr>
              <a:t>è aperta a tali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sanobini </a:t>
            </a:r>
            <a:r>
              <a:rPr sz="1200" spc="-5" dirty="0">
                <a:latin typeface="Times New Roman"/>
                <a:cs typeface="Times New Roman"/>
              </a:rPr>
              <a:t>rinati.  Questi angeli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assegnati come guardiani </a:t>
            </a:r>
            <a:r>
              <a:rPr sz="1200" dirty="0">
                <a:latin typeface="Times New Roman"/>
                <a:cs typeface="Times New Roman"/>
              </a:rPr>
              <a:t>di destino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mortale, 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pupillo mortale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sopravvivenza, allora essi diventano eleggibili per l’avanzamento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Seraphington </a:t>
            </a:r>
            <a:r>
              <a:rPr sz="1200" dirty="0">
                <a:latin typeface="Times New Roman"/>
                <a:cs typeface="Times New Roman"/>
              </a:rPr>
              <a:t>e nei </a:t>
            </a:r>
            <a:r>
              <a:rPr sz="1200" spc="-5" dirty="0">
                <a:latin typeface="Times New Roman"/>
                <a:cs typeface="Times New Roman"/>
              </a:rPr>
              <a:t>sette cerchi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compimento serafico, ed  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Paradiso e </a:t>
            </a:r>
            <a:r>
              <a:rPr sz="1200" spc="-5" dirty="0">
                <a:latin typeface="Times New Roman"/>
                <a:cs typeface="Times New Roman"/>
              </a:rPr>
              <a:t>nel Corpo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Le creature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intermedie</a:t>
            </a:r>
            <a:endParaRPr sz="1600">
              <a:latin typeface="Times New Roman"/>
              <a:cs typeface="Times New Roman"/>
            </a:endParaRPr>
          </a:p>
          <a:p>
            <a:pPr marL="63500" marR="9334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(424.1) 38:9.1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intermedie hanno </a:t>
            </a:r>
            <a:r>
              <a:rPr sz="1200" dirty="0">
                <a:latin typeface="Times New Roman"/>
                <a:cs typeface="Times New Roman"/>
              </a:rPr>
              <a:t>una triplice classificazione: sono </a:t>
            </a:r>
            <a:r>
              <a:rPr sz="1200" spc="-5" dirty="0">
                <a:latin typeface="Times New Roman"/>
                <a:cs typeface="Times New Roman"/>
              </a:rPr>
              <a:t>classificate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titolo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ascendenti;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effettivamente raggruppate con gli </a:t>
            </a:r>
            <a:r>
              <a:rPr sz="1200" dirty="0">
                <a:latin typeface="Times New Roman"/>
                <a:cs typeface="Times New Roman"/>
              </a:rPr>
              <a:t>ordini della </a:t>
            </a:r>
            <a:r>
              <a:rPr sz="1200" spc="-5" dirty="0">
                <a:latin typeface="Times New Roman"/>
                <a:cs typeface="Times New Roman"/>
              </a:rPr>
              <a:t>cittadinanza </a:t>
            </a:r>
            <a:r>
              <a:rPr sz="1200" dirty="0">
                <a:latin typeface="Times New Roman"/>
                <a:cs typeface="Times New Roman"/>
              </a:rPr>
              <a:t>permanente,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sono funzionalmente </a:t>
            </a:r>
            <a:r>
              <a:rPr sz="1200" spc="-5" dirty="0">
                <a:latin typeface="Times New Roman"/>
                <a:cs typeface="Times New Roman"/>
              </a:rPr>
              <a:t>computate con gli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spiriti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880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1020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tutelari </a:t>
            </a:r>
            <a:r>
              <a:rPr sz="1200" dirty="0">
                <a:latin typeface="Times New Roman"/>
                <a:cs typeface="Times New Roman"/>
              </a:rPr>
              <a:t>del tempo a </a:t>
            </a:r>
            <a:r>
              <a:rPr sz="1200" spc="-5" dirty="0">
                <a:latin typeface="Times New Roman"/>
                <a:cs typeface="Times New Roman"/>
              </a:rPr>
              <a:t>causa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intima </a:t>
            </a:r>
            <a:r>
              <a:rPr sz="1200" spc="-5" dirty="0">
                <a:latin typeface="Times New Roman"/>
                <a:cs typeface="Times New Roman"/>
              </a:rPr>
              <a:t>ed effettiva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angeliche </a:t>
            </a:r>
            <a:r>
              <a:rPr sz="1200" dirty="0">
                <a:latin typeface="Times New Roman"/>
                <a:cs typeface="Times New Roman"/>
              </a:rPr>
              <a:t>nel lavoro 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sui 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(424.2) 38:9.2 </a:t>
            </a:r>
            <a:r>
              <a:rPr sz="1200" spc="-5" dirty="0">
                <a:latin typeface="Times New Roman"/>
                <a:cs typeface="Times New Roman"/>
              </a:rPr>
              <a:t>Queste creature straordinarie </a:t>
            </a:r>
            <a:r>
              <a:rPr sz="1200" dirty="0">
                <a:latin typeface="Times New Roman"/>
                <a:cs typeface="Times New Roman"/>
              </a:rPr>
              <a:t>appaiono sulla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abitati e </a:t>
            </a:r>
            <a:r>
              <a:rPr sz="1200" spc="-5" dirty="0">
                <a:latin typeface="Times New Roman"/>
                <a:cs typeface="Times New Roman"/>
              </a:rPr>
              <a:t>si trovano sempre sui pianeti decimali </a:t>
            </a:r>
            <a:r>
              <a:rPr sz="1200" dirty="0">
                <a:latin typeface="Times New Roman"/>
                <a:cs typeface="Times New Roman"/>
              </a:rPr>
              <a:t>o di  </a:t>
            </a:r>
            <a:r>
              <a:rPr sz="1200" spc="-5" dirty="0">
                <a:latin typeface="Times New Roman"/>
                <a:cs typeface="Times New Roman"/>
              </a:rPr>
              <a:t>sperimentazione della vita, come Urantia. Gli </a:t>
            </a:r>
            <a:r>
              <a:rPr sz="1200" dirty="0">
                <a:latin typeface="Times New Roman"/>
                <a:cs typeface="Times New Roman"/>
              </a:rPr>
              <a:t>intermedi sono di due tipi — </a:t>
            </a:r>
            <a:r>
              <a:rPr sz="1200" spc="-5" dirty="0">
                <a:latin typeface="Times New Roman"/>
                <a:cs typeface="Times New Roman"/>
              </a:rPr>
              <a:t>primari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secondari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appaiono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delle  tecniche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55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(424.3) 38:9.3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Gli Intermedi Primari,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standardizzato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 uniformemente derivati dal personale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ascendenti modificati dei Principi Planetari.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delle  creature intermedie primarie </a:t>
            </a:r>
            <a:r>
              <a:rPr sz="1200" dirty="0">
                <a:latin typeface="Times New Roman"/>
                <a:cs typeface="Times New Roman"/>
              </a:rPr>
              <a:t>è sempre di cinquantamila, e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pianeta che </a:t>
            </a:r>
            <a:r>
              <a:rPr sz="1200" spc="-5" dirty="0">
                <a:latin typeface="Times New Roman"/>
                <a:cs typeface="Times New Roman"/>
              </a:rPr>
              <a:t>beneficia del loro </a:t>
            </a:r>
            <a:r>
              <a:rPr sz="1200" dirty="0">
                <a:latin typeface="Times New Roman"/>
                <a:cs typeface="Times New Roman"/>
              </a:rPr>
              <a:t>ministero ne ha un  </a:t>
            </a:r>
            <a:r>
              <a:rPr sz="1200" spc="-5" dirty="0">
                <a:latin typeface="Times New Roman"/>
                <a:cs typeface="Times New Roman"/>
              </a:rPr>
              <a:t>gruppo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maggiore.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6229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(424.4) 38:9.4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Gli Intermedi Secondari,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creature, variano considerevolmente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numero sui differenti </a:t>
            </a:r>
            <a:r>
              <a:rPr sz="1200" dirty="0">
                <a:latin typeface="Times New Roman"/>
                <a:cs typeface="Times New Roman"/>
              </a:rPr>
              <a:t>mondi,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la media </a:t>
            </a:r>
            <a:r>
              <a:rPr sz="1200" spc="-5" dirty="0">
                <a:latin typeface="Times New Roman"/>
                <a:cs typeface="Times New Roman"/>
              </a:rPr>
              <a:t>sia attorno ai cinquantamila.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variamente </a:t>
            </a:r>
            <a:r>
              <a:rPr sz="1200" dirty="0">
                <a:latin typeface="Times New Roman"/>
                <a:cs typeface="Times New Roman"/>
              </a:rPr>
              <a:t>derivati </a:t>
            </a:r>
            <a:r>
              <a:rPr sz="1200" spc="-5" dirty="0">
                <a:latin typeface="Times New Roman"/>
                <a:cs typeface="Times New Roman"/>
              </a:rPr>
              <a:t>dagli  elevatori biologici planetari, gli </a:t>
            </a:r>
            <a:r>
              <a:rPr sz="1200" dirty="0">
                <a:latin typeface="Times New Roman"/>
                <a:cs typeface="Times New Roman"/>
              </a:rPr>
              <a:t>Adami e le </a:t>
            </a:r>
            <a:r>
              <a:rPr sz="1200" spc="-5" dirty="0">
                <a:latin typeface="Times New Roman"/>
                <a:cs typeface="Times New Roman"/>
              </a:rPr>
              <a:t>Eve,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discendenza diretta. </a:t>
            </a:r>
            <a:r>
              <a:rPr sz="1200" dirty="0">
                <a:latin typeface="Times New Roman"/>
                <a:cs typeface="Times New Roman"/>
              </a:rPr>
              <a:t>Ci sono non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ventiquattro 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diverse per la produzione di </a:t>
            </a:r>
            <a:r>
              <a:rPr sz="1200" spc="-5" dirty="0">
                <a:latin typeface="Times New Roman"/>
                <a:cs typeface="Times New Roman"/>
              </a:rPr>
              <a:t>queste creature intermedie </a:t>
            </a:r>
            <a:r>
              <a:rPr sz="1200" dirty="0">
                <a:latin typeface="Times New Roman"/>
                <a:cs typeface="Times New Roman"/>
              </a:rPr>
              <a:t>secondarie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metodo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fu </a:t>
            </a:r>
            <a:r>
              <a:rPr sz="1200" dirty="0">
                <a:latin typeface="Times New Roman"/>
                <a:cs typeface="Times New Roman"/>
              </a:rPr>
              <a:t>insolito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straordinario.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47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(424.5) 38:9.5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gruppi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accidente evoluzionario; entrambi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elementi essenziali </a:t>
            </a:r>
            <a:r>
              <a:rPr sz="1200" dirty="0">
                <a:latin typeface="Times New Roman"/>
                <a:cs typeface="Times New Roman"/>
              </a:rPr>
              <a:t>nei piani </a:t>
            </a:r>
            <a:r>
              <a:rPr sz="1200" spc="-5" dirty="0">
                <a:latin typeface="Times New Roman"/>
                <a:cs typeface="Times New Roman"/>
              </a:rPr>
              <a:t>prestabiliti degli  architetti universali, </a:t>
            </a:r>
            <a:r>
              <a:rPr sz="1200" dirty="0">
                <a:latin typeface="Times New Roman"/>
                <a:cs typeface="Times New Roman"/>
              </a:rPr>
              <a:t>e la loro </a:t>
            </a:r>
            <a:r>
              <a:rPr sz="1200" spc="-5" dirty="0">
                <a:latin typeface="Times New Roman"/>
                <a:cs typeface="Times New Roman"/>
              </a:rPr>
              <a:t>apparizione sui </a:t>
            </a:r>
            <a:r>
              <a:rPr sz="1200" dirty="0">
                <a:latin typeface="Times New Roman"/>
                <a:cs typeface="Times New Roman"/>
              </a:rPr>
              <a:t>mondi in evoluzione </a:t>
            </a:r>
            <a:r>
              <a:rPr sz="1200" spc="-5" dirty="0">
                <a:latin typeface="Times New Roman"/>
                <a:cs typeface="Times New Roman"/>
              </a:rPr>
              <a:t>nel momento </a:t>
            </a:r>
            <a:r>
              <a:rPr sz="1200" dirty="0">
                <a:latin typeface="Times New Roman"/>
                <a:cs typeface="Times New Roman"/>
              </a:rPr>
              <a:t>opportuno è in sintonia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progetti originari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di sviluppo dei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supervisori.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2130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441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dimora nelle </a:t>
            </a:r>
            <a:r>
              <a:rPr sz="1200" spc="-5" dirty="0">
                <a:latin typeface="Times New Roman"/>
                <a:cs typeface="Times New Roman"/>
              </a:rPr>
              <a:t>anime dei mortali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Sembra esserci </a:t>
            </a:r>
            <a:r>
              <a:rPr sz="1200" dirty="0">
                <a:latin typeface="Times New Roman"/>
                <a:cs typeface="Times New Roman"/>
              </a:rPr>
              <a:t>una compensazione </a:t>
            </a:r>
            <a:r>
              <a:rPr sz="1200" spc="-5" dirty="0">
                <a:latin typeface="Times New Roman"/>
                <a:cs typeface="Times New Roman"/>
              </a:rPr>
              <a:t>infinitamente saggia  nell’aggiustamento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regolazione degli affari spirituali dell’immensa creazione.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il Padre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 marR="704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personalmente presente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tale, </a:t>
            </a:r>
            <a:r>
              <a:rPr sz="1200" dirty="0">
                <a:latin typeface="Times New Roman"/>
                <a:cs typeface="Times New Roman"/>
              </a:rPr>
              <a:t>ma assente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creazione perfetta.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Universi dello </a:t>
            </a:r>
            <a:r>
              <a:rPr sz="1200" dirty="0">
                <a:latin typeface="Times New Roman"/>
                <a:cs typeface="Times New Roman"/>
              </a:rPr>
              <a:t>spazio il </a:t>
            </a:r>
            <a:r>
              <a:rPr sz="1200" spc="-5" dirty="0">
                <a:latin typeface="Times New Roman"/>
                <a:cs typeface="Times New Roman"/>
              </a:rPr>
              <a:t>Padre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assente come persona, essendo rappresentato </a:t>
            </a:r>
            <a:r>
              <a:rPr sz="1200" dirty="0">
                <a:latin typeface="Times New Roman"/>
                <a:cs typeface="Times New Roman"/>
              </a:rPr>
              <a:t>dai suoi </a:t>
            </a:r>
            <a:r>
              <a:rPr sz="1200" spc="-5" dirty="0">
                <a:latin typeface="Times New Roman"/>
                <a:cs typeface="Times New Roman"/>
              </a:rPr>
              <a:t>Figli Sovrani, </a:t>
            </a:r>
            <a:r>
              <a:rPr sz="1200" dirty="0">
                <a:latin typeface="Times New Roman"/>
                <a:cs typeface="Times New Roman"/>
              </a:rPr>
              <a:t>mentre è </a:t>
            </a:r>
            <a:r>
              <a:rPr sz="1200" spc="-5" dirty="0">
                <a:latin typeface="Times New Roman"/>
                <a:cs typeface="Times New Roman"/>
              </a:rPr>
              <a:t>intimamente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figli  </a:t>
            </a:r>
            <a:r>
              <a:rPr sz="1200" spc="-5" dirty="0">
                <a:latin typeface="Times New Roman"/>
                <a:cs typeface="Times New Roman"/>
              </a:rPr>
              <a:t>mortali, essendo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rappresentato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presenza prepersonale dei Monitori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 che risiedono nella </a:t>
            </a:r>
            <a:r>
              <a:rPr sz="1200" dirty="0">
                <a:latin typeface="Times New Roman"/>
                <a:cs typeface="Times New Roman"/>
              </a:rPr>
              <a:t>mente di  </a:t>
            </a:r>
            <a:r>
              <a:rPr sz="1200" spc="-5" dirty="0">
                <a:latin typeface="Times New Roman"/>
                <a:cs typeface="Times New Roman"/>
              </a:rPr>
              <a:t>queste creature </a:t>
            </a:r>
            <a:r>
              <a:rPr sz="1200" dirty="0">
                <a:latin typeface="Times New Roman"/>
                <a:cs typeface="Times New Roman"/>
              </a:rPr>
              <a:t>dotate di </a:t>
            </a:r>
            <a:r>
              <a:rPr sz="1200" spc="-5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20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(360.7) 32:3.5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risiedono tutte </a:t>
            </a:r>
            <a:r>
              <a:rPr sz="1200" spc="-5" dirty="0">
                <a:latin typeface="Times New Roman"/>
                <a:cs typeface="Times New Roman"/>
              </a:rPr>
              <a:t>quelle personalità creatrici </a:t>
            </a:r>
            <a:r>
              <a:rPr sz="1200" dirty="0">
                <a:latin typeface="Times New Roman"/>
                <a:cs typeface="Times New Roman"/>
              </a:rPr>
              <a:t>e creative che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un’autorità  </a:t>
            </a:r>
            <a:r>
              <a:rPr sz="1200" spc="-5" dirty="0">
                <a:latin typeface="Times New Roman"/>
                <a:cs typeface="Times New Roman"/>
              </a:rPr>
              <a:t>indipendente ed </a:t>
            </a:r>
            <a:r>
              <a:rPr sz="1200" dirty="0">
                <a:latin typeface="Times New Roman"/>
                <a:cs typeface="Times New Roman"/>
              </a:rPr>
              <a:t>un’autonomia </a:t>
            </a:r>
            <a:r>
              <a:rPr sz="1200" spc="-5" dirty="0">
                <a:latin typeface="Times New Roman"/>
                <a:cs typeface="Times New Roman"/>
              </a:rPr>
              <a:t>amministrativa, salvo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personale del Padre </a:t>
            </a:r>
            <a:r>
              <a:rPr sz="1200" dirty="0">
                <a:latin typeface="Times New Roman"/>
                <a:cs typeface="Times New Roman"/>
              </a:rPr>
              <a:t>Universale. Nell’Universo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vi sono 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intelligenti esistenti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centrale, eccetto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Universale. </a:t>
            </a:r>
            <a:r>
              <a:rPr sz="1200" dirty="0">
                <a:latin typeface="Times New Roman"/>
                <a:cs typeface="Times New Roman"/>
              </a:rPr>
              <a:t>Sebbene il 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personalmente presente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personalmente rappresentato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Figlio </a:t>
            </a:r>
            <a:r>
              <a:rPr sz="1200" dirty="0">
                <a:latin typeface="Times New Roman"/>
                <a:cs typeface="Times New Roman"/>
              </a:rPr>
              <a:t>Creatore,  </a:t>
            </a:r>
            <a:r>
              <a:rPr sz="1200" spc="-5" dirty="0">
                <a:latin typeface="Times New Roman"/>
                <a:cs typeface="Times New Roman"/>
              </a:rPr>
              <a:t>prima vicegerente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 governante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sovrano per proprio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(361.1) 32:3.6 </a:t>
            </a:r>
            <a:r>
              <a:rPr sz="1200" spc="-5" dirty="0">
                <a:latin typeface="Times New Roman"/>
                <a:cs typeface="Times New Roman"/>
              </a:rPr>
              <a:t>Più scendiamo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scala della vita, </a:t>
            </a:r>
            <a:r>
              <a:rPr sz="1200" dirty="0">
                <a:latin typeface="Times New Roman"/>
                <a:cs typeface="Times New Roman"/>
              </a:rPr>
              <a:t>più diventa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individuare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l’occhio della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invisibile.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creature  più </a:t>
            </a:r>
            <a:r>
              <a:rPr sz="1200" spc="-5" dirty="0">
                <a:latin typeface="Times New Roman"/>
                <a:cs typeface="Times New Roman"/>
              </a:rPr>
              <a:t>basse </a:t>
            </a:r>
            <a:r>
              <a:rPr sz="1200" dirty="0">
                <a:latin typeface="Times New Roman"/>
                <a:cs typeface="Times New Roman"/>
              </a:rPr>
              <a:t>— e talvolta anche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trovano </a:t>
            </a:r>
            <a:r>
              <a:rPr sz="1200" dirty="0">
                <a:latin typeface="Times New Roman"/>
                <a:cs typeface="Times New Roman"/>
              </a:rPr>
              <a:t>sempre difficile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 Creatori.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 del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elevazione spirituale, </a:t>
            </a:r>
            <a:r>
              <a:rPr sz="1200" dirty="0">
                <a:latin typeface="Times New Roman"/>
                <a:cs typeface="Times New Roman"/>
              </a:rPr>
              <a:t>quando la </a:t>
            </a:r>
            <a:r>
              <a:rPr sz="1200" spc="-5" dirty="0">
                <a:latin typeface="Times New Roman"/>
                <a:cs typeface="Times New Roman"/>
              </a:rPr>
              <a:t>perfezione del loro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permetterà </a:t>
            </a:r>
            <a:r>
              <a:rPr sz="1200" dirty="0">
                <a:latin typeface="Times New Roman"/>
                <a:cs typeface="Times New Roman"/>
              </a:rPr>
              <a:t>loro di  </a:t>
            </a:r>
            <a:r>
              <a:rPr sz="1200" spc="-5" dirty="0">
                <a:latin typeface="Times New Roman"/>
                <a:cs typeface="Times New Roman"/>
              </a:rPr>
              <a:t>vedere 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si stancano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progredire, </a:t>
            </a:r>
            <a:r>
              <a:rPr sz="1200" dirty="0">
                <a:latin typeface="Times New Roman"/>
                <a:cs typeface="Times New Roman"/>
              </a:rPr>
              <a:t>nutrono dubbi spirituali, </a:t>
            </a:r>
            <a:r>
              <a:rPr sz="1200" spc="-5" dirty="0">
                <a:latin typeface="Times New Roman"/>
                <a:cs typeface="Times New Roman"/>
              </a:rPr>
              <a:t>cadono nella </a:t>
            </a:r>
            <a:r>
              <a:rPr sz="1200" dirty="0">
                <a:latin typeface="Times New Roman"/>
                <a:cs typeface="Times New Roman"/>
              </a:rPr>
              <a:t>confusione e </a:t>
            </a:r>
            <a:r>
              <a:rPr sz="1200" spc="-5" dirty="0">
                <a:latin typeface="Times New Roman"/>
                <a:cs typeface="Times New Roman"/>
              </a:rPr>
              <a:t>così si </a:t>
            </a:r>
            <a:r>
              <a:rPr sz="1200" dirty="0">
                <a:latin typeface="Times New Roman"/>
                <a:cs typeface="Times New Roman"/>
              </a:rPr>
              <a:t>isolano dagli  obiettivi spirituali </a:t>
            </a:r>
            <a:r>
              <a:rPr sz="1200" spc="-5" dirty="0">
                <a:latin typeface="Times New Roman"/>
                <a:cs typeface="Times New Roman"/>
              </a:rPr>
              <a:t>progressivi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loro 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la capacità 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guardano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salvaguardia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sicura </a:t>
            </a:r>
            <a:r>
              <a:rPr sz="1200" dirty="0">
                <a:latin typeface="Times New Roman"/>
                <a:cs typeface="Times New Roman"/>
              </a:rPr>
              <a:t>per la creatura in 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lunga lotta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durante 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condizioni </a:t>
            </a:r>
            <a:r>
              <a:rPr sz="1200" spc="-5" dirty="0">
                <a:latin typeface="Times New Roman"/>
                <a:cs typeface="Times New Roman"/>
              </a:rPr>
              <a:t>intrinseche </a:t>
            </a:r>
            <a:r>
              <a:rPr sz="1200" dirty="0">
                <a:latin typeface="Times New Roman"/>
                <a:cs typeface="Times New Roman"/>
              </a:rPr>
              <a:t>rendono impossibile tale </a:t>
            </a:r>
            <a:r>
              <a:rPr sz="1200" spc="-5" dirty="0">
                <a:latin typeface="Times New Roman"/>
                <a:cs typeface="Times New Roman"/>
              </a:rPr>
              <a:t>raggiungimento, </a:t>
            </a:r>
            <a:r>
              <a:rPr sz="1200" dirty="0">
                <a:latin typeface="Times New Roman"/>
                <a:cs typeface="Times New Roman"/>
              </a:rPr>
              <a:t>è quella di </a:t>
            </a:r>
            <a:r>
              <a:rPr sz="1200" spc="-5" dirty="0">
                <a:latin typeface="Times New Roman"/>
                <a:cs typeface="Times New Roman"/>
              </a:rPr>
              <a:t>stare tenacemente attaccata al  fatto-verità </a:t>
            </a:r>
            <a:r>
              <a:rPr sz="1200" dirty="0">
                <a:latin typeface="Times New Roman"/>
                <a:cs typeface="Times New Roman"/>
              </a:rPr>
              <a:t>della presenza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nei suoi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senso </a:t>
            </a:r>
            <a:r>
              <a:rPr sz="1200" spc="-5" dirty="0">
                <a:latin typeface="Times New Roman"/>
                <a:cs typeface="Times New Roman"/>
              </a:rPr>
              <a:t>letterale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figurato, </a:t>
            </a:r>
            <a:r>
              <a:rPr sz="1200" dirty="0">
                <a:latin typeface="Times New Roman"/>
                <a:cs typeface="Times New Roman"/>
              </a:rPr>
              <a:t>spirituale e personale, 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spc="10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uno. È  un </a:t>
            </a:r>
            <a:r>
              <a:rPr sz="1200" spc="-5" dirty="0">
                <a:latin typeface="Times New Roman"/>
                <a:cs typeface="Times New Roman"/>
              </a:rPr>
              <a:t>fatto: </a:t>
            </a:r>
            <a:r>
              <a:rPr sz="1200" dirty="0">
                <a:latin typeface="Times New Roman"/>
                <a:cs typeface="Times New Roman"/>
              </a:rPr>
              <a:t>colui che ha visto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visto il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7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52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(424.6) 38:9.6 </a:t>
            </a:r>
            <a:r>
              <a:rPr sz="1200" spc="-5" dirty="0">
                <a:latin typeface="Times New Roman"/>
                <a:cs typeface="Times New Roman"/>
              </a:rPr>
              <a:t>Gli intermedi primari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energizzati intellettualmente </a:t>
            </a:r>
            <a:r>
              <a:rPr sz="1200" dirty="0">
                <a:latin typeface="Times New Roman"/>
                <a:cs typeface="Times New Roman"/>
              </a:rPr>
              <a:t>e spiritualmente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tecnica </a:t>
            </a:r>
            <a:r>
              <a:rPr sz="1200" spc="-5" dirty="0">
                <a:latin typeface="Times New Roman"/>
                <a:cs typeface="Times New Roman"/>
              </a:rPr>
              <a:t>angelica </a:t>
            </a:r>
            <a:r>
              <a:rPr sz="1200" dirty="0">
                <a:latin typeface="Times New Roman"/>
                <a:cs typeface="Times New Roman"/>
              </a:rPr>
              <a:t>e sono uniformi in  </a:t>
            </a:r>
            <a:r>
              <a:rPr sz="1200" spc="-5" dirty="0">
                <a:latin typeface="Times New Roman"/>
                <a:cs typeface="Times New Roman"/>
              </a:rPr>
              <a:t>status intellettuale.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non </a:t>
            </a:r>
            <a:r>
              <a:rPr sz="1200" spc="-5" dirty="0">
                <a:latin typeface="Times New Roman"/>
                <a:cs typeface="Times New Roman"/>
              </a:rPr>
              <a:t>entrano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loro; e solo il </a:t>
            </a:r>
            <a:r>
              <a:rPr sz="1200" spc="-5" dirty="0">
                <a:latin typeface="Times New Roman"/>
                <a:cs typeface="Times New Roman"/>
              </a:rPr>
              <a:t>sesto ed </a:t>
            </a:r>
            <a:r>
              <a:rPr sz="1200" dirty="0">
                <a:latin typeface="Times New Roman"/>
                <a:cs typeface="Times New Roman"/>
              </a:rPr>
              <a:t>il settimo, lo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dell’adorazione </a:t>
            </a:r>
            <a:r>
              <a:rPr sz="1200" dirty="0">
                <a:latin typeface="Times New Roman"/>
                <a:cs typeface="Times New Roman"/>
              </a:rPr>
              <a:t>e lo spirito della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il loro ministero </a:t>
            </a:r>
            <a:r>
              <a:rPr sz="1200" spc="-5" dirty="0">
                <a:latin typeface="Times New Roman"/>
                <a:cs typeface="Times New Roman"/>
              </a:rPr>
              <a:t>al gruppo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9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(424.7) 38:9.7 </a:t>
            </a:r>
            <a:r>
              <a:rPr sz="1200" spc="-5" dirty="0">
                <a:latin typeface="Times New Roman"/>
                <a:cs typeface="Times New Roman"/>
              </a:rPr>
              <a:t>Gli intermedi secondari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energizzati fisicamente mediante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adamica, </a:t>
            </a:r>
            <a:r>
              <a:rPr sz="1200" dirty="0">
                <a:latin typeface="Times New Roman"/>
                <a:cs typeface="Times New Roman"/>
              </a:rPr>
              <a:t>sono messi in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spiritualmente  </a:t>
            </a:r>
            <a:r>
              <a:rPr sz="1200" spc="-5" dirty="0">
                <a:latin typeface="Times New Roman"/>
                <a:cs typeface="Times New Roman"/>
              </a:rPr>
              <a:t>mediante quella serafica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dotati intellettualmente del </a:t>
            </a:r>
            <a:r>
              <a:rPr sz="1200" dirty="0">
                <a:latin typeface="Times New Roman"/>
                <a:cs typeface="Times New Roman"/>
              </a:rPr>
              <a:t>tipo di mente di </a:t>
            </a:r>
            <a:r>
              <a:rPr sz="1200" spc="-5" dirty="0">
                <a:latin typeface="Times New Roman"/>
                <a:cs typeface="Times New Roman"/>
              </a:rPr>
              <a:t>transizione morontiale. Essi </a:t>
            </a:r>
            <a:r>
              <a:rPr sz="1200" dirty="0">
                <a:latin typeface="Times New Roman"/>
                <a:cs typeface="Times New Roman"/>
              </a:rPr>
              <a:t>sono divisi in quattro tipi  fisici, in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ordini spirituali e in dodici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risposta </a:t>
            </a:r>
            <a:r>
              <a:rPr sz="1200" spc="-5" dirty="0">
                <a:latin typeface="Times New Roman"/>
                <a:cs typeface="Times New Roman"/>
              </a:rPr>
              <a:t>intellettuale al ministero congiunto degli </a:t>
            </a:r>
            <a:r>
              <a:rPr sz="1200" dirty="0">
                <a:latin typeface="Times New Roman"/>
                <a:cs typeface="Times New Roman"/>
              </a:rPr>
              <a:t>ultimi due spiriti </a:t>
            </a:r>
            <a:r>
              <a:rPr sz="1200" spc="-5" dirty="0">
                <a:latin typeface="Times New Roman"/>
                <a:cs typeface="Times New Roman"/>
              </a:rPr>
              <a:t>aiutanti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morontiale. Queste diversità determinano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differenziale </a:t>
            </a:r>
            <a:r>
              <a:rPr sz="1200" dirty="0">
                <a:latin typeface="Times New Roman"/>
                <a:cs typeface="Times New Roman"/>
              </a:rPr>
              <a:t>di attività e di destinazione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44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(424.8) 38:9.8 </a:t>
            </a:r>
            <a:r>
              <a:rPr sz="1200" spc="-5" dirty="0">
                <a:latin typeface="Times New Roman"/>
                <a:cs typeface="Times New Roman"/>
              </a:rPr>
              <a:t>Gli intermedi primari assomigliano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che ai </a:t>
            </a:r>
            <a:r>
              <a:rPr sz="1200" dirty="0">
                <a:latin typeface="Times New Roman"/>
                <a:cs typeface="Times New Roman"/>
              </a:rPr>
              <a:t>mortali;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secondari </a:t>
            </a:r>
            <a:r>
              <a:rPr sz="1200" dirty="0">
                <a:latin typeface="Times New Roman"/>
                <a:cs typeface="Times New Roman"/>
              </a:rPr>
              <a:t>sono molto più </a:t>
            </a:r>
            <a:r>
              <a:rPr sz="1200" spc="-5" dirty="0">
                <a:latin typeface="Times New Roman"/>
                <a:cs typeface="Times New Roman"/>
              </a:rPr>
              <a:t>simili agli esseri 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Ciascuno offre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aiuto </a:t>
            </a:r>
            <a:r>
              <a:rPr sz="1200" dirty="0">
                <a:latin typeface="Times New Roman"/>
                <a:cs typeface="Times New Roman"/>
              </a:rPr>
              <a:t>inestimabile </a:t>
            </a:r>
            <a:r>
              <a:rPr sz="1200" spc="-5" dirty="0">
                <a:latin typeface="Times New Roman"/>
                <a:cs typeface="Times New Roman"/>
              </a:rPr>
              <a:t>all’altro nell’esecuzione dei </a:t>
            </a:r>
            <a:r>
              <a:rPr sz="1200" dirty="0">
                <a:latin typeface="Times New Roman"/>
                <a:cs typeface="Times New Roman"/>
              </a:rPr>
              <a:t>loro molteplici </a:t>
            </a:r>
            <a:r>
              <a:rPr sz="1200" spc="-5" dirty="0">
                <a:latin typeface="Times New Roman"/>
                <a:cs typeface="Times New Roman"/>
              </a:rPr>
              <a:t>incarichi planetari. </a:t>
            </a:r>
            <a:r>
              <a:rPr sz="1200" dirty="0">
                <a:latin typeface="Times New Roman"/>
                <a:cs typeface="Times New Roman"/>
              </a:rPr>
              <a:t>I ministri primari  possono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collegamento cooperativo sia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d’energia 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 che con gli inseritori </a:t>
            </a:r>
            <a:r>
              <a:rPr sz="1200" dirty="0">
                <a:latin typeface="Times New Roman"/>
                <a:cs typeface="Times New Roman"/>
              </a:rPr>
              <a:t>nei 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secondario </a:t>
            </a:r>
            <a:r>
              <a:rPr sz="1200" dirty="0">
                <a:latin typeface="Times New Roman"/>
                <a:cs typeface="Times New Roman"/>
              </a:rPr>
              <a:t>può stabilire </a:t>
            </a:r>
            <a:r>
              <a:rPr sz="1200" spc="-5" dirty="0">
                <a:latin typeface="Times New Roman"/>
                <a:cs typeface="Times New Roman"/>
              </a:rPr>
              <a:t>delle connessioni operative solamente con </a:t>
            </a:r>
            <a:r>
              <a:rPr sz="1200" dirty="0">
                <a:latin typeface="Times New Roman"/>
                <a:cs typeface="Times New Roman"/>
              </a:rPr>
              <a:t>i controllori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manipolatori </a:t>
            </a:r>
            <a:r>
              <a:rPr sz="1200" spc="-5" dirty="0">
                <a:latin typeface="Times New Roman"/>
                <a:cs typeface="Times New Roman"/>
              </a:rPr>
              <a:t>dei circuiti materiali. </a:t>
            </a:r>
            <a:r>
              <a:rPr sz="1200" dirty="0">
                <a:latin typeface="Times New Roman"/>
                <a:cs typeface="Times New Roman"/>
              </a:rPr>
              <a:t>Ma poiché ogni ordine </a:t>
            </a:r>
            <a:r>
              <a:rPr sz="1200" spc="-5" dirty="0">
                <a:latin typeface="Times New Roman"/>
                <a:cs typeface="Times New Roman"/>
              </a:rPr>
              <a:t>d’intermedi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sincronia perfetta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contatto con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l’altro,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ciascun gruppo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ottenere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utilizzazione </a:t>
            </a:r>
            <a:r>
              <a:rPr sz="1200" spc="-5" dirty="0">
                <a:latin typeface="Times New Roman"/>
                <a:cs typeface="Times New Roman"/>
              </a:rPr>
              <a:t>dell’intera gamma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che va </a:t>
            </a:r>
            <a:r>
              <a:rPr sz="1200" spc="-5" dirty="0">
                <a:latin typeface="Times New Roman"/>
                <a:cs typeface="Times New Roman"/>
              </a:rPr>
              <a:t>dal grossolano </a:t>
            </a:r>
            <a:r>
              <a:rPr sz="1200" spc="5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fisico 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materiali, passando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delle energie universali,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forze superiori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dei  regni 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067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(425.1) 38:9.9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divario tra il mondo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quello spirituale è </a:t>
            </a:r>
            <a:r>
              <a:rPr sz="1200" spc="-5" dirty="0">
                <a:latin typeface="Times New Roman"/>
                <a:cs typeface="Times New Roman"/>
              </a:rPr>
              <a:t>perfettamente colmato </a:t>
            </a:r>
            <a:r>
              <a:rPr sz="1200" dirty="0">
                <a:latin typeface="Times New Roman"/>
                <a:cs typeface="Times New Roman"/>
              </a:rPr>
              <a:t>dalla serie di associazioni: uomo </a:t>
            </a:r>
            <a:r>
              <a:rPr sz="1200" spc="-5" dirty="0">
                <a:latin typeface="Times New Roman"/>
                <a:cs typeface="Times New Roman"/>
              </a:rPr>
              <a:t>mortale,  intermedio secondario, intermedio primario, </a:t>
            </a:r>
            <a:r>
              <a:rPr sz="1200" dirty="0">
                <a:latin typeface="Times New Roman"/>
                <a:cs typeface="Times New Roman"/>
              </a:rPr>
              <a:t>cherubino </a:t>
            </a:r>
            <a:r>
              <a:rPr sz="1200" spc="-5" dirty="0">
                <a:latin typeface="Times New Roman"/>
                <a:cs typeface="Times New Roman"/>
              </a:rPr>
              <a:t>morontiale, cherubino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fase intermedia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serafino. Nell’esperienza  personale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singolo mortale questi diversi </a:t>
            </a:r>
            <a:r>
              <a:rPr sz="1200" dirty="0">
                <a:latin typeface="Times New Roman"/>
                <a:cs typeface="Times New Roman"/>
              </a:rPr>
              <a:t>livelli sono </a:t>
            </a:r>
            <a:r>
              <a:rPr sz="1200" spc="-5" dirty="0">
                <a:latin typeface="Times New Roman"/>
                <a:cs typeface="Times New Roman"/>
              </a:rPr>
              <a:t>indubbiamente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unificati </a:t>
            </a:r>
            <a:r>
              <a:rPr sz="1200" dirty="0">
                <a:latin typeface="Times New Roman"/>
                <a:cs typeface="Times New Roman"/>
              </a:rPr>
              <a:t>e resi </a:t>
            </a:r>
            <a:r>
              <a:rPr sz="1200" spc="-5" dirty="0">
                <a:latin typeface="Times New Roman"/>
                <a:cs typeface="Times New Roman"/>
              </a:rPr>
              <a:t>personalmente significativi  dalle attività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osservate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misteriose del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88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(425.2) 38:9.10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normali gli intermedi </a:t>
            </a:r>
            <a:r>
              <a:rPr sz="1200" dirty="0">
                <a:latin typeface="Times New Roman"/>
                <a:cs typeface="Times New Roman"/>
              </a:rPr>
              <a:t>primari </a:t>
            </a:r>
            <a:r>
              <a:rPr sz="1200" spc="-5" dirty="0">
                <a:latin typeface="Times New Roman"/>
                <a:cs typeface="Times New Roman"/>
              </a:rPr>
              <a:t>mantengono </a:t>
            </a:r>
            <a:r>
              <a:rPr sz="1200" dirty="0">
                <a:latin typeface="Times New Roman"/>
                <a:cs typeface="Times New Roman"/>
              </a:rPr>
              <a:t>il loro servizio come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d’informazione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ospiti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in  nome </a:t>
            </a:r>
            <a:r>
              <a:rPr sz="1200" spc="-5" dirty="0">
                <a:latin typeface="Times New Roman"/>
                <a:cs typeface="Times New Roman"/>
              </a:rPr>
              <a:t>del Principe Planetario,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ministri secondari </a:t>
            </a:r>
            <a:r>
              <a:rPr sz="1200" dirty="0">
                <a:latin typeface="Times New Roman"/>
                <a:cs typeface="Times New Roman"/>
              </a:rPr>
              <a:t>proseguono la </a:t>
            </a:r>
            <a:r>
              <a:rPr sz="1200" spc="-5" dirty="0">
                <a:latin typeface="Times New Roman"/>
                <a:cs typeface="Times New Roman"/>
              </a:rPr>
              <a:t>loro collaborazione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adamico nell’appoggiare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di </a:t>
            </a:r>
            <a:r>
              <a:rPr sz="1200" dirty="0">
                <a:latin typeface="Times New Roman"/>
                <a:cs typeface="Times New Roman"/>
              </a:rPr>
              <a:t>una progressiva </a:t>
            </a:r>
            <a:r>
              <a:rPr sz="1200" spc="-5" dirty="0">
                <a:latin typeface="Times New Roman"/>
                <a:cs typeface="Times New Roman"/>
              </a:rPr>
              <a:t>civilizzazione planetaria.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defezione del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del Figlio  </a:t>
            </a:r>
            <a:r>
              <a:rPr sz="1200" spc="-5" dirty="0">
                <a:latin typeface="Times New Roman"/>
                <a:cs typeface="Times New Roman"/>
              </a:rPr>
              <a:t>Materiale, come avvenne su Urantia,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</a:t>
            </a:r>
            <a:r>
              <a:rPr sz="1200" spc="-5" dirty="0">
                <a:latin typeface="Times New Roman"/>
                <a:cs typeface="Times New Roman"/>
              </a:rPr>
              <a:t>diventano </a:t>
            </a:r>
            <a:r>
              <a:rPr sz="1200" dirty="0">
                <a:latin typeface="Times New Roman"/>
                <a:cs typeface="Times New Roman"/>
              </a:rPr>
              <a:t>i pupilli </a:t>
            </a:r>
            <a:r>
              <a:rPr sz="1200" spc="-5" dirty="0">
                <a:latin typeface="Times New Roman"/>
                <a:cs typeface="Times New Roman"/>
              </a:rPr>
              <a:t>del Sovrano del 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guida  direttrice del </a:t>
            </a:r>
            <a:r>
              <a:rPr sz="1200" dirty="0">
                <a:latin typeface="Times New Roman"/>
                <a:cs typeface="Times New Roman"/>
              </a:rPr>
              <a:t>custode in </a:t>
            </a: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pianeta. Ma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su altri </a:t>
            </a:r>
            <a:r>
              <a:rPr sz="1200" dirty="0">
                <a:latin typeface="Times New Roman"/>
                <a:cs typeface="Times New Roman"/>
              </a:rPr>
              <a:t>tre mondi in Satania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operano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solo gruppo sotto  una </a:t>
            </a:r>
            <a:r>
              <a:rPr sz="1200" spc="-5" dirty="0">
                <a:latin typeface="Times New Roman"/>
                <a:cs typeface="Times New Roman"/>
              </a:rPr>
              <a:t>direzione unificata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i ministri </a:t>
            </a:r>
            <a:r>
              <a:rPr sz="1200" spc="-5" dirty="0">
                <a:latin typeface="Times New Roman"/>
                <a:cs typeface="Times New Roman"/>
              </a:rPr>
              <a:t>intermedi </a:t>
            </a:r>
            <a:r>
              <a:rPr sz="1200" dirty="0">
                <a:latin typeface="Times New Roman"/>
                <a:cs typeface="Times New Roman"/>
              </a:rPr>
              <a:t>uniti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6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(425.3) 38:9.11 </a:t>
            </a:r>
            <a:r>
              <a:rPr sz="1200" spc="-5" dirty="0">
                <a:latin typeface="Times New Roman"/>
                <a:cs typeface="Times New Roman"/>
              </a:rPr>
              <a:t>Sui numerosi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planetario degli intermedi </a:t>
            </a:r>
            <a:r>
              <a:rPr sz="1200" dirty="0">
                <a:latin typeface="Times New Roman"/>
                <a:cs typeface="Times New Roman"/>
              </a:rPr>
              <a:t>primari e </a:t>
            </a:r>
            <a:r>
              <a:rPr sz="1200" spc="-5" dirty="0">
                <a:latin typeface="Times New Roman"/>
                <a:cs typeface="Times New Roman"/>
              </a:rPr>
              <a:t>secondari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vario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diversificato,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e medi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attività sono molto </a:t>
            </a:r>
            <a:r>
              <a:rPr sz="1200" spc="-5" dirty="0">
                <a:latin typeface="Times New Roman"/>
                <a:cs typeface="Times New Roman"/>
              </a:rPr>
              <a:t>differenti dai </a:t>
            </a:r>
            <a:r>
              <a:rPr sz="1200" dirty="0">
                <a:latin typeface="Times New Roman"/>
                <a:cs typeface="Times New Roman"/>
              </a:rPr>
              <a:t>compiti che </a:t>
            </a:r>
            <a:r>
              <a:rPr sz="1200" spc="-5" dirty="0">
                <a:latin typeface="Times New Roman"/>
                <a:cs typeface="Times New Roman"/>
              </a:rPr>
              <a:t>occupano </a:t>
            </a:r>
            <a:r>
              <a:rPr sz="1200" dirty="0">
                <a:latin typeface="Times New Roman"/>
                <a:cs typeface="Times New Roman"/>
              </a:rPr>
              <a:t>il loro tempo sulle </a:t>
            </a:r>
            <a:r>
              <a:rPr sz="1200" spc="-5" dirty="0">
                <a:latin typeface="Times New Roman"/>
                <a:cs typeface="Times New Roman"/>
              </a:rPr>
              <a:t>sfere  isolate come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51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(425.4) 38:9.12 </a:t>
            </a:r>
            <a:r>
              <a:rPr sz="1200" spc="-5" dirty="0">
                <a:latin typeface="Times New Roman"/>
                <a:cs typeface="Times New Roman"/>
              </a:rPr>
              <a:t>Gli intermedi primari sono gli storici planetari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del 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all’era </a:t>
            </a:r>
            <a:r>
              <a:rPr sz="1200" dirty="0">
                <a:latin typeface="Times New Roman"/>
                <a:cs typeface="Times New Roman"/>
              </a:rPr>
              <a:t>di  stabilizzazione in luce e </a:t>
            </a:r>
            <a:r>
              <a:rPr sz="1200" spc="-5" dirty="0">
                <a:latin typeface="Times New Roman"/>
                <a:cs typeface="Times New Roman"/>
              </a:rPr>
              <a:t>vita, formulano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rappresentazioni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progettano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descrizioni 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per le esposizioni </a:t>
            </a:r>
            <a:r>
              <a:rPr sz="1200" spc="-5" dirty="0">
                <a:latin typeface="Times New Roman"/>
                <a:cs typeface="Times New Roman"/>
              </a:rPr>
              <a:t>dei  pianeti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(425.5) 38:9.13 </a:t>
            </a:r>
            <a:r>
              <a:rPr sz="1200" spc="-5" dirty="0">
                <a:latin typeface="Times New Roman"/>
                <a:cs typeface="Times New Roman"/>
              </a:rPr>
              <a:t>Gli intermedi restano per lunghi </a:t>
            </a:r>
            <a:r>
              <a:rPr sz="1200" dirty="0">
                <a:latin typeface="Times New Roman"/>
                <a:cs typeface="Times New Roman"/>
              </a:rPr>
              <a:t>periodi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abitato, </a:t>
            </a:r>
            <a:r>
              <a:rPr sz="1200" spc="-5" dirty="0">
                <a:latin typeface="Times New Roman"/>
                <a:cs typeface="Times New Roman"/>
              </a:rPr>
              <a:t>ma se rimangono </a:t>
            </a:r>
            <a:r>
              <a:rPr sz="1200" dirty="0">
                <a:latin typeface="Times New Roman"/>
                <a:cs typeface="Times New Roman"/>
              </a:rPr>
              <a:t>fedeli alla loro </a:t>
            </a:r>
            <a:r>
              <a:rPr sz="1200" spc="-5" dirty="0">
                <a:latin typeface="Times New Roman"/>
                <a:cs typeface="Times New Roman"/>
              </a:rPr>
              <a:t>missione, riceveranno  alla fine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certissimamente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servizio per il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della sovranità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Creatore. </a:t>
            </a:r>
            <a:r>
              <a:rPr sz="1200" spc="-5" dirty="0">
                <a:latin typeface="Times New Roman"/>
                <a:cs typeface="Times New Roman"/>
              </a:rPr>
              <a:t>Essi  saranno debitamente ricompensati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paziente </a:t>
            </a:r>
            <a:r>
              <a:rPr sz="1200" spc="-5" dirty="0">
                <a:latin typeface="Times New Roman"/>
                <a:cs typeface="Times New Roman"/>
              </a:rPr>
              <a:t>ministero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materiali sul loro </a:t>
            </a:r>
            <a:r>
              <a:rPr sz="1200" dirty="0">
                <a:latin typeface="Times New Roman"/>
                <a:cs typeface="Times New Roman"/>
              </a:rPr>
              <a:t>mondo 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intermedie accreditate saranno arruolate nei ranghi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ascendenti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debitamente  iniziate </a:t>
            </a:r>
            <a:r>
              <a:rPr sz="1200" spc="-5" dirty="0">
                <a:latin typeface="Times New Roman"/>
                <a:cs typeface="Times New Roman"/>
              </a:rPr>
              <a:t>alla lunga </a:t>
            </a:r>
            <a:r>
              <a:rPr sz="1200" dirty="0">
                <a:latin typeface="Times New Roman"/>
                <a:cs typeface="Times New Roman"/>
              </a:rPr>
              <a:t>avventura </a:t>
            </a:r>
            <a:r>
              <a:rPr sz="1200" spc="-5" dirty="0">
                <a:latin typeface="Times New Roman"/>
                <a:cs typeface="Times New Roman"/>
              </a:rPr>
              <a:t>dell’ascensione al 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quegli stessi </a:t>
            </a:r>
            <a:r>
              <a:rPr sz="1200" dirty="0">
                <a:latin typeface="Times New Roman"/>
                <a:cs typeface="Times New Roman"/>
              </a:rPr>
              <a:t>mortali di </a:t>
            </a:r>
            <a:r>
              <a:rPr sz="1200" spc="-5" dirty="0">
                <a:latin typeface="Times New Roman"/>
                <a:cs typeface="Times New Roman"/>
              </a:rPr>
              <a:t>origine animale, </a:t>
            </a:r>
            <a:r>
              <a:rPr sz="1200" dirty="0">
                <a:latin typeface="Times New Roman"/>
                <a:cs typeface="Times New Roman"/>
              </a:rPr>
              <a:t>i loro fratelli  </a:t>
            </a:r>
            <a:r>
              <a:rPr sz="1200" spc="-5" dirty="0">
                <a:latin typeface="Times New Roman"/>
                <a:cs typeface="Times New Roman"/>
              </a:rPr>
              <a:t>terreni,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hanno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gelosamente protetto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efficacemente </a:t>
            </a:r>
            <a:r>
              <a:rPr sz="1200" dirty="0">
                <a:latin typeface="Times New Roman"/>
                <a:cs typeface="Times New Roman"/>
              </a:rPr>
              <a:t>servito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soggiorno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(425.6) 38:9.14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agente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richiesta del Capo delle </a:t>
            </a:r>
            <a:r>
              <a:rPr sz="1200" dirty="0">
                <a:latin typeface="Times New Roman"/>
                <a:cs typeface="Times New Roman"/>
              </a:rPr>
              <a:t>Schiere </a:t>
            </a:r>
            <a:r>
              <a:rPr sz="1200" spc="-5" dirty="0">
                <a:latin typeface="Times New Roman"/>
                <a:cs typeface="Times New Roman"/>
              </a:rPr>
              <a:t>Serafiche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053070" cy="38855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39: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schiere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serafiche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(426.1) 39:0.1 </a:t>
            </a:r>
            <a:r>
              <a:rPr sz="1200" spc="-5" dirty="0">
                <a:latin typeface="Times New Roman"/>
                <a:cs typeface="Times New Roman"/>
              </a:rPr>
              <a:t>PER QUANTO ne sappiamo,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Infinito, qual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personalizzato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dell’Universo locale,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propone di 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dei serafini </a:t>
            </a:r>
            <a:r>
              <a:rPr sz="1200" spc="-5" dirty="0">
                <a:latin typeface="Times New Roman"/>
                <a:cs typeface="Times New Roman"/>
              </a:rPr>
              <a:t>uniformemente perfetti, </a:t>
            </a:r>
            <a:r>
              <a:rPr sz="1200" dirty="0">
                <a:latin typeface="Times New Roman"/>
                <a:cs typeface="Times New Roman"/>
              </a:rPr>
              <a:t>ma per </a:t>
            </a:r>
            <a:r>
              <a:rPr sz="1200" spc="-5" dirty="0">
                <a:latin typeface="Times New Roman"/>
                <a:cs typeface="Times New Roman"/>
              </a:rPr>
              <a:t>qualche ragione </a:t>
            </a:r>
            <a:r>
              <a:rPr sz="1200" dirty="0">
                <a:latin typeface="Times New Roman"/>
                <a:cs typeface="Times New Roman"/>
              </a:rPr>
              <a:t>sconosciuta </a:t>
            </a:r>
            <a:r>
              <a:rPr sz="1200" spc="-5" dirty="0">
                <a:latin typeface="Times New Roman"/>
                <a:cs typeface="Times New Roman"/>
              </a:rPr>
              <a:t>questi discendenti serafici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differenti.  Tale diversità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risultato di </a:t>
            </a:r>
            <a:r>
              <a:rPr sz="1200" spc="-5" dirty="0">
                <a:latin typeface="Times New Roman"/>
                <a:cs typeface="Times New Roman"/>
              </a:rPr>
              <a:t>un’interposizione sconosciuta della Deità esperienziale </a:t>
            </a:r>
            <a:r>
              <a:rPr sz="1200" dirty="0">
                <a:latin typeface="Times New Roman"/>
                <a:cs typeface="Times New Roman"/>
              </a:rPr>
              <a:t>in evoluzione;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così,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possiamo provarlo.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osserviamo che,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sottoposti a </a:t>
            </a:r>
            <a:r>
              <a:rPr sz="1200" spc="-5" dirty="0">
                <a:latin typeface="Times New Roman"/>
                <a:cs typeface="Times New Roman"/>
              </a:rPr>
              <a:t>prove educative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disciplina </a:t>
            </a:r>
            <a:r>
              <a:rPr sz="1200" spc="-5" dirty="0">
                <a:latin typeface="Times New Roman"/>
                <a:cs typeface="Times New Roman"/>
              </a:rPr>
              <a:t>preparatoria,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infallibilmente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distintamente classificati nei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gruppi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(426.2) 39:0.2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Serafini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(426.3) 39:0.3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Serafini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(426.4) 39:0.4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Serafini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Supervisori.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(426.5) 39:0.5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Serafini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Amministratori.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(426.6) 39:0.6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Assistenti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(426.7) 39:0.7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Ministri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Transizione.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(426.8) 39:0.8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Serafini del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1975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(426.9) 39:0.9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inferiore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angelo </a:t>
            </a:r>
            <a:r>
              <a:rPr sz="1200" dirty="0">
                <a:latin typeface="Times New Roman"/>
                <a:cs typeface="Times New Roman"/>
              </a:rPr>
              <a:t>di qualunque altro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vero. </a:t>
            </a:r>
            <a:r>
              <a:rPr sz="1200" dirty="0">
                <a:latin typeface="Times New Roman"/>
                <a:cs typeface="Times New Roman"/>
              </a:rPr>
              <a:t>Nondimeno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angelo </a:t>
            </a:r>
            <a:r>
              <a:rPr sz="1200" spc="-5" dirty="0">
                <a:latin typeface="Times New Roman"/>
                <a:cs typeface="Times New Roman"/>
              </a:rPr>
              <a:t>svolge  </a:t>
            </a:r>
            <a:r>
              <a:rPr sz="1200" dirty="0">
                <a:latin typeface="Times New Roman"/>
                <a:cs typeface="Times New Roman"/>
              </a:rPr>
              <a:t>inizialmente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servizi </a:t>
            </a:r>
            <a:r>
              <a:rPr sz="1200" spc="-5" dirty="0">
                <a:latin typeface="Times New Roman"/>
                <a:cs typeface="Times New Roman"/>
              </a:rPr>
              <a:t>limitati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gruppo della sua classificazione originaria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naturale.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mio associato </a:t>
            </a:r>
            <a:r>
              <a:rPr sz="1200" spc="-5" dirty="0">
                <a:latin typeface="Times New Roman"/>
                <a:cs typeface="Times New Roman"/>
              </a:rPr>
              <a:t>serafico nella </a:t>
            </a:r>
            <a:r>
              <a:rPr sz="1200" dirty="0">
                <a:latin typeface="Times New Roman"/>
                <a:cs typeface="Times New Roman"/>
              </a:rPr>
              <a:t>preparazione  di questa </a:t>
            </a:r>
            <a:r>
              <a:rPr sz="1200" spc="-5" dirty="0">
                <a:latin typeface="Times New Roman"/>
                <a:cs typeface="Times New Roman"/>
              </a:rPr>
              <a:t>dichiarazione, Manotia,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dirty="0">
                <a:latin typeface="Times New Roman"/>
                <a:cs typeface="Times New Roman"/>
              </a:rPr>
              <a:t>supremo che </a:t>
            </a:r>
            <a:r>
              <a:rPr sz="1200" spc="5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operava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come serafino supremo.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applicazione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devoto servizio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termine, </a:t>
            </a:r>
            <a:r>
              <a:rPr sz="1200" dirty="0">
                <a:latin typeface="Times New Roman"/>
                <a:cs typeface="Times New Roman"/>
              </a:rPr>
              <a:t>uno per </a:t>
            </a:r>
            <a:r>
              <a:rPr sz="1200" spc="-5" dirty="0">
                <a:latin typeface="Times New Roman"/>
                <a:cs typeface="Times New Roman"/>
              </a:rPr>
              <a:t>uno, </a:t>
            </a:r>
            <a:r>
              <a:rPr sz="1200" dirty="0">
                <a:latin typeface="Times New Roman"/>
                <a:cs typeface="Times New Roman"/>
              </a:rPr>
              <a:t>tutti e sette i servizi </a:t>
            </a:r>
            <a:r>
              <a:rPr sz="1200" spc="-5" dirty="0">
                <a:latin typeface="Times New Roman"/>
                <a:cs typeface="Times New Roman"/>
              </a:rPr>
              <a:t>serafici, avendo operato </a:t>
            </a:r>
            <a:r>
              <a:rPr sz="1200" dirty="0">
                <a:latin typeface="Times New Roman"/>
                <a:cs typeface="Times New Roman"/>
              </a:rPr>
              <a:t>in quasi tutte le vie di </a:t>
            </a:r>
            <a:r>
              <a:rPr sz="1200" spc="-5" dirty="0">
                <a:latin typeface="Times New Roman"/>
                <a:cs typeface="Times New Roman"/>
              </a:rPr>
              <a:t>servizio aperte 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serafino, ed </a:t>
            </a:r>
            <a:r>
              <a:rPr sz="1200" dirty="0">
                <a:latin typeface="Times New Roman"/>
                <a:cs typeface="Times New Roman"/>
              </a:rPr>
              <a:t>ora ha 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capo </a:t>
            </a:r>
            <a:r>
              <a:rPr sz="1200" spc="-5" dirty="0">
                <a:latin typeface="Times New Roman"/>
                <a:cs typeface="Times New Roman"/>
              </a:rPr>
              <a:t>aggiunto dei serafini su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2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(426.10) 39:0.10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talvolta 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creata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livello superiore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implica necessariamente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operare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livelli di servizio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inferiori.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comincia la vita come  </a:t>
            </a:r>
            <a:r>
              <a:rPr sz="1200" spc="-5" dirty="0">
                <a:latin typeface="Times New Roman"/>
                <a:cs typeface="Times New Roman"/>
              </a:rPr>
              <a:t>bambino inerme; perciò ogni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umana deve </a:t>
            </a:r>
            <a:r>
              <a:rPr sz="1200" dirty="0">
                <a:latin typeface="Times New Roman"/>
                <a:cs typeface="Times New Roman"/>
              </a:rPr>
              <a:t>includere tutti i </a:t>
            </a:r>
            <a:r>
              <a:rPr sz="1200" spc="-5" dirty="0">
                <a:latin typeface="Times New Roman"/>
                <a:cs typeface="Times New Roman"/>
              </a:rPr>
              <a:t>requisiti esperienziali indispensabili. </a:t>
            </a:r>
            <a:r>
              <a:rPr sz="1200" dirty="0">
                <a:latin typeface="Times New Roman"/>
                <a:cs typeface="Times New Roman"/>
              </a:rPr>
              <a:t>I serafini non hanno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preadulta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hanno infanzia.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tuttavia delle creature </a:t>
            </a:r>
            <a:r>
              <a:rPr sz="1200" dirty="0">
                <a:latin typeface="Times New Roman"/>
                <a:cs typeface="Times New Roman"/>
              </a:rPr>
              <a:t>esperienziali, e mediante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 </a:t>
            </a:r>
            <a:r>
              <a:rPr sz="1200" spc="-5" dirty="0">
                <a:latin typeface="Times New Roman"/>
                <a:cs typeface="Times New Roman"/>
              </a:rPr>
              <a:t>un’educazione </a:t>
            </a:r>
            <a:r>
              <a:rPr sz="1200" dirty="0">
                <a:latin typeface="Times New Roman"/>
                <a:cs typeface="Times New Roman"/>
              </a:rPr>
              <a:t>addizionale possono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patrimonio </a:t>
            </a:r>
            <a:r>
              <a:rPr sz="1200" dirty="0">
                <a:latin typeface="Times New Roman"/>
                <a:cs typeface="Times New Roman"/>
              </a:rPr>
              <a:t>divino ed </a:t>
            </a:r>
            <a:r>
              <a:rPr sz="1200" spc="-5" dirty="0">
                <a:latin typeface="Times New Roman"/>
                <a:cs typeface="Times New Roman"/>
              </a:rPr>
              <a:t>innato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capacità con </a:t>
            </a:r>
            <a:r>
              <a:rPr sz="1200" dirty="0">
                <a:latin typeface="Times New Roman"/>
                <a:cs typeface="Times New Roman"/>
              </a:rPr>
              <a:t>l’acquisizione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qualificazione funzionale </a:t>
            </a:r>
            <a:r>
              <a:rPr sz="1200" dirty="0">
                <a:latin typeface="Times New Roman"/>
                <a:cs typeface="Times New Roman"/>
              </a:rPr>
              <a:t>in uno o più </a:t>
            </a:r>
            <a:r>
              <a:rPr sz="1200" spc="-5" dirty="0">
                <a:latin typeface="Times New Roman"/>
                <a:cs typeface="Times New Roman"/>
              </a:rPr>
              <a:t>servizi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476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(426.11) 39:0.11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ricevuto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incarico, </a:t>
            </a:r>
            <a:r>
              <a:rPr sz="1200" dirty="0">
                <a:latin typeface="Times New Roman"/>
                <a:cs typeface="Times New Roman"/>
              </a:rPr>
              <a:t>i serafini sono </a:t>
            </a:r>
            <a:r>
              <a:rPr sz="1200" spc="-5" dirty="0">
                <a:latin typeface="Times New Roman"/>
                <a:cs typeface="Times New Roman"/>
              </a:rPr>
              <a:t>assegnati alle </a:t>
            </a:r>
            <a:r>
              <a:rPr sz="1200" dirty="0">
                <a:latin typeface="Times New Roman"/>
                <a:cs typeface="Times New Roman"/>
              </a:rPr>
              <a:t>riserve </a:t>
            </a:r>
            <a:r>
              <a:rPr sz="1200" spc="-5" dirty="0">
                <a:latin typeface="Times New Roman"/>
                <a:cs typeface="Times New Roman"/>
              </a:rPr>
              <a:t>del loro gruppo naturale. Quelli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status  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amministratore servono </a:t>
            </a:r>
            <a:r>
              <a:rPr sz="1200" dirty="0">
                <a:latin typeface="Times New Roman"/>
                <a:cs typeface="Times New Roman"/>
              </a:rPr>
              <a:t>spesso per </a:t>
            </a:r>
            <a:r>
              <a:rPr sz="1200" spc="-5" dirty="0">
                <a:latin typeface="Times New Roman"/>
                <a:cs typeface="Times New Roman"/>
              </a:rPr>
              <a:t>lunghi periodi </a:t>
            </a:r>
            <a:r>
              <a:rPr sz="1200" dirty="0">
                <a:latin typeface="Times New Roman"/>
                <a:cs typeface="Times New Roman"/>
              </a:rPr>
              <a:t>secondo la loro </a:t>
            </a:r>
            <a:r>
              <a:rPr sz="1200" spc="-5" dirty="0">
                <a:latin typeface="Times New Roman"/>
                <a:cs typeface="Times New Roman"/>
              </a:rPr>
              <a:t>classificazione originaria,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 livello </a:t>
            </a:r>
            <a:r>
              <a:rPr sz="1200" dirty="0">
                <a:latin typeface="Times New Roman"/>
                <a:cs typeface="Times New Roman"/>
              </a:rPr>
              <a:t>di funzione </a:t>
            </a:r>
            <a:r>
              <a:rPr sz="1200" spc="-5" dirty="0">
                <a:latin typeface="Times New Roman"/>
                <a:cs typeface="Times New Roman"/>
              </a:rPr>
              <a:t>innato, </a:t>
            </a:r>
            <a:r>
              <a:rPr sz="1200" dirty="0">
                <a:latin typeface="Times New Roman"/>
                <a:cs typeface="Times New Roman"/>
              </a:rPr>
              <a:t>più i ministri </a:t>
            </a:r>
            <a:r>
              <a:rPr sz="1200" spc="-5" dirty="0">
                <a:latin typeface="Times New Roman"/>
                <a:cs typeface="Times New Roman"/>
              </a:rPr>
              <a:t>angelici cercano persistentemente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assegnati agli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servizio  universale.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speciale </a:t>
            </a:r>
            <a:r>
              <a:rPr sz="1200" spc="-5" dirty="0">
                <a:latin typeface="Times New Roman"/>
                <a:cs typeface="Times New Roman"/>
              </a:rPr>
              <a:t>essi desiderano essere assegnati alle riserve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assistenti planetari,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ci riescono si </a:t>
            </a:r>
            <a:r>
              <a:rPr sz="1200" dirty="0">
                <a:latin typeface="Times New Roman"/>
                <a:cs typeface="Times New Roman"/>
              </a:rPr>
              <a:t>arruolano </a:t>
            </a:r>
            <a:r>
              <a:rPr sz="1200" spc="-5" dirty="0">
                <a:latin typeface="Times New Roman"/>
                <a:cs typeface="Times New Roman"/>
              </a:rPr>
              <a:t>nelle  scuole celesti annesse al quartier generale 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di qualche mondo </a:t>
            </a:r>
            <a:r>
              <a:rPr sz="1200" spc="-5" dirty="0">
                <a:latin typeface="Times New Roman"/>
                <a:cs typeface="Times New Roman"/>
              </a:rPr>
              <a:t>evoluzionario. Qui essi </a:t>
            </a:r>
            <a:r>
              <a:rPr sz="1200" dirty="0">
                <a:latin typeface="Times New Roman"/>
                <a:cs typeface="Times New Roman"/>
              </a:rPr>
              <a:t>iniziano lo studio </a:t>
            </a:r>
            <a:r>
              <a:rPr sz="1200" spc="-5" dirty="0">
                <a:latin typeface="Times New Roman"/>
                <a:cs typeface="Times New Roman"/>
              </a:rPr>
              <a:t>delle  lingue, della storia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costumi locali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dell’umanità.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ed esperienza </a:t>
            </a:r>
            <a:r>
              <a:rPr sz="1200" dirty="0">
                <a:latin typeface="Times New Roman"/>
                <a:cs typeface="Times New Roman"/>
              </a:rPr>
              <a:t>in modo  molto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umani. Essi </a:t>
            </a:r>
            <a:r>
              <a:rPr sz="1200" dirty="0">
                <a:latin typeface="Times New Roman"/>
                <a:cs typeface="Times New Roman"/>
              </a:rPr>
              <a:t>non sono molto lontani da voi in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attributi </a:t>
            </a:r>
            <a:r>
              <a:rPr sz="1200" spc="-5" dirty="0">
                <a:latin typeface="Times New Roman"/>
                <a:cs typeface="Times New Roman"/>
              </a:rPr>
              <a:t>della personalità.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si  sforzano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base, dal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basso possibile;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possono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raggiungere il </a:t>
            </a:r>
            <a:r>
              <a:rPr sz="1200" spc="-5" dirty="0">
                <a:latin typeface="Times New Roman"/>
                <a:cs typeface="Times New Roman"/>
              </a:rPr>
              <a:t>livello  </a:t>
            </a:r>
            <a:r>
              <a:rPr sz="1200" dirty="0">
                <a:latin typeface="Times New Roman"/>
                <a:cs typeface="Times New Roman"/>
              </a:rPr>
              <a:t>più alto possibile di </a:t>
            </a:r>
            <a:r>
              <a:rPr sz="1200" spc="-5" dirty="0">
                <a:latin typeface="Times New Roman"/>
                <a:cs typeface="Times New Roman"/>
              </a:rPr>
              <a:t>destino esperienziale.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769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serafini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supremi</a:t>
            </a:r>
            <a:endParaRPr sz="1600">
              <a:latin typeface="Times New Roman"/>
              <a:cs typeface="Times New Roman"/>
            </a:endParaRPr>
          </a:p>
          <a:p>
            <a:pPr marL="76200" marR="3549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(427.1) 39:1.1 </a:t>
            </a:r>
            <a:r>
              <a:rPr sz="1200" spc="-5" dirty="0">
                <a:latin typeface="Times New Roman"/>
                <a:cs typeface="Times New Roman"/>
              </a:rPr>
              <a:t>Questi serafini sono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dei sette ordini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 Essi operano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sette gruppi,  ciascuno dei </a:t>
            </a:r>
            <a:r>
              <a:rPr sz="1200" dirty="0">
                <a:latin typeface="Times New Roman"/>
                <a:cs typeface="Times New Roman"/>
              </a:rPr>
              <a:t>quali è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associato ai ministri </a:t>
            </a:r>
            <a:r>
              <a:rPr sz="1200" spc="-5" dirty="0">
                <a:latin typeface="Times New Roman"/>
                <a:cs typeface="Times New Roman"/>
              </a:rPr>
              <a:t>angelici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Serafico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81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(427.2) 39:1.2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Ministri </a:t>
            </a:r>
            <a:r>
              <a:rPr sz="1200" i="1" dirty="0">
                <a:latin typeface="Times New Roman"/>
                <a:cs typeface="Times New Roman"/>
              </a:rPr>
              <a:t>del Figlio e </a:t>
            </a:r>
            <a:r>
              <a:rPr sz="1200" i="1" spc="-5" dirty="0">
                <a:latin typeface="Times New Roman"/>
                <a:cs typeface="Times New Roman"/>
              </a:rPr>
              <a:t>dello </a:t>
            </a:r>
            <a:r>
              <a:rPr sz="1200" i="1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dei serafini </a:t>
            </a:r>
            <a:r>
              <a:rPr sz="1200" spc="-5" dirty="0">
                <a:latin typeface="Times New Roman"/>
                <a:cs typeface="Times New Roman"/>
              </a:rPr>
              <a:t>supremi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servizio dei </a:t>
            </a:r>
            <a:r>
              <a:rPr sz="1200" spc="-5" dirty="0">
                <a:latin typeface="Times New Roman"/>
                <a:cs typeface="Times New Roman"/>
              </a:rPr>
              <a:t>Figli elevati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 esseri originati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che risiedono ed </a:t>
            </a:r>
            <a:r>
              <a:rPr sz="1200" dirty="0">
                <a:latin typeface="Times New Roman"/>
                <a:cs typeface="Times New Roman"/>
              </a:rPr>
              <a:t>operano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locale.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di ministri </a:t>
            </a:r>
            <a:r>
              <a:rPr sz="1200" spc="-5" dirty="0">
                <a:latin typeface="Times New Roman"/>
                <a:cs typeface="Times New Roman"/>
              </a:rPr>
              <a:t>angelici </a:t>
            </a:r>
            <a:r>
              <a:rPr sz="1200" dirty="0">
                <a:latin typeface="Times New Roman"/>
                <a:cs typeface="Times New Roman"/>
              </a:rPr>
              <a:t>serve anche il </a:t>
            </a:r>
            <a:r>
              <a:rPr sz="1200" spc="-5" dirty="0">
                <a:latin typeface="Times New Roman"/>
                <a:cs typeface="Times New Roman"/>
              </a:rPr>
              <a:t>Figlio  d’Universo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d’Universo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strettamente associato </a:t>
            </a:r>
            <a:r>
              <a:rPr sz="1200" dirty="0">
                <a:latin typeface="Times New Roman"/>
                <a:cs typeface="Times New Roman"/>
              </a:rPr>
              <a:t>al corpo </a:t>
            </a:r>
            <a:r>
              <a:rPr sz="1200" spc="-5" dirty="0">
                <a:latin typeface="Times New Roman"/>
                <a:cs typeface="Times New Roman"/>
              </a:rPr>
              <a:t>d’informazioni del Radioso Astro del Mattino,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 esecutivo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volontà congiunte del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(427.3) 39:1.3 </a:t>
            </a:r>
            <a:r>
              <a:rPr sz="1200" spc="-5" dirty="0">
                <a:latin typeface="Times New Roman"/>
                <a:cs typeface="Times New Roman"/>
              </a:rPr>
              <a:t>Essendo assegnati ai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elevati, questi serafini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naturalmente associati agli estesi </a:t>
            </a:r>
            <a:r>
              <a:rPr sz="1200" dirty="0">
                <a:latin typeface="Times New Roman"/>
                <a:cs typeface="Times New Roman"/>
              </a:rPr>
              <a:t>servizi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spc="5" dirty="0">
                <a:latin typeface="Times New Roman"/>
                <a:cs typeface="Times New Roman"/>
              </a:rPr>
              <a:t>Avonal 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la discendenza divina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Gli Avonal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accompagnati </a:t>
            </a:r>
            <a:r>
              <a:rPr sz="1200" dirty="0">
                <a:latin typeface="Times New Roman"/>
                <a:cs typeface="Times New Roman"/>
              </a:rPr>
              <a:t>in  tutte le missioni </a:t>
            </a:r>
            <a:r>
              <a:rPr sz="1200" spc="-5" dirty="0">
                <a:latin typeface="Times New Roman"/>
                <a:cs typeface="Times New Roman"/>
              </a:rPr>
              <a:t>magistrali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da questo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 sperimentato ordine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serafini, i </a:t>
            </a:r>
            <a:r>
              <a:rPr sz="1200" spc="-5" dirty="0">
                <a:latin typeface="Times New Roman"/>
                <a:cs typeface="Times New Roman"/>
              </a:rPr>
              <a:t>quali,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occasioni, </a:t>
            </a:r>
            <a:r>
              <a:rPr sz="1200" spc="-5" dirty="0">
                <a:latin typeface="Times New Roman"/>
                <a:cs typeface="Times New Roman"/>
              </a:rPr>
              <a:t>si  dedicano ad </a:t>
            </a:r>
            <a:r>
              <a:rPr sz="1200" dirty="0">
                <a:latin typeface="Times New Roman"/>
                <a:cs typeface="Times New Roman"/>
              </a:rPr>
              <a:t>organizzare </a:t>
            </a:r>
            <a:r>
              <a:rPr sz="1200" spc="-5" dirty="0">
                <a:latin typeface="Times New Roman"/>
                <a:cs typeface="Times New Roman"/>
              </a:rPr>
              <a:t>ed amministrare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speciale </a:t>
            </a:r>
            <a:r>
              <a:rPr sz="1200" spc="-5" dirty="0">
                <a:latin typeface="Times New Roman"/>
                <a:cs typeface="Times New Roman"/>
              </a:rPr>
              <a:t>connesso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una dispensazione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19812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l’inaugurazione </a:t>
            </a:r>
            <a:r>
              <a:rPr sz="1200" dirty="0">
                <a:latin typeface="Times New Roman"/>
                <a:cs typeface="Times New Roman"/>
              </a:rPr>
              <a:t>di una nuova </a:t>
            </a:r>
            <a:r>
              <a:rPr sz="1200" spc="-5" dirty="0">
                <a:latin typeface="Times New Roman"/>
                <a:cs typeface="Times New Roman"/>
              </a:rPr>
              <a:t>era.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lavoro del giudizio </a:t>
            </a:r>
            <a:r>
              <a:rPr sz="1200" dirty="0">
                <a:latin typeface="Times New Roman"/>
                <a:cs typeface="Times New Roman"/>
              </a:rPr>
              <a:t>che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incidentale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tale cambio di  dispensazione.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(427.4) 39:1.4 </a:t>
            </a:r>
            <a:r>
              <a:rPr sz="1200" i="1" spc="-5" dirty="0">
                <a:latin typeface="Times New Roman"/>
                <a:cs typeface="Times New Roman"/>
              </a:rPr>
              <a:t>Assistenti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Conferimento. </a:t>
            </a:r>
            <a:r>
              <a:rPr sz="1200" spc="-5" dirty="0">
                <a:latin typeface="Times New Roman"/>
                <a:cs typeface="Times New Roman"/>
              </a:rPr>
              <a:t>Gli Avonal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non i </a:t>
            </a:r>
            <a:r>
              <a:rPr sz="1200" spc="-5" dirty="0">
                <a:latin typeface="Times New Roman"/>
                <a:cs typeface="Times New Roman"/>
              </a:rPr>
              <a:t>Figli Creatori,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in missione di  </a:t>
            </a:r>
            <a:r>
              <a:rPr sz="1200" spc="-5" dirty="0">
                <a:latin typeface="Times New Roman"/>
                <a:cs typeface="Times New Roman"/>
              </a:rPr>
              <a:t>conferimento sono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accompagnati </a:t>
            </a:r>
            <a:r>
              <a:rPr sz="1200" dirty="0">
                <a:latin typeface="Times New Roman"/>
                <a:cs typeface="Times New Roman"/>
              </a:rPr>
              <a:t>da un corpo di 144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Questi </a:t>
            </a:r>
            <a:r>
              <a:rPr sz="1200" dirty="0">
                <a:latin typeface="Times New Roman"/>
                <a:cs typeface="Times New Roman"/>
              </a:rPr>
              <a:t>144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altri 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associati ad </a:t>
            </a:r>
            <a:r>
              <a:rPr sz="1200" dirty="0">
                <a:latin typeface="Times New Roman"/>
                <a:cs typeface="Times New Roman"/>
              </a:rPr>
              <a:t>una missione 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esservi legioni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 agli </a:t>
            </a:r>
            <a:r>
              <a:rPr sz="1200" dirty="0">
                <a:latin typeface="Times New Roman"/>
                <a:cs typeface="Times New Roman"/>
              </a:rPr>
              <a:t>ordini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incarnato </a:t>
            </a:r>
            <a:r>
              <a:rPr sz="1200" dirty="0">
                <a:latin typeface="Times New Roman"/>
                <a:cs typeface="Times New Roman"/>
              </a:rPr>
              <a:t>in un conferimento </a:t>
            </a:r>
            <a:r>
              <a:rPr sz="1200" spc="-5" dirty="0">
                <a:latin typeface="Times New Roman"/>
                <a:cs typeface="Times New Roman"/>
              </a:rPr>
              <a:t>planetario, </a:t>
            </a:r>
            <a:r>
              <a:rPr sz="1200" dirty="0">
                <a:latin typeface="Times New Roman"/>
                <a:cs typeface="Times New Roman"/>
              </a:rPr>
              <a:t>ma tutti questi </a:t>
            </a:r>
            <a:r>
              <a:rPr sz="1200" spc="-5" dirty="0">
                <a:latin typeface="Times New Roman"/>
                <a:cs typeface="Times New Roman"/>
              </a:rPr>
              <a:t>serafini saranno organizzati </a:t>
            </a:r>
            <a:r>
              <a:rPr sz="1200" dirty="0">
                <a:latin typeface="Times New Roman"/>
                <a:cs typeface="Times New Roman"/>
              </a:rPr>
              <a:t>e diretti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144 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Anche ordini </a:t>
            </a:r>
            <a:r>
              <a:rPr sz="1200" dirty="0">
                <a:latin typeface="Times New Roman"/>
                <a:cs typeface="Times New Roman"/>
              </a:rPr>
              <a:t>superiori di </a:t>
            </a:r>
            <a:r>
              <a:rPr sz="1200" spc="-5" dirty="0">
                <a:latin typeface="Times New Roman"/>
                <a:cs typeface="Times New Roman"/>
              </a:rPr>
              <a:t>angeli, supernafini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seconafini, potrebbero far parte della schiera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assistenti,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05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6233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missioni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distinte da </a:t>
            </a:r>
            <a:r>
              <a:rPr sz="1200" spc="-5" dirty="0">
                <a:latin typeface="Times New Roman"/>
                <a:cs typeface="Times New Roman"/>
              </a:rPr>
              <a:t>quelle dei serafini,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attività saranno coordinate dagli assistenti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4637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(427.5) 39:1.5 </a:t>
            </a:r>
            <a:r>
              <a:rPr sz="1200" spc="-5" dirty="0">
                <a:latin typeface="Times New Roman"/>
                <a:cs typeface="Times New Roman"/>
              </a:rPr>
              <a:t>Questi assistenti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sono serafini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attraversato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Seraphington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Serafico </a:t>
            </a:r>
            <a:r>
              <a:rPr sz="1200" dirty="0">
                <a:latin typeface="Times New Roman"/>
                <a:cs typeface="Times New Roman"/>
              </a:rPr>
              <a:t>di Compimento.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preparati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a far fronte </a:t>
            </a:r>
            <a:r>
              <a:rPr sz="1200" spc="-5" dirty="0">
                <a:latin typeface="Times New Roman"/>
                <a:cs typeface="Times New Roman"/>
              </a:rPr>
              <a:t>alle difficoltà ed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superare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emergenze associate ai conferimenti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l’avanzamento </a:t>
            </a:r>
            <a:r>
              <a:rPr sz="1200" spc="-5" dirty="0">
                <a:latin typeface="Times New Roman"/>
                <a:cs typeface="Times New Roman"/>
              </a:rPr>
              <a:t>dei figli del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Questi serafini hanno </a:t>
            </a:r>
            <a:r>
              <a:rPr sz="1200" spc="5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l’abbraccio personale della Seconda Sorgente </a:t>
            </a:r>
            <a:r>
              <a:rPr sz="1200" dirty="0">
                <a:latin typeface="Times New Roman"/>
                <a:cs typeface="Times New Roman"/>
              </a:rPr>
              <a:t>e Centro, 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(427.6) 39:1.6 </a:t>
            </a:r>
            <a:r>
              <a:rPr sz="1200" dirty="0">
                <a:latin typeface="Times New Roman"/>
                <a:cs typeface="Times New Roman"/>
              </a:rPr>
              <a:t>I serafini anelano tanto a </a:t>
            </a:r>
            <a:r>
              <a:rPr sz="1200" spc="-5" dirty="0">
                <a:latin typeface="Times New Roman"/>
                <a:cs typeface="Times New Roman"/>
              </a:rPr>
              <a:t>partecipare alle </a:t>
            </a:r>
            <a:r>
              <a:rPr sz="1200" dirty="0">
                <a:latin typeface="Times New Roman"/>
                <a:cs typeface="Times New Roman"/>
              </a:rPr>
              <a:t>missioni dei </a:t>
            </a:r>
            <a:r>
              <a:rPr sz="1200" spc="-5" dirty="0">
                <a:latin typeface="Times New Roman"/>
                <a:cs typeface="Times New Roman"/>
              </a:rPr>
              <a:t>Figli incarnati quanto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assegnati ai mortali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destino. Quest’ultimo incarico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passaporto serafico </a:t>
            </a:r>
            <a:r>
              <a:rPr sz="1200" dirty="0">
                <a:latin typeface="Times New Roman"/>
                <a:cs typeface="Times New Roman"/>
              </a:rPr>
              <a:t>più sicuro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gli assistenti </a:t>
            </a:r>
            <a:r>
              <a:rPr sz="1200" dirty="0">
                <a:latin typeface="Times New Roman"/>
                <a:cs typeface="Times New Roman"/>
              </a:rPr>
              <a:t>di conferimento  </a:t>
            </a:r>
            <a:r>
              <a:rPr sz="1200" spc="-5" dirty="0">
                <a:latin typeface="Times New Roman"/>
                <a:cs typeface="Times New Roman"/>
              </a:rPr>
              <a:t>abbiano compiuto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tra i serafini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raggiunto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778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(428.1) 39:1.7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Consulenti dei </a:t>
            </a:r>
            <a:r>
              <a:rPr sz="1200" i="1" dirty="0">
                <a:latin typeface="Times New Roman"/>
                <a:cs typeface="Times New Roman"/>
              </a:rPr>
              <a:t>Tribunali.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consulenti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assistenti serafici assegnati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giudicanti, </a:t>
            </a:r>
            <a:r>
              <a:rPr sz="120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conciliatori ai tribunali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del regno. Questi tribunali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emettere </a:t>
            </a:r>
            <a:r>
              <a:rPr sz="1200" dirty="0">
                <a:latin typeface="Times New Roman"/>
                <a:cs typeface="Times New Roman"/>
              </a:rPr>
              <a:t>sentenze punitive, ma piuttosto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 marR="126364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divergenze </a:t>
            </a:r>
            <a:r>
              <a:rPr sz="1200" dirty="0">
                <a:latin typeface="Times New Roman"/>
                <a:cs typeface="Times New Roman"/>
              </a:rPr>
              <a:t>d’opinione </a:t>
            </a:r>
            <a:r>
              <a:rPr sz="1200" spc="-5" dirty="0">
                <a:latin typeface="Times New Roman"/>
                <a:cs typeface="Times New Roman"/>
              </a:rPr>
              <a:t>oneste </a:t>
            </a:r>
            <a:r>
              <a:rPr sz="1200" dirty="0">
                <a:latin typeface="Times New Roman"/>
                <a:cs typeface="Times New Roman"/>
              </a:rPr>
              <a:t>e di decretare la </a:t>
            </a:r>
            <a:r>
              <a:rPr sz="1200" spc="-5" dirty="0">
                <a:latin typeface="Times New Roman"/>
                <a:cs typeface="Times New Roman"/>
              </a:rPr>
              <a:t>sopravvivenza eterna dei mortali </a:t>
            </a:r>
            <a:r>
              <a:rPr sz="1200" dirty="0">
                <a:latin typeface="Times New Roman"/>
                <a:cs typeface="Times New Roman"/>
              </a:rPr>
              <a:t>ascendenti.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dovere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consulenti </a:t>
            </a:r>
            <a:r>
              <a:rPr sz="1200" spc="-5" dirty="0">
                <a:latin typeface="Times New Roman"/>
                <a:cs typeface="Times New Roman"/>
              </a:rPr>
              <a:t>dei  tribunali consiste nel </a:t>
            </a:r>
            <a:r>
              <a:rPr sz="1200" dirty="0">
                <a:latin typeface="Times New Roman"/>
                <a:cs typeface="Times New Roman"/>
              </a:rPr>
              <a:t>badare che tutte le </a:t>
            </a:r>
            <a:r>
              <a:rPr sz="1200" spc="-5" dirty="0">
                <a:latin typeface="Times New Roman"/>
                <a:cs typeface="Times New Roman"/>
              </a:rPr>
              <a:t>accuse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mortali siano </a:t>
            </a:r>
            <a:r>
              <a:rPr sz="1200" spc="-5" dirty="0">
                <a:latin typeface="Times New Roman"/>
                <a:cs typeface="Times New Roman"/>
              </a:rPr>
              <a:t>formulate con </a:t>
            </a:r>
            <a:r>
              <a:rPr sz="1200" dirty="0">
                <a:latin typeface="Times New Roman"/>
                <a:cs typeface="Times New Roman"/>
              </a:rPr>
              <a:t>giustizia e </a:t>
            </a:r>
            <a:r>
              <a:rPr sz="1200" spc="-5" dirty="0">
                <a:latin typeface="Times New Roman"/>
                <a:cs typeface="Times New Roman"/>
              </a:rPr>
              <a:t>giudicate con  misericordia.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lavoro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strettamente associati agli Alti Commissari, mortali ascendenti fusi </a:t>
            </a:r>
            <a:r>
              <a:rPr sz="1200" dirty="0">
                <a:latin typeface="Times New Roman"/>
                <a:cs typeface="Times New Roman"/>
              </a:rPr>
              <a:t>con 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 prestano servizio nell’Universo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(428.2) 39:1.8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consulenti serafici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servono molto </a:t>
            </a:r>
            <a:r>
              <a:rPr sz="1200" spc="-5" dirty="0">
                <a:latin typeface="Times New Roman"/>
                <a:cs typeface="Times New Roman"/>
              </a:rPr>
              <a:t>spesso come </a:t>
            </a:r>
            <a:r>
              <a:rPr sz="1200" dirty="0">
                <a:latin typeface="Times New Roman"/>
                <a:cs typeface="Times New Roman"/>
              </a:rPr>
              <a:t>difensori </a:t>
            </a:r>
            <a:r>
              <a:rPr sz="1200" spc="-5" dirty="0">
                <a:latin typeface="Times New Roman"/>
                <a:cs typeface="Times New Roman"/>
              </a:rPr>
              <a:t>dei mortali. </a:t>
            </a:r>
            <a:r>
              <a:rPr sz="1200" dirty="0">
                <a:latin typeface="Times New Roman"/>
                <a:cs typeface="Times New Roman"/>
              </a:rPr>
              <a:t>Non che </a:t>
            </a:r>
            <a:r>
              <a:rPr sz="1200" spc="-5" dirty="0">
                <a:latin typeface="Times New Roman"/>
                <a:cs typeface="Times New Roman"/>
              </a:rPr>
              <a:t>ci sia </a:t>
            </a:r>
            <a:r>
              <a:rPr sz="1200" dirty="0">
                <a:latin typeface="Times New Roman"/>
                <a:cs typeface="Times New Roman"/>
              </a:rPr>
              <a:t>una tendenza </a:t>
            </a:r>
            <a:r>
              <a:rPr sz="1200" spc="-5" dirty="0">
                <a:latin typeface="Times New Roman"/>
                <a:cs typeface="Times New Roman"/>
              </a:rPr>
              <a:t>ad essere  ingiusti verso </a:t>
            </a:r>
            <a:r>
              <a:rPr sz="1200" dirty="0">
                <a:latin typeface="Times New Roman"/>
                <a:cs typeface="Times New Roman"/>
              </a:rPr>
              <a:t>le umili </a:t>
            </a:r>
            <a:r>
              <a:rPr sz="1200" spc="-5" dirty="0">
                <a:latin typeface="Times New Roman"/>
                <a:cs typeface="Times New Roman"/>
              </a:rPr>
              <a:t>creature dei regni, </a:t>
            </a:r>
            <a:r>
              <a:rPr sz="1200" dirty="0">
                <a:latin typeface="Times New Roman"/>
                <a:cs typeface="Times New Roman"/>
              </a:rPr>
              <a:t>ma mentre 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esige il giudizio di </a:t>
            </a:r>
            <a:r>
              <a:rPr sz="1200" spc="-5" dirty="0">
                <a:latin typeface="Times New Roman"/>
                <a:cs typeface="Times New Roman"/>
              </a:rPr>
              <a:t>ogni errore nell’ascesa </a:t>
            </a:r>
            <a:r>
              <a:rPr sz="1200" dirty="0">
                <a:latin typeface="Times New Roman"/>
                <a:cs typeface="Times New Roman"/>
              </a:rPr>
              <a:t>verso la </a:t>
            </a:r>
            <a:r>
              <a:rPr sz="1200" spc="-5" dirty="0">
                <a:latin typeface="Times New Roman"/>
                <a:cs typeface="Times New Roman"/>
              </a:rPr>
              <a:t>perfezione  divina,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richiede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passo </a:t>
            </a:r>
            <a:r>
              <a:rPr sz="1200" dirty="0">
                <a:latin typeface="Times New Roman"/>
                <a:cs typeface="Times New Roman"/>
              </a:rPr>
              <a:t>falso </a:t>
            </a:r>
            <a:r>
              <a:rPr sz="1200" spc="-5" dirty="0">
                <a:latin typeface="Times New Roman"/>
                <a:cs typeface="Times New Roman"/>
              </a:rPr>
              <a:t>sia giudicato equamente secondo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della creatura ed </a:t>
            </a:r>
            <a:r>
              <a:rPr sz="1200" dirty="0">
                <a:latin typeface="Times New Roman"/>
                <a:cs typeface="Times New Roman"/>
              </a:rPr>
              <a:t>il proposito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95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79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Questi angeli sono gli </a:t>
            </a:r>
            <a:r>
              <a:rPr sz="1200" dirty="0">
                <a:latin typeface="Times New Roman"/>
                <a:cs typeface="Times New Roman"/>
              </a:rPr>
              <a:t>esponenti e </a:t>
            </a:r>
            <a:r>
              <a:rPr sz="1200" spc="-5" dirty="0">
                <a:latin typeface="Times New Roman"/>
                <a:cs typeface="Times New Roman"/>
              </a:rPr>
              <a:t>l’esemplificazione </a:t>
            </a:r>
            <a:r>
              <a:rPr sz="1200" dirty="0">
                <a:latin typeface="Times New Roman"/>
                <a:cs typeface="Times New Roman"/>
              </a:rPr>
              <a:t>dell’elemento 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insito nella giustizia divina — di </a:t>
            </a:r>
            <a:r>
              <a:rPr sz="1200" spc="-5" dirty="0">
                <a:latin typeface="Times New Roman"/>
                <a:cs typeface="Times New Roman"/>
              </a:rPr>
              <a:t>un’equità  basata </a:t>
            </a:r>
            <a:r>
              <a:rPr sz="1200" dirty="0">
                <a:latin typeface="Times New Roman"/>
                <a:cs typeface="Times New Roman"/>
              </a:rPr>
              <a:t>sulla conoscenza </a:t>
            </a:r>
            <a:r>
              <a:rPr sz="1200" spc="-5" dirty="0">
                <a:latin typeface="Times New Roman"/>
                <a:cs typeface="Times New Roman"/>
              </a:rPr>
              <a:t>dei fatti soggiacenti ai </a:t>
            </a:r>
            <a:r>
              <a:rPr sz="1200" dirty="0">
                <a:latin typeface="Times New Roman"/>
                <a:cs typeface="Times New Roman"/>
              </a:rPr>
              <a:t>motivi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tendenze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98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(428.3) 39:1.9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serve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consigli dei Principi Planetari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tribunali più </a:t>
            </a:r>
            <a:r>
              <a:rPr sz="1200" spc="-5" dirty="0">
                <a:latin typeface="Times New Roman"/>
                <a:cs typeface="Times New Roman"/>
              </a:rPr>
              <a:t>elevati dell’Universo locale, </a:t>
            </a:r>
            <a:r>
              <a:rPr sz="1200" dirty="0">
                <a:latin typeface="Times New Roman"/>
                <a:cs typeface="Times New Roman"/>
              </a:rPr>
              <a:t>mentre i  loro </a:t>
            </a:r>
            <a:r>
              <a:rPr sz="1200" spc="-5" dirty="0">
                <a:latin typeface="Times New Roman"/>
                <a:cs typeface="Times New Roman"/>
              </a:rPr>
              <a:t>associati del Corpo Serafico </a:t>
            </a:r>
            <a:r>
              <a:rPr sz="1200" dirty="0">
                <a:latin typeface="Times New Roman"/>
                <a:cs typeface="Times New Roman"/>
              </a:rPr>
              <a:t>di Compimento </a:t>
            </a:r>
            <a:r>
              <a:rPr sz="1200" spc="-5" dirty="0">
                <a:latin typeface="Times New Roman"/>
                <a:cs typeface="Times New Roman"/>
              </a:rPr>
              <a:t>operano nei regni </a:t>
            </a:r>
            <a:r>
              <a:rPr sz="1200" dirty="0">
                <a:latin typeface="Times New Roman"/>
                <a:cs typeface="Times New Roman"/>
              </a:rPr>
              <a:t>superiori 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tribunali stessi degli </a:t>
            </a:r>
            <a:r>
              <a:rPr sz="1200" spc="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Giorni su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(428.4) 39:1.10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Orientatori Universali.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amici </a:t>
            </a:r>
            <a:r>
              <a:rPr sz="1200" dirty="0">
                <a:latin typeface="Times New Roman"/>
                <a:cs typeface="Times New Roman"/>
              </a:rPr>
              <a:t>sinceri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ascendenti </a:t>
            </a:r>
            <a:r>
              <a:rPr sz="1200" dirty="0">
                <a:latin typeface="Times New Roman"/>
                <a:cs typeface="Times New Roman"/>
              </a:rPr>
              <a:t>diplomate che  </a:t>
            </a:r>
            <a:r>
              <a:rPr sz="1200" spc="-5" dirty="0">
                <a:latin typeface="Times New Roman"/>
                <a:cs typeface="Times New Roman"/>
              </a:rPr>
              <a:t>stanno sostando per l’ultima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su Salvington, </a:t>
            </a:r>
            <a:r>
              <a:rPr sz="1200" dirty="0">
                <a:latin typeface="Times New Roman"/>
                <a:cs typeface="Times New Roman"/>
              </a:rPr>
              <a:t>nel loro </a:t>
            </a:r>
            <a:r>
              <a:rPr sz="1200" spc="-5" dirty="0">
                <a:latin typeface="Times New Roman"/>
                <a:cs typeface="Times New Roman"/>
              </a:rPr>
              <a:t>Universo d’origine, quando sono alla vigilia dell’avventura spirituale che  si dispiega </a:t>
            </a:r>
            <a:r>
              <a:rPr sz="1200" dirty="0">
                <a:latin typeface="Times New Roman"/>
                <a:cs typeface="Times New Roman"/>
              </a:rPr>
              <a:t>innanzi a </a:t>
            </a:r>
            <a:r>
              <a:rPr sz="1200" spc="-5" dirty="0">
                <a:latin typeface="Times New Roman"/>
                <a:cs typeface="Times New Roman"/>
              </a:rPr>
              <a:t>loro nell’immenso 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momenti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ascendenti provano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sentimento che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comprendere solo comparandolo con l’emozione umana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nostalgia. Alle loro </a:t>
            </a:r>
            <a:r>
              <a:rPr sz="1200" dirty="0">
                <a:latin typeface="Times New Roman"/>
                <a:cs typeface="Times New Roman"/>
              </a:rPr>
              <a:t>spalle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estendono i </a:t>
            </a:r>
            <a:r>
              <a:rPr sz="1200" spc="-5" dirty="0">
                <a:latin typeface="Times New Roman"/>
                <a:cs typeface="Times New Roman"/>
              </a:rPr>
              <a:t>regni del  compimento, regni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-5" dirty="0">
                <a:latin typeface="Times New Roman"/>
                <a:cs typeface="Times New Roman"/>
              </a:rPr>
              <a:t>familiari per </a:t>
            </a:r>
            <a:r>
              <a:rPr sz="1200" dirty="0">
                <a:latin typeface="Times New Roman"/>
                <a:cs typeface="Times New Roman"/>
              </a:rPr>
              <a:t>il lungo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morontiale; </a:t>
            </a:r>
            <a:r>
              <a:rPr sz="1200" dirty="0">
                <a:latin typeface="Times New Roman"/>
                <a:cs typeface="Times New Roman"/>
              </a:rPr>
              <a:t>dinanzi a </a:t>
            </a:r>
            <a:r>
              <a:rPr sz="1200" spc="-5" dirty="0">
                <a:latin typeface="Times New Roman"/>
                <a:cs typeface="Times New Roman"/>
              </a:rPr>
              <a:t>loro sta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mistero stimolante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più grande e più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82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(428.5) 39:1.11 </a:t>
            </a:r>
            <a:r>
              <a:rPr sz="1200" spc="-5" dirty="0">
                <a:latin typeface="Times New Roman"/>
                <a:cs typeface="Times New Roman"/>
              </a:rPr>
              <a:t>Gli orientatori universali hanno </a:t>
            </a:r>
            <a:r>
              <a:rPr sz="1200" dirty="0">
                <a:latin typeface="Times New Roman"/>
                <a:cs typeface="Times New Roman"/>
              </a:rPr>
              <a:t>il compito di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il passaggio dei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servizio  universale raggiunto </a:t>
            </a:r>
            <a:r>
              <a:rPr sz="1200" dirty="0">
                <a:latin typeface="Times New Roman"/>
                <a:cs typeface="Times New Roman"/>
              </a:rPr>
              <a:t>a quello non </a:t>
            </a:r>
            <a:r>
              <a:rPr sz="1200" spc="-5" dirty="0">
                <a:latin typeface="Times New Roman"/>
                <a:cs typeface="Times New Roman"/>
              </a:rPr>
              <a:t>raggiunto;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aiutare questi pellegrini ad effettuare quegli aggiustamenti caleidoscopici </a:t>
            </a:r>
            <a:r>
              <a:rPr sz="1200" spc="1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comprensione dei </a:t>
            </a:r>
            <a:r>
              <a:rPr sz="1200" dirty="0">
                <a:latin typeface="Times New Roman"/>
                <a:cs typeface="Times New Roman"/>
              </a:rPr>
              <a:t>significati e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insiti nella </a:t>
            </a:r>
            <a:r>
              <a:rPr sz="1200" spc="-5" dirty="0">
                <a:latin typeface="Times New Roman"/>
                <a:cs typeface="Times New Roman"/>
              </a:rPr>
              <a:t>realizzazione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spirituale del primo </a:t>
            </a:r>
            <a:r>
              <a:rPr sz="1200" spc="-5" dirty="0">
                <a:latin typeface="Times New Roman"/>
                <a:cs typeface="Times New Roman"/>
              </a:rPr>
              <a:t>stadio trova,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all’apice dell’ascensione morontiale dell’Universo locale, </a:t>
            </a:r>
            <a:r>
              <a:rPr sz="1200" dirty="0">
                <a:latin typeface="Times New Roman"/>
                <a:cs typeface="Times New Roman"/>
              </a:rPr>
              <a:t>ma piuttosto </a:t>
            </a:r>
            <a:r>
              <a:rPr sz="1200" spc="-5" dirty="0">
                <a:latin typeface="Times New Roman"/>
                <a:cs typeface="Times New Roman"/>
              </a:rPr>
              <a:t>alla base della lunga </a:t>
            </a:r>
            <a:r>
              <a:rPr sz="1200" dirty="0">
                <a:latin typeface="Times New Roman"/>
                <a:cs typeface="Times New Roman"/>
              </a:rPr>
              <a:t>scala </a:t>
            </a:r>
            <a:r>
              <a:rPr sz="1200" spc="-5" dirty="0">
                <a:latin typeface="Times New Roman"/>
                <a:cs typeface="Times New Roman"/>
              </a:rPr>
              <a:t>dell’ascensione spirituale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conduce al Padre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8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(428.6) 39:1.12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diplomati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Seraphington, </a:t>
            </a:r>
            <a:r>
              <a:rPr sz="1200" dirty="0">
                <a:latin typeface="Times New Roman"/>
                <a:cs typeface="Times New Roman"/>
              </a:rPr>
              <a:t>membri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Serafico </a:t>
            </a:r>
            <a:r>
              <a:rPr sz="1200" dirty="0">
                <a:latin typeface="Times New Roman"/>
                <a:cs typeface="Times New Roman"/>
              </a:rPr>
              <a:t>di Compimento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serafini,  </a:t>
            </a:r>
            <a:r>
              <a:rPr sz="1200" spc="-5" dirty="0">
                <a:latin typeface="Times New Roman"/>
                <a:cs typeface="Times New Roman"/>
              </a:rPr>
              <a:t>s’impegnano </a:t>
            </a:r>
            <a:r>
              <a:rPr sz="1200" dirty="0">
                <a:latin typeface="Times New Roman"/>
                <a:cs typeface="Times New Roman"/>
              </a:rPr>
              <a:t>in un esteso </a:t>
            </a:r>
            <a:r>
              <a:rPr sz="1200" spc="-5" dirty="0">
                <a:latin typeface="Times New Roman"/>
                <a:cs typeface="Times New Roman"/>
              </a:rPr>
              <a:t>insegnamento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scuole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dedite </a:t>
            </a:r>
            <a:r>
              <a:rPr sz="1200" spc="-5" dirty="0">
                <a:latin typeface="Times New Roman"/>
                <a:cs typeface="Times New Roman"/>
              </a:rPr>
              <a:t>alla preparazione delle 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per le  </a:t>
            </a:r>
            <a:r>
              <a:rPr sz="1200" spc="-5" dirty="0">
                <a:latin typeface="Times New Roman"/>
                <a:cs typeface="Times New Roman"/>
              </a:rPr>
              <a:t>relazioni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successiva era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5309" cy="3898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(428.7) 39:1.13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Consiglieri d’Insegnamento. </a:t>
            </a:r>
            <a:r>
              <a:rPr sz="1200" spc="-5" dirty="0">
                <a:latin typeface="Times New Roman"/>
                <a:cs typeface="Times New Roman"/>
              </a:rPr>
              <a:t>Questi angeli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assistenti </a:t>
            </a:r>
            <a:r>
              <a:rPr sz="1200" spc="-5" dirty="0">
                <a:latin typeface="Times New Roman"/>
                <a:cs typeface="Times New Roman"/>
              </a:rPr>
              <a:t>inestimabili del corpo insegnante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</a:t>
            </a:r>
            <a:endParaRPr sz="1200">
              <a:latin typeface="Times New Roman"/>
              <a:cs typeface="Times New Roman"/>
            </a:endParaRPr>
          </a:p>
          <a:p>
            <a:pPr marL="88900" marR="12827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locale.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d’insegnamento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segretari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d’insegnanti, dai 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Figli  Istruttori Trinitari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mortali morontiali assegnati come aiutanti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specie che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appena dietro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nella  scala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ascendente. Voi </a:t>
            </a:r>
            <a:r>
              <a:rPr sz="1200" i="1" spc="-5" dirty="0">
                <a:latin typeface="Times New Roman"/>
                <a:cs typeface="Times New Roman"/>
              </a:rPr>
              <a:t>vedrete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questi serafini insegnanti associati su </a:t>
            </a:r>
            <a:r>
              <a:rPr sz="1200" dirty="0">
                <a:latin typeface="Times New Roman"/>
                <a:cs typeface="Times New Roman"/>
              </a:rPr>
              <a:t>qualcuno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mondi delle  </a:t>
            </a:r>
            <a:r>
              <a:rPr sz="1200" spc="-5" dirty="0">
                <a:latin typeface="Times New Roman"/>
                <a:cs typeface="Times New Roman"/>
              </a:rPr>
              <a:t>dimore che circondano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1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(428.8) 39:1.14 </a:t>
            </a:r>
            <a:r>
              <a:rPr sz="1200" spc="-5" dirty="0">
                <a:latin typeface="Times New Roman"/>
                <a:cs typeface="Times New Roman"/>
              </a:rPr>
              <a:t>Questi serafini diventano associati dei capi </a:t>
            </a:r>
            <a:r>
              <a:rPr sz="1200" dirty="0">
                <a:latin typeface="Times New Roman"/>
                <a:cs typeface="Times New Roman"/>
              </a:rPr>
              <a:t>divisione </a:t>
            </a:r>
            <a:r>
              <a:rPr sz="1200" spc="-5" dirty="0">
                <a:latin typeface="Times New Roman"/>
                <a:cs typeface="Times New Roman"/>
              </a:rPr>
              <a:t>delle numerose </a:t>
            </a:r>
            <a:r>
              <a:rPr sz="1200" dirty="0">
                <a:latin typeface="Times New Roman"/>
                <a:cs typeface="Times New Roman"/>
              </a:rPr>
              <a:t>istituzioni </a:t>
            </a:r>
            <a:r>
              <a:rPr sz="1200" spc="-5" dirty="0">
                <a:latin typeface="Times New Roman"/>
                <a:cs typeface="Times New Roman"/>
              </a:rPr>
              <a:t>educative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preparatorie degli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locali,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numero alle facoltà dei </a:t>
            </a:r>
            <a:r>
              <a:rPr sz="1200" dirty="0">
                <a:latin typeface="Times New Roman"/>
                <a:cs typeface="Times New Roman"/>
              </a:rPr>
              <a:t>sette mondi di </a:t>
            </a:r>
            <a:r>
              <a:rPr sz="1200" spc="-5" dirty="0">
                <a:latin typeface="Times New Roman"/>
                <a:cs typeface="Times New Roman"/>
              </a:rPr>
              <a:t>preparazione dei </a:t>
            </a:r>
            <a:r>
              <a:rPr sz="1200" dirty="0">
                <a:latin typeface="Times New Roman"/>
                <a:cs typeface="Times New Roman"/>
              </a:rPr>
              <a:t>sistemi locali e </a:t>
            </a:r>
            <a:r>
              <a:rPr sz="1200" spc="-5" dirty="0">
                <a:latin typeface="Times New Roman"/>
                <a:cs typeface="Times New Roman"/>
              </a:rPr>
              <a:t>delle settanta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educative  delle costellazioni. Questo ministero si estende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basso fino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Anche gli insegnanti fedeli </a:t>
            </a:r>
            <a:r>
              <a:rPr sz="1200" dirty="0">
                <a:latin typeface="Times New Roman"/>
                <a:cs typeface="Times New Roman"/>
              </a:rPr>
              <a:t>e consacrati del  tempo sono </a:t>
            </a:r>
            <a:r>
              <a:rPr sz="1200" spc="-5" dirty="0">
                <a:latin typeface="Times New Roman"/>
                <a:cs typeface="Times New Roman"/>
              </a:rPr>
              <a:t>assistiti,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spesso accompagnati, </a:t>
            </a:r>
            <a:r>
              <a:rPr sz="1200" dirty="0">
                <a:latin typeface="Times New Roman"/>
                <a:cs typeface="Times New Roman"/>
              </a:rPr>
              <a:t>da questi </a:t>
            </a:r>
            <a:r>
              <a:rPr sz="1200" spc="-5" dirty="0">
                <a:latin typeface="Times New Roman"/>
                <a:cs typeface="Times New Roman"/>
              </a:rPr>
              <a:t>consiglieri dei </a:t>
            </a:r>
            <a:r>
              <a:rPr sz="1200" dirty="0">
                <a:latin typeface="Times New Roman"/>
                <a:cs typeface="Times New Roman"/>
              </a:rPr>
              <a:t>serafini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04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(429.1) 39:1.15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conferimento del </a:t>
            </a:r>
            <a:r>
              <a:rPr sz="1200" spc="-5" dirty="0">
                <a:latin typeface="Times New Roman"/>
                <a:cs typeface="Times New Roman"/>
              </a:rPr>
              <a:t>Figlio Creatore come creatura </a:t>
            </a:r>
            <a:r>
              <a:rPr sz="1200" dirty="0">
                <a:latin typeface="Times New Roman"/>
                <a:cs typeface="Times New Roman"/>
              </a:rPr>
              <a:t>avvenne </a:t>
            </a:r>
            <a:r>
              <a:rPr sz="1200" spc="-5" dirty="0">
                <a:latin typeface="Times New Roman"/>
                <a:cs typeface="Times New Roman"/>
              </a:rPr>
              <a:t>nelle sembianze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d’insegnamento dei  </a:t>
            </a:r>
            <a:r>
              <a:rPr sz="1200" spc="-5" dirty="0">
                <a:latin typeface="Times New Roman"/>
                <a:cs typeface="Times New Roman"/>
              </a:rPr>
              <a:t>serafini supremi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(429.2) 39:1.16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Direttori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Assegnazione. </a:t>
            </a:r>
            <a:r>
              <a:rPr sz="1200" spc="-5" dirty="0">
                <a:latin typeface="Times New Roman"/>
                <a:cs typeface="Times New Roman"/>
              </a:rPr>
              <a:t>Un corpo </a:t>
            </a:r>
            <a:r>
              <a:rPr sz="1200" dirty="0">
                <a:latin typeface="Times New Roman"/>
                <a:cs typeface="Times New Roman"/>
              </a:rPr>
              <a:t>di 144 </a:t>
            </a:r>
            <a:r>
              <a:rPr sz="1200" spc="-5" dirty="0">
                <a:latin typeface="Times New Roman"/>
                <a:cs typeface="Times New Roman"/>
              </a:rPr>
              <a:t>serafini supremi </a:t>
            </a:r>
            <a:r>
              <a:rPr sz="1200" dirty="0">
                <a:latin typeface="Times New Roman"/>
                <a:cs typeface="Times New Roman"/>
              </a:rPr>
              <a:t>è eletto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dagli angeli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sfere evoluzionarie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architettoniche </a:t>
            </a:r>
            <a:r>
              <a:rPr sz="1200" dirty="0">
                <a:latin typeface="Times New Roman"/>
                <a:cs typeface="Times New Roman"/>
              </a:rPr>
              <a:t>abitate </a:t>
            </a:r>
            <a:r>
              <a:rPr sz="1200" spc="-5" dirty="0">
                <a:latin typeface="Times New Roman"/>
                <a:cs typeface="Times New Roman"/>
              </a:rPr>
              <a:t>dalle creature. Questo corpo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consiglio angelico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su </a:t>
            </a:r>
            <a:r>
              <a:rPr sz="1200" spc="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sfera e  </a:t>
            </a:r>
            <a:r>
              <a:rPr sz="1200" spc="-5" dirty="0">
                <a:latin typeface="Times New Roman"/>
                <a:cs typeface="Times New Roman"/>
              </a:rPr>
              <a:t>coordina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autonome di servizio e di </a:t>
            </a:r>
            <a:r>
              <a:rPr sz="1200" spc="-5" dirty="0">
                <a:latin typeface="Times New Roman"/>
                <a:cs typeface="Times New Roman"/>
              </a:rPr>
              <a:t>assegnazione serafici. Questi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presiedono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assemblee serafiche concernenti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linea del </a:t>
            </a:r>
            <a:r>
              <a:rPr sz="1200" dirty="0">
                <a:latin typeface="Times New Roman"/>
                <a:cs typeface="Times New Roman"/>
              </a:rPr>
              <a:t>dovere o </a:t>
            </a:r>
            <a:r>
              <a:rPr sz="1200" spc="-5" dirty="0">
                <a:latin typeface="Times New Roman"/>
                <a:cs typeface="Times New Roman"/>
              </a:rPr>
              <a:t>l’appello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all’adorazione.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9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(429.3) 39:1.17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Gli Archivisti.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archivisti ufficiali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supremi. </a:t>
            </a:r>
            <a:r>
              <a:rPr sz="1200" dirty="0">
                <a:latin typeface="Times New Roman"/>
                <a:cs typeface="Times New Roman"/>
              </a:rPr>
              <a:t>Molti di questi </a:t>
            </a:r>
            <a:r>
              <a:rPr sz="1200" spc="-5" dirty="0">
                <a:latin typeface="Times New Roman"/>
                <a:cs typeface="Times New Roman"/>
              </a:rPr>
              <a:t>angeli elevati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15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loro doti </a:t>
            </a:r>
            <a:r>
              <a:rPr sz="1200" spc="-5" dirty="0">
                <a:latin typeface="Times New Roman"/>
                <a:cs typeface="Times New Roman"/>
              </a:rPr>
              <a:t>pienamente sviluppate;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qualificati per </a:t>
            </a:r>
            <a:r>
              <a:rPr sz="1200" dirty="0">
                <a:latin typeface="Times New Roman"/>
                <a:cs typeface="Times New Roman"/>
              </a:rPr>
              <a:t>i loro posti di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responsabilità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diligente </a:t>
            </a:r>
            <a:r>
              <a:rPr sz="1200" dirty="0">
                <a:latin typeface="Times New Roman"/>
                <a:cs typeface="Times New Roman"/>
              </a:rPr>
              <a:t>applicazione  </a:t>
            </a:r>
            <a:r>
              <a:rPr sz="1200" spc="-5" dirty="0">
                <a:latin typeface="Times New Roman"/>
                <a:cs typeface="Times New Roman"/>
              </a:rPr>
              <a:t>allo studio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compimento </a:t>
            </a:r>
            <a:r>
              <a:rPr sz="1200" spc="-5" dirty="0">
                <a:latin typeface="Times New Roman"/>
                <a:cs typeface="Times New Roman"/>
              </a:rPr>
              <a:t>d’incarichi similari mentre erano assegnati ad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o di minore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responsabilità.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498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578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(429.4) 39:1.18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Ministri Non Incaricati.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incarico dell’ordine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servitori </a:t>
            </a:r>
            <a:r>
              <a:rPr sz="1200" dirty="0">
                <a:latin typeface="Times New Roman"/>
                <a:cs typeface="Times New Roman"/>
              </a:rPr>
              <a:t>per scelta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sulle sfere </a:t>
            </a:r>
            <a:r>
              <a:rPr sz="1200" spc="-5" dirty="0">
                <a:latin typeface="Times New Roman"/>
                <a:cs typeface="Times New Roman"/>
              </a:rPr>
              <a:t>architettoniche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pianeti </a:t>
            </a:r>
            <a:r>
              <a:rPr sz="1200" dirty="0">
                <a:latin typeface="Times New Roman"/>
                <a:cs typeface="Times New Roman"/>
              </a:rPr>
              <a:t>abitati.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soddisfano volontariamente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soprappiù di </a:t>
            </a:r>
            <a:r>
              <a:rPr sz="1200" spc="-5" dirty="0">
                <a:latin typeface="Times New Roman"/>
                <a:cs typeface="Times New Roman"/>
              </a:rPr>
              <a:t>richieste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serafini supremi, costituendo </a:t>
            </a:r>
            <a:r>
              <a:rPr sz="1200" dirty="0">
                <a:latin typeface="Times New Roman"/>
                <a:cs typeface="Times New Roman"/>
              </a:rPr>
              <a:t>in tal modo la </a:t>
            </a:r>
            <a:r>
              <a:rPr sz="1200" spc="-5" dirty="0">
                <a:latin typeface="Times New Roman"/>
                <a:cs typeface="Times New Roman"/>
              </a:rPr>
              <a:t>riserva generale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quest’ordine.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serafini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superiori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(429.5) 39:2.1 </a:t>
            </a:r>
            <a:r>
              <a:rPr sz="1200" dirty="0">
                <a:latin typeface="Times New Roman"/>
                <a:cs typeface="Times New Roman"/>
              </a:rPr>
              <a:t>I serafini superiori sono così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sono in qualche </a:t>
            </a:r>
            <a:r>
              <a:rPr sz="1200" spc="-5" dirty="0">
                <a:latin typeface="Times New Roman"/>
                <a:cs typeface="Times New Roman"/>
              </a:rPr>
              <a:t>senso qualitativamente superiori agli altri ordini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angeli,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incaricati delle attività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dirty="0">
                <a:latin typeface="Times New Roman"/>
                <a:cs typeface="Times New Roman"/>
              </a:rPr>
              <a:t>Moltissimi </a:t>
            </a:r>
            <a:r>
              <a:rPr sz="1200" spc="-5" dirty="0">
                <a:latin typeface="Times New Roman"/>
                <a:cs typeface="Times New Roman"/>
              </a:rPr>
              <a:t>membri dei </a:t>
            </a:r>
            <a:r>
              <a:rPr sz="1200" dirty="0">
                <a:latin typeface="Times New Roman"/>
                <a:cs typeface="Times New Roman"/>
              </a:rPr>
              <a:t>primi due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 corpo serafico </a:t>
            </a:r>
            <a:r>
              <a:rPr sz="1200" dirty="0">
                <a:latin typeface="Times New Roman"/>
                <a:cs typeface="Times New Roman"/>
              </a:rPr>
              <a:t>sono serafini di </a:t>
            </a:r>
            <a:r>
              <a:rPr sz="1200" spc="-5" dirty="0">
                <a:latin typeface="Times New Roman"/>
                <a:cs typeface="Times New Roman"/>
              </a:rPr>
              <a:t>compimento, angeli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servito in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preparazione e sono </a:t>
            </a:r>
            <a:r>
              <a:rPr sz="1200" spc="-5" dirty="0">
                <a:latin typeface="Times New Roman"/>
                <a:cs typeface="Times New Roman"/>
              </a:rPr>
              <a:t>ritornati ad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destinazione glorificata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specie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attività iniziali. Essendo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giovane,  Nebadon </a:t>
            </a:r>
            <a:r>
              <a:rPr sz="1200" dirty="0">
                <a:latin typeface="Times New Roman"/>
                <a:cs typeface="Times New Roman"/>
              </a:rPr>
              <a:t>non ha molti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(429.6) 39:2.2 </a:t>
            </a:r>
            <a:r>
              <a:rPr sz="1200" dirty="0">
                <a:latin typeface="Times New Roman"/>
                <a:cs typeface="Times New Roman"/>
              </a:rPr>
              <a:t>I serafini superiori </a:t>
            </a:r>
            <a:r>
              <a:rPr sz="1200" spc="-5" dirty="0">
                <a:latin typeface="Times New Roman"/>
                <a:cs typeface="Times New Roman"/>
              </a:rPr>
              <a:t>operano nei </a:t>
            </a:r>
            <a:r>
              <a:rPr sz="1200" dirty="0">
                <a:latin typeface="Times New Roman"/>
                <a:cs typeface="Times New Roman"/>
              </a:rPr>
              <a:t>sette gruppi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01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(429.7) 39:2.3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Corpo </a:t>
            </a:r>
            <a:r>
              <a:rPr sz="1200" i="1" spc="-5" dirty="0">
                <a:latin typeface="Times New Roman"/>
                <a:cs typeface="Times New Roman"/>
              </a:rPr>
              <a:t>d’Informazione. </a:t>
            </a:r>
            <a:r>
              <a:rPr sz="1200" spc="-5" dirty="0">
                <a:latin typeface="Times New Roman"/>
                <a:cs typeface="Times New Roman"/>
              </a:rPr>
              <a:t>Questi serafini appartengono al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Radioso  Astro del Mattino.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percorrono </a:t>
            </a:r>
            <a:r>
              <a:rPr sz="1200" dirty="0">
                <a:latin typeface="Times New Roman"/>
                <a:cs typeface="Times New Roman"/>
              </a:rPr>
              <a:t>l’Universo locale </a:t>
            </a:r>
            <a:r>
              <a:rPr sz="1200" spc="-5" dirty="0">
                <a:latin typeface="Times New Roman"/>
                <a:cs typeface="Times New Roman"/>
              </a:rPr>
              <a:t>raccogliendo </a:t>
            </a:r>
            <a:r>
              <a:rPr sz="1200" dirty="0">
                <a:latin typeface="Times New Roman"/>
                <a:cs typeface="Times New Roman"/>
              </a:rPr>
              <a:t>le informazioni </a:t>
            </a:r>
            <a:r>
              <a:rPr sz="1200" spc="-5" dirty="0">
                <a:latin typeface="Times New Roman"/>
                <a:cs typeface="Times New Roman"/>
              </a:rPr>
              <a:t>dei regni </a:t>
            </a:r>
            <a:r>
              <a:rPr sz="1200" dirty="0">
                <a:latin typeface="Times New Roman"/>
                <a:cs typeface="Times New Roman"/>
              </a:rPr>
              <a:t>per la sua </a:t>
            </a:r>
            <a:r>
              <a:rPr sz="1200" spc="-5" dirty="0">
                <a:latin typeface="Times New Roman"/>
                <a:cs typeface="Times New Roman"/>
              </a:rPr>
              <a:t>guida nei  consigli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corpo d’informazione delle </a:t>
            </a:r>
            <a:r>
              <a:rPr sz="1200" dirty="0">
                <a:latin typeface="Times New Roman"/>
                <a:cs typeface="Times New Roman"/>
              </a:rPr>
              <a:t>possenti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Gabriele presiede </a:t>
            </a:r>
            <a:r>
              <a:rPr sz="1200" dirty="0">
                <a:latin typeface="Times New Roman"/>
                <a:cs typeface="Times New Roman"/>
              </a:rPr>
              <a:t>in qualità di  </a:t>
            </a:r>
            <a:r>
              <a:rPr sz="1200" spc="-5" dirty="0">
                <a:latin typeface="Times New Roman"/>
                <a:cs typeface="Times New Roman"/>
              </a:rPr>
              <a:t>vicegerente del Figlio </a:t>
            </a:r>
            <a:r>
              <a:rPr sz="1200" dirty="0">
                <a:latin typeface="Times New Roman"/>
                <a:cs typeface="Times New Roman"/>
              </a:rPr>
              <a:t>Maestro. </a:t>
            </a:r>
            <a:r>
              <a:rPr sz="1200" spc="-5" dirty="0">
                <a:latin typeface="Times New Roman"/>
                <a:cs typeface="Times New Roman"/>
              </a:rPr>
              <a:t>Questi serafini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direttamente </a:t>
            </a:r>
            <a:r>
              <a:rPr sz="1200" dirty="0">
                <a:latin typeface="Times New Roman"/>
                <a:cs typeface="Times New Roman"/>
              </a:rPr>
              <a:t>associati né </a:t>
            </a:r>
            <a:r>
              <a:rPr sz="1200" spc="-5" dirty="0">
                <a:latin typeface="Times New Roman"/>
                <a:cs typeface="Times New Roman"/>
              </a:rPr>
              <a:t>ai sistemi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alle costellazioni </a:t>
            </a:r>
            <a:r>
              <a:rPr sz="1200" dirty="0">
                <a:latin typeface="Times New Roman"/>
                <a:cs typeface="Times New Roman"/>
              </a:rPr>
              <a:t>e le  loro </a:t>
            </a:r>
            <a:r>
              <a:rPr sz="1200" spc="-5" dirty="0">
                <a:latin typeface="Times New Roman"/>
                <a:cs typeface="Times New Roman"/>
              </a:rPr>
              <a:t>informazioni affluiscono direttamente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Salvington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circuito continuo, diretto </a:t>
            </a:r>
            <a:r>
              <a:rPr sz="1200" dirty="0">
                <a:latin typeface="Times New Roman"/>
                <a:cs typeface="Times New Roman"/>
              </a:rPr>
              <a:t>e indi-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(429.8) 39:2.4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d’informazione </a:t>
            </a:r>
            <a:r>
              <a:rPr sz="1200" spc="-5" dirty="0">
                <a:latin typeface="Times New Roman"/>
                <a:cs typeface="Times New Roman"/>
              </a:rPr>
              <a:t>dei vari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fra loro, e lo </a:t>
            </a:r>
            <a:r>
              <a:rPr sz="1200" spc="-5" dirty="0">
                <a:latin typeface="Times New Roman"/>
                <a:cs typeface="Times New Roman"/>
              </a:rPr>
              <a:t>fanno, </a:t>
            </a:r>
            <a:r>
              <a:rPr sz="1200" spc="5" dirty="0">
                <a:latin typeface="Times New Roman"/>
                <a:cs typeface="Times New Roman"/>
              </a:rPr>
              <a:t>ma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soltanto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all’interno di </a:t>
            </a:r>
            <a:r>
              <a:rPr sz="1200" dirty="0">
                <a:latin typeface="Times New Roman"/>
                <a:cs typeface="Times New Roman"/>
              </a:rPr>
              <a:t>un dato </a:t>
            </a:r>
            <a:r>
              <a:rPr sz="1200" spc="-5" dirty="0">
                <a:latin typeface="Times New Roman"/>
                <a:cs typeface="Times New Roman"/>
              </a:rPr>
              <a:t>Superuniverso. </a:t>
            </a:r>
            <a:r>
              <a:rPr sz="1200" dirty="0">
                <a:latin typeface="Times New Roman"/>
                <a:cs typeface="Times New Roman"/>
              </a:rPr>
              <a:t>C’è un differenziale </a:t>
            </a:r>
            <a:r>
              <a:rPr sz="1200" spc="-5" dirty="0">
                <a:latin typeface="Times New Roman"/>
                <a:cs typeface="Times New Roman"/>
              </a:rPr>
              <a:t>d’energia che </a:t>
            </a:r>
            <a:r>
              <a:rPr sz="1200" dirty="0">
                <a:latin typeface="Times New Roman"/>
                <a:cs typeface="Times New Roman"/>
              </a:rPr>
              <a:t>separa di fatto </a:t>
            </a:r>
            <a:r>
              <a:rPr sz="1200" spc="-5" dirty="0">
                <a:latin typeface="Times New Roman"/>
                <a:cs typeface="Times New Roman"/>
              </a:rPr>
              <a:t>gli affari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attività dei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745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2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supergoverni. Un </a:t>
            </a:r>
            <a:r>
              <a:rPr sz="1200" dirty="0">
                <a:latin typeface="Times New Roman"/>
                <a:cs typeface="Times New Roman"/>
              </a:rPr>
              <a:t>Superuniverso può ordinariamente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un altro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 mezzi e  i dispositivi del punto </a:t>
            </a:r>
            <a:r>
              <a:rPr sz="1200" spc="-5" dirty="0">
                <a:latin typeface="Times New Roman"/>
                <a:cs typeface="Times New Roman"/>
              </a:rPr>
              <a:t>di smistamento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85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(430.1) 39:2.5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 Voce della </a:t>
            </a:r>
            <a:r>
              <a:rPr sz="1200" i="1" dirty="0">
                <a:latin typeface="Times New Roman"/>
                <a:cs typeface="Times New Roman"/>
              </a:rPr>
              <a:t>Misericordia.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è la nota dominante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serafico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ministero  angelico.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opportuno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che,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speciale, </a:t>
            </a:r>
            <a:r>
              <a:rPr sz="1200" dirty="0">
                <a:latin typeface="Times New Roman"/>
                <a:cs typeface="Times New Roman"/>
              </a:rPr>
              <a:t>illustri la </a:t>
            </a:r>
            <a:r>
              <a:rPr sz="1200" spc="-5" dirty="0">
                <a:latin typeface="Times New Roman"/>
                <a:cs typeface="Times New Roman"/>
              </a:rPr>
              <a:t>misericordia. Questi  serafini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veri </a:t>
            </a:r>
            <a:r>
              <a:rPr sz="1200" dirty="0">
                <a:latin typeface="Times New Roman"/>
                <a:cs typeface="Times New Roman"/>
              </a:rPr>
              <a:t>ministri di </a:t>
            </a:r>
            <a:r>
              <a:rPr sz="1200" spc="-5" dirty="0">
                <a:latin typeface="Times New Roman"/>
                <a:cs typeface="Times New Roman"/>
              </a:rPr>
              <a:t>misericordia degli Universi locali.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ispirati capi </a:t>
            </a:r>
            <a:r>
              <a:rPr sz="1200" dirty="0">
                <a:latin typeface="Times New Roman"/>
                <a:cs typeface="Times New Roman"/>
              </a:rPr>
              <a:t>che favoriscono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impulsi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 le emozioni più </a:t>
            </a:r>
            <a:r>
              <a:rPr sz="1200" spc="-5" dirty="0">
                <a:latin typeface="Times New Roman"/>
                <a:cs typeface="Times New Roman"/>
              </a:rPr>
              <a:t>sacre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angeli. I direttori di </a:t>
            </a:r>
            <a:r>
              <a:rPr sz="1200" spc="-5" dirty="0">
                <a:latin typeface="Times New Roman"/>
                <a:cs typeface="Times New Roman"/>
              </a:rPr>
              <a:t>queste legioni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attualmente  sempre serafini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compimento, che </a:t>
            </a:r>
            <a:r>
              <a:rPr sz="1200" dirty="0">
                <a:latin typeface="Times New Roman"/>
                <a:cs typeface="Times New Roman"/>
              </a:rPr>
              <a:t>sono anche i </a:t>
            </a:r>
            <a:r>
              <a:rPr sz="1200" spc="-5" dirty="0">
                <a:latin typeface="Times New Roman"/>
                <a:cs typeface="Times New Roman"/>
              </a:rPr>
              <a:t>guardiani diplomati del </a:t>
            </a:r>
            <a:r>
              <a:rPr sz="1200" dirty="0">
                <a:latin typeface="Times New Roman"/>
                <a:cs typeface="Times New Roman"/>
              </a:rPr>
              <a:t>destino umano; </a:t>
            </a:r>
            <a:r>
              <a:rPr sz="1200" spc="-5" dirty="0">
                <a:latin typeface="Times New Roman"/>
                <a:cs typeface="Times New Roman"/>
              </a:rPr>
              <a:t>cioè, ogni coppia angelica 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guidato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un’anima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animale durante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nella carne,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successivamente attraversato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Seraphington </a:t>
            </a:r>
            <a:r>
              <a:rPr sz="1200" dirty="0">
                <a:latin typeface="Times New Roman"/>
                <a:cs typeface="Times New Roman"/>
              </a:rPr>
              <a:t>ed è stata </a:t>
            </a:r>
            <a:r>
              <a:rPr sz="1200" spc="-5" dirty="0">
                <a:latin typeface="Times New Roman"/>
                <a:cs typeface="Times New Roman"/>
              </a:rPr>
              <a:t>arruolata nel Corpo Serafico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5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(430.2) 39:2.6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Coordinatori </a:t>
            </a:r>
            <a:r>
              <a:rPr sz="1200" i="1" dirty="0">
                <a:latin typeface="Times New Roman"/>
                <a:cs typeface="Times New Roman"/>
              </a:rPr>
              <a:t>Spirituali.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superiori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base </a:t>
            </a:r>
            <a:r>
              <a:rPr sz="1200" spc="-5" dirty="0">
                <a:latin typeface="Times New Roman"/>
                <a:cs typeface="Times New Roman"/>
              </a:rPr>
              <a:t>su Salvington,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opera  nell’Universo </a:t>
            </a:r>
            <a:r>
              <a:rPr sz="1200" dirty="0">
                <a:latin typeface="Times New Roman"/>
                <a:cs typeface="Times New Roman"/>
              </a:rPr>
              <a:t>locale ovunque </a:t>
            </a:r>
            <a:r>
              <a:rPr sz="1200" spc="-5" dirty="0">
                <a:latin typeface="Times New Roman"/>
                <a:cs typeface="Times New Roman"/>
              </a:rPr>
              <a:t>possa servire utilmente. Sebbene </a:t>
            </a:r>
            <a:r>
              <a:rPr sz="1200" dirty="0">
                <a:latin typeface="Times New Roman"/>
                <a:cs typeface="Times New Roman"/>
              </a:rPr>
              <a:t>i compiti di </a:t>
            </a:r>
            <a:r>
              <a:rPr sz="1200" spc="-5" dirty="0">
                <a:latin typeface="Times New Roman"/>
                <a:cs typeface="Times New Roman"/>
              </a:rPr>
              <a:t>questi serafini siano </a:t>
            </a:r>
            <a:r>
              <a:rPr sz="1200" dirty="0">
                <a:latin typeface="Times New Roman"/>
                <a:cs typeface="Times New Roman"/>
              </a:rPr>
              <a:t>essenzialmente 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quindi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reale comprensione della </a:t>
            </a:r>
            <a:r>
              <a:rPr sz="1200" dirty="0">
                <a:latin typeface="Times New Roman"/>
                <a:cs typeface="Times New Roman"/>
              </a:rPr>
              <a:t>mente umana, voi </a:t>
            </a:r>
            <a:r>
              <a:rPr sz="1200" spc="-5" dirty="0">
                <a:latin typeface="Times New Roman"/>
                <a:cs typeface="Times New Roman"/>
              </a:rPr>
              <a:t>cogliereste </a:t>
            </a:r>
            <a:r>
              <a:rPr sz="1200" dirty="0">
                <a:latin typeface="Times New Roman"/>
                <a:cs typeface="Times New Roman"/>
              </a:rPr>
              <a:t>forse qualcosa </a:t>
            </a:r>
            <a:r>
              <a:rPr sz="1200" spc="-5" dirty="0">
                <a:latin typeface="Times New Roman"/>
                <a:cs typeface="Times New Roman"/>
              </a:rPr>
              <a:t>del loro  ministero ai mortali se spieghiamo che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affidato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angeli </a:t>
            </a:r>
            <a:r>
              <a:rPr sz="1200" dirty="0">
                <a:latin typeface="Times New Roman"/>
                <a:cs typeface="Times New Roman"/>
              </a:rPr>
              <a:t>il compito di </a:t>
            </a:r>
            <a:r>
              <a:rPr sz="1200" spc="-5" dirty="0">
                <a:latin typeface="Times New Roman"/>
                <a:cs typeface="Times New Roman"/>
              </a:rPr>
              <a:t>preparare gli ascendenti che  soggiornano su </a:t>
            </a:r>
            <a:r>
              <a:rPr sz="1200" dirty="0">
                <a:latin typeface="Times New Roman"/>
                <a:cs typeface="Times New Roman"/>
              </a:rPr>
              <a:t>Salvington </a:t>
            </a:r>
            <a:r>
              <a:rPr sz="1200" spc="-5" dirty="0">
                <a:latin typeface="Times New Roman"/>
                <a:cs typeface="Times New Roman"/>
              </a:rPr>
              <a:t>al loro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transito nell’Universo </a:t>
            </a:r>
            <a:r>
              <a:rPr sz="1200" dirty="0">
                <a:latin typeface="Times New Roman"/>
                <a:cs typeface="Times New Roman"/>
              </a:rPr>
              <a:t>locale — il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dal livello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spirituali appena nati.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pianificatori </a:t>
            </a:r>
            <a:r>
              <a:rPr sz="1200" dirty="0">
                <a:latin typeface="Times New Roman"/>
                <a:cs typeface="Times New Roman"/>
              </a:rPr>
              <a:t>mentali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 aiutano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sopravviventi ad </a:t>
            </a:r>
            <a:r>
              <a:rPr sz="1200" spc="-5" dirty="0">
                <a:latin typeface="Times New Roman"/>
                <a:cs typeface="Times New Roman"/>
              </a:rPr>
              <a:t>aggiustarsi sui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ed a </a:t>
            </a:r>
            <a:r>
              <a:rPr sz="1200" spc="-5" dirty="0">
                <a:latin typeface="Times New Roman"/>
                <a:cs typeface="Times New Roman"/>
              </a:rPr>
              <a:t>servirsene efficacemente, così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endParaRPr sz="1200">
              <a:latin typeface="Times New Roman"/>
              <a:cs typeface="Times New Roman"/>
            </a:endParaRPr>
          </a:p>
          <a:p>
            <a:pPr marL="76200" marR="12890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istruiscono i diplomati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appena acquisite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essi servono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in molti altri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(430.3) 39:2.7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Insegnanti Assistenti.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assistenti sono </a:t>
            </a:r>
            <a:r>
              <a:rPr sz="1200" spc="-5" dirty="0">
                <a:latin typeface="Times New Roman"/>
                <a:cs typeface="Times New Roman"/>
              </a:rPr>
              <a:t>gli aiutanti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associati dei loro </a:t>
            </a:r>
            <a:r>
              <a:rPr sz="1200" spc="-5" dirty="0">
                <a:latin typeface="Times New Roman"/>
                <a:cs typeface="Times New Roman"/>
              </a:rPr>
              <a:t>compagni serafini,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d’insegnamento.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anche </a:t>
            </a:r>
            <a:r>
              <a:rPr sz="1200" dirty="0">
                <a:latin typeface="Times New Roman"/>
                <a:cs typeface="Times New Roman"/>
              </a:rPr>
              <a:t>individualmente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vaste </a:t>
            </a:r>
            <a:r>
              <a:rPr sz="1200" dirty="0">
                <a:latin typeface="Times New Roman"/>
                <a:cs typeface="Times New Roman"/>
              </a:rPr>
              <a:t>istituzioni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educative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184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(361.2) 32:3.7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dato Universo </a:t>
            </a:r>
            <a:r>
              <a:rPr sz="1200" dirty="0">
                <a:latin typeface="Times New Roman"/>
                <a:cs typeface="Times New Roman"/>
              </a:rPr>
              <a:t>sono salde e </a:t>
            </a:r>
            <a:r>
              <a:rPr sz="1200" spc="-5" dirty="0">
                <a:latin typeface="Times New Roman"/>
                <a:cs typeface="Times New Roman"/>
              </a:rPr>
              <a:t>affidabili </a:t>
            </a:r>
            <a:r>
              <a:rPr sz="1200" dirty="0">
                <a:latin typeface="Times New Roman"/>
                <a:cs typeface="Times New Roman"/>
              </a:rPr>
              <a:t>soltanto in </a:t>
            </a:r>
            <a:r>
              <a:rPr sz="1200" spc="-5" dirty="0">
                <a:latin typeface="Times New Roman"/>
                <a:cs typeface="Times New Roman"/>
              </a:rPr>
              <a:t>conformità al loro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parentela 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Deità. Quando </a:t>
            </a:r>
            <a:r>
              <a:rPr sz="1200" dirty="0">
                <a:latin typeface="Times New Roman"/>
                <a:cs typeface="Times New Roman"/>
              </a:rPr>
              <a:t>l’origine </a:t>
            </a:r>
            <a:r>
              <a:rPr sz="1200" spc="-5" dirty="0">
                <a:latin typeface="Times New Roman"/>
                <a:cs typeface="Times New Roman"/>
              </a:rPr>
              <a:t>della creatura si scosta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sufficienza dalle Sorgenti originali </a:t>
            </a:r>
            <a:r>
              <a:rPr sz="1200" dirty="0">
                <a:latin typeface="Times New Roman"/>
                <a:cs typeface="Times New Roman"/>
              </a:rPr>
              <a:t>e divine,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tratti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o delle  </a:t>
            </a:r>
            <a:r>
              <a:rPr sz="1200" spc="-5" dirty="0">
                <a:latin typeface="Times New Roman"/>
                <a:cs typeface="Times New Roman"/>
              </a:rPr>
              <a:t>creature appartenenti al ministero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aumenta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disarmonia,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e talvolta di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ribellione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— di</a:t>
            </a:r>
            <a:r>
              <a:rPr sz="1200" spc="-5" dirty="0">
                <a:latin typeface="Times New Roman"/>
                <a:cs typeface="Times New Roman"/>
              </a:rPr>
              <a:t> 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49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(361.3) 32:3.8 </a:t>
            </a:r>
            <a:r>
              <a:rPr sz="1200" spc="-5" dirty="0">
                <a:latin typeface="Times New Roman"/>
                <a:cs typeface="Times New Roman"/>
              </a:rPr>
              <a:t>A parte gli esseri perfetti originati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dei Superuniversi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natura  evoluzionaria; </a:t>
            </a:r>
            <a:r>
              <a:rPr sz="1200" dirty="0">
                <a:latin typeface="Times New Roman"/>
                <a:cs typeface="Times New Roman"/>
              </a:rPr>
              <a:t>iniziano </a:t>
            </a:r>
            <a:r>
              <a:rPr sz="1200" spc="-10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condizione </a:t>
            </a:r>
            <a:r>
              <a:rPr sz="1200" spc="-5" dirty="0">
                <a:latin typeface="Times New Roman"/>
                <a:cs typeface="Times New Roman"/>
              </a:rPr>
              <a:t>bassa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salgono </a:t>
            </a:r>
            <a:r>
              <a:rPr sz="1200" dirty="0">
                <a:latin typeface="Times New Roman"/>
                <a:cs typeface="Times New Roman"/>
              </a:rPr>
              <a:t>sempre verso l’alto, in </a:t>
            </a:r>
            <a:r>
              <a:rPr sz="1200" spc="-5" dirty="0">
                <a:latin typeface="Times New Roman"/>
                <a:cs typeface="Times New Roman"/>
              </a:rPr>
              <a:t>realtà verso l’interno. Anche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  <a:p>
            <a:pPr marL="76200" marR="2057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altamente spirituali continuano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salire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scala dell’esistenza con </a:t>
            </a:r>
            <a:r>
              <a:rPr sz="1200" dirty="0">
                <a:latin typeface="Times New Roman"/>
                <a:cs typeface="Times New Roman"/>
              </a:rPr>
              <a:t>trasferimenti </a:t>
            </a:r>
            <a:r>
              <a:rPr sz="1200" spc="-5" dirty="0">
                <a:latin typeface="Times New Roman"/>
                <a:cs typeface="Times New Roman"/>
              </a:rPr>
              <a:t>progressivi </a:t>
            </a:r>
            <a:r>
              <a:rPr sz="1200" dirty="0">
                <a:latin typeface="Times New Roman"/>
                <a:cs typeface="Times New Roman"/>
              </a:rPr>
              <a:t>di vita in vita e di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in sfera. E </a:t>
            </a:r>
            <a:r>
              <a:rPr sz="1200" spc="-5" dirty="0">
                <a:latin typeface="Times New Roman"/>
                <a:cs typeface="Times New Roman"/>
              </a:rPr>
              <a:t>nel  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ospitano 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in verità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possibili </a:t>
            </a:r>
            <a:r>
              <a:rPr sz="1200" spc="-5" dirty="0">
                <a:latin typeface="Times New Roman"/>
                <a:cs typeface="Times New Roman"/>
              </a:rPr>
              <a:t>altezze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ascesa </a:t>
            </a:r>
            <a:r>
              <a:rPr sz="1200" dirty="0">
                <a:latin typeface="Times New Roman"/>
                <a:cs typeface="Times New Roman"/>
              </a:rPr>
              <a:t>spirituale 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realizzazione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77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(361.4) 32:3.9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raggiunta definitivamente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delle creature del tempo, </a:t>
            </a:r>
            <a:r>
              <a:rPr sz="1200" dirty="0">
                <a:latin typeface="Times New Roman"/>
                <a:cs typeface="Times New Roman"/>
              </a:rPr>
              <a:t>essa è un’acquisizione </a:t>
            </a:r>
            <a:r>
              <a:rPr sz="1200" spc="-5" dirty="0">
                <a:latin typeface="Times New Roman"/>
                <a:cs typeface="Times New Roman"/>
              </a:rPr>
              <a:t>completa,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autentico  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personalità. Anche se gli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della grazia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largamente mescolati, </a:t>
            </a:r>
            <a:r>
              <a:rPr sz="1200" dirty="0">
                <a:latin typeface="Times New Roman"/>
                <a:cs typeface="Times New Roman"/>
              </a:rPr>
              <a:t>nondimeno le </a:t>
            </a:r>
            <a:r>
              <a:rPr sz="1200" spc="-5" dirty="0">
                <a:latin typeface="Times New Roman"/>
                <a:cs typeface="Times New Roman"/>
              </a:rPr>
              <a:t>realizzazioni della </a:t>
            </a:r>
            <a:r>
              <a:rPr sz="1200" dirty="0">
                <a:latin typeface="Times New Roman"/>
                <a:cs typeface="Times New Roman"/>
              </a:rPr>
              <a:t>creatura  sono il risultato di uno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individuale e di una vita </a:t>
            </a:r>
            <a:r>
              <a:rPr sz="1200" spc="-5" dirty="0">
                <a:latin typeface="Times New Roman"/>
                <a:cs typeface="Times New Roman"/>
              </a:rPr>
              <a:t>effettiva, </a:t>
            </a:r>
            <a:r>
              <a:rPr sz="1200" dirty="0">
                <a:latin typeface="Times New Roman"/>
                <a:cs typeface="Times New Roman"/>
              </a:rPr>
              <a:t>di una reazione </a:t>
            </a:r>
            <a:r>
              <a:rPr sz="1200" spc="-5" dirty="0">
                <a:latin typeface="Times New Roman"/>
                <a:cs typeface="Times New Roman"/>
              </a:rPr>
              <a:t>della personalità all’ambiente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(361.5) 32:3.10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dell’origine evoluzionaria animale </a:t>
            </a:r>
            <a:r>
              <a:rPr sz="1200" dirty="0">
                <a:latin typeface="Times New Roman"/>
                <a:cs typeface="Times New Roman"/>
              </a:rPr>
              <a:t>non imprime </a:t>
            </a:r>
            <a:r>
              <a:rPr sz="1200" spc="-5" dirty="0">
                <a:latin typeface="Times New Roman"/>
                <a:cs typeface="Times New Roman"/>
              </a:rPr>
              <a:t>alcun marchio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agli </a:t>
            </a:r>
            <a:r>
              <a:rPr sz="1200" dirty="0">
                <a:latin typeface="Times New Roman"/>
                <a:cs typeface="Times New Roman"/>
              </a:rPr>
              <a:t>occhi dell’Universo, </a:t>
            </a:r>
            <a:r>
              <a:rPr sz="1200" spc="-5" dirty="0">
                <a:latin typeface="Times New Roman"/>
                <a:cs typeface="Times New Roman"/>
              </a:rPr>
              <a:t>dal  </a:t>
            </a:r>
            <a:r>
              <a:rPr sz="1200" dirty="0">
                <a:latin typeface="Times New Roman"/>
                <a:cs typeface="Times New Roman"/>
              </a:rPr>
              <a:t>momento che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è il modo </a:t>
            </a:r>
            <a:r>
              <a:rPr sz="1200" spc="-5" dirty="0">
                <a:latin typeface="Times New Roman"/>
                <a:cs typeface="Times New Roman"/>
              </a:rPr>
              <a:t>esclusivo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due tipi </a:t>
            </a:r>
            <a:r>
              <a:rPr sz="1200" spc="-5" dirty="0">
                <a:latin typeface="Times New Roman"/>
                <a:cs typeface="Times New Roman"/>
              </a:rPr>
              <a:t>basilari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finite intelligenti </a:t>
            </a:r>
            <a:r>
              <a:rPr sz="1200" dirty="0">
                <a:latin typeface="Times New Roman"/>
                <a:cs typeface="Times New Roman"/>
              </a:rPr>
              <a:t>dotate di volontà. </a:t>
            </a:r>
            <a:r>
              <a:rPr sz="1200" spc="-5" dirty="0">
                <a:latin typeface="Times New Roman"/>
                <a:cs typeface="Times New Roman"/>
              </a:rPr>
              <a:t>Quando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altezze della perfezione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dell’eternità sono raggiunte, </a:t>
            </a:r>
            <a:r>
              <a:rPr sz="1200" dirty="0">
                <a:latin typeface="Times New Roman"/>
                <a:cs typeface="Times New Roman"/>
              </a:rPr>
              <a:t>tanto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l’onore per coloro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cominciato dal </a:t>
            </a:r>
            <a:r>
              <a:rPr sz="1200" spc="5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hanno scalato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gioia,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gradino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l’altro,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scala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 che, </a:t>
            </a:r>
            <a:r>
              <a:rPr sz="1200" spc="-5" dirty="0">
                <a:latin typeface="Times New Roman"/>
                <a:cs typeface="Times New Roman"/>
              </a:rPr>
              <a:t>quando raggiungeranno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sommità della gloria,  avranno </a:t>
            </a:r>
            <a:r>
              <a:rPr sz="1200" dirty="0">
                <a:latin typeface="Times New Roman"/>
                <a:cs typeface="Times New Roman"/>
              </a:rPr>
              <a:t>acquisito </a:t>
            </a:r>
            <a:r>
              <a:rPr sz="1200" spc="-5" dirty="0">
                <a:latin typeface="Times New Roman"/>
                <a:cs typeface="Times New Roman"/>
              </a:rPr>
              <a:t>un’esperienza personale </a:t>
            </a:r>
            <a:r>
              <a:rPr sz="1200" dirty="0">
                <a:latin typeface="Times New Roman"/>
                <a:cs typeface="Times New Roman"/>
              </a:rPr>
              <a:t>che incorpora una conoscenza </a:t>
            </a:r>
            <a:r>
              <a:rPr sz="1200" spc="-5" dirty="0">
                <a:latin typeface="Times New Roman"/>
                <a:cs typeface="Times New Roman"/>
              </a:rPr>
              <a:t>effettiva d’ogni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più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più alto.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2975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locale, specialmente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d’istruzione operante sui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5" dirty="0">
                <a:latin typeface="Times New Roman"/>
                <a:cs typeface="Times New Roman"/>
              </a:rPr>
              <a:t>dei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sistemi</a:t>
            </a:r>
            <a:endParaRPr sz="1200">
              <a:latin typeface="Times New Roman"/>
              <a:cs typeface="Times New Roman"/>
            </a:endParaRPr>
          </a:p>
          <a:p>
            <a:pPr marL="88900" marR="1219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locali. Un meraviglioso </a:t>
            </a:r>
            <a:r>
              <a:rPr sz="1200" dirty="0">
                <a:latin typeface="Times New Roman"/>
                <a:cs typeface="Times New Roman"/>
              </a:rPr>
              <a:t>corpo di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sostenere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 progredire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rettitudine.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(430.4) 39:2.8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Trasportatori.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tutelari hanno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corpi di </a:t>
            </a:r>
            <a:r>
              <a:rPr sz="1200" spc="-5" dirty="0">
                <a:latin typeface="Times New Roman"/>
                <a:cs typeface="Times New Roman"/>
              </a:rPr>
              <a:t>trasporto, ordini angelici </a:t>
            </a:r>
            <a:r>
              <a:rPr sz="1200" dirty="0">
                <a:latin typeface="Times New Roman"/>
                <a:cs typeface="Times New Roman"/>
              </a:rPr>
              <a:t>dediti al 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trasportare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viaggiare </a:t>
            </a:r>
            <a:r>
              <a:rPr sz="1200" spc="5" dirty="0">
                <a:latin typeface="Times New Roman"/>
                <a:cs typeface="Times New Roman"/>
              </a:rPr>
              <a:t>da se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sfera all’altra.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 superiori del </a:t>
            </a:r>
            <a:r>
              <a:rPr sz="1200" dirty="0">
                <a:latin typeface="Times New Roman"/>
                <a:cs typeface="Times New Roman"/>
              </a:rPr>
              <a:t>quinto gruppo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sede su 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attraversatori dello </a:t>
            </a:r>
            <a:r>
              <a:rPr sz="1200" dirty="0">
                <a:latin typeface="Times New Roman"/>
                <a:cs typeface="Times New Roman"/>
              </a:rPr>
              <a:t>spazio da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capitale dell’Universo </a:t>
            </a:r>
            <a:r>
              <a:rPr sz="1200" dirty="0">
                <a:latin typeface="Times New Roman"/>
                <a:cs typeface="Times New Roman"/>
              </a:rPr>
              <a:t>locale. Come per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suddivisioni </a:t>
            </a:r>
            <a:r>
              <a:rPr sz="1200" spc="-5" dirty="0">
                <a:latin typeface="Times New Roman"/>
                <a:cs typeface="Times New Roman"/>
              </a:rPr>
              <a:t>dei serafini </a:t>
            </a:r>
            <a:r>
              <a:rPr sz="1200" dirty="0">
                <a:latin typeface="Times New Roman"/>
                <a:cs typeface="Times New Roman"/>
              </a:rPr>
              <a:t>superiori, </a:t>
            </a:r>
            <a:r>
              <a:rPr sz="1200" spc="-5" dirty="0">
                <a:latin typeface="Times New Roman"/>
                <a:cs typeface="Times New Roman"/>
              </a:rPr>
              <a:t>alcuni trasportatori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mentre altri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elevati partendo dai gruppi inferiori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0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(430.5) 39:2.9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“riserva d’energia” dei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adeguata alle </a:t>
            </a:r>
            <a:r>
              <a:rPr sz="1200" dirty="0">
                <a:latin typeface="Times New Roman"/>
                <a:cs typeface="Times New Roman"/>
              </a:rPr>
              <a:t>necessità dell’Universo locale 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potrebbero mai </a:t>
            </a:r>
            <a:r>
              <a:rPr sz="1200" dirty="0">
                <a:latin typeface="Times New Roman"/>
                <a:cs typeface="Times New Roman"/>
              </a:rPr>
              <a:t>far fronte </a:t>
            </a:r>
            <a:r>
              <a:rPr sz="1200" spc="-5" dirty="0">
                <a:latin typeface="Times New Roman"/>
                <a:cs typeface="Times New Roman"/>
              </a:rPr>
              <a:t>alle esigenze d’energia </a:t>
            </a:r>
            <a:r>
              <a:rPr sz="1200" dirty="0">
                <a:latin typeface="Times New Roman"/>
                <a:cs typeface="Times New Roman"/>
              </a:rPr>
              <a:t>imposte da un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lungo come  quello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Uversa ad </a:t>
            </a:r>
            <a:r>
              <a:rPr sz="1200" dirty="0">
                <a:latin typeface="Times New Roman"/>
                <a:cs typeface="Times New Roman"/>
              </a:rPr>
              <a:t>Havona. </a:t>
            </a:r>
            <a:r>
              <a:rPr sz="1200" spc="-5" dirty="0">
                <a:latin typeface="Times New Roman"/>
                <a:cs typeface="Times New Roman"/>
              </a:rPr>
              <a:t>Un tragitto </a:t>
            </a:r>
            <a:r>
              <a:rPr sz="1200" dirty="0">
                <a:latin typeface="Times New Roman"/>
                <a:cs typeface="Times New Roman"/>
              </a:rPr>
              <a:t>così impegnativo </a:t>
            </a:r>
            <a:r>
              <a:rPr sz="1200" spc="-5" dirty="0">
                <a:latin typeface="Times New Roman"/>
                <a:cs typeface="Times New Roman"/>
              </a:rPr>
              <a:t>richiede </a:t>
            </a:r>
            <a:r>
              <a:rPr sz="1200" dirty="0">
                <a:latin typeface="Times New Roman"/>
                <a:cs typeface="Times New Roman"/>
              </a:rPr>
              <a:t>i poteri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seconafino primario </a:t>
            </a:r>
            <a:r>
              <a:rPr sz="1200" dirty="0">
                <a:latin typeface="Times New Roman"/>
                <a:cs typeface="Times New Roman"/>
              </a:rPr>
              <a:t>dotato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trasporti.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trasportatori si caricano d’energia per </a:t>
            </a:r>
            <a:r>
              <a:rPr sz="1200" dirty="0">
                <a:latin typeface="Times New Roman"/>
                <a:cs typeface="Times New Roman"/>
              </a:rPr>
              <a:t>il volo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transito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recuperano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potere personale  alla fine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(430.6) 39:2.10 </a:t>
            </a:r>
            <a:r>
              <a:rPr sz="1200" spc="-5" dirty="0">
                <a:latin typeface="Times New Roman"/>
                <a:cs typeface="Times New Roman"/>
              </a:rPr>
              <a:t>Anche su Salvington </a:t>
            </a:r>
            <a:r>
              <a:rPr sz="1200" dirty="0">
                <a:latin typeface="Times New Roman"/>
                <a:cs typeface="Times New Roman"/>
              </a:rPr>
              <a:t>i mortali ascendenti non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forme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transito.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ascendenti  devono ricorrere al trasporto serafico per avanzare </a:t>
            </a:r>
            <a:r>
              <a:rPr sz="1200" dirty="0">
                <a:latin typeface="Times New Roman"/>
                <a:cs typeface="Times New Roman"/>
              </a:rPr>
              <a:t>di mondo in mondo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all’ultimo </a:t>
            </a:r>
            <a:r>
              <a:rPr sz="1200" spc="-5" dirty="0">
                <a:latin typeface="Times New Roman"/>
                <a:cs typeface="Times New Roman"/>
              </a:rPr>
              <a:t>sonno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riposo sul cerchio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interno di Havona ed al risveglio </a:t>
            </a:r>
            <a:r>
              <a:rPr sz="1200" dirty="0">
                <a:latin typeface="Times New Roman"/>
                <a:cs typeface="Times New Roman"/>
              </a:rPr>
              <a:t>eterno in </a:t>
            </a:r>
            <a:r>
              <a:rPr sz="1200" spc="-5" dirty="0">
                <a:latin typeface="Times New Roman"/>
                <a:cs typeface="Times New Roman"/>
              </a:rPr>
              <a:t>Paradiso. Successivamente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dipenderete </a:t>
            </a:r>
            <a:r>
              <a:rPr sz="1200" dirty="0">
                <a:latin typeface="Times New Roman"/>
                <a:cs typeface="Times New Roman"/>
              </a:rPr>
              <a:t>più dagli </a:t>
            </a:r>
            <a:r>
              <a:rPr sz="1200" spc="-5" dirty="0">
                <a:latin typeface="Times New Roman"/>
                <a:cs typeface="Times New Roman"/>
              </a:rPr>
              <a:t>angeli 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trasporto </a:t>
            </a:r>
            <a:r>
              <a:rPr sz="1200" dirty="0">
                <a:latin typeface="Times New Roman"/>
                <a:cs typeface="Times New Roman"/>
              </a:rPr>
              <a:t>da Universo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(430.7) 39:2.11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processo d’inserafinamento </a:t>
            </a:r>
            <a:r>
              <a:rPr sz="1200" dirty="0">
                <a:latin typeface="Times New Roman"/>
                <a:cs typeface="Times New Roman"/>
              </a:rPr>
              <a:t>non è dissimile </a:t>
            </a:r>
            <a:r>
              <a:rPr sz="1200" spc="-5" dirty="0">
                <a:latin typeface="Times New Roman"/>
                <a:cs typeface="Times New Roman"/>
              </a:rPr>
              <a:t>dall’esperienza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sonno, </a:t>
            </a:r>
            <a:r>
              <a:rPr sz="1200" dirty="0">
                <a:latin typeface="Times New Roman"/>
                <a:cs typeface="Times New Roman"/>
              </a:rPr>
              <a:t>eccetto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c’è un  </a:t>
            </a:r>
            <a:r>
              <a:rPr sz="1200" spc="-5" dirty="0">
                <a:latin typeface="Times New Roman"/>
                <a:cs typeface="Times New Roman"/>
              </a:rPr>
              <a:t>elemento </a:t>
            </a:r>
            <a:r>
              <a:rPr sz="1200" dirty="0">
                <a:latin typeface="Times New Roman"/>
                <a:cs typeface="Times New Roman"/>
              </a:rPr>
              <a:t>automatico di tempo </a:t>
            </a:r>
            <a:r>
              <a:rPr sz="1200" spc="-5" dirty="0">
                <a:latin typeface="Times New Roman"/>
                <a:cs typeface="Times New Roman"/>
              </a:rPr>
              <a:t>nell’assopimento del transito. Voi siete coscientemente incoscienti </a:t>
            </a:r>
            <a:r>
              <a:rPr sz="1200" dirty="0">
                <a:latin typeface="Times New Roman"/>
                <a:cs typeface="Times New Roman"/>
              </a:rPr>
              <a:t>durante il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riposo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4789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03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serafico. </a:t>
            </a:r>
            <a:r>
              <a:rPr sz="1200" dirty="0">
                <a:latin typeface="Times New Roman"/>
                <a:cs typeface="Times New Roman"/>
              </a:rPr>
              <a:t>Ma il vostro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 è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e pienamente </a:t>
            </a:r>
            <a:r>
              <a:rPr sz="1200" spc="-5" dirty="0">
                <a:latin typeface="Times New Roman"/>
                <a:cs typeface="Times New Roman"/>
              </a:rPr>
              <a:t>cosciente,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  straordinariamente efficiente, mentre </a:t>
            </a:r>
            <a:r>
              <a:rPr sz="1200" dirty="0">
                <a:latin typeface="Times New Roman"/>
                <a:cs typeface="Times New Roman"/>
              </a:rPr>
              <a:t>voi siete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opporvi,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resistere </a:t>
            </a:r>
            <a:r>
              <a:rPr sz="1200" dirty="0">
                <a:latin typeface="Times New Roman"/>
                <a:cs typeface="Times New Roman"/>
              </a:rPr>
              <a:t>o di porre </a:t>
            </a:r>
            <a:r>
              <a:rPr sz="1200" spc="-5" dirty="0">
                <a:latin typeface="Times New Roman"/>
                <a:cs typeface="Times New Roman"/>
              </a:rPr>
              <a:t>altrimenti degli ostacoli al  suo lavoro creativo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trasformatore.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(431.1) 39:2.12 </a:t>
            </a:r>
            <a:r>
              <a:rPr sz="1200" spc="-5" dirty="0">
                <a:latin typeface="Times New Roman"/>
                <a:cs typeface="Times New Roman"/>
              </a:rPr>
              <a:t>Quando sarete inserafinati </a:t>
            </a:r>
            <a:r>
              <a:rPr sz="1200" dirty="0">
                <a:latin typeface="Times New Roman"/>
                <a:cs typeface="Times New Roman"/>
              </a:rPr>
              <a:t>dormirete per un </a:t>
            </a:r>
            <a:r>
              <a:rPr sz="1200" spc="-5" dirty="0">
                <a:latin typeface="Times New Roman"/>
                <a:cs typeface="Times New Roman"/>
              </a:rPr>
              <a:t>tempo determinato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risveglierete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previsto.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lunghezza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viaggio, quando siete immersi nel </a:t>
            </a:r>
            <a:r>
              <a:rPr sz="1200" dirty="0">
                <a:latin typeface="Times New Roman"/>
                <a:cs typeface="Times New Roman"/>
              </a:rPr>
              <a:t>sonno di </a:t>
            </a:r>
            <a:r>
              <a:rPr sz="1200" spc="-5" dirty="0">
                <a:latin typeface="Times New Roman"/>
                <a:cs typeface="Times New Roman"/>
              </a:rPr>
              <a:t>transito,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importanza.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siete direttamente  consapevoli del </a:t>
            </a:r>
            <a:r>
              <a:rPr sz="1200" dirty="0">
                <a:latin typeface="Times New Roman"/>
                <a:cs typeface="Times New Roman"/>
              </a:rPr>
              <a:t>trascorrere </a:t>
            </a:r>
            <a:r>
              <a:rPr sz="1200" spc="-5" dirty="0">
                <a:latin typeface="Times New Roman"/>
                <a:cs typeface="Times New Roman"/>
              </a:rPr>
              <a:t>del tempo. </a:t>
            </a:r>
            <a:r>
              <a:rPr sz="1200" dirty="0">
                <a:latin typeface="Times New Roman"/>
                <a:cs typeface="Times New Roman"/>
              </a:rPr>
              <a:t>È come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addormentaste su </a:t>
            </a:r>
            <a:r>
              <a:rPr sz="1200" dirty="0">
                <a:latin typeface="Times New Roman"/>
                <a:cs typeface="Times New Roman"/>
              </a:rPr>
              <a:t>un veicolo da </a:t>
            </a:r>
            <a:r>
              <a:rPr sz="1200" spc="-5" dirty="0">
                <a:latin typeface="Times New Roman"/>
                <a:cs typeface="Times New Roman"/>
              </a:rPr>
              <a:t>trasporto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città e,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aver dormito pacificamente </a:t>
            </a:r>
            <a:r>
              <a:rPr sz="1200" dirty="0">
                <a:latin typeface="Times New Roman"/>
                <a:cs typeface="Times New Roman"/>
              </a:rPr>
              <a:t>tutta la notte, vi </a:t>
            </a:r>
            <a:r>
              <a:rPr sz="1200" spc="-5" dirty="0">
                <a:latin typeface="Times New Roman"/>
                <a:cs typeface="Times New Roman"/>
              </a:rPr>
              <a:t>risvegliaste </a:t>
            </a:r>
            <a:r>
              <a:rPr sz="1200" dirty="0">
                <a:latin typeface="Times New Roman"/>
                <a:cs typeface="Times New Roman"/>
              </a:rPr>
              <a:t>in un’altra metropoli </a:t>
            </a:r>
            <a:r>
              <a:rPr sz="1200" spc="-5" dirty="0">
                <a:latin typeface="Times New Roman"/>
                <a:cs typeface="Times New Roman"/>
              </a:rPr>
              <a:t>lontana. Avete viaggiato mentre  dormivate.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prendete </a:t>
            </a:r>
            <a:r>
              <a:rPr sz="1200" dirty="0">
                <a:latin typeface="Times New Roman"/>
                <a:cs typeface="Times New Roman"/>
              </a:rPr>
              <a:t>il volo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lo spazio, </a:t>
            </a:r>
            <a:r>
              <a:rPr sz="1200" spc="-5" dirty="0">
                <a:latin typeface="Times New Roman"/>
                <a:cs typeface="Times New Roman"/>
              </a:rPr>
              <a:t>inserafinati, mentre </a:t>
            </a:r>
            <a:r>
              <a:rPr sz="1200" dirty="0">
                <a:latin typeface="Times New Roman"/>
                <a:cs typeface="Times New Roman"/>
              </a:rPr>
              <a:t>vi riposate — mentre </a:t>
            </a:r>
            <a:r>
              <a:rPr sz="1200" spc="-5" dirty="0">
                <a:latin typeface="Times New Roman"/>
                <a:cs typeface="Times New Roman"/>
              </a:rPr>
              <a:t>dormite.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sonno di </a:t>
            </a:r>
            <a:r>
              <a:rPr sz="1200" spc="-5" dirty="0">
                <a:latin typeface="Times New Roman"/>
                <a:cs typeface="Times New Roman"/>
              </a:rPr>
              <a:t>transito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provocato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Aggiustatori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trasportatori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(431.2) 39:2.13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trasportare </a:t>
            </a:r>
            <a:r>
              <a:rPr sz="1200" dirty="0">
                <a:latin typeface="Times New Roman"/>
                <a:cs typeface="Times New Roman"/>
              </a:rPr>
              <a:t>corpi combustibili —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avete attualmente,  </a:t>
            </a:r>
            <a:r>
              <a:rPr sz="1200" dirty="0">
                <a:latin typeface="Times New Roman"/>
                <a:cs typeface="Times New Roman"/>
              </a:rPr>
              <a:t>ma possono </a:t>
            </a:r>
            <a:r>
              <a:rPr sz="1200" spc="-5" dirty="0">
                <a:latin typeface="Times New Roman"/>
                <a:cs typeface="Times New Roman"/>
              </a:rPr>
              <a:t>trasportare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altri, dalle forme morontiali inferiori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spirituali più </a:t>
            </a:r>
            <a:r>
              <a:rPr sz="1200" spc="-5" dirty="0">
                <a:latin typeface="Times New Roman"/>
                <a:cs typeface="Times New Roman"/>
              </a:rPr>
              <a:t>elevate.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operano nell’evento </a:t>
            </a:r>
            <a:r>
              <a:rPr sz="1200" dirty="0">
                <a:latin typeface="Times New Roman"/>
                <a:cs typeface="Times New Roman"/>
              </a:rPr>
              <a:t>della morte </a:t>
            </a:r>
            <a:r>
              <a:rPr sz="1200" spc="-5" dirty="0">
                <a:latin typeface="Times New Roman"/>
                <a:cs typeface="Times New Roman"/>
              </a:rPr>
              <a:t>naturale. Quando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terminate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carriera terrena, </a:t>
            </a:r>
            <a:r>
              <a:rPr sz="1200" dirty="0">
                <a:latin typeface="Times New Roman"/>
                <a:cs typeface="Times New Roman"/>
              </a:rPr>
              <a:t>il vostro corpo </a:t>
            </a:r>
            <a:r>
              <a:rPr sz="1200" spc="-5" dirty="0">
                <a:latin typeface="Times New Roman"/>
                <a:cs typeface="Times New Roman"/>
              </a:rPr>
              <a:t>rimane su  questo pianeta.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seno del </a:t>
            </a:r>
            <a:r>
              <a:rPr sz="1200" dirty="0">
                <a:latin typeface="Times New Roman"/>
                <a:cs typeface="Times New Roman"/>
              </a:rPr>
              <a:t>Padre, 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angeli non sono </a:t>
            </a:r>
            <a:r>
              <a:rPr sz="1200" spc="-5" dirty="0">
                <a:latin typeface="Times New Roman"/>
                <a:cs typeface="Times New Roman"/>
              </a:rPr>
              <a:t>direttamente  implicati nella ricostituzione successiva della </a:t>
            </a:r>
            <a:r>
              <a:rPr sz="1200" dirty="0">
                <a:latin typeface="Times New Roman"/>
                <a:cs typeface="Times New Roman"/>
              </a:rPr>
              <a:t>vostra personalità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delle dimore d’identificazione. </a:t>
            </a:r>
            <a:r>
              <a:rPr sz="1200" spc="-15" dirty="0">
                <a:latin typeface="Times New Roman"/>
                <a:cs typeface="Times New Roman"/>
              </a:rPr>
              <a:t>Là </a:t>
            </a:r>
            <a:r>
              <a:rPr sz="1200" dirty="0">
                <a:latin typeface="Times New Roman"/>
                <a:cs typeface="Times New Roman"/>
              </a:rPr>
              <a:t>il  vostro </a:t>
            </a:r>
            <a:r>
              <a:rPr sz="1200" spc="-5" dirty="0">
                <a:latin typeface="Times New Roman"/>
                <a:cs typeface="Times New Roman"/>
              </a:rPr>
              <a:t>nuovo corpo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forma morontiale, suscettibile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inserafinata. </a:t>
            </a:r>
            <a:r>
              <a:rPr sz="1200" spc="-5" dirty="0">
                <a:latin typeface="Times New Roman"/>
                <a:cs typeface="Times New Roman"/>
              </a:rPr>
              <a:t>Voi “seminate </a:t>
            </a:r>
            <a:r>
              <a:rPr sz="1200" dirty="0">
                <a:latin typeface="Times New Roman"/>
                <a:cs typeface="Times New Roman"/>
              </a:rPr>
              <a:t>un corpo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mortale”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nella tomba,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“raccogliete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morontiale”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(431.3) 39:2.14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Gli Archivisti. </a:t>
            </a:r>
            <a:r>
              <a:rPr sz="1200" spc="-5" dirty="0">
                <a:latin typeface="Times New Roman"/>
                <a:cs typeface="Times New Roman"/>
              </a:rPr>
              <a:t>Queste personalità si occupano </a:t>
            </a:r>
            <a:r>
              <a:rPr sz="1200" dirty="0">
                <a:latin typeface="Times New Roman"/>
                <a:cs typeface="Times New Roman"/>
              </a:rPr>
              <a:t>in particolare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ricevere, classificare </a:t>
            </a:r>
            <a:r>
              <a:rPr sz="1200" dirty="0">
                <a:latin typeface="Times New Roman"/>
                <a:cs typeface="Times New Roman"/>
              </a:rPr>
              <a:t>e rispedire le  </a:t>
            </a:r>
            <a:r>
              <a:rPr sz="1200" spc="-5" dirty="0">
                <a:latin typeface="Times New Roman"/>
                <a:cs typeface="Times New Roman"/>
              </a:rPr>
              <a:t>registrazioni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mondi </a:t>
            </a:r>
            <a:r>
              <a:rPr sz="1200" spc="-5" dirty="0">
                <a:latin typeface="Times New Roman"/>
                <a:cs typeface="Times New Roman"/>
              </a:rPr>
              <a:t>associati. Essi servono anche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archivisti speciali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gruppi  residenti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superiori 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impiegati dei </a:t>
            </a:r>
            <a:r>
              <a:rPr sz="1200" dirty="0">
                <a:latin typeface="Times New Roman"/>
                <a:cs typeface="Times New Roman"/>
              </a:rPr>
              <a:t>tribunali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segretari </a:t>
            </a:r>
            <a:r>
              <a:rPr sz="1200" dirty="0">
                <a:latin typeface="Times New Roman"/>
                <a:cs typeface="Times New Roman"/>
              </a:rPr>
              <a:t>dei loro  </a:t>
            </a:r>
            <a:r>
              <a:rPr sz="1200" spc="-5" dirty="0">
                <a:latin typeface="Times New Roman"/>
                <a:cs typeface="Times New Roman"/>
              </a:rPr>
              <a:t>dirigenti.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599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(431.4) 39:2.15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Trasmettitori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ricevitori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diffusori </a:t>
            </a:r>
            <a:r>
              <a:rPr sz="1200" dirty="0">
                <a:latin typeface="Times New Roman"/>
                <a:cs typeface="Times New Roman"/>
              </a:rPr>
              <a:t>— sono una divisione </a:t>
            </a:r>
            <a:r>
              <a:rPr sz="1200" spc="-5" dirty="0">
                <a:latin typeface="Times New Roman"/>
                <a:cs typeface="Times New Roman"/>
              </a:rPr>
              <a:t>specializzata degli archivisti serafici,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occupano </a:t>
            </a:r>
            <a:r>
              <a:rPr sz="1200" dirty="0">
                <a:latin typeface="Times New Roman"/>
                <a:cs typeface="Times New Roman"/>
              </a:rPr>
              <a:t>della spedizione di </a:t>
            </a:r>
            <a:r>
              <a:rPr sz="1200" spc="-5" dirty="0">
                <a:latin typeface="Times New Roman"/>
                <a:cs typeface="Times New Roman"/>
              </a:rPr>
              <a:t>registrazioni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disseminazione d’informazioni essenziali.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lavoro è di ordine  </a:t>
            </a:r>
            <a:r>
              <a:rPr sz="1200" spc="-5" dirty="0">
                <a:latin typeface="Times New Roman"/>
                <a:cs typeface="Times New Roman"/>
              </a:rPr>
              <a:t>elevato, essendo </a:t>
            </a:r>
            <a:r>
              <a:rPr sz="1200" dirty="0">
                <a:latin typeface="Times New Roman"/>
                <a:cs typeface="Times New Roman"/>
              </a:rPr>
              <a:t>posto in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multipli in 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144.000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passare simultaneamente per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stessa linea d’energia.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adattano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tecniche ideografiche </a:t>
            </a:r>
            <a:r>
              <a:rPr sz="1200" dirty="0">
                <a:latin typeface="Times New Roman"/>
                <a:cs typeface="Times New Roman"/>
              </a:rPr>
              <a:t>superiori dei capi </a:t>
            </a:r>
            <a:r>
              <a:rPr sz="1200" spc="-5" dirty="0">
                <a:latin typeface="Times New Roman"/>
                <a:cs typeface="Times New Roman"/>
              </a:rPr>
              <a:t>archivisti serafici </a:t>
            </a:r>
            <a:r>
              <a:rPr sz="1200" dirty="0">
                <a:latin typeface="Times New Roman"/>
                <a:cs typeface="Times New Roman"/>
              </a:rPr>
              <a:t>e mediante </a:t>
            </a:r>
            <a:r>
              <a:rPr sz="1200" spc="-5" dirty="0">
                <a:latin typeface="Times New Roman"/>
                <a:cs typeface="Times New Roman"/>
              </a:rPr>
              <a:t>questi  simboli comuni mantengono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reciproco sia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coordinatori </a:t>
            </a:r>
            <a:r>
              <a:rPr sz="1200" dirty="0">
                <a:latin typeface="Times New Roman"/>
                <a:cs typeface="Times New Roman"/>
              </a:rPr>
              <a:t>d’informazioni </a:t>
            </a:r>
            <a:r>
              <a:rPr sz="1200" spc="-5" dirty="0">
                <a:latin typeface="Times New Roman"/>
                <a:cs typeface="Times New Roman"/>
              </a:rPr>
              <a:t>dei supernafini terziari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coordinatori glorificati d’informazioni del Corpo Serafico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1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(431.5) 39:2.16 </a:t>
            </a:r>
            <a:r>
              <a:rPr sz="1200" spc="-5" dirty="0">
                <a:latin typeface="Times New Roman"/>
                <a:cs typeface="Times New Roman"/>
              </a:rPr>
              <a:t>Gli archivisti serafici dell’ordine superiore effettuano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uno </a:t>
            </a:r>
            <a:r>
              <a:rPr sz="1200" spc="-5" dirty="0">
                <a:latin typeface="Times New Roman"/>
                <a:cs typeface="Times New Roman"/>
              </a:rPr>
              <a:t>stretto collegamento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 d’informazioni del loro stesso </a:t>
            </a:r>
            <a:r>
              <a:rPr sz="1200" dirty="0">
                <a:latin typeface="Times New Roman"/>
                <a:cs typeface="Times New Roman"/>
              </a:rPr>
              <a:t>ordine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archivisti subordinati, 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trasmissioni permettono </a:t>
            </a:r>
            <a:r>
              <a:rPr sz="1200" dirty="0">
                <a:latin typeface="Times New Roman"/>
                <a:cs typeface="Times New Roman"/>
              </a:rPr>
              <a:t>loro di  </a:t>
            </a:r>
            <a:r>
              <a:rPr sz="1200" spc="-5" dirty="0">
                <a:latin typeface="Times New Roman"/>
                <a:cs typeface="Times New Roman"/>
              </a:rPr>
              <a:t>mantenersi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costante </a:t>
            </a:r>
            <a:r>
              <a:rPr sz="1200" dirty="0">
                <a:latin typeface="Times New Roman"/>
                <a:cs typeface="Times New Roman"/>
              </a:rPr>
              <a:t>comunicazione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archivisti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e, tramite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canale, con gli  archivisti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custodi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Molti archivisti dell’ordine superiore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serafini  ascesi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simili in sezioni inferiori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8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(431.6) 39:2.17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Le Riserve.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riserve di tutti i </a:t>
            </a:r>
            <a:r>
              <a:rPr sz="1200" spc="-5" dirty="0">
                <a:latin typeface="Times New Roman"/>
                <a:cs typeface="Times New Roman"/>
              </a:rPr>
              <a:t>tipi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superiori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mantenute su Salvington,  immediatamente </a:t>
            </a:r>
            <a:r>
              <a:rPr sz="1200" dirty="0">
                <a:latin typeface="Times New Roman"/>
                <a:cs typeface="Times New Roman"/>
              </a:rPr>
              <a:t>disponibili 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inviate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più lontani mondi di </a:t>
            </a:r>
            <a:r>
              <a:rPr sz="1200" spc="-5" dirty="0">
                <a:latin typeface="Times New Roman"/>
                <a:cs typeface="Times New Roman"/>
              </a:rPr>
              <a:t>Nebadon allorché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richieste dai direttori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destinazione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dagli amministratori dell’Universo.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riserve di serafini </a:t>
            </a:r>
            <a:r>
              <a:rPr sz="1200" spc="-5" dirty="0">
                <a:latin typeface="Times New Roman"/>
                <a:cs typeface="Times New Roman"/>
              </a:rPr>
              <a:t>superiori forniscono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aiuti</a:t>
            </a:r>
            <a:endParaRPr sz="1200">
              <a:latin typeface="Times New Roman"/>
              <a:cs typeface="Times New Roman"/>
            </a:endParaRPr>
          </a:p>
          <a:p>
            <a:pPr marL="76200" marR="21018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messaggeri su richiesta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capo dei Brillanti Astri della Sera, </a:t>
            </a:r>
            <a:r>
              <a:rPr sz="1200" dirty="0">
                <a:latin typeface="Times New Roman"/>
                <a:cs typeface="Times New Roman"/>
              </a:rPr>
              <a:t>che è incaricato della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e dell’invio di tutte le  </a:t>
            </a:r>
            <a:r>
              <a:rPr sz="1200" spc="-5" dirty="0">
                <a:latin typeface="Times New Roman"/>
                <a:cs typeface="Times New Roman"/>
              </a:rPr>
              <a:t>comunicazioni personali. Un Universo </a:t>
            </a:r>
            <a:r>
              <a:rPr sz="1200" dirty="0">
                <a:latin typeface="Times New Roman"/>
                <a:cs typeface="Times New Roman"/>
              </a:rPr>
              <a:t>locale è </a:t>
            </a:r>
            <a:r>
              <a:rPr sz="1200" spc="-5" dirty="0">
                <a:latin typeface="Times New Roman"/>
                <a:cs typeface="Times New Roman"/>
              </a:rPr>
              <a:t>largamente fornito </a:t>
            </a:r>
            <a:r>
              <a:rPr sz="1200" dirty="0">
                <a:latin typeface="Times New Roman"/>
                <a:cs typeface="Times New Roman"/>
              </a:rPr>
              <a:t>di mezzi </a:t>
            </a:r>
            <a:r>
              <a:rPr sz="1200" spc="-5" dirty="0">
                <a:latin typeface="Times New Roman"/>
                <a:cs typeface="Times New Roman"/>
              </a:rPr>
              <a:t>adeguati </a:t>
            </a:r>
            <a:r>
              <a:rPr sz="1200" dirty="0">
                <a:latin typeface="Times New Roman"/>
                <a:cs typeface="Times New Roman"/>
              </a:rPr>
              <a:t>d’intercomunicazione, ma </a:t>
            </a:r>
            <a:r>
              <a:rPr sz="1200" spc="-5" dirty="0">
                <a:latin typeface="Times New Roman"/>
                <a:cs typeface="Times New Roman"/>
              </a:rPr>
              <a:t>c’è  sempre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residuo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che richiedono di </a:t>
            </a:r>
            <a:r>
              <a:rPr sz="1200" spc="-5" dirty="0">
                <a:latin typeface="Times New Roman"/>
                <a:cs typeface="Times New Roman"/>
              </a:rPr>
              <a:t>essere inviati tramite messaggeri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49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(432.1) 39:2.18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riserve di </a:t>
            </a:r>
            <a:r>
              <a:rPr sz="1200" spc="-5" dirty="0">
                <a:latin typeface="Times New Roman"/>
                <a:cs typeface="Times New Roman"/>
              </a:rPr>
              <a:t>base per </a:t>
            </a:r>
            <a:r>
              <a:rPr sz="1200" dirty="0">
                <a:latin typeface="Times New Roman"/>
                <a:cs typeface="Times New Roman"/>
              </a:rPr>
              <a:t>l’intero 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mantenute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Salvington. Questo  corpo </a:t>
            </a:r>
            <a:r>
              <a:rPr sz="1200" dirty="0">
                <a:latin typeface="Times New Roman"/>
                <a:cs typeface="Times New Roman"/>
              </a:rPr>
              <a:t>include tutti i tipi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0384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serafini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supervisori</a:t>
            </a:r>
            <a:endParaRPr sz="1600">
              <a:latin typeface="Times New Roman"/>
              <a:cs typeface="Times New Roman"/>
            </a:endParaRPr>
          </a:p>
          <a:p>
            <a:pPr marL="63500" marR="217804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(432.2) 39:3.1 </a:t>
            </a:r>
            <a:r>
              <a:rPr sz="1200" spc="-5" dirty="0">
                <a:latin typeface="Times New Roman"/>
                <a:cs typeface="Times New Roman"/>
              </a:rPr>
              <a:t>Quest’ordine versatile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dell’Universo 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servizio </a:t>
            </a:r>
            <a:r>
              <a:rPr sz="1200" spc="-5" dirty="0">
                <a:latin typeface="Times New Roman"/>
                <a:cs typeface="Times New Roman"/>
              </a:rPr>
              <a:t>esclusivo delle costellazioni. Questi </a:t>
            </a:r>
            <a:r>
              <a:rPr sz="1200" dirty="0">
                <a:latin typeface="Times New Roman"/>
                <a:cs typeface="Times New Roman"/>
              </a:rPr>
              <a:t>abili </a:t>
            </a:r>
            <a:r>
              <a:rPr sz="1200" spc="-5" dirty="0">
                <a:latin typeface="Times New Roman"/>
                <a:cs typeface="Times New Roman"/>
              </a:rPr>
              <a:t>ministri  installano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quartieri generali sulle capitali delle costellazioni,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Nebadon nell’interesse dei regni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assegnati.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(432.3) 39:3.2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Assistenti Supervisori.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ordine di </a:t>
            </a:r>
            <a:r>
              <a:rPr sz="1200" spc="-5" dirty="0">
                <a:latin typeface="Times New Roman"/>
                <a:cs typeface="Times New Roman"/>
              </a:rPr>
              <a:t>serafini supervisori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lavoro collettivo </a:t>
            </a:r>
            <a:r>
              <a:rPr sz="1200" spc="-5" dirty="0">
                <a:latin typeface="Times New Roman"/>
                <a:cs typeface="Times New Roman"/>
              </a:rPr>
              <a:t>dei Padri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Costellazione; </a:t>
            </a:r>
            <a:r>
              <a:rPr sz="1200" spc="-5" dirty="0">
                <a:latin typeface="Times New Roman"/>
                <a:cs typeface="Times New Roman"/>
              </a:rPr>
              <a:t>questi serafini sono gli aiutanti sempre efficaci degli Altissimi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occupano principalmente </a:t>
            </a:r>
            <a:r>
              <a:rPr sz="1200" dirty="0">
                <a:latin typeface="Times New Roman"/>
                <a:cs typeface="Times New Roman"/>
              </a:rPr>
              <a:t>dell’unificazione e </a:t>
            </a:r>
            <a:r>
              <a:rPr sz="1200" spc="-5" dirty="0">
                <a:latin typeface="Times New Roman"/>
                <a:cs typeface="Times New Roman"/>
              </a:rPr>
              <a:t>della  stabilizzazione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un’intera costellazione.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206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(432.4) 39:3.3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Pronosticatori delle Leggi.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fondamento </a:t>
            </a:r>
            <a:r>
              <a:rPr sz="1200" spc="-5" dirty="0">
                <a:latin typeface="Times New Roman"/>
                <a:cs typeface="Times New Roman"/>
              </a:rPr>
              <a:t>intellettuale della giustizia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legge, ed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spc="5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nelle assemblee </a:t>
            </a:r>
            <a:r>
              <a:rPr sz="1200" spc="-5" dirty="0">
                <a:latin typeface="Times New Roman"/>
                <a:cs typeface="Times New Roman"/>
              </a:rPr>
              <a:t>legislative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costellazioni. Questi corpi deliberativi codificano </a:t>
            </a:r>
            <a:r>
              <a:rPr sz="1200" dirty="0">
                <a:latin typeface="Times New Roman"/>
                <a:cs typeface="Times New Roman"/>
              </a:rPr>
              <a:t>e promulgano </a:t>
            </a:r>
            <a:r>
              <a:rPr sz="1200" spc="-5" dirty="0">
                <a:latin typeface="Times New Roman"/>
                <a:cs typeface="Times New Roman"/>
              </a:rPr>
              <a:t>formalmente </a:t>
            </a:r>
            <a:r>
              <a:rPr sz="1200" spc="5" dirty="0">
                <a:latin typeface="Times New Roman"/>
                <a:cs typeface="Times New Roman"/>
              </a:rPr>
              <a:t>le leggi  </a:t>
            </a:r>
            <a:r>
              <a:rPr sz="1200" spc="-5" dirty="0">
                <a:latin typeface="Times New Roman"/>
                <a:cs typeface="Times New Roman"/>
              </a:rPr>
              <a:t>basilari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leggi destinate a </a:t>
            </a:r>
            <a:r>
              <a:rPr sz="1200" spc="-5" dirty="0">
                <a:latin typeface="Times New Roman"/>
                <a:cs typeface="Times New Roman"/>
              </a:rPr>
              <a:t>fornire ad </a:t>
            </a:r>
            <a:r>
              <a:rPr sz="1200" dirty="0">
                <a:latin typeface="Times New Roman"/>
                <a:cs typeface="Times New Roman"/>
              </a:rPr>
              <a:t>un’intera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massima coordinazione possibile compatibile 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politica </a:t>
            </a:r>
            <a:r>
              <a:rPr sz="1200" dirty="0">
                <a:latin typeface="Times New Roman"/>
                <a:cs typeface="Times New Roman"/>
              </a:rPr>
              <a:t>stabilita di non </a:t>
            </a:r>
            <a:r>
              <a:rPr sz="1200" spc="-5" dirty="0">
                <a:latin typeface="Times New Roman"/>
                <a:cs typeface="Times New Roman"/>
              </a:rPr>
              <a:t>violazione del libero </a:t>
            </a:r>
            <a:r>
              <a:rPr sz="1200" dirty="0">
                <a:latin typeface="Times New Roman"/>
                <a:cs typeface="Times New Roman"/>
              </a:rPr>
              <a:t>arbitrio </a:t>
            </a:r>
            <a:r>
              <a:rPr sz="1200" spc="-5" dirty="0">
                <a:latin typeface="Times New Roman"/>
                <a:cs typeface="Times New Roman"/>
              </a:rPr>
              <a:t>morale 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personali.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dovere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serafini 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presentare ai legislatori della </a:t>
            </a:r>
            <a:r>
              <a:rPr sz="1200" dirty="0">
                <a:latin typeface="Times New Roman"/>
                <a:cs typeface="Times New Roman"/>
              </a:rPr>
              <a:t>costellazione una </a:t>
            </a:r>
            <a:r>
              <a:rPr sz="1200" spc="-5" dirty="0">
                <a:latin typeface="Times New Roman"/>
                <a:cs typeface="Times New Roman"/>
              </a:rPr>
              <a:t>previsione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decreto </a:t>
            </a:r>
            <a:r>
              <a:rPr sz="1200" dirty="0">
                <a:latin typeface="Times New Roman"/>
                <a:cs typeface="Times New Roman"/>
              </a:rPr>
              <a:t>proposto </a:t>
            </a:r>
            <a:r>
              <a:rPr sz="1200" spc="-5" dirty="0">
                <a:latin typeface="Times New Roman"/>
                <a:cs typeface="Times New Roman"/>
              </a:rPr>
              <a:t>inciderebbe </a:t>
            </a:r>
            <a:r>
              <a:rPr sz="1200" dirty="0">
                <a:latin typeface="Times New Roman"/>
                <a:cs typeface="Times New Roman"/>
              </a:rPr>
              <a:t>sulla vita </a:t>
            </a:r>
            <a:r>
              <a:rPr sz="1200" spc="-5" dirty="0">
                <a:latin typeface="Times New Roman"/>
                <a:cs typeface="Times New Roman"/>
              </a:rPr>
              <a:t>delle  creature </a:t>
            </a:r>
            <a:r>
              <a:rPr sz="1200" dirty="0">
                <a:latin typeface="Times New Roman"/>
                <a:cs typeface="Times New Roman"/>
              </a:rPr>
              <a:t>dotate di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arbitrio.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qualificati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questo servizio in virtù della </a:t>
            </a:r>
            <a:r>
              <a:rPr sz="1200" spc="-5" dirty="0">
                <a:latin typeface="Times New Roman"/>
                <a:cs typeface="Times New Roman"/>
              </a:rPr>
              <a:t>loro lunga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nei  sistemi 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abitati. Questi serafini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un gruppo od un </a:t>
            </a:r>
            <a:r>
              <a:rPr sz="1200" spc="-5" dirty="0">
                <a:latin typeface="Times New Roman"/>
                <a:cs typeface="Times New Roman"/>
              </a:rPr>
              <a:t>altro, </a:t>
            </a:r>
            <a:r>
              <a:rPr sz="1200" dirty="0">
                <a:latin typeface="Times New Roman"/>
                <a:cs typeface="Times New Roman"/>
              </a:rPr>
              <a:t>ma compaiono  </a:t>
            </a:r>
            <a:r>
              <a:rPr sz="1200" spc="-5" dirty="0">
                <a:latin typeface="Times New Roman"/>
                <a:cs typeface="Times New Roman"/>
              </a:rPr>
              <a:t>davanti ai legislatori celesti per parlare </a:t>
            </a:r>
            <a:r>
              <a:rPr sz="1200" dirty="0">
                <a:latin typeface="Times New Roman"/>
                <a:cs typeface="Times New Roman"/>
              </a:rPr>
              <a:t>in nome 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essere presenti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parlare per </a:t>
            </a:r>
            <a:r>
              <a:rPr sz="1200" dirty="0">
                <a:latin typeface="Times New Roman"/>
                <a:cs typeface="Times New Roman"/>
              </a:rPr>
              <a:t>se stessi. Anche i  </a:t>
            </a:r>
            <a:r>
              <a:rPr sz="1200" spc="-5" dirty="0">
                <a:latin typeface="Times New Roman"/>
                <a:cs typeface="Times New Roman"/>
              </a:rPr>
              <a:t>mortali possono contribuire all’evoluzione della legge </a:t>
            </a:r>
            <a:r>
              <a:rPr sz="1200" dirty="0">
                <a:latin typeface="Times New Roman"/>
                <a:cs typeface="Times New Roman"/>
              </a:rPr>
              <a:t>dell’Universo, perché non sono </a:t>
            </a: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desideri transitori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coscienti degli </a:t>
            </a:r>
            <a:r>
              <a:rPr sz="1200" dirty="0">
                <a:latin typeface="Times New Roman"/>
                <a:cs typeface="Times New Roman"/>
              </a:rPr>
              <a:t>uomini che </a:t>
            </a:r>
            <a:r>
              <a:rPr sz="1200" spc="-5" dirty="0">
                <a:latin typeface="Times New Roman"/>
                <a:cs typeface="Times New Roman"/>
              </a:rPr>
              <a:t>questi serafini rappresentano fedelmente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pienamente, </a:t>
            </a:r>
            <a:r>
              <a:rPr sz="1200" dirty="0">
                <a:latin typeface="Times New Roman"/>
                <a:cs typeface="Times New Roman"/>
              </a:rPr>
              <a:t>ma piuttosto le </a:t>
            </a:r>
            <a:r>
              <a:rPr sz="1200" spc="-5" dirty="0">
                <a:latin typeface="Times New Roman"/>
                <a:cs typeface="Times New Roman"/>
              </a:rPr>
              <a:t>vere interiori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aspirazioni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dell’uomo, dell’anima morontiale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dei mortali materiali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72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(432.5) 39:3.4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Architetti Sociali. </a:t>
            </a:r>
            <a:r>
              <a:rPr sz="1200" spc="-5" dirty="0">
                <a:latin typeface="Times New Roman"/>
                <a:cs typeface="Times New Roman"/>
              </a:rPr>
              <a:t>Dai singoli pianeti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educativi morontiali, questi serafini lavorano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tutti i  </a:t>
            </a:r>
            <a:r>
              <a:rPr sz="1200" spc="-5" dirty="0">
                <a:latin typeface="Times New Roman"/>
                <a:cs typeface="Times New Roman"/>
              </a:rPr>
              <a:t>contatti sociali sinceri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sociale delle </a:t>
            </a:r>
            <a:r>
              <a:rPr sz="1200" dirty="0">
                <a:latin typeface="Times New Roman"/>
                <a:cs typeface="Times New Roman"/>
              </a:rPr>
              <a:t>creature dell’Universo.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angeli che 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spogliare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artificiosità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associazioni degli esseri intelligenti, sforzandosi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facilitare l’interassociazione delle creature </a:t>
            </a:r>
            <a:r>
              <a:rPr sz="1200" dirty="0">
                <a:latin typeface="Times New Roman"/>
                <a:cs typeface="Times New Roman"/>
              </a:rPr>
              <a:t>dotate di  volontà sulla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vera comprensione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sincera </a:t>
            </a:r>
            <a:r>
              <a:rPr sz="1200" dirty="0">
                <a:latin typeface="Times New Roman"/>
                <a:cs typeface="Times New Roman"/>
              </a:rPr>
              <a:t>stima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reciproca.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2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(432.6) 39:3.5 </a:t>
            </a:r>
            <a:r>
              <a:rPr sz="1200" spc="-5" dirty="0">
                <a:latin typeface="Times New Roman"/>
                <a:cs typeface="Times New Roman"/>
              </a:rPr>
              <a:t>Gli architetti sociali fanno quanto </a:t>
            </a:r>
            <a:r>
              <a:rPr sz="1200" dirty="0">
                <a:latin typeface="Times New Roman"/>
                <a:cs typeface="Times New Roman"/>
              </a:rPr>
              <a:t>è di loro </a:t>
            </a:r>
            <a:r>
              <a:rPr sz="1200" spc="-5" dirty="0">
                <a:latin typeface="Times New Roman"/>
                <a:cs typeface="Times New Roman"/>
              </a:rPr>
              <a:t>competenza ed </a:t>
            </a:r>
            <a:r>
              <a:rPr sz="1200" dirty="0">
                <a:latin typeface="Times New Roman"/>
                <a:cs typeface="Times New Roman"/>
              </a:rPr>
              <a:t>in loro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insieme individui </a:t>
            </a:r>
            <a:r>
              <a:rPr sz="1200" spc="-5" dirty="0">
                <a:latin typeface="Times New Roman"/>
                <a:cs typeface="Times New Roman"/>
              </a:rPr>
              <a:t>appropriati  affinché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costituire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gruppi </a:t>
            </a:r>
            <a:r>
              <a:rPr sz="1200" dirty="0">
                <a:latin typeface="Times New Roman"/>
                <a:cs typeface="Times New Roman"/>
              </a:rPr>
              <a:t>di lavoro efficienti e </a:t>
            </a:r>
            <a:r>
              <a:rPr sz="1200" spc="-5" dirty="0">
                <a:latin typeface="Times New Roman"/>
                <a:cs typeface="Times New Roman"/>
              </a:rPr>
              <a:t>gradevoli.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talvolta questi gruppi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trovati riassociati 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per continuare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fruttuoso </a:t>
            </a:r>
            <a:r>
              <a:rPr sz="1200" dirty="0">
                <a:latin typeface="Times New Roman"/>
                <a:cs typeface="Times New Roman"/>
              </a:rPr>
              <a:t>servizio.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sempre questi serafini raggiungono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fini; non </a:t>
            </a:r>
            <a:r>
              <a:rPr sz="1200" spc="-5" dirty="0">
                <a:latin typeface="Times New Roman"/>
                <a:cs typeface="Times New Roman"/>
              </a:rPr>
              <a:t>sempre  riescono </a:t>
            </a:r>
            <a:r>
              <a:rPr sz="1200" dirty="0">
                <a:latin typeface="Times New Roman"/>
                <a:cs typeface="Times New Roman"/>
              </a:rPr>
              <a:t>a mettere insieme </a:t>
            </a:r>
            <a:r>
              <a:rPr sz="1200" spc="-5" dirty="0">
                <a:latin typeface="Times New Roman"/>
                <a:cs typeface="Times New Roman"/>
              </a:rPr>
              <a:t>coloro che formerebbero </a:t>
            </a:r>
            <a:r>
              <a:rPr sz="1200" dirty="0">
                <a:latin typeface="Times New Roman"/>
                <a:cs typeface="Times New Roman"/>
              </a:rPr>
              <a:t>il gruppo più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 dato scopo o </a:t>
            </a:r>
            <a:r>
              <a:rPr sz="1200" spc="-5" dirty="0">
                <a:latin typeface="Times New Roman"/>
                <a:cs typeface="Times New Roman"/>
              </a:rPr>
              <a:t>per assolvere </a:t>
            </a:r>
            <a:r>
              <a:rPr sz="1200" dirty="0">
                <a:latin typeface="Times New Roman"/>
                <a:cs typeface="Times New Roman"/>
              </a:rPr>
              <a:t>un certo  </a:t>
            </a:r>
            <a:r>
              <a:rPr sz="1200" spc="-5" dirty="0">
                <a:latin typeface="Times New Roman"/>
                <a:cs typeface="Times New Roman"/>
              </a:rPr>
              <a:t>compito.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tali circostanze </a:t>
            </a:r>
            <a:r>
              <a:rPr sz="1200" spc="-5" dirty="0">
                <a:latin typeface="Times New Roman"/>
                <a:cs typeface="Times New Roman"/>
              </a:rPr>
              <a:t>essi devono utilizzare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meglio del materiale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disponibile.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(432.7) 39:3.6 </a:t>
            </a:r>
            <a:r>
              <a:rPr sz="1200" spc="-5" dirty="0">
                <a:latin typeface="Times New Roman"/>
                <a:cs typeface="Times New Roman"/>
              </a:rPr>
              <a:t>Questi angeli </a:t>
            </a:r>
            <a:r>
              <a:rPr sz="1200" dirty="0">
                <a:latin typeface="Times New Roman"/>
                <a:cs typeface="Times New Roman"/>
              </a:rPr>
              <a:t>continuano il loro </a:t>
            </a:r>
            <a:r>
              <a:rPr sz="1200" spc="-5" dirty="0">
                <a:latin typeface="Times New Roman"/>
                <a:cs typeface="Times New Roman"/>
              </a:rPr>
              <a:t>ministero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morontiali </a:t>
            </a:r>
            <a:r>
              <a:rPr sz="1200" spc="-5" dirty="0">
                <a:latin typeface="Times New Roman"/>
                <a:cs typeface="Times New Roman"/>
              </a:rPr>
              <a:t>superiori. Essi si occupano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iniziativa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a che </a:t>
            </a:r>
            <a:r>
              <a:rPr sz="1200" spc="-5" dirty="0">
                <a:latin typeface="Times New Roman"/>
                <a:cs typeface="Times New Roman"/>
              </a:rPr>
              <a:t>fare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concerne </a:t>
            </a:r>
            <a:r>
              <a:rPr sz="1200" dirty="0">
                <a:latin typeface="Times New Roman"/>
                <a:cs typeface="Times New Roman"/>
              </a:rPr>
              <a:t>tre o più </a:t>
            </a:r>
            <a:r>
              <a:rPr sz="1200" spc="-5" dirty="0">
                <a:latin typeface="Times New Roman"/>
                <a:cs typeface="Times New Roman"/>
              </a:rPr>
              <a:t>persone. Due esseri </a:t>
            </a:r>
            <a:r>
              <a:rPr sz="1200" dirty="0">
                <a:latin typeface="Times New Roman"/>
                <a:cs typeface="Times New Roman"/>
              </a:rPr>
              <a:t>sono considerati  </a:t>
            </a:r>
            <a:r>
              <a:rPr sz="1200" spc="-5" dirty="0">
                <a:latin typeface="Times New Roman"/>
                <a:cs typeface="Times New Roman"/>
              </a:rPr>
              <a:t>operanti come </a:t>
            </a:r>
            <a:r>
              <a:rPr sz="1200" dirty="0">
                <a:latin typeface="Times New Roman"/>
                <a:cs typeface="Times New Roman"/>
              </a:rPr>
              <a:t>una coppia, </a:t>
            </a:r>
            <a:r>
              <a:rPr sz="1200" spc="-5" dirty="0">
                <a:latin typeface="Times New Roman"/>
                <a:cs typeface="Times New Roman"/>
              </a:rPr>
              <a:t>complementari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associativa, ma quando tre o più esseri sono </a:t>
            </a:r>
            <a:r>
              <a:rPr sz="1200" spc="-5" dirty="0">
                <a:latin typeface="Times New Roman"/>
                <a:cs typeface="Times New Roman"/>
              </a:rPr>
              <a:t>raggruppati </a:t>
            </a:r>
            <a:r>
              <a:rPr sz="1200" dirty="0">
                <a:latin typeface="Times New Roman"/>
                <a:cs typeface="Times New Roman"/>
              </a:rPr>
              <a:t>per un servizio, 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problema 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ricadono </a:t>
            </a:r>
            <a:r>
              <a:rPr sz="1200" dirty="0">
                <a:latin typeface="Times New Roman"/>
                <a:cs typeface="Times New Roman"/>
              </a:rPr>
              <a:t>perciò sotto la </a:t>
            </a:r>
            <a:r>
              <a:rPr sz="1200" spc="-5" dirty="0">
                <a:latin typeface="Times New Roman"/>
                <a:cs typeface="Times New Roman"/>
              </a:rPr>
              <a:t>giurisdizione degli architetti </a:t>
            </a:r>
            <a:r>
              <a:rPr sz="1200" dirty="0">
                <a:latin typeface="Times New Roman"/>
                <a:cs typeface="Times New Roman"/>
              </a:rPr>
              <a:t>sociali. </a:t>
            </a:r>
            <a:r>
              <a:rPr sz="1200" spc="-5" dirty="0">
                <a:latin typeface="Times New Roman"/>
                <a:cs typeface="Times New Roman"/>
              </a:rPr>
              <a:t>Su Edentia questi </a:t>
            </a:r>
            <a:r>
              <a:rPr sz="1200" dirty="0">
                <a:latin typeface="Times New Roman"/>
                <a:cs typeface="Times New Roman"/>
              </a:rPr>
              <a:t>efficienti 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sono organizzati in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divisioni, 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divisioni </a:t>
            </a:r>
            <a:r>
              <a:rPr sz="1200" spc="-5" dirty="0">
                <a:latin typeface="Times New Roman"/>
                <a:cs typeface="Times New Roman"/>
              </a:rPr>
              <a:t>operano sui </a:t>
            </a:r>
            <a:r>
              <a:rPr sz="1200" dirty="0">
                <a:latin typeface="Times New Roman"/>
                <a:cs typeface="Times New Roman"/>
              </a:rPr>
              <a:t>settanta mondi di </a:t>
            </a:r>
            <a:r>
              <a:rPr sz="1200" spc="-5" dirty="0">
                <a:latin typeface="Times New Roman"/>
                <a:cs typeface="Times New Roman"/>
              </a:rPr>
              <a:t>progresso morontiale che </a:t>
            </a:r>
            <a:r>
              <a:rPr sz="1200" dirty="0">
                <a:latin typeface="Times New Roman"/>
                <a:cs typeface="Times New Roman"/>
              </a:rPr>
              <a:t>circondano  la </a:t>
            </a:r>
            <a:r>
              <a:rPr sz="1200" spc="-5" dirty="0">
                <a:latin typeface="Times New Roman"/>
                <a:cs typeface="Times New Roman"/>
              </a:rPr>
              <a:t>sfera capitale.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(433.1) 39:3.7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Sensibilizzatori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Etica.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missione di questi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promuovere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crescita</a:t>
            </a:r>
            <a:endParaRPr sz="1200">
              <a:latin typeface="Times New Roman"/>
              <a:cs typeface="Times New Roman"/>
            </a:endParaRPr>
          </a:p>
          <a:p>
            <a:pPr marL="76200" marR="1727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dell’apprezzamento della moralità nell’ambito </a:t>
            </a:r>
            <a:r>
              <a:rPr sz="1200" dirty="0">
                <a:latin typeface="Times New Roman"/>
                <a:cs typeface="Times New Roman"/>
              </a:rPr>
              <a:t>delle relazioni </a:t>
            </a:r>
            <a:r>
              <a:rPr sz="1200" spc="-5" dirty="0">
                <a:latin typeface="Times New Roman"/>
                <a:cs typeface="Times New Roman"/>
              </a:rPr>
              <a:t>interpersonali, perché </a:t>
            </a:r>
            <a:r>
              <a:rPr sz="1200" dirty="0">
                <a:latin typeface="Times New Roman"/>
                <a:cs typeface="Times New Roman"/>
              </a:rPr>
              <a:t>questo è il </a:t>
            </a:r>
            <a:r>
              <a:rPr sz="1200" spc="-5" dirty="0">
                <a:latin typeface="Times New Roman"/>
                <a:cs typeface="Times New Roman"/>
              </a:rPr>
              <a:t>germe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crescita  continua </a:t>
            </a:r>
            <a:r>
              <a:rPr sz="1200" dirty="0">
                <a:latin typeface="Times New Roman"/>
                <a:cs typeface="Times New Roman"/>
              </a:rPr>
              <a:t>e finalizzata </a:t>
            </a:r>
            <a:r>
              <a:rPr sz="1200" spc="-5" dirty="0">
                <a:latin typeface="Times New Roman"/>
                <a:cs typeface="Times New Roman"/>
              </a:rPr>
              <a:t>della società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governo, </a:t>
            </a:r>
            <a:r>
              <a:rPr sz="1200" dirty="0">
                <a:latin typeface="Times New Roman"/>
                <a:cs typeface="Times New Roman"/>
              </a:rPr>
              <a:t>umani o </a:t>
            </a:r>
            <a:r>
              <a:rPr sz="1200" spc="-5" dirty="0">
                <a:latin typeface="Times New Roman"/>
                <a:cs typeface="Times New Roman"/>
              </a:rPr>
              <a:t>superumani. Questi elevatori dell’apprezzamento etico operano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trovano a </a:t>
            </a:r>
            <a:r>
              <a:rPr sz="1200" spc="-5" dirty="0">
                <a:latin typeface="Times New Roman"/>
                <a:cs typeface="Times New Roman"/>
              </a:rPr>
              <a:t>servire come consiglieri volontari dei governanti planetari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insegnanti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ricambio 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dei sistemi.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posti sotto la loro </a:t>
            </a:r>
            <a:r>
              <a:rPr sz="1200" spc="-5" dirty="0">
                <a:latin typeface="Times New Roman"/>
                <a:cs typeface="Times New Roman"/>
              </a:rPr>
              <a:t>completa direzione </a:t>
            </a:r>
            <a:r>
              <a:rPr sz="1200" dirty="0">
                <a:latin typeface="Times New Roman"/>
                <a:cs typeface="Times New Roman"/>
              </a:rPr>
              <a:t>solo dopo aver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29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81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fratellanza su Edentia,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essi stimoleranno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apprezzamento </a:t>
            </a:r>
            <a:r>
              <a:rPr sz="1200" dirty="0">
                <a:latin typeface="Times New Roman"/>
                <a:cs typeface="Times New Roman"/>
              </a:rPr>
              <a:t>di quelle </a:t>
            </a:r>
            <a:r>
              <a:rPr sz="1200" spc="-5" dirty="0">
                <a:latin typeface="Times New Roman"/>
                <a:cs typeface="Times New Roman"/>
              </a:rPr>
              <a:t>stesse verità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fraternità che anche </a:t>
            </a:r>
            <a:r>
              <a:rPr sz="1200" dirty="0">
                <a:latin typeface="Times New Roman"/>
                <a:cs typeface="Times New Roman"/>
              </a:rPr>
              <a:t>in seguito  </a:t>
            </a:r>
            <a:r>
              <a:rPr sz="1200" spc="-5" dirty="0">
                <a:latin typeface="Times New Roman"/>
                <a:cs typeface="Times New Roman"/>
              </a:rPr>
              <a:t>approfondirete con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fervore mediante l’esperienza effettiva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univitatia </a:t>
            </a:r>
            <a:r>
              <a:rPr sz="1200" spc="-5" dirty="0">
                <a:latin typeface="Times New Roman"/>
                <a:cs typeface="Times New Roman"/>
              </a:rPr>
              <a:t>nei laboratori sociali </a:t>
            </a:r>
            <a:r>
              <a:rPr sz="1200" dirty="0">
                <a:latin typeface="Times New Roman"/>
                <a:cs typeface="Times New Roman"/>
              </a:rPr>
              <a:t>di Edentia, i  </a:t>
            </a:r>
            <a:r>
              <a:rPr sz="1200" spc="-5" dirty="0">
                <a:latin typeface="Times New Roman"/>
                <a:cs typeface="Times New Roman"/>
              </a:rPr>
              <a:t>settanta satelliti della capitale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Norlatiadek.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(433.2) 39:3.8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Trasportatori.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supervisori del quinto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operano </a:t>
            </a:r>
            <a:r>
              <a:rPr sz="1200" spc="-5" dirty="0">
                <a:latin typeface="Times New Roman"/>
                <a:cs typeface="Times New Roman"/>
              </a:rPr>
              <a:t>come trasportatori delle personalità, portando esseri  </a:t>
            </a:r>
            <a:r>
              <a:rPr sz="1200" dirty="0">
                <a:latin typeface="Times New Roman"/>
                <a:cs typeface="Times New Roman"/>
              </a:rPr>
              <a:t>da 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capitali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costellazioni. Questi serafini </a:t>
            </a:r>
            <a:r>
              <a:rPr sz="1200" dirty="0">
                <a:latin typeface="Times New Roman"/>
                <a:cs typeface="Times New Roman"/>
              </a:rPr>
              <a:t>trasportatori, mentre sono in volo da una </a:t>
            </a:r>
            <a:r>
              <a:rPr sz="1200" spc="5" dirty="0">
                <a:latin typeface="Times New Roman"/>
                <a:cs typeface="Times New Roman"/>
              </a:rPr>
              <a:t>sfera </a:t>
            </a:r>
            <a:r>
              <a:rPr sz="1200" spc="-5" dirty="0">
                <a:latin typeface="Times New Roman"/>
                <a:cs typeface="Times New Roman"/>
              </a:rPr>
              <a:t>all’altra, sono pienamente  coscienti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velocità, direzione </a:t>
            </a:r>
            <a:r>
              <a:rPr sz="1200" dirty="0">
                <a:latin typeface="Times New Roman"/>
                <a:cs typeface="Times New Roman"/>
              </a:rPr>
              <a:t>e posizione </a:t>
            </a:r>
            <a:r>
              <a:rPr sz="1200" spc="-5" dirty="0">
                <a:latin typeface="Times New Roman"/>
                <a:cs typeface="Times New Roman"/>
              </a:rPr>
              <a:t>astronomica.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attraversano </a:t>
            </a:r>
            <a:r>
              <a:rPr sz="1200" dirty="0">
                <a:latin typeface="Times New Roman"/>
                <a:cs typeface="Times New Roman"/>
              </a:rPr>
              <a:t>lo spazio come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proiettili inanimati.  Possono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vicini l’un </a:t>
            </a:r>
            <a:r>
              <a:rPr sz="1200" spc="-5" dirty="0">
                <a:latin typeface="Times New Roman"/>
                <a:cs typeface="Times New Roman"/>
              </a:rPr>
              <a:t>l’altro durante </a:t>
            </a:r>
            <a:r>
              <a:rPr sz="1200" dirty="0">
                <a:latin typeface="Times New Roman"/>
                <a:cs typeface="Times New Roman"/>
              </a:rPr>
              <a:t>un volo </a:t>
            </a:r>
            <a:r>
              <a:rPr sz="1200" spc="-5" dirty="0">
                <a:latin typeface="Times New Roman"/>
                <a:cs typeface="Times New Roman"/>
              </a:rPr>
              <a:t>spaziale senza </a:t>
            </a:r>
            <a:r>
              <a:rPr sz="1200" dirty="0">
                <a:latin typeface="Times New Roman"/>
                <a:cs typeface="Times New Roman"/>
              </a:rPr>
              <a:t>il minimo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di collisione.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perfettamente capaci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variare velocità </a:t>
            </a:r>
            <a:r>
              <a:rPr sz="1200" dirty="0">
                <a:latin typeface="Times New Roman"/>
                <a:cs typeface="Times New Roman"/>
              </a:rPr>
              <a:t>di progressione e di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del </a:t>
            </a:r>
            <a:r>
              <a:rPr sz="1200" dirty="0">
                <a:latin typeface="Times New Roman"/>
                <a:cs typeface="Times New Roman"/>
              </a:rPr>
              <a:t>volo,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mutare </a:t>
            </a:r>
            <a:r>
              <a:rPr sz="1200" dirty="0">
                <a:latin typeface="Times New Roman"/>
                <a:cs typeface="Times New Roman"/>
              </a:rPr>
              <a:t>destinazione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direttori </a:t>
            </a:r>
            <a:r>
              <a:rPr sz="1200" dirty="0">
                <a:latin typeface="Times New Roman"/>
                <a:cs typeface="Times New Roman"/>
              </a:rPr>
              <a:t>glielo  </a:t>
            </a:r>
            <a:r>
              <a:rPr sz="1200" spc="-5" dirty="0">
                <a:latin typeface="Times New Roman"/>
                <a:cs typeface="Times New Roman"/>
              </a:rPr>
              <a:t>ordinassero ad </a:t>
            </a:r>
            <a:r>
              <a:rPr sz="1200" dirty="0">
                <a:latin typeface="Times New Roman"/>
                <a:cs typeface="Times New Roman"/>
              </a:rPr>
              <a:t>un qualunque punto </a:t>
            </a:r>
            <a:r>
              <a:rPr sz="1200" spc="-5" dirty="0">
                <a:latin typeface="Times New Roman"/>
                <a:cs typeface="Times New Roman"/>
              </a:rPr>
              <a:t>d’incrocio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universali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d’informazione.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(433.3) 39:3.9 </a:t>
            </a:r>
            <a:r>
              <a:rPr sz="1200" spc="-5" dirty="0">
                <a:latin typeface="Times New Roman"/>
                <a:cs typeface="Times New Roman"/>
              </a:rPr>
              <a:t>Queste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transito sono </a:t>
            </a:r>
            <a:r>
              <a:rPr sz="1200" dirty="0">
                <a:latin typeface="Times New Roman"/>
                <a:cs typeface="Times New Roman"/>
              </a:rPr>
              <a:t>organizzate in modo da </a:t>
            </a:r>
            <a:r>
              <a:rPr sz="1200" spc="-5" dirty="0">
                <a:latin typeface="Times New Roman"/>
                <a:cs typeface="Times New Roman"/>
              </a:rPr>
              <a:t>poter utilizzare simultaneamente </a:t>
            </a:r>
            <a:r>
              <a:rPr sz="1200" dirty="0">
                <a:latin typeface="Times New Roman"/>
                <a:cs typeface="Times New Roman"/>
              </a:rPr>
              <a:t>tutte e tre le linee </a:t>
            </a:r>
            <a:r>
              <a:rPr sz="1200" spc="-5" dirty="0">
                <a:latin typeface="Times New Roman"/>
                <a:cs typeface="Times New Roman"/>
              </a:rPr>
              <a:t>d’energia  </a:t>
            </a:r>
            <a:r>
              <a:rPr sz="1200" dirty="0">
                <a:latin typeface="Times New Roman"/>
                <a:cs typeface="Times New Roman"/>
              </a:rPr>
              <a:t>distribuite </a:t>
            </a:r>
            <a:r>
              <a:rPr sz="1200" spc="-5" dirty="0">
                <a:latin typeface="Times New Roman"/>
                <a:cs typeface="Times New Roman"/>
              </a:rPr>
              <a:t>nell’Universo, ciascuna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ha una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velocità </a:t>
            </a:r>
            <a:r>
              <a:rPr sz="1200" spc="-5" dirty="0">
                <a:latin typeface="Times New Roman"/>
                <a:cs typeface="Times New Roman"/>
              </a:rPr>
              <a:t>spaziale </a:t>
            </a:r>
            <a:r>
              <a:rPr sz="1200" dirty="0">
                <a:latin typeface="Times New Roman"/>
                <a:cs typeface="Times New Roman"/>
              </a:rPr>
              <a:t>di 299.790 </a:t>
            </a:r>
            <a:r>
              <a:rPr sz="1200" spc="-5" dirty="0">
                <a:latin typeface="Times New Roman"/>
                <a:cs typeface="Times New Roman"/>
              </a:rPr>
              <a:t>chilometri al secondo. Questi trasportatori  sono 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sovrapporre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velocità dell’energia alla velocità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raggiungere, nel corso dei loro </a:t>
            </a:r>
            <a:r>
              <a:rPr sz="1200" spc="5" dirty="0">
                <a:latin typeface="Times New Roman"/>
                <a:cs typeface="Times New Roman"/>
              </a:rPr>
              <a:t>lunghi  </a:t>
            </a:r>
            <a:r>
              <a:rPr sz="1200" spc="-5" dirty="0">
                <a:latin typeface="Times New Roman"/>
                <a:cs typeface="Times New Roman"/>
              </a:rPr>
              <a:t>viaggi, </a:t>
            </a:r>
            <a:r>
              <a:rPr sz="1200" dirty="0">
                <a:latin typeface="Times New Roman"/>
                <a:cs typeface="Times New Roman"/>
              </a:rPr>
              <a:t>una velocità media </a:t>
            </a:r>
            <a:r>
              <a:rPr sz="1200" spc="-5" dirty="0">
                <a:latin typeface="Times New Roman"/>
                <a:cs typeface="Times New Roman"/>
              </a:rPr>
              <a:t>compresa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880.000 e 900.000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secondo del </a:t>
            </a:r>
            <a:r>
              <a:rPr sz="1200" dirty="0">
                <a:latin typeface="Times New Roman"/>
                <a:cs typeface="Times New Roman"/>
              </a:rPr>
              <a:t>vostro tempo.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velocità è influenzata 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massa e dalla prossimità di </a:t>
            </a:r>
            <a:r>
              <a:rPr sz="1200" spc="-5" dirty="0">
                <a:latin typeface="Times New Roman"/>
                <a:cs typeface="Times New Roman"/>
              </a:rPr>
              <a:t>materia vicina </a:t>
            </a:r>
            <a:r>
              <a:rPr sz="1200" dirty="0">
                <a:latin typeface="Times New Roman"/>
                <a:cs typeface="Times New Roman"/>
              </a:rPr>
              <a:t>e dall’intensità e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vicini circuiti </a:t>
            </a:r>
            <a:r>
              <a:rPr sz="1200" dirty="0">
                <a:latin typeface="Times New Roman"/>
                <a:cs typeface="Times New Roman"/>
              </a:rPr>
              <a:t>principali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universale. Ci sono 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simili ai </a:t>
            </a:r>
            <a:r>
              <a:rPr sz="1200" spc="-5" dirty="0">
                <a:latin typeface="Times New Roman"/>
                <a:cs typeface="Times New Roman"/>
              </a:rPr>
              <a:t>serafini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attraversare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anche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trasportare altri esseri  convenientemente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preparati.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(433.4) 39:3.10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Gli Archivisti.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supervisori del sesto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agiscono come archivisti speciali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costellazioni.  </a:t>
            </a:r>
            <a:r>
              <a:rPr sz="1200" spc="-5" dirty="0">
                <a:latin typeface="Times New Roman"/>
                <a:cs typeface="Times New Roman"/>
              </a:rPr>
              <a:t>Un corpo numeroso ed efficiente </a:t>
            </a:r>
            <a:r>
              <a:rPr sz="1200" dirty="0">
                <a:latin typeface="Times New Roman"/>
                <a:cs typeface="Times New Roman"/>
              </a:rPr>
              <a:t>di loro funziona </a:t>
            </a:r>
            <a:r>
              <a:rPr sz="1200" spc="-5" dirty="0">
                <a:latin typeface="Times New Roman"/>
                <a:cs typeface="Times New Roman"/>
              </a:rPr>
              <a:t>su Edentia,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Norlatiadek, alla quale appartengono 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sistema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038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(433.5) 39:3.11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Le Riserve. </a:t>
            </a:r>
            <a:r>
              <a:rPr sz="1200" spc="-5" dirty="0">
                <a:latin typeface="Times New Roman"/>
                <a:cs typeface="Times New Roman"/>
              </a:rPr>
              <a:t>Riserve generali </a:t>
            </a:r>
            <a:r>
              <a:rPr sz="1200" dirty="0">
                <a:latin typeface="Times New Roman"/>
                <a:cs typeface="Times New Roman"/>
              </a:rPr>
              <a:t>di serafini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mantenute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delle </a:t>
            </a:r>
            <a:r>
              <a:rPr sz="1200" dirty="0">
                <a:latin typeface="Times New Roman"/>
                <a:cs typeface="Times New Roman"/>
              </a:rPr>
              <a:t>costellazioni. </a:t>
            </a:r>
            <a:r>
              <a:rPr sz="1200" spc="-5" dirty="0">
                <a:latin typeface="Times New Roman"/>
                <a:cs typeface="Times New Roman"/>
              </a:rPr>
              <a:t>Questi angeli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riserva </a:t>
            </a:r>
            <a:r>
              <a:rPr sz="1200" dirty="0">
                <a:latin typeface="Times New Roman"/>
                <a:cs typeface="Times New Roman"/>
              </a:rPr>
              <a:t>non sono in </a:t>
            </a:r>
            <a:r>
              <a:rPr sz="1200" spc="-5" dirty="0">
                <a:latin typeface="Times New Roman"/>
                <a:cs typeface="Times New Roman"/>
              </a:rPr>
              <a:t>alcun senso inattivi; molti servono come aiuti messaggeri dei governanti delle </a:t>
            </a:r>
            <a:r>
              <a:rPr sz="1200" dirty="0">
                <a:latin typeface="Times New Roman"/>
                <a:cs typeface="Times New Roman"/>
              </a:rPr>
              <a:t>costellazioni; altri sono </a:t>
            </a:r>
            <a:r>
              <a:rPr sz="1200" spc="-5" dirty="0">
                <a:latin typeface="Times New Roman"/>
                <a:cs typeface="Times New Roman"/>
              </a:rPr>
              <a:t>assegnati  alle riserve </a:t>
            </a:r>
            <a:r>
              <a:rPr sz="1200" dirty="0">
                <a:latin typeface="Times New Roman"/>
                <a:cs typeface="Times New Roman"/>
              </a:rPr>
              <a:t>dei Vorondadek senza </a:t>
            </a:r>
            <a:r>
              <a:rPr sz="1200" spc="-5" dirty="0">
                <a:latin typeface="Times New Roman"/>
                <a:cs typeface="Times New Roman"/>
              </a:rPr>
              <a:t>incarico su Salvington; altri ancora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assegnati </a:t>
            </a:r>
            <a:r>
              <a:rPr sz="1200" spc="-5" dirty="0">
                <a:latin typeface="Times New Roman"/>
                <a:cs typeface="Times New Roman"/>
              </a:rPr>
              <a:t>ai Figli Vorondadek </a:t>
            </a:r>
            <a:r>
              <a:rPr sz="1200" dirty="0">
                <a:latin typeface="Times New Roman"/>
                <a:cs typeface="Times New Roman"/>
              </a:rPr>
              <a:t>in missione  </a:t>
            </a:r>
            <a:r>
              <a:rPr sz="1200" spc="-5" dirty="0">
                <a:latin typeface="Times New Roman"/>
                <a:cs typeface="Times New Roman"/>
              </a:rPr>
              <a:t>speciale,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l’osservatore Vorondadek, </a:t>
            </a:r>
            <a:r>
              <a:rPr sz="1200" dirty="0">
                <a:latin typeface="Times New Roman"/>
                <a:cs typeface="Times New Roman"/>
              </a:rPr>
              <a:t>e talvolta </a:t>
            </a:r>
            <a:r>
              <a:rPr sz="1200" spc="-5" dirty="0">
                <a:latin typeface="Times New Roman"/>
                <a:cs typeface="Times New Roman"/>
              </a:rPr>
              <a:t>Altissimo reggente,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serafini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amministratori</a:t>
            </a:r>
            <a:endParaRPr sz="1600">
              <a:latin typeface="Times New Roman"/>
              <a:cs typeface="Times New Roman"/>
            </a:endParaRPr>
          </a:p>
          <a:p>
            <a:pPr marL="76200" marR="19939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(434.1) 39:4.1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del quarto </a:t>
            </a:r>
            <a:r>
              <a:rPr sz="1200" dirty="0">
                <a:latin typeface="Times New Roman"/>
                <a:cs typeface="Times New Roman"/>
              </a:rPr>
              <a:t>ordine sono </a:t>
            </a:r>
            <a:r>
              <a:rPr sz="1200" spc="-5" dirty="0">
                <a:latin typeface="Times New Roman"/>
                <a:cs typeface="Times New Roman"/>
              </a:rPr>
              <a:t>assegnati alle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amministrative dei sistemi locali.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capitali  dei </a:t>
            </a:r>
            <a:r>
              <a:rPr sz="1200" dirty="0">
                <a:latin typeface="Times New Roman"/>
                <a:cs typeface="Times New Roman"/>
              </a:rPr>
              <a:t>sistemi, </a:t>
            </a:r>
            <a:r>
              <a:rPr sz="1200" spc="-5" dirty="0">
                <a:latin typeface="Times New Roman"/>
                <a:cs typeface="Times New Roman"/>
              </a:rPr>
              <a:t>ma stazionano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sulle sfere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abitati.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quarto 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natura dotati di </a:t>
            </a:r>
            <a:r>
              <a:rPr sz="1200" spc="-5" dirty="0">
                <a:latin typeface="Times New Roman"/>
                <a:cs typeface="Times New Roman"/>
              </a:rPr>
              <a:t>straordinarie capacità amministrative. Essi sono gli </a:t>
            </a:r>
            <a:r>
              <a:rPr sz="1200" dirty="0">
                <a:latin typeface="Times New Roman"/>
                <a:cs typeface="Times New Roman"/>
              </a:rPr>
              <a:t>abili </a:t>
            </a:r>
            <a:r>
              <a:rPr sz="1200" spc="-5" dirty="0">
                <a:latin typeface="Times New Roman"/>
                <a:cs typeface="Times New Roman"/>
              </a:rPr>
              <a:t>assistenti dei direttori </a:t>
            </a:r>
            <a:r>
              <a:rPr sz="1200" dirty="0">
                <a:latin typeface="Times New Roman"/>
                <a:cs typeface="Times New Roman"/>
              </a:rPr>
              <a:t>delle divisioni  minori </a:t>
            </a:r>
            <a:r>
              <a:rPr sz="1200" spc="-5" dirty="0">
                <a:latin typeface="Times New Roman"/>
                <a:cs typeface="Times New Roman"/>
              </a:rPr>
              <a:t>del governo universale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principalmente </a:t>
            </a:r>
            <a:r>
              <a:rPr sz="1200" spc="-5" dirty="0">
                <a:latin typeface="Times New Roman"/>
                <a:cs typeface="Times New Roman"/>
              </a:rPr>
              <a:t>degli affari dei sistemi 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che li  </a:t>
            </a:r>
            <a:r>
              <a:rPr sz="1200" spc="-5" dirty="0">
                <a:latin typeface="Times New Roman"/>
                <a:cs typeface="Times New Roman"/>
              </a:rPr>
              <a:t>compongono.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organizzati per servire </a:t>
            </a:r>
            <a:r>
              <a:rPr sz="1200" dirty="0">
                <a:latin typeface="Times New Roman"/>
                <a:cs typeface="Times New Roman"/>
              </a:rPr>
              <a:t>nel modo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641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(434.2) 39:4.2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Assistenti Amministrativi. </a:t>
            </a:r>
            <a:r>
              <a:rPr sz="1200" spc="-5" dirty="0">
                <a:latin typeface="Times New Roman"/>
                <a:cs typeface="Times New Roman"/>
              </a:rPr>
              <a:t>Questi abili serafini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assistenti diretti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dirty="0">
                <a:latin typeface="Times New Roman"/>
                <a:cs typeface="Times New Roman"/>
              </a:rPr>
              <a:t>Sistema, un  </a:t>
            </a:r>
            <a:r>
              <a:rPr sz="1200" spc="-5" dirty="0">
                <a:latin typeface="Times New Roman"/>
                <a:cs typeface="Times New Roman"/>
              </a:rPr>
              <a:t>Figlio Lanonandek </a:t>
            </a:r>
            <a:r>
              <a:rPr sz="1200" dirty="0">
                <a:latin typeface="Times New Roman"/>
                <a:cs typeface="Times New Roman"/>
              </a:rPr>
              <a:t>primario. Essi sono </a:t>
            </a:r>
            <a:r>
              <a:rPr sz="1200" spc="-5" dirty="0">
                <a:latin typeface="Times New Roman"/>
                <a:cs typeface="Times New Roman"/>
              </a:rPr>
              <a:t>d’inestimabile aiuto nell’esecuzione dei </a:t>
            </a:r>
            <a:r>
              <a:rPr sz="1200" dirty="0">
                <a:latin typeface="Times New Roman"/>
                <a:cs typeface="Times New Roman"/>
              </a:rPr>
              <a:t>complessi </a:t>
            </a:r>
            <a:r>
              <a:rPr sz="1200" spc="-5" dirty="0">
                <a:latin typeface="Times New Roman"/>
                <a:cs typeface="Times New Roman"/>
              </a:rPr>
              <a:t>dettagli del lavoro  esecutivo della capitale </a:t>
            </a:r>
            <a:r>
              <a:rPr sz="1200" dirty="0">
                <a:latin typeface="Times New Roman"/>
                <a:cs typeface="Times New Roman"/>
              </a:rPr>
              <a:t>di un sistema.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inoltre </a:t>
            </a:r>
            <a:r>
              <a:rPr sz="1200" spc="-5" dirty="0">
                <a:latin typeface="Times New Roman"/>
                <a:cs typeface="Times New Roman"/>
              </a:rPr>
              <a:t>come agenti personali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dirigenti del </a:t>
            </a:r>
            <a:r>
              <a:rPr sz="1200" dirty="0">
                <a:latin typeface="Times New Roman"/>
                <a:cs typeface="Times New Roman"/>
              </a:rPr>
              <a:t>sistema, </a:t>
            </a:r>
            <a:r>
              <a:rPr sz="1200" spc="-5" dirty="0">
                <a:latin typeface="Times New Roman"/>
                <a:cs typeface="Times New Roman"/>
              </a:rPr>
              <a:t>andando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venendo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dai vari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transizione ai pianeti abitati, eseguendo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benessere  del 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nell’interesse fisico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biologico dei </a:t>
            </a:r>
            <a:r>
              <a:rPr sz="1200" dirty="0">
                <a:latin typeface="Times New Roman"/>
                <a:cs typeface="Times New Roman"/>
              </a:rPr>
              <a:t>suoi mondi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305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(434.3) 39:4.3 </a:t>
            </a:r>
            <a:r>
              <a:rPr sz="1200" spc="-5" dirty="0">
                <a:latin typeface="Times New Roman"/>
                <a:cs typeface="Times New Roman"/>
              </a:rPr>
              <a:t>Questi stessi amministratori serafici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ai governi dei governanti dei </a:t>
            </a:r>
            <a:r>
              <a:rPr sz="1200" dirty="0">
                <a:latin typeface="Times New Roman"/>
                <a:cs typeface="Times New Roman"/>
              </a:rPr>
              <a:t>mondi, i </a:t>
            </a:r>
            <a:r>
              <a:rPr sz="1200" spc="-5" dirty="0">
                <a:latin typeface="Times New Roman"/>
                <a:cs typeface="Times New Roman"/>
              </a:rPr>
              <a:t>Principi  Planetari.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pianeti </a:t>
            </a:r>
            <a:r>
              <a:rPr sz="1200" dirty="0">
                <a:latin typeface="Times New Roman"/>
                <a:cs typeface="Times New Roman"/>
              </a:rPr>
              <a:t>di un dato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è sotto la </a:t>
            </a:r>
            <a:r>
              <a:rPr sz="1200" spc="-5" dirty="0">
                <a:latin typeface="Times New Roman"/>
                <a:cs typeface="Times New Roman"/>
              </a:rPr>
              <a:t>giurisdizione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Lanonandek  secondario,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 certi </a:t>
            </a:r>
            <a:r>
              <a:rPr sz="1200" dirty="0">
                <a:latin typeface="Times New Roman"/>
                <a:cs typeface="Times New Roman"/>
              </a:rPr>
              <a:t>mondi, </a:t>
            </a:r>
            <a:r>
              <a:rPr sz="1200" spc="-5" dirty="0">
                <a:latin typeface="Times New Roman"/>
                <a:cs typeface="Times New Roman"/>
              </a:rPr>
              <a:t>come Urantia,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del piano divino.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defezione di un  </a:t>
            </a:r>
            <a:r>
              <a:rPr sz="1200" spc="-5" dirty="0">
                <a:latin typeface="Times New Roman"/>
                <a:cs typeface="Times New Roman"/>
              </a:rPr>
              <a:t>Principe Planetario,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agli amministratori </a:t>
            </a:r>
            <a:r>
              <a:rPr sz="1200" dirty="0">
                <a:latin typeface="Times New Roman"/>
                <a:cs typeface="Times New Roman"/>
              </a:rPr>
              <a:t>fiduciari </a:t>
            </a:r>
            <a:r>
              <a:rPr sz="1200" spc="-5" dirty="0">
                <a:latin typeface="Times New Roman"/>
                <a:cs typeface="Times New Roman"/>
              </a:rPr>
              <a:t>Melchizedek ed ai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successori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23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60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nell’autorità planetaria. L’attuale governante </a:t>
            </a:r>
            <a:r>
              <a:rPr sz="1200" dirty="0">
                <a:latin typeface="Times New Roman"/>
                <a:cs typeface="Times New Roman"/>
              </a:rPr>
              <a:t>in funzione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assistito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mille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 versatile ordine.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(434.4) 39:4.4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Guide di </a:t>
            </a:r>
            <a:r>
              <a:rPr sz="1200" i="1" spc="-5" dirty="0">
                <a:latin typeface="Times New Roman"/>
                <a:cs typeface="Times New Roman"/>
              </a:rPr>
              <a:t>Giustizia.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presentano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sommario delle </a:t>
            </a:r>
            <a:r>
              <a:rPr sz="1200" dirty="0">
                <a:latin typeface="Times New Roman"/>
                <a:cs typeface="Times New Roman"/>
              </a:rPr>
              <a:t>testimonianze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tali questioni </a:t>
            </a:r>
            <a:r>
              <a:rPr sz="1200" spc="-5" dirty="0">
                <a:latin typeface="Times New Roman"/>
                <a:cs typeface="Times New Roman"/>
              </a:rPr>
              <a:t>pervengono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pianeta. Essi preparano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comparse </a:t>
            </a:r>
            <a:r>
              <a:rPr sz="1200" dirty="0">
                <a:latin typeface="Times New Roman"/>
                <a:cs typeface="Times New Roman"/>
              </a:rPr>
              <a:t>di tutte le udienze </a:t>
            </a:r>
            <a:r>
              <a:rPr sz="1200" spc="-5" dirty="0">
                <a:latin typeface="Times New Roman"/>
                <a:cs typeface="Times New Roman"/>
              </a:rPr>
              <a:t>preliminari </a:t>
            </a:r>
            <a:r>
              <a:rPr sz="1200" dirty="0">
                <a:latin typeface="Times New Roman"/>
                <a:cs typeface="Times New Roman"/>
              </a:rPr>
              <a:t>implicanti la sopravvivenza </a:t>
            </a:r>
            <a:r>
              <a:rPr sz="1200" spc="-5" dirty="0">
                <a:latin typeface="Times New Roman"/>
                <a:cs typeface="Times New Roman"/>
              </a:rPr>
              <a:t>dei mortali,  comparse che </a:t>
            </a:r>
            <a:r>
              <a:rPr sz="1200" dirty="0">
                <a:latin typeface="Times New Roman"/>
                <a:cs typeface="Times New Roman"/>
              </a:rPr>
              <a:t>sono successivamente </a:t>
            </a:r>
            <a:r>
              <a:rPr sz="1200" spc="-5" dirty="0">
                <a:latin typeface="Times New Roman"/>
                <a:cs typeface="Times New Roman"/>
              </a:rPr>
              <a:t>portate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fascicoli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casi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ai tribunali superiori </a:t>
            </a:r>
            <a:r>
              <a:rPr sz="1200" dirty="0">
                <a:latin typeface="Times New Roman"/>
                <a:cs typeface="Times New Roman"/>
              </a:rPr>
              <a:t>dell’Universo e  </a:t>
            </a:r>
            <a:r>
              <a:rPr sz="1200" spc="-5" dirty="0">
                <a:latin typeface="Times New Roman"/>
                <a:cs typeface="Times New Roman"/>
              </a:rPr>
              <a:t>del Superuniverso.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difesa di tutti 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dubbia sopravvivenza </a:t>
            </a:r>
            <a:r>
              <a:rPr sz="1200" dirty="0">
                <a:latin typeface="Times New Roman"/>
                <a:cs typeface="Times New Roman"/>
              </a:rPr>
              <a:t>è preparata da </a:t>
            </a:r>
            <a:r>
              <a:rPr sz="1200" spc="-5" dirty="0">
                <a:latin typeface="Times New Roman"/>
                <a:cs typeface="Times New Roman"/>
              </a:rPr>
              <a:t>questi serafini,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perfetta comprensione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dettagli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aspetto di </a:t>
            </a:r>
            <a:r>
              <a:rPr sz="1200" spc="-5" dirty="0">
                <a:latin typeface="Times New Roman"/>
                <a:cs typeface="Times New Roman"/>
              </a:rPr>
              <a:t>ciascun capo </a:t>
            </a:r>
            <a:r>
              <a:rPr sz="1200" dirty="0">
                <a:latin typeface="Times New Roman"/>
                <a:cs typeface="Times New Roman"/>
              </a:rPr>
              <a:t>d’accusa </a:t>
            </a:r>
            <a:r>
              <a:rPr sz="1200" spc="-5" dirty="0">
                <a:latin typeface="Times New Roman"/>
                <a:cs typeface="Times New Roman"/>
              </a:rPr>
              <a:t>formulato dagli amministratori della  giustizia 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68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(434.5) 39:4.5 </a:t>
            </a:r>
            <a:r>
              <a:rPr sz="1200" spc="-5" dirty="0">
                <a:latin typeface="Times New Roman"/>
                <a:cs typeface="Times New Roman"/>
              </a:rPr>
              <a:t>Questi angeli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vincere </a:t>
            </a:r>
            <a:r>
              <a:rPr sz="1200" dirty="0">
                <a:latin typeface="Times New Roman"/>
                <a:cs typeface="Times New Roman"/>
              </a:rPr>
              <a:t>o di ritardare la </a:t>
            </a:r>
            <a:r>
              <a:rPr sz="1200" spc="-5" dirty="0">
                <a:latin typeface="Times New Roman"/>
                <a:cs typeface="Times New Roman"/>
              </a:rPr>
              <a:t>giustizia, </a:t>
            </a:r>
            <a:r>
              <a:rPr sz="1200" dirty="0">
                <a:latin typeface="Times New Roman"/>
                <a:cs typeface="Times New Roman"/>
              </a:rPr>
              <a:t>ma piuttosto di </a:t>
            </a:r>
            <a:r>
              <a:rPr sz="1200" spc="-5" dirty="0">
                <a:latin typeface="Times New Roman"/>
                <a:cs typeface="Times New Roman"/>
              </a:rPr>
              <a:t>assicurare che </a:t>
            </a:r>
            <a:r>
              <a:rPr sz="1200" dirty="0">
                <a:latin typeface="Times New Roman"/>
                <a:cs typeface="Times New Roman"/>
              </a:rPr>
              <a:t>a  tutte le </a:t>
            </a:r>
            <a:r>
              <a:rPr sz="1200" spc="-5" dirty="0">
                <a:latin typeface="Times New Roman"/>
                <a:cs typeface="Times New Roman"/>
              </a:rPr>
              <a:t>creature sia applicata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giustizia infallibile con </a:t>
            </a:r>
            <a:r>
              <a:rPr sz="1200" dirty="0">
                <a:latin typeface="Times New Roman"/>
                <a:cs typeface="Times New Roman"/>
              </a:rPr>
              <a:t>generosa </a:t>
            </a:r>
            <a:r>
              <a:rPr sz="1200" spc="-5" dirty="0">
                <a:latin typeface="Times New Roman"/>
                <a:cs typeface="Times New Roman"/>
              </a:rPr>
              <a:t>misericordia ed </a:t>
            </a:r>
            <a:r>
              <a:rPr sz="1200" dirty="0">
                <a:latin typeface="Times New Roman"/>
                <a:cs typeface="Times New Roman"/>
              </a:rPr>
              <a:t>in equità. </a:t>
            </a:r>
            <a:r>
              <a:rPr sz="1200" spc="-5" dirty="0">
                <a:latin typeface="Times New Roman"/>
                <a:cs typeface="Times New Roman"/>
              </a:rPr>
              <a:t>Questi serafini operano  spesso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locali, comparendo </a:t>
            </a:r>
            <a:r>
              <a:rPr sz="1200" dirty="0">
                <a:latin typeface="Times New Roman"/>
                <a:cs typeface="Times New Roman"/>
              </a:rPr>
              <a:t>di solito davanti </a:t>
            </a:r>
            <a:r>
              <a:rPr sz="1200" spc="-5" dirty="0">
                <a:latin typeface="Times New Roman"/>
                <a:cs typeface="Times New Roman"/>
              </a:rPr>
              <a:t>alle terne arbitrali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commissioni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conciliazione </a:t>
            </a:r>
            <a:r>
              <a:rPr sz="1200" dirty="0">
                <a:latin typeface="Times New Roman"/>
                <a:cs typeface="Times New Roman"/>
              </a:rPr>
              <a:t>— i  </a:t>
            </a:r>
            <a:r>
              <a:rPr sz="1200" spc="-5" dirty="0">
                <a:latin typeface="Times New Roman"/>
                <a:cs typeface="Times New Roman"/>
              </a:rPr>
              <a:t>tribunali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malintesi </a:t>
            </a:r>
            <a:r>
              <a:rPr sz="1200" dirty="0">
                <a:latin typeface="Times New Roman"/>
                <a:cs typeface="Times New Roman"/>
              </a:rPr>
              <a:t>minori. Molti di quelli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servito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come </a:t>
            </a:r>
            <a:r>
              <a:rPr sz="1200" dirty="0">
                <a:latin typeface="Times New Roman"/>
                <a:cs typeface="Times New Roman"/>
              </a:rPr>
              <a:t>guide di </a:t>
            </a:r>
            <a:r>
              <a:rPr sz="1200" spc="-5" dirty="0">
                <a:latin typeface="Times New Roman"/>
                <a:cs typeface="Times New Roman"/>
              </a:rPr>
              <a:t>giustizia nei regni inferiori  appaiono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Voci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Misericordia nelle sfere superiori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(434.6) 39:4.6 </a:t>
            </a:r>
            <a:r>
              <a:rPr sz="1200" spc="-5" dirty="0">
                <a:latin typeface="Times New Roman"/>
                <a:cs typeface="Times New Roman"/>
              </a:rPr>
              <a:t>Nella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in Satania pochissime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 andarono perdute, </a:t>
            </a:r>
            <a:r>
              <a:rPr sz="1200" dirty="0">
                <a:latin typeface="Times New Roman"/>
                <a:cs typeface="Times New Roman"/>
              </a:rPr>
              <a:t>ma più di un </a:t>
            </a:r>
            <a:r>
              <a:rPr sz="1200" spc="-5" dirty="0">
                <a:latin typeface="Times New Roman"/>
                <a:cs typeface="Times New Roman"/>
              </a:rPr>
              <a:t>quarto  degli altri serafini amministratori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di ministri </a:t>
            </a:r>
            <a:r>
              <a:rPr sz="1200" spc="-5" dirty="0">
                <a:latin typeface="Times New Roman"/>
                <a:cs typeface="Times New Roman"/>
              </a:rPr>
              <a:t>serafici furono sviati ed </a:t>
            </a:r>
            <a:r>
              <a:rPr sz="1200" dirty="0">
                <a:latin typeface="Times New Roman"/>
                <a:cs typeface="Times New Roman"/>
              </a:rPr>
              <a:t>ingannati dai </a:t>
            </a:r>
            <a:r>
              <a:rPr sz="1200" spc="-5" dirty="0">
                <a:latin typeface="Times New Roman"/>
                <a:cs typeface="Times New Roman"/>
              </a:rPr>
              <a:t>sofismi </a:t>
            </a:r>
            <a:r>
              <a:rPr sz="1200" dirty="0">
                <a:latin typeface="Times New Roman"/>
                <a:cs typeface="Times New Roman"/>
              </a:rPr>
              <a:t>di  una </a:t>
            </a:r>
            <a:r>
              <a:rPr sz="1200" spc="-5" dirty="0">
                <a:latin typeface="Times New Roman"/>
                <a:cs typeface="Times New Roman"/>
              </a:rPr>
              <a:t>libertà personale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sfrenata.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93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(434.7) 39:4.7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Interpreti </a:t>
            </a:r>
            <a:r>
              <a:rPr sz="1200" i="1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Cittadinanza Cosmica.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hanno completato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  sui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apprendistato </a:t>
            </a:r>
            <a:r>
              <a:rPr sz="1200" dirty="0">
                <a:latin typeface="Times New Roman"/>
                <a:cs typeface="Times New Roman"/>
              </a:rPr>
              <a:t>di studenti </a:t>
            </a:r>
            <a:r>
              <a:rPr sz="1200" spc="-5" dirty="0">
                <a:latin typeface="Times New Roman"/>
                <a:cs typeface="Times New Roman"/>
              </a:rPr>
              <a:t>nella carriera universale, </a:t>
            </a:r>
            <a:r>
              <a:rPr sz="1200" dirty="0">
                <a:latin typeface="Times New Roman"/>
                <a:cs typeface="Times New Roman"/>
              </a:rPr>
              <a:t>è loro </a:t>
            </a:r>
            <a:r>
              <a:rPr sz="1200" spc="-5" dirty="0">
                <a:latin typeface="Times New Roman"/>
                <a:cs typeface="Times New Roman"/>
              </a:rPr>
              <a:t>permesso gioire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472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00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soddisfazioni transitorie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relativa maturità 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cittadinanza della capitale del sistema. </a:t>
            </a:r>
            <a:r>
              <a:rPr sz="1200" dirty="0">
                <a:latin typeface="Times New Roman"/>
                <a:cs typeface="Times New Roman"/>
              </a:rPr>
              <a:t>Benché il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ascendente sia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reale conquista,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più ampio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mete sono </a:t>
            </a:r>
            <a:r>
              <a:rPr sz="1200" spc="-5" dirty="0">
                <a:latin typeface="Times New Roman"/>
                <a:cs typeface="Times New Roman"/>
              </a:rPr>
              <a:t>semplicemente  delle pietre miliari sul lungo </a:t>
            </a:r>
            <a:r>
              <a:rPr sz="1200" dirty="0">
                <a:latin typeface="Times New Roman"/>
                <a:cs typeface="Times New Roman"/>
              </a:rPr>
              <a:t>sentiero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 Paradiso. Ma 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relativi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successi,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nessuna creatura evoluzionaria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negata </a:t>
            </a:r>
            <a:r>
              <a:rPr sz="1200" dirty="0">
                <a:latin typeface="Times New Roman"/>
                <a:cs typeface="Times New Roman"/>
              </a:rPr>
              <a:t>la piena, seppure </a:t>
            </a:r>
            <a:r>
              <a:rPr sz="1200" spc="-5" dirty="0">
                <a:latin typeface="Times New Roman"/>
                <a:cs typeface="Times New Roman"/>
              </a:rPr>
              <a:t>provvisoria, soddisfazione del raggiungimento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meta. 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pausa nell’ascensione al Paradiso, </a:t>
            </a:r>
            <a:r>
              <a:rPr sz="1200" dirty="0">
                <a:latin typeface="Times New Roman"/>
                <a:cs typeface="Times New Roman"/>
              </a:rPr>
              <a:t>un breve </a:t>
            </a:r>
            <a:r>
              <a:rPr sz="1200" spc="-5" dirty="0">
                <a:latin typeface="Times New Roman"/>
                <a:cs typeface="Times New Roman"/>
              </a:rPr>
              <a:t>attimo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tregua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76200" marR="1403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orizzonti dell’Universo </a:t>
            </a:r>
            <a:r>
              <a:rPr sz="1200" dirty="0">
                <a:latin typeface="Times New Roman"/>
                <a:cs typeface="Times New Roman"/>
              </a:rPr>
              <a:t>sono immobili, lo </a:t>
            </a:r>
            <a:r>
              <a:rPr sz="1200" spc="-5" dirty="0">
                <a:latin typeface="Times New Roman"/>
                <a:cs typeface="Times New Roman"/>
              </a:rPr>
              <a:t>status delle creature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stazionario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personalità assapora </a:t>
            </a:r>
            <a:r>
              <a:rPr sz="1200" dirty="0">
                <a:latin typeface="Times New Roman"/>
                <a:cs typeface="Times New Roman"/>
              </a:rPr>
              <a:t>la dolcezza </a:t>
            </a:r>
            <a:r>
              <a:rPr sz="1200" spc="-5" dirty="0">
                <a:latin typeface="Times New Roman"/>
                <a:cs typeface="Times New Roman"/>
              </a:rPr>
              <a:t>del  raggiungimento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4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(435.1) 39:4.8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di questi </a:t>
            </a:r>
            <a:r>
              <a:rPr sz="1200" spc="-5" dirty="0">
                <a:latin typeface="Times New Roman"/>
                <a:cs typeface="Times New Roman"/>
              </a:rPr>
              <a:t>periodi nella carriera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 locale. Durante questa </a:t>
            </a:r>
            <a:r>
              <a:rPr sz="1200" dirty="0">
                <a:latin typeface="Times New Roman"/>
                <a:cs typeface="Times New Roman"/>
              </a:rPr>
              <a:t>pausa </a:t>
            </a:r>
            <a:r>
              <a:rPr sz="1200" spc="-5" dirty="0">
                <a:latin typeface="Times New Roman"/>
                <a:cs typeface="Times New Roman"/>
              </a:rPr>
              <a:t>come 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voi tenterete di </a:t>
            </a:r>
            <a:r>
              <a:rPr sz="1200" spc="-5" dirty="0">
                <a:latin typeface="Times New Roman"/>
                <a:cs typeface="Times New Roman"/>
              </a:rPr>
              <a:t>esprimere nella </a:t>
            </a:r>
            <a:r>
              <a:rPr sz="1200" dirty="0">
                <a:latin typeface="Times New Roman"/>
                <a:cs typeface="Times New Roman"/>
              </a:rPr>
              <a:t>vita di creatura le </a:t>
            </a:r>
            <a:r>
              <a:rPr sz="1200" spc="-5" dirty="0">
                <a:latin typeface="Times New Roman"/>
                <a:cs typeface="Times New Roman"/>
              </a:rPr>
              <a:t>cose che  avete acquisito durante </a:t>
            </a:r>
            <a:r>
              <a:rPr sz="1200" dirty="0">
                <a:latin typeface="Times New Roman"/>
                <a:cs typeface="Times New Roman"/>
              </a:rPr>
              <a:t>le otto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esperienze di vita — </a:t>
            </a:r>
            <a:r>
              <a:rPr sz="1200" spc="-5" dirty="0">
                <a:latin typeface="Times New Roman"/>
                <a:cs typeface="Times New Roman"/>
              </a:rPr>
              <a:t>comprendenti Urantia ed </a:t>
            </a:r>
            <a:r>
              <a:rPr sz="1200" dirty="0">
                <a:latin typeface="Times New Roman"/>
                <a:cs typeface="Times New Roman"/>
              </a:rPr>
              <a:t>i sette mondi delle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8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(435.2) 39:4.9 </a:t>
            </a:r>
            <a:r>
              <a:rPr sz="1200" spc="-5" dirty="0">
                <a:latin typeface="Times New Roman"/>
                <a:cs typeface="Times New Roman"/>
              </a:rPr>
              <a:t>Gli interpreti serafici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cittadinanza cosmica guidano </a:t>
            </a:r>
            <a:r>
              <a:rPr sz="1200" dirty="0">
                <a:latin typeface="Times New Roman"/>
                <a:cs typeface="Times New Roman"/>
              </a:rPr>
              <a:t>i nuovi cittadini delle </a:t>
            </a:r>
            <a:r>
              <a:rPr sz="1200" spc="-5" dirty="0">
                <a:latin typeface="Times New Roman"/>
                <a:cs typeface="Times New Roman"/>
              </a:rPr>
              <a:t>capitali del sistema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stimolano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apprezzamento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d’Universo. </a:t>
            </a:r>
            <a:r>
              <a:rPr sz="1200" spc="-5" dirty="0">
                <a:latin typeface="Times New Roman"/>
                <a:cs typeface="Times New Roman"/>
              </a:rPr>
              <a:t>Questi serafini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anche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strettamente associati ai Figli Materiali nell’amministrazione dei sistemi, mentre costoro illustrano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e  la </a:t>
            </a:r>
            <a:r>
              <a:rPr sz="1200" spc="-5" dirty="0">
                <a:latin typeface="Times New Roman"/>
                <a:cs typeface="Times New Roman"/>
              </a:rPr>
              <a:t>moralità della </a:t>
            </a:r>
            <a:r>
              <a:rPr sz="1200" dirty="0">
                <a:latin typeface="Times New Roman"/>
                <a:cs typeface="Times New Roman"/>
              </a:rPr>
              <a:t>cittadinanza </a:t>
            </a:r>
            <a:r>
              <a:rPr sz="1200" spc="-5" dirty="0">
                <a:latin typeface="Times New Roman"/>
                <a:cs typeface="Times New Roman"/>
              </a:rPr>
              <a:t>cosmica ai mortali materiali sui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74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(435.3) 39:4.10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Stimolatori della Moralità.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delle dimore voi </a:t>
            </a:r>
            <a:r>
              <a:rPr sz="1200" spc="-5" dirty="0">
                <a:latin typeface="Times New Roman"/>
                <a:cs typeface="Times New Roman"/>
              </a:rPr>
              <a:t>cominciate ad imparare </a:t>
            </a:r>
            <a:r>
              <a:rPr sz="1200" dirty="0">
                <a:latin typeface="Times New Roman"/>
                <a:cs typeface="Times New Roman"/>
              </a:rPr>
              <a:t>l’autogoverno a 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interessati.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mente </a:t>
            </a:r>
            <a:r>
              <a:rPr sz="1200" spc="-5" dirty="0">
                <a:latin typeface="Times New Roman"/>
                <a:cs typeface="Times New Roman"/>
              </a:rPr>
              <a:t>apprende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cooperazione, apprende </a:t>
            </a:r>
            <a:r>
              <a:rPr sz="1200" dirty="0">
                <a:latin typeface="Times New Roman"/>
                <a:cs typeface="Times New Roman"/>
              </a:rPr>
              <a:t>il modo di fare </a:t>
            </a:r>
            <a:r>
              <a:rPr sz="1200" spc="-5" dirty="0">
                <a:latin typeface="Times New Roman"/>
                <a:cs typeface="Times New Roman"/>
              </a:rPr>
              <a:t>dei progetti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altri esseri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saggi.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dei sistemi gli insegnanti serafici stimoleranno </a:t>
            </a:r>
            <a:r>
              <a:rPr sz="1200" dirty="0">
                <a:latin typeface="Times New Roman"/>
                <a:cs typeface="Times New Roman"/>
              </a:rPr>
              <a:t>ancora di più il vostro  </a:t>
            </a:r>
            <a:r>
              <a:rPr sz="1200" spc="-5" dirty="0">
                <a:latin typeface="Times New Roman"/>
                <a:cs typeface="Times New Roman"/>
              </a:rPr>
              <a:t>apprezzamento per </a:t>
            </a:r>
            <a:r>
              <a:rPr sz="1200" dirty="0">
                <a:latin typeface="Times New Roman"/>
                <a:cs typeface="Times New Roman"/>
              </a:rPr>
              <a:t>la moralità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— per le interazioni tra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lealtà.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9615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06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(435.4) 39:4.11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cos’è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lealtà?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frutto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apprezzamento intelligente della fratellanza universale. Non si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tanto e non dare </a:t>
            </a:r>
            <a:r>
              <a:rPr sz="1200" spc="-5" dirty="0">
                <a:latin typeface="Times New Roman"/>
                <a:cs typeface="Times New Roman"/>
              </a:rPr>
              <a:t>nulla.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salite la </a:t>
            </a:r>
            <a:r>
              <a:rPr sz="1200" spc="-5" dirty="0">
                <a:latin typeface="Times New Roman"/>
                <a:cs typeface="Times New Roman"/>
              </a:rPr>
              <a:t>scala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imparate prima ad essere </a:t>
            </a:r>
            <a:r>
              <a:rPr sz="1200" dirty="0">
                <a:latin typeface="Times New Roman"/>
                <a:cs typeface="Times New Roman"/>
              </a:rPr>
              <a:t>leali, poi ad  </a:t>
            </a:r>
            <a:r>
              <a:rPr sz="1200" spc="-5" dirty="0">
                <a:latin typeface="Times New Roman"/>
                <a:cs typeface="Times New Roman"/>
              </a:rPr>
              <a:t>amare, </a:t>
            </a:r>
            <a:r>
              <a:rPr sz="1200" dirty="0">
                <a:latin typeface="Times New Roman"/>
                <a:cs typeface="Times New Roman"/>
              </a:rPr>
              <a:t>poi ad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filiali, e poi </a:t>
            </a:r>
            <a:r>
              <a:rPr sz="1200" spc="-5" dirty="0">
                <a:latin typeface="Times New Roman"/>
                <a:cs typeface="Times New Roman"/>
              </a:rPr>
              <a:t>potete essere </a:t>
            </a:r>
            <a:r>
              <a:rPr sz="1200" dirty="0">
                <a:latin typeface="Times New Roman"/>
                <a:cs typeface="Times New Roman"/>
              </a:rPr>
              <a:t>liberi. </a:t>
            </a:r>
            <a:r>
              <a:rPr sz="1200" spc="-5" dirty="0">
                <a:latin typeface="Times New Roman"/>
                <a:cs typeface="Times New Roman"/>
              </a:rPr>
              <a:t>Ma finché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sarete dei finalitari, finché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avrete raggiunto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perfezione della lealtà,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potrete realizzare </a:t>
            </a:r>
            <a:r>
              <a:rPr sz="1200" dirty="0">
                <a:latin typeface="Times New Roman"/>
                <a:cs typeface="Times New Roman"/>
              </a:rPr>
              <a:t>da voi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finalità della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(435.5) 39:4.12 </a:t>
            </a:r>
            <a:r>
              <a:rPr sz="1200" spc="-5" dirty="0">
                <a:latin typeface="Times New Roman"/>
                <a:cs typeface="Times New Roman"/>
              </a:rPr>
              <a:t>Questi serafini insegnano </a:t>
            </a:r>
            <a:r>
              <a:rPr sz="1200" dirty="0">
                <a:latin typeface="Times New Roman"/>
                <a:cs typeface="Times New Roman"/>
              </a:rPr>
              <a:t>la fruttuosità </a:t>
            </a:r>
            <a:r>
              <a:rPr sz="1200" spc="-5" dirty="0">
                <a:latin typeface="Times New Roman"/>
                <a:cs typeface="Times New Roman"/>
              </a:rPr>
              <a:t>della pazienza; insegnano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stagnazione </a:t>
            </a:r>
            <a:r>
              <a:rPr sz="1200" dirty="0">
                <a:latin typeface="Times New Roman"/>
                <a:cs typeface="Times New Roman"/>
              </a:rPr>
              <a:t>è morte </a:t>
            </a:r>
            <a:r>
              <a:rPr sz="1200" spc="-5" dirty="0">
                <a:latin typeface="Times New Roman"/>
                <a:cs typeface="Times New Roman"/>
              </a:rPr>
              <a:t>certa, </a:t>
            </a:r>
            <a:r>
              <a:rPr sz="1200" dirty="0">
                <a:latin typeface="Times New Roman"/>
                <a:cs typeface="Times New Roman"/>
              </a:rPr>
              <a:t>ma che  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troppo rapida è </a:t>
            </a:r>
            <a:r>
              <a:rPr sz="1200" spc="-5" dirty="0">
                <a:latin typeface="Times New Roman"/>
                <a:cs typeface="Times New Roman"/>
              </a:rPr>
              <a:t>ugualmente suicida;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goccia </a:t>
            </a:r>
            <a:r>
              <a:rPr sz="1200" dirty="0">
                <a:latin typeface="Times New Roman"/>
                <a:cs typeface="Times New Roman"/>
              </a:rPr>
              <a:t>d’acqua </a:t>
            </a:r>
            <a:r>
              <a:rPr sz="1200" spc="-5" dirty="0">
                <a:latin typeface="Times New Roman"/>
                <a:cs typeface="Times New Roman"/>
              </a:rPr>
              <a:t>scende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più alto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uno  più </a:t>
            </a:r>
            <a:r>
              <a:rPr sz="1200" spc="-5" dirty="0">
                <a:latin typeface="Times New Roman"/>
                <a:cs typeface="Times New Roman"/>
              </a:rPr>
              <a:t>basso e, continuando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scorrere, </a:t>
            </a:r>
            <a:r>
              <a:rPr sz="1200" dirty="0">
                <a:latin typeface="Times New Roman"/>
                <a:cs typeface="Times New Roman"/>
              </a:rPr>
              <a:t>scende sempre più in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attraverso una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di piccole </a:t>
            </a:r>
            <a:r>
              <a:rPr sz="1200" spc="-5" dirty="0">
                <a:latin typeface="Times New Roman"/>
                <a:cs typeface="Times New Roman"/>
              </a:rPr>
              <a:t>cascate, così  avviene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l’alto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nei mondi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altrettanto lentamente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stadi  altrettanto graduali.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4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(435.6) 39:4.13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gli stimolatori della moralità descrivono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mortale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catena ininterrotta </a:t>
            </a:r>
            <a:r>
              <a:rPr sz="1200" dirty="0">
                <a:latin typeface="Times New Roman"/>
                <a:cs typeface="Times New Roman"/>
              </a:rPr>
              <a:t>di  molti </a:t>
            </a:r>
            <a:r>
              <a:rPr sz="1200" spc="-5" dirty="0">
                <a:latin typeface="Times New Roman"/>
                <a:cs typeface="Times New Roman"/>
              </a:rPr>
              <a:t>anelli.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breve soggiorno su Urantia, su questa sfera </a:t>
            </a:r>
            <a:r>
              <a:rPr sz="1200" dirty="0">
                <a:latin typeface="Times New Roman"/>
                <a:cs typeface="Times New Roman"/>
              </a:rPr>
              <a:t>d’infanzia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singolo anello,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primissimo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lunga catena 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attraverso gli 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eterne. </a:t>
            </a:r>
            <a:r>
              <a:rPr sz="1200" dirty="0">
                <a:latin typeface="Times New Roman"/>
                <a:cs typeface="Times New Roman"/>
              </a:rPr>
              <a:t>Non è tanto </a:t>
            </a:r>
            <a:r>
              <a:rPr sz="1200" spc="-5" dirty="0">
                <a:latin typeface="Times New Roman"/>
                <a:cs typeface="Times New Roman"/>
              </a:rPr>
              <a:t>importante  quello che apprendete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prima vita;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importante.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elevato sia,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affatto così importante quanto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effettuate questo lavoro.  Non c’è alcuna ricompensa materiale </a:t>
            </a:r>
            <a:r>
              <a:rPr sz="1200" dirty="0">
                <a:latin typeface="Times New Roman"/>
                <a:cs typeface="Times New Roman"/>
              </a:rPr>
              <a:t>per una vita </a:t>
            </a:r>
            <a:r>
              <a:rPr sz="1200" spc="-5" dirty="0">
                <a:latin typeface="Times New Roman"/>
                <a:cs typeface="Times New Roman"/>
              </a:rPr>
              <a:t>retta, </a:t>
            </a:r>
            <a:r>
              <a:rPr sz="1200" dirty="0">
                <a:latin typeface="Times New Roman"/>
                <a:cs typeface="Times New Roman"/>
              </a:rPr>
              <a:t>ma c’è una profonda </a:t>
            </a:r>
            <a:r>
              <a:rPr sz="1200" spc="-5" dirty="0">
                <a:latin typeface="Times New Roman"/>
                <a:cs typeface="Times New Roman"/>
              </a:rPr>
              <a:t>soddisfazione </a:t>
            </a:r>
            <a:r>
              <a:rPr sz="1200" dirty="0">
                <a:latin typeface="Times New Roman"/>
                <a:cs typeface="Times New Roman"/>
              </a:rPr>
              <a:t>— una coscienza di 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ciò trascende ogni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ricompensa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(435.7) 39:4.14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chiavi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dei cieli </a:t>
            </a:r>
            <a:r>
              <a:rPr sz="1200" dirty="0">
                <a:latin typeface="Times New Roman"/>
                <a:cs typeface="Times New Roman"/>
              </a:rPr>
              <a:t>sono: sincerità,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sincerità 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sincerità.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queste chiavi.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elevano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— per mezzo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decisioni, </a:t>
            </a:r>
            <a:r>
              <a:rPr sz="1200" dirty="0">
                <a:latin typeface="Times New Roman"/>
                <a:cs typeface="Times New Roman"/>
              </a:rPr>
              <a:t>altre 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decisioni. </a:t>
            </a:r>
            <a:r>
              <a:rPr sz="1200" spc="-2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più alto possibile, 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47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(361.6) 32:3.11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si rivela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Creatori.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sarebbe così </a:t>
            </a:r>
            <a:r>
              <a:rPr sz="1200" dirty="0">
                <a:latin typeface="Times New Roman"/>
                <a:cs typeface="Times New Roman"/>
              </a:rPr>
              <a:t>facile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di tutti i mortali </a:t>
            </a:r>
            <a:r>
              <a:rPr sz="1200" spc="-5" dirty="0">
                <a:latin typeface="Times New Roman"/>
                <a:cs typeface="Times New Roman"/>
              </a:rPr>
              <a:t>degli  esseri perfetti, </a:t>
            </a:r>
            <a:r>
              <a:rPr sz="1200" dirty="0">
                <a:latin typeface="Times New Roman"/>
                <a:cs typeface="Times New Roman"/>
              </a:rPr>
              <a:t>distribuire </a:t>
            </a:r>
            <a:r>
              <a:rPr sz="1200" spc="-5" dirty="0">
                <a:latin typeface="Times New Roman"/>
                <a:cs typeface="Times New Roman"/>
              </a:rPr>
              <a:t>perfezione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divina. Ma ciò </a:t>
            </a:r>
            <a:r>
              <a:rPr sz="1200" dirty="0">
                <a:latin typeface="Times New Roman"/>
                <a:cs typeface="Times New Roman"/>
              </a:rPr>
              <a:t>li priverebbe </a:t>
            </a:r>
            <a:r>
              <a:rPr sz="1200" spc="-5" dirty="0">
                <a:latin typeface="Times New Roman"/>
                <a:cs typeface="Times New Roman"/>
              </a:rPr>
              <a:t>dell’esperienza meravigliosa dell’avventura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preparazione associate alla lunga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graduale ascensione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l’interno, un’esperienza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fatta solo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 sono così fortunati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cominciare dal </a:t>
            </a:r>
            <a:r>
              <a:rPr sz="1200" dirty="0">
                <a:latin typeface="Times New Roman"/>
                <a:cs typeface="Times New Roman"/>
              </a:rPr>
              <a:t>fondo </a:t>
            </a:r>
            <a:r>
              <a:rPr sz="1200" spc="-5" dirty="0">
                <a:latin typeface="Times New Roman"/>
                <a:cs typeface="Times New Roman"/>
              </a:rPr>
              <a:t>stesso dell’esistenza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04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(362.1) 32:3.12 </a:t>
            </a:r>
            <a:r>
              <a:rPr sz="1200" spc="-5" dirty="0">
                <a:latin typeface="Times New Roman"/>
                <a:cs typeface="Times New Roman"/>
              </a:rPr>
              <a:t>Gli Universi che circondano </a:t>
            </a:r>
            <a:r>
              <a:rPr sz="1200" dirty="0">
                <a:latin typeface="Times New Roman"/>
                <a:cs typeface="Times New Roman"/>
              </a:rPr>
              <a:t>Havona sono dotati solo di un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perfette </a:t>
            </a:r>
            <a:r>
              <a:rPr sz="1200" dirty="0">
                <a:latin typeface="Times New Roman"/>
                <a:cs typeface="Times New Roman"/>
              </a:rPr>
              <a:t>sufficiente a soddisfare la 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istruttrici modello per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stanno </a:t>
            </a:r>
            <a:r>
              <a:rPr sz="1200" spc="-5" dirty="0">
                <a:latin typeface="Times New Roman"/>
                <a:cs typeface="Times New Roman"/>
              </a:rPr>
              <a:t>ascendendo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scala evoluzionaria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natura esperienziale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complemento cosmico naturale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pienamente </a:t>
            </a:r>
            <a:r>
              <a:rPr sz="1200" dirty="0">
                <a:latin typeface="Times New Roman"/>
                <a:cs typeface="Times New Roman"/>
              </a:rPr>
              <a:t>perfetta </a:t>
            </a:r>
            <a:r>
              <a:rPr sz="1200" spc="-5" dirty="0">
                <a:latin typeface="Times New Roman"/>
                <a:cs typeface="Times New Roman"/>
              </a:rPr>
              <a:t>delle creature del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Paradiso-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50"/>
              </a:lnSpc>
            </a:pP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realtà, sia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perfette </a:t>
            </a:r>
            <a:r>
              <a:rPr sz="1200" dirty="0">
                <a:latin typeface="Times New Roman"/>
                <a:cs typeface="Times New Roman"/>
              </a:rPr>
              <a:t>che quelle </a:t>
            </a:r>
            <a:r>
              <a:rPr sz="1200" spc="-5" dirty="0">
                <a:latin typeface="Times New Roman"/>
                <a:cs typeface="Times New Roman"/>
              </a:rPr>
              <a:t>perfezionate </a:t>
            </a:r>
            <a:r>
              <a:rPr sz="1200" dirty="0">
                <a:latin typeface="Times New Roman"/>
                <a:cs typeface="Times New Roman"/>
              </a:rPr>
              <a:t>sono incomplete in </a:t>
            </a:r>
            <a:r>
              <a:rPr sz="1200" spc="-5" dirty="0">
                <a:latin typeface="Times New Roman"/>
                <a:cs typeface="Times New Roman"/>
              </a:rPr>
              <a:t>rapporto alla </a:t>
            </a:r>
            <a:r>
              <a:rPr sz="1200" dirty="0">
                <a:latin typeface="Times New Roman"/>
                <a:cs typeface="Times New Roman"/>
              </a:rPr>
              <a:t>totalità </a:t>
            </a:r>
            <a:r>
              <a:rPr sz="1200" spc="-5" dirty="0">
                <a:latin typeface="Times New Roman"/>
                <a:cs typeface="Times New Roman"/>
              </a:rPr>
              <a:t>finita.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76200" marR="26860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nell’associazione complementare delle creature </a:t>
            </a:r>
            <a:r>
              <a:rPr sz="1200" dirty="0">
                <a:latin typeface="Times New Roman"/>
                <a:cs typeface="Times New Roman"/>
              </a:rPr>
              <a:t>esistenzialmente </a:t>
            </a:r>
            <a:r>
              <a:rPr sz="1200" spc="-5" dirty="0">
                <a:latin typeface="Times New Roman"/>
                <a:cs typeface="Times New Roman"/>
              </a:rPr>
              <a:t>perfette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Paradiso-Havona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ascendenti  </a:t>
            </a:r>
            <a:r>
              <a:rPr sz="1200" spc="-5" dirty="0">
                <a:latin typeface="Times New Roman"/>
                <a:cs typeface="Times New Roman"/>
              </a:rPr>
              <a:t>esperienzialmente </a:t>
            </a:r>
            <a:r>
              <a:rPr sz="1200" dirty="0">
                <a:latin typeface="Times New Roman"/>
                <a:cs typeface="Times New Roman"/>
              </a:rPr>
              <a:t>perfezionati </a:t>
            </a:r>
            <a:r>
              <a:rPr sz="1200" spc="-5" dirty="0">
                <a:latin typeface="Times New Roman"/>
                <a:cs typeface="Times New Roman"/>
              </a:rPr>
              <a:t>degli Universi evoluzionari, entrambi </a:t>
            </a:r>
            <a:r>
              <a:rPr sz="1200" dirty="0">
                <a:latin typeface="Times New Roman"/>
                <a:cs typeface="Times New Roman"/>
              </a:rPr>
              <a:t>i tipi </a:t>
            </a:r>
            <a:r>
              <a:rPr sz="1200" spc="-5" dirty="0">
                <a:latin typeface="Times New Roman"/>
                <a:cs typeface="Times New Roman"/>
              </a:rPr>
              <a:t>giungono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liberarsi dalle </a:t>
            </a:r>
            <a:r>
              <a:rPr sz="1200" dirty="0">
                <a:latin typeface="Times New Roman"/>
                <a:cs typeface="Times New Roman"/>
              </a:rPr>
              <a:t>loro limitazioni innate e  possono così </a:t>
            </a:r>
            <a:r>
              <a:rPr sz="1200" spc="-5" dirty="0">
                <a:latin typeface="Times New Roman"/>
                <a:cs typeface="Times New Roman"/>
              </a:rPr>
              <a:t>tentare congiuntamente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altezze sublimi </a:t>
            </a:r>
            <a:r>
              <a:rPr sz="1200" dirty="0">
                <a:latin typeface="Times New Roman"/>
                <a:cs typeface="Times New Roman"/>
              </a:rPr>
              <a:t>dell’ultimità </a:t>
            </a:r>
            <a:r>
              <a:rPr sz="1200" spc="-5" dirty="0">
                <a:latin typeface="Times New Roman"/>
                <a:cs typeface="Times New Roman"/>
              </a:rPr>
              <a:t>dello status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(362.2) 32:3.13 </a:t>
            </a:r>
            <a:r>
              <a:rPr sz="1200" spc="-5" dirty="0">
                <a:latin typeface="Times New Roman"/>
                <a:cs typeface="Times New Roman"/>
              </a:rPr>
              <a:t>Queste operazioni delle creature sono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ripercussioni universali </a:t>
            </a:r>
            <a:r>
              <a:rPr sz="1200" dirty="0">
                <a:latin typeface="Times New Roman"/>
                <a:cs typeface="Times New Roman"/>
              </a:rPr>
              <a:t>di azioni e </a:t>
            </a:r>
            <a:r>
              <a:rPr sz="1200" spc="-5" dirty="0">
                <a:latin typeface="Times New Roman"/>
                <a:cs typeface="Times New Roman"/>
              </a:rPr>
              <a:t>reazioni all’interno della Deità </a:t>
            </a:r>
            <a:r>
              <a:rPr sz="1200" dirty="0">
                <a:latin typeface="Times New Roman"/>
                <a:cs typeface="Times New Roman"/>
              </a:rPr>
              <a:t>Settupla,  </a:t>
            </a:r>
            <a:r>
              <a:rPr sz="1200" spc="-5" dirty="0">
                <a:latin typeface="Times New Roman"/>
                <a:cs typeface="Times New Roman"/>
              </a:rPr>
              <a:t>nella quale </a:t>
            </a:r>
            <a:r>
              <a:rPr sz="1200" dirty="0">
                <a:latin typeface="Times New Roman"/>
                <a:cs typeface="Times New Roman"/>
              </a:rPr>
              <a:t>la divinità eterna </a:t>
            </a:r>
            <a:r>
              <a:rPr sz="1200" spc="-5" dirty="0">
                <a:latin typeface="Times New Roman"/>
                <a:cs typeface="Times New Roman"/>
              </a:rPr>
              <a:t>della Trinità </a:t>
            </a:r>
            <a:r>
              <a:rPr sz="1200" dirty="0">
                <a:latin typeface="Times New Roman"/>
                <a:cs typeface="Times New Roman"/>
              </a:rPr>
              <a:t>del Paradiso è </a:t>
            </a:r>
            <a:r>
              <a:rPr sz="1200" spc="-5" dirty="0">
                <a:latin typeface="Times New Roman"/>
                <a:cs typeface="Times New Roman"/>
              </a:rPr>
              <a:t>congiunta con </a:t>
            </a:r>
            <a:r>
              <a:rPr sz="1200" dirty="0">
                <a:latin typeface="Times New Roman"/>
                <a:cs typeface="Times New Roman"/>
              </a:rPr>
              <a:t>la divinità in evoluzione </a:t>
            </a:r>
            <a:r>
              <a:rPr sz="1200" spc="-5" dirty="0">
                <a:latin typeface="Times New Roman"/>
                <a:cs typeface="Times New Roman"/>
              </a:rPr>
              <a:t>dei Creatori Supremi degli Universi  del tempo-spazio nell’attuante potere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dell’Essere </a:t>
            </a:r>
            <a:r>
              <a:rPr sz="1200" dirty="0">
                <a:latin typeface="Times New Roman"/>
                <a:cs typeface="Times New Roman"/>
              </a:rPr>
              <a:t>Supremo, per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mezzo e </a:t>
            </a:r>
            <a:r>
              <a:rPr sz="1200" spc="-5" dirty="0">
                <a:latin typeface="Times New Roman"/>
                <a:cs typeface="Times New Roman"/>
              </a:rPr>
              <a:t>grazie ad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8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(362.3) 32:3.14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divinamente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creatura evoluzionaria perfezionata hanno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uguale grado </a:t>
            </a:r>
            <a:r>
              <a:rPr sz="1200" dirty="0">
                <a:latin typeface="Times New Roman"/>
                <a:cs typeface="Times New Roman"/>
              </a:rPr>
              <a:t>di potenziale di divinità,  ma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diverso. </a:t>
            </a:r>
            <a:r>
              <a:rPr sz="1200" spc="-5" dirty="0">
                <a:latin typeface="Times New Roman"/>
                <a:cs typeface="Times New Roman"/>
              </a:rPr>
              <a:t>Ciascuna deve </a:t>
            </a:r>
            <a:r>
              <a:rPr sz="1200" dirty="0">
                <a:latin typeface="Times New Roman"/>
                <a:cs typeface="Times New Roman"/>
              </a:rPr>
              <a:t>dipendere </a:t>
            </a:r>
            <a:r>
              <a:rPr sz="1200" spc="-5" dirty="0">
                <a:latin typeface="Times New Roman"/>
                <a:cs typeface="Times New Roman"/>
              </a:rPr>
              <a:t>dall’altra per 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di servizio. I </a:t>
            </a:r>
            <a:r>
              <a:rPr sz="1200" spc="-5" dirty="0">
                <a:latin typeface="Times New Roman"/>
                <a:cs typeface="Times New Roman"/>
              </a:rPr>
              <a:t>Superuniversi  evoluzionari </a:t>
            </a:r>
            <a:r>
              <a:rPr sz="1200" dirty="0">
                <a:latin typeface="Times New Roman"/>
                <a:cs typeface="Times New Roman"/>
              </a:rPr>
              <a:t>dipendono </a:t>
            </a:r>
            <a:r>
              <a:rPr sz="1200" spc="-5" dirty="0">
                <a:latin typeface="Times New Roman"/>
                <a:cs typeface="Times New Roman"/>
              </a:rPr>
              <a:t>dal perfetto Havona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provvedere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 finale ai loro cittadini ascendenti,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Universo centrale </a:t>
            </a:r>
            <a:r>
              <a:rPr sz="1200" spc="-5" dirty="0">
                <a:latin typeface="Times New Roman"/>
                <a:cs typeface="Times New Roman"/>
              </a:rPr>
              <a:t>richiede l’esistenza dei Superuniversi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perfezionamento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assicurare </a:t>
            </a:r>
            <a:r>
              <a:rPr sz="1200" dirty="0">
                <a:latin typeface="Times New Roman"/>
                <a:cs typeface="Times New Roman"/>
              </a:rPr>
              <a:t>il pieno sviluppo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abitanti discendenti.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47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1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ogni sfera, </a:t>
            </a:r>
            <a:r>
              <a:rPr sz="1200" dirty="0">
                <a:latin typeface="Times New Roman"/>
                <a:cs typeface="Times New Roman"/>
              </a:rPr>
              <a:t>in tutte le sfere —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volontà di Dio. Se un uomo fa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scelta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più umile 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l’ultimo 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2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(436.1) 39:4.15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Trasportatori.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serafini trasportatori che </a:t>
            </a:r>
            <a:r>
              <a:rPr sz="1200" dirty="0">
                <a:latin typeface="Times New Roman"/>
                <a:cs typeface="Times New Roman"/>
              </a:rPr>
              <a:t>operano </a:t>
            </a:r>
            <a:r>
              <a:rPr sz="1200" spc="-5" dirty="0">
                <a:latin typeface="Times New Roman"/>
                <a:cs typeface="Times New Roman"/>
              </a:rPr>
              <a:t>nei sistemi locali.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Satania, il vostro  </a:t>
            </a:r>
            <a:r>
              <a:rPr sz="1200" spc="-5" dirty="0">
                <a:latin typeface="Times New Roman"/>
                <a:cs typeface="Times New Roman"/>
              </a:rPr>
              <a:t>sistema, essi trasportano passeggeri </a:t>
            </a:r>
            <a:r>
              <a:rPr sz="1200" dirty="0">
                <a:latin typeface="Times New Roman"/>
                <a:cs typeface="Times New Roman"/>
              </a:rPr>
              <a:t>da o </a:t>
            </a:r>
            <a:r>
              <a:rPr sz="1200" spc="-5" dirty="0">
                <a:latin typeface="Times New Roman"/>
                <a:cs typeface="Times New Roman"/>
              </a:rPr>
              <a:t>per Jerusem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servono anche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trasportatori interplanetari. Raramente  passa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dirty="0">
                <a:latin typeface="Times New Roman"/>
                <a:cs typeface="Times New Roman"/>
              </a:rPr>
              <a:t>trasportatore 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depositi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rive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qualche studente  visitatore o </a:t>
            </a:r>
            <a:r>
              <a:rPr sz="1200" spc="-5" dirty="0">
                <a:latin typeface="Times New Roman"/>
                <a:cs typeface="Times New Roman"/>
              </a:rPr>
              <a:t>qualche altro viaggiatore </a:t>
            </a:r>
            <a:r>
              <a:rPr sz="1200" dirty="0">
                <a:latin typeface="Times New Roman"/>
                <a:cs typeface="Times New Roman"/>
              </a:rPr>
              <a:t>di natura spirituale o </a:t>
            </a:r>
            <a:r>
              <a:rPr sz="1200" spc="-5" dirty="0">
                <a:latin typeface="Times New Roman"/>
                <a:cs typeface="Times New Roman"/>
              </a:rPr>
              <a:t>semispirituale. Questi stessi attraversatori dello </a:t>
            </a:r>
            <a:r>
              <a:rPr sz="1200" dirty="0">
                <a:latin typeface="Times New Roman"/>
                <a:cs typeface="Times New Roman"/>
              </a:rPr>
              <a:t>spazio vi  </a:t>
            </a:r>
            <a:r>
              <a:rPr sz="1200" spc="-5" dirty="0">
                <a:latin typeface="Times New Roman"/>
                <a:cs typeface="Times New Roman"/>
              </a:rPr>
              <a:t>porteranno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da uno </a:t>
            </a:r>
            <a:r>
              <a:rPr sz="1200" spc="-5" dirty="0">
                <a:latin typeface="Times New Roman"/>
                <a:cs typeface="Times New Roman"/>
              </a:rPr>
              <a:t>dei vari </a:t>
            </a:r>
            <a:r>
              <a:rPr sz="1200" dirty="0">
                <a:latin typeface="Times New Roman"/>
                <a:cs typeface="Times New Roman"/>
              </a:rPr>
              <a:t>mondi del gruppo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forma la capitale </a:t>
            </a:r>
            <a:r>
              <a:rPr sz="1200" spc="-5" dirty="0">
                <a:latin typeface="Times New Roman"/>
                <a:cs typeface="Times New Roman"/>
              </a:rPr>
              <a:t>del sistema all’altro,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vostra  </a:t>
            </a:r>
            <a:r>
              <a:rPr sz="1200" spc="-5" dirty="0">
                <a:latin typeface="Times New Roman"/>
                <a:cs typeface="Times New Roman"/>
              </a:rPr>
              <a:t>assegnazione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sarà terminata,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porteranno fino ad Edentia.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nessuna circostanza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riporteranno  sul </a:t>
            </a:r>
            <a:r>
              <a:rPr sz="1200" dirty="0">
                <a:latin typeface="Times New Roman"/>
                <a:cs typeface="Times New Roman"/>
              </a:rPr>
              <a:t>mondo di vostra </a:t>
            </a:r>
            <a:r>
              <a:rPr sz="1200" spc="-5" dirty="0">
                <a:latin typeface="Times New Roman"/>
                <a:cs typeface="Times New Roman"/>
              </a:rPr>
              <a:t>origine umana. Un </a:t>
            </a:r>
            <a:r>
              <a:rPr sz="1200" dirty="0">
                <a:latin typeface="Times New Roman"/>
                <a:cs typeface="Times New Roman"/>
              </a:rPr>
              <a:t>mortale non ritorna mai </a:t>
            </a:r>
            <a:r>
              <a:rPr sz="1200" spc="-5" dirty="0">
                <a:latin typeface="Times New Roman"/>
                <a:cs typeface="Times New Roman"/>
              </a:rPr>
              <a:t>sul suo pianeta natale </a:t>
            </a:r>
            <a:r>
              <a:rPr sz="1200" dirty="0">
                <a:latin typeface="Times New Roman"/>
                <a:cs typeface="Times New Roman"/>
              </a:rPr>
              <a:t>durante la dispensazione </a:t>
            </a:r>
            <a:r>
              <a:rPr sz="1200" spc="-5" dirty="0">
                <a:latin typeface="Times New Roman"/>
                <a:cs typeface="Times New Roman"/>
              </a:rPr>
              <a:t>della  sua esistenza temporale,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dovesse </a:t>
            </a:r>
            <a:r>
              <a:rPr sz="1200" dirty="0">
                <a:latin typeface="Times New Roman"/>
                <a:cs typeface="Times New Roman"/>
              </a:rPr>
              <a:t>tornarvi durante una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dispensazione, </a:t>
            </a:r>
            <a:r>
              <a:rPr sz="1200" spc="-5" dirty="0">
                <a:latin typeface="Times New Roman"/>
                <a:cs typeface="Times New Roman"/>
              </a:rPr>
              <a:t>sarebbe accompagnato </a:t>
            </a:r>
            <a:r>
              <a:rPr sz="1200" dirty="0">
                <a:latin typeface="Times New Roman"/>
                <a:cs typeface="Times New Roman"/>
              </a:rPr>
              <a:t>da un  </a:t>
            </a:r>
            <a:r>
              <a:rPr sz="1200" spc="-5" dirty="0">
                <a:latin typeface="Times New Roman"/>
                <a:cs typeface="Times New Roman"/>
              </a:rPr>
              <a:t>serafino trasportatore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capitale</a:t>
            </a:r>
            <a:r>
              <a:rPr sz="1200" dirty="0">
                <a:latin typeface="Times New Roman"/>
                <a:cs typeface="Times New Roman"/>
              </a:rPr>
              <a:t> 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(436.2) 39:4.16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Gli Archivisti. </a:t>
            </a:r>
            <a:r>
              <a:rPr sz="1200" spc="-5" dirty="0">
                <a:latin typeface="Times New Roman"/>
                <a:cs typeface="Times New Roman"/>
              </a:rPr>
              <a:t>Questi serafini </a:t>
            </a:r>
            <a:r>
              <a:rPr sz="1200" dirty="0">
                <a:latin typeface="Times New Roman"/>
                <a:cs typeface="Times New Roman"/>
              </a:rPr>
              <a:t>sono i custodi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triplici </a:t>
            </a:r>
            <a:r>
              <a:rPr sz="1200" spc="-5" dirty="0">
                <a:latin typeface="Times New Roman"/>
                <a:cs typeface="Times New Roman"/>
              </a:rPr>
              <a:t>archivi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locali.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degli archivi 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struttura </a:t>
            </a:r>
            <a:r>
              <a:rPr sz="1200" dirty="0">
                <a:latin typeface="Times New Roman"/>
                <a:cs typeface="Times New Roman"/>
              </a:rPr>
              <a:t>straordinaria,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terzo </a:t>
            </a:r>
            <a:r>
              <a:rPr sz="1200" spc="-5" dirty="0">
                <a:latin typeface="Times New Roman"/>
                <a:cs typeface="Times New Roman"/>
              </a:rPr>
              <a:t>materiale, costituita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metalli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cristalli  </a:t>
            </a:r>
            <a:r>
              <a:rPr sz="1200" dirty="0">
                <a:latin typeface="Times New Roman"/>
                <a:cs typeface="Times New Roman"/>
              </a:rPr>
              <a:t>luminosi; per un </a:t>
            </a:r>
            <a:r>
              <a:rPr sz="1200" spc="-5" dirty="0">
                <a:latin typeface="Times New Roman"/>
                <a:cs typeface="Times New Roman"/>
              </a:rPr>
              <a:t>terzo morontiale, fabbricata con </a:t>
            </a:r>
            <a:r>
              <a:rPr sz="1200" dirty="0">
                <a:latin typeface="Times New Roman"/>
                <a:cs typeface="Times New Roman"/>
              </a:rPr>
              <a:t>una combinazione </a:t>
            </a:r>
            <a:r>
              <a:rPr sz="1200" spc="-5" dirty="0">
                <a:latin typeface="Times New Roman"/>
                <a:cs typeface="Times New Roman"/>
              </a:rPr>
              <a:t>d’energia 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spirituale, ma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  campo visivo </a:t>
            </a:r>
            <a:r>
              <a:rPr sz="1200" dirty="0">
                <a:latin typeface="Times New Roman"/>
                <a:cs typeface="Times New Roman"/>
              </a:rPr>
              <a:t>umano;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terzo spirituale. Gli archivisti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dirigono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mantengono questo </a:t>
            </a:r>
            <a:r>
              <a:rPr sz="1200" dirty="0">
                <a:latin typeface="Times New Roman"/>
                <a:cs typeface="Times New Roman"/>
              </a:rPr>
              <a:t>triplice 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archivi. Gli ascendenti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consulteranno prima gli archivi </a:t>
            </a:r>
            <a:r>
              <a:rPr sz="1200" dirty="0">
                <a:latin typeface="Times New Roman"/>
                <a:cs typeface="Times New Roman"/>
              </a:rPr>
              <a:t>materiali, 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esseri 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consultano quelli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sale morontiali, mentre </a:t>
            </a:r>
            <a:r>
              <a:rPr sz="1200" dirty="0">
                <a:latin typeface="Times New Roman"/>
                <a:cs typeface="Times New Roman"/>
              </a:rPr>
              <a:t>i serafini 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superiori  del regno esaminano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documenti della </a:t>
            </a:r>
            <a:r>
              <a:rPr sz="1200" dirty="0">
                <a:latin typeface="Times New Roman"/>
                <a:cs typeface="Times New Roman"/>
              </a:rPr>
              <a:t>sezione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8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(436.3) 39:4.17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Le Riserve.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amministratori del corpo </a:t>
            </a:r>
            <a:r>
              <a:rPr sz="1200" dirty="0">
                <a:latin typeface="Times New Roman"/>
                <a:cs typeface="Times New Roman"/>
              </a:rPr>
              <a:t>di riserva di </a:t>
            </a:r>
            <a:r>
              <a:rPr sz="1200" spc="-5" dirty="0">
                <a:latin typeface="Times New Roman"/>
                <a:cs typeface="Times New Roman"/>
              </a:rPr>
              <a:t>Jerusem trascorrono </a:t>
            </a:r>
            <a:r>
              <a:rPr sz="1200" dirty="0">
                <a:latin typeface="Times New Roman"/>
                <a:cs typeface="Times New Roman"/>
              </a:rPr>
              <a:t>molto del loro </a:t>
            </a:r>
            <a:r>
              <a:rPr sz="1200" spc="-5" dirty="0">
                <a:latin typeface="Times New Roman"/>
                <a:cs typeface="Times New Roman"/>
              </a:rPr>
              <a:t>tempo  d’attesa </a:t>
            </a:r>
            <a:r>
              <a:rPr sz="1200" dirty="0">
                <a:latin typeface="Times New Roman"/>
                <a:cs typeface="Times New Roman"/>
              </a:rPr>
              <a:t>a visitare, </a:t>
            </a:r>
            <a:r>
              <a:rPr sz="1200" spc="-5" dirty="0">
                <a:latin typeface="Times New Roman"/>
                <a:cs typeface="Times New Roman"/>
              </a:rPr>
              <a:t>come compagni spirituali,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appena arrivati dai vari </a:t>
            </a:r>
            <a:r>
              <a:rPr sz="1200" dirty="0">
                <a:latin typeface="Times New Roman"/>
                <a:cs typeface="Times New Roman"/>
              </a:rPr>
              <a:t>mondi 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—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642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71374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diplomati </a:t>
            </a:r>
            <a:r>
              <a:rPr sz="1200" spc="-5" dirty="0">
                <a:latin typeface="Times New Roman"/>
                <a:cs typeface="Times New Roman"/>
              </a:rPr>
              <a:t>accreditati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dimore.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piaceri del vostro </a:t>
            </a:r>
            <a:r>
              <a:rPr sz="1200" spc="-5" dirty="0">
                <a:latin typeface="Times New Roman"/>
                <a:cs typeface="Times New Roman"/>
              </a:rPr>
              <a:t>soggiorno su Jerusem </a:t>
            </a:r>
            <a:r>
              <a:rPr sz="1200" dirty="0">
                <a:latin typeface="Times New Roman"/>
                <a:cs typeface="Times New Roman"/>
              </a:rPr>
              <a:t>durante 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vacanza </a:t>
            </a:r>
            <a:r>
              <a:rPr sz="1200" dirty="0">
                <a:latin typeface="Times New Roman"/>
                <a:cs typeface="Times New Roman"/>
              </a:rPr>
              <a:t>sarà di andare a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serafini del corpo </a:t>
            </a:r>
            <a:r>
              <a:rPr sz="1200" dirty="0">
                <a:latin typeface="Times New Roman"/>
                <a:cs typeface="Times New Roman"/>
              </a:rPr>
              <a:t>di riserva in attesa,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tanto viaggiato ed  </a:t>
            </a:r>
            <a:r>
              <a:rPr sz="1200" spc="-5" dirty="0">
                <a:latin typeface="Times New Roman"/>
                <a:cs typeface="Times New Roman"/>
              </a:rPr>
              <a:t>accumulato tante esperienze,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parlare 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17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(436.4) 39:4.18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amichevoli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queste che rendono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cara ai mortali ascendenti.  Su Jerusem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Materiali,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ascendenti. </a:t>
            </a:r>
            <a:r>
              <a:rPr sz="1200" spc="-5" dirty="0">
                <a:latin typeface="Times New Roman"/>
                <a:cs typeface="Times New Roman"/>
              </a:rPr>
              <a:t>Qui fraternizzano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sono totalmente spirituali e </a:t>
            </a:r>
            <a:r>
              <a:rPr sz="1200" spc="-5" dirty="0">
                <a:latin typeface="Times New Roman"/>
                <a:cs typeface="Times New Roman"/>
              </a:rPr>
              <a:t>semispirituali con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che sono appena emersi dall’esistenza materiale. Qui </a:t>
            </a:r>
            <a:r>
              <a:rPr sz="1200" dirty="0">
                <a:latin typeface="Times New Roman"/>
                <a:cs typeface="Times New Roman"/>
              </a:rPr>
              <a:t>le forme mortali </a:t>
            </a:r>
            <a:r>
              <a:rPr sz="1200" spc="-5" dirty="0">
                <a:latin typeface="Times New Roman"/>
                <a:cs typeface="Times New Roman"/>
              </a:rPr>
              <a:t>sono 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modificate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umana di reazione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luce talmente ampliata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un reciproco 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un’affettuosa comprensione </a:t>
            </a:r>
            <a:r>
              <a:rPr sz="1200" dirty="0">
                <a:latin typeface="Times New Roman"/>
                <a:cs typeface="Times New Roman"/>
              </a:rPr>
              <a:t>della 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assistenti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planetari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(436.5) 39:5.1 </a:t>
            </a:r>
            <a:r>
              <a:rPr sz="1200" spc="-5" dirty="0">
                <a:latin typeface="Times New Roman"/>
                <a:cs typeface="Times New Roman"/>
              </a:rPr>
              <a:t>Questi serafini mantengono </a:t>
            </a:r>
            <a:r>
              <a:rPr sz="1200" dirty="0">
                <a:latin typeface="Times New Roman"/>
                <a:cs typeface="Times New Roman"/>
              </a:rPr>
              <a:t>dei quartieri </a:t>
            </a:r>
            <a:r>
              <a:rPr sz="1200" spc="-5" dirty="0">
                <a:latin typeface="Times New Roman"/>
                <a:cs typeface="Times New Roman"/>
              </a:rPr>
              <a:t>generali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dei sistemi e, benché </a:t>
            </a:r>
            <a:r>
              <a:rPr sz="1200" dirty="0">
                <a:latin typeface="Times New Roman"/>
                <a:cs typeface="Times New Roman"/>
              </a:rPr>
              <a:t>strettamente associati </a:t>
            </a:r>
            <a:r>
              <a:rPr sz="1200" spc="-5" dirty="0">
                <a:latin typeface="Times New Roman"/>
                <a:cs typeface="Times New Roman"/>
              </a:rPr>
              <a:t>ai cittadini  adamici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risiedono, </a:t>
            </a:r>
            <a:r>
              <a:rPr sz="1200" dirty="0">
                <a:latin typeface="Times New Roman"/>
                <a:cs typeface="Times New Roman"/>
              </a:rPr>
              <a:t>sono principalmente </a:t>
            </a:r>
            <a:r>
              <a:rPr sz="1200" spc="-5" dirty="0">
                <a:latin typeface="Times New Roman"/>
                <a:cs typeface="Times New Roman"/>
              </a:rPr>
              <a:t>assegnati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degli Adami Planetari, gli </a:t>
            </a:r>
            <a:r>
              <a:rPr sz="1200" dirty="0">
                <a:latin typeface="Times New Roman"/>
                <a:cs typeface="Times New Roman"/>
              </a:rPr>
              <a:t>elevatori </a:t>
            </a:r>
            <a:r>
              <a:rPr sz="1200" spc="-5" dirty="0">
                <a:latin typeface="Times New Roman"/>
                <a:cs typeface="Times New Roman"/>
              </a:rPr>
              <a:t>biologici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delle razze  </a:t>
            </a:r>
            <a:r>
              <a:rPr sz="1200" spc="-5" dirty="0">
                <a:latin typeface="Times New Roman"/>
                <a:cs typeface="Times New Roman"/>
              </a:rPr>
              <a:t>materiali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ministero </a:t>
            </a:r>
            <a:r>
              <a:rPr sz="1200" spc="-5" dirty="0">
                <a:latin typeface="Times New Roman"/>
                <a:cs typeface="Times New Roman"/>
              </a:rPr>
              <a:t>degli angeli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d’interesse crescente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avvicina </a:t>
            </a:r>
            <a:r>
              <a:rPr sz="1200" spc="10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abitati, ai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reali affrontati dagli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donne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preparando al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meta 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(437.1) 39:5.2 </a:t>
            </a:r>
            <a:r>
              <a:rPr sz="1200" spc="-5" dirty="0">
                <a:latin typeface="Times New Roman"/>
                <a:cs typeface="Times New Roman"/>
              </a:rPr>
              <a:t>Su Urantia gli assistenti planetari </a:t>
            </a:r>
            <a:r>
              <a:rPr sz="1200" dirty="0">
                <a:latin typeface="Times New Roman"/>
                <a:cs typeface="Times New Roman"/>
              </a:rPr>
              <a:t>furono in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ritirati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regime adamico, </a:t>
            </a:r>
            <a:r>
              <a:rPr sz="1200" dirty="0">
                <a:latin typeface="Times New Roman"/>
                <a:cs typeface="Times New Roman"/>
              </a:rPr>
              <a:t>e la supervisione  </a:t>
            </a:r>
            <a:r>
              <a:rPr sz="1200" spc="-5" dirty="0">
                <a:latin typeface="Times New Roman"/>
                <a:cs typeface="Times New Roman"/>
              </a:rPr>
              <a:t>serafica del </a:t>
            </a:r>
            <a:r>
              <a:rPr sz="1200" dirty="0">
                <a:latin typeface="Times New Roman"/>
                <a:cs typeface="Times New Roman"/>
              </a:rPr>
              <a:t>vostro mondo fu </a:t>
            </a:r>
            <a:r>
              <a:rPr sz="1200" spc="-5" dirty="0">
                <a:latin typeface="Times New Roman"/>
                <a:cs typeface="Times New Roman"/>
              </a:rPr>
              <a:t>assegnata </a:t>
            </a:r>
            <a:r>
              <a:rPr sz="1200" dirty="0">
                <a:latin typeface="Times New Roman"/>
                <a:cs typeface="Times New Roman"/>
              </a:rPr>
              <a:t>in più larga misura </a:t>
            </a:r>
            <a:r>
              <a:rPr sz="1200" spc="-5" dirty="0">
                <a:latin typeface="Times New Roman"/>
                <a:cs typeface="Times New Roman"/>
              </a:rPr>
              <a:t>agli amministratori, ai </a:t>
            </a:r>
            <a:r>
              <a:rPr sz="1200" dirty="0">
                <a:latin typeface="Times New Roman"/>
                <a:cs typeface="Times New Roman"/>
              </a:rPr>
              <a:t>ministri 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guardiani </a:t>
            </a:r>
            <a:r>
              <a:rPr sz="1200" dirty="0">
                <a:latin typeface="Times New Roman"/>
                <a:cs typeface="Times New Roman"/>
              </a:rPr>
              <a:t>del destino.  </a:t>
            </a:r>
            <a:r>
              <a:rPr sz="1200" spc="-5" dirty="0">
                <a:latin typeface="Times New Roman"/>
                <a:cs typeface="Times New Roman"/>
              </a:rPr>
              <a:t>Ma questi aiuti serafici </a:t>
            </a:r>
            <a:r>
              <a:rPr sz="1200" dirty="0">
                <a:latin typeface="Times New Roman"/>
                <a:cs typeface="Times New Roman"/>
              </a:rPr>
              <a:t>dei vostri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fallito servono ancora Urantia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gruppi: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5614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276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(437.2) 39:5.3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Le Voci </a:t>
            </a:r>
            <a:r>
              <a:rPr sz="1200" i="1" dirty="0">
                <a:latin typeface="Times New Roman"/>
                <a:cs typeface="Times New Roman"/>
              </a:rPr>
              <a:t>del Giardino.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corso </a:t>
            </a:r>
            <a:r>
              <a:rPr sz="1200" spc="-5" dirty="0">
                <a:latin typeface="Times New Roman"/>
                <a:cs typeface="Times New Roman"/>
              </a:rPr>
              <a:t>planetario dell’evoluzione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livello  biologico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alto, </a:t>
            </a:r>
            <a:r>
              <a:rPr sz="1200" dirty="0">
                <a:latin typeface="Times New Roman"/>
                <a:cs typeface="Times New Roman"/>
              </a:rPr>
              <a:t>appaiono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Figlie </a:t>
            </a:r>
            <a:r>
              <a:rPr sz="1200" spc="-5" dirty="0">
                <a:latin typeface="Times New Roman"/>
                <a:cs typeface="Times New Roman"/>
              </a:rPr>
              <a:t>Materiali, gli Adami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Eve, per accrescere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ulteriormente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l’evoluzione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con l’effettivo apporto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plasma </a:t>
            </a:r>
            <a:r>
              <a:rPr sz="1200" spc="-5" dirty="0">
                <a:latin typeface="Times New Roman"/>
                <a:cs typeface="Times New Roman"/>
              </a:rPr>
              <a:t>vitale superiore.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planetario </a:t>
            </a:r>
            <a:r>
              <a:rPr sz="1200" dirty="0">
                <a:latin typeface="Times New Roman"/>
                <a:cs typeface="Times New Roman"/>
              </a:rPr>
              <a:t>di tali  </a:t>
            </a:r>
            <a:r>
              <a:rPr sz="1200" spc="-5" dirty="0">
                <a:latin typeface="Times New Roman"/>
                <a:cs typeface="Times New Roman"/>
              </a:rPr>
              <a:t>Adami ed </a:t>
            </a:r>
            <a:r>
              <a:rPr sz="1200" dirty="0">
                <a:latin typeface="Times New Roman"/>
                <a:cs typeface="Times New Roman"/>
              </a:rPr>
              <a:t>Eve è generalmente </a:t>
            </a:r>
            <a:r>
              <a:rPr sz="1200" spc="-5" dirty="0">
                <a:latin typeface="Times New Roman"/>
                <a:cs typeface="Times New Roman"/>
              </a:rPr>
              <a:t>denominato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serafini personali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spesso conosciuti  come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“Voci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Giardino”. Questi serafini sono d’inestimabile </a:t>
            </a:r>
            <a:r>
              <a:rPr sz="1200" dirty="0">
                <a:latin typeface="Times New Roman"/>
                <a:cs typeface="Times New Roman"/>
              </a:rPr>
              <a:t>utilità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Adami Planetari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loro progetti  per l’elevazione fisica ed intellettuale delle </a:t>
            </a:r>
            <a:r>
              <a:rPr sz="1200" dirty="0">
                <a:latin typeface="Times New Roman"/>
                <a:cs typeface="Times New Roman"/>
              </a:rPr>
              <a:t>razze evoluzionarie.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fallimento adamico su Urantia alcuni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questi serafini furono </a:t>
            </a:r>
            <a:r>
              <a:rPr sz="1200" dirty="0">
                <a:latin typeface="Times New Roman"/>
                <a:cs typeface="Times New Roman"/>
              </a:rPr>
              <a:t>lasciati </a:t>
            </a:r>
            <a:r>
              <a:rPr sz="1200" spc="-5" dirty="0">
                <a:latin typeface="Times New Roman"/>
                <a:cs typeface="Times New Roman"/>
              </a:rPr>
              <a:t>sul pianeta ed </a:t>
            </a:r>
            <a:r>
              <a:rPr sz="1200" dirty="0">
                <a:latin typeface="Times New Roman"/>
                <a:cs typeface="Times New Roman"/>
              </a:rPr>
              <a:t>assegnati </a:t>
            </a:r>
            <a:r>
              <a:rPr sz="1200" spc="-5" dirty="0">
                <a:latin typeface="Times New Roman"/>
                <a:cs typeface="Times New Roman"/>
              </a:rPr>
              <a:t>ai successori </a:t>
            </a:r>
            <a:r>
              <a:rPr sz="1200" dirty="0">
                <a:latin typeface="Times New Roman"/>
                <a:cs typeface="Times New Roman"/>
              </a:rPr>
              <a:t>in autorità 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4295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(437.3) 39:5.4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Gli Spiriti della </a:t>
            </a:r>
            <a:r>
              <a:rPr sz="1200" i="1" dirty="0">
                <a:latin typeface="Times New Roman"/>
                <a:cs typeface="Times New Roman"/>
              </a:rPr>
              <a:t>Fratellanza. </a:t>
            </a:r>
            <a:r>
              <a:rPr sz="1200" spc="-5" dirty="0">
                <a:latin typeface="Times New Roman"/>
                <a:cs typeface="Times New Roman"/>
              </a:rPr>
              <a:t>Dovrebbe essere evidente che,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un’Eva </a:t>
            </a:r>
            <a:r>
              <a:rPr sz="1200" spc="-5" dirty="0">
                <a:latin typeface="Times New Roman"/>
                <a:cs typeface="Times New Roman"/>
              </a:rPr>
              <a:t>arrivano su 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evoluzionario, </a:t>
            </a:r>
            <a:r>
              <a:rPr sz="1200" dirty="0">
                <a:latin typeface="Times New Roman"/>
                <a:cs typeface="Times New Roman"/>
              </a:rPr>
              <a:t>il compito di </a:t>
            </a:r>
            <a:r>
              <a:rPr sz="1200" spc="-5" dirty="0">
                <a:latin typeface="Times New Roman"/>
                <a:cs typeface="Times New Roman"/>
              </a:rPr>
              <a:t>realizzare l’armonia </a:t>
            </a:r>
            <a:r>
              <a:rPr sz="1200" dirty="0">
                <a:latin typeface="Times New Roman"/>
                <a:cs typeface="Times New Roman"/>
              </a:rPr>
              <a:t>razziale e la </a:t>
            </a:r>
            <a:r>
              <a:rPr sz="1200" spc="-5" dirty="0">
                <a:latin typeface="Times New Roman"/>
                <a:cs typeface="Times New Roman"/>
              </a:rPr>
              <a:t>cooperazione sociale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diverse razze  è di </a:t>
            </a:r>
            <a:r>
              <a:rPr sz="1200" spc="-5" dirty="0">
                <a:latin typeface="Times New Roman"/>
                <a:cs typeface="Times New Roman"/>
              </a:rPr>
              <a:t>considerevoli </a:t>
            </a:r>
            <a:r>
              <a:rPr sz="1200" dirty="0">
                <a:latin typeface="Times New Roman"/>
                <a:cs typeface="Times New Roman"/>
              </a:rPr>
              <a:t>proporzioni. È </a:t>
            </a:r>
            <a:r>
              <a:rPr sz="1200" spc="-5" dirty="0">
                <a:latin typeface="Times New Roman"/>
                <a:cs typeface="Times New Roman"/>
              </a:rPr>
              <a:t>raro che queste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differenti colori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nature diverse accettino </a:t>
            </a:r>
            <a:r>
              <a:rPr sz="1200" dirty="0">
                <a:latin typeface="Times New Roman"/>
                <a:cs typeface="Times New Roman"/>
              </a:rPr>
              <a:t>di buon </a:t>
            </a:r>
            <a:r>
              <a:rPr sz="1200" spc="-5" dirty="0">
                <a:latin typeface="Times New Roman"/>
                <a:cs typeface="Times New Roman"/>
              </a:rPr>
              <a:t>grado 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della fratellanza umana. Questi </a:t>
            </a:r>
            <a:r>
              <a:rPr sz="1200" dirty="0">
                <a:latin typeface="Times New Roman"/>
                <a:cs typeface="Times New Roman"/>
              </a:rPr>
              <a:t>uomini primitivi </a:t>
            </a:r>
            <a:r>
              <a:rPr sz="1200" spc="-5" dirty="0">
                <a:latin typeface="Times New Roman"/>
                <a:cs typeface="Times New Roman"/>
              </a:rPr>
              <a:t>arrivano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saggezza </a:t>
            </a:r>
            <a:r>
              <a:rPr sz="1200" spc="-5" dirty="0">
                <a:latin typeface="Times New Roman"/>
                <a:cs typeface="Times New Roman"/>
              </a:rPr>
              <a:t>dell’interassociazione  pacifica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come risultato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maturata 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ed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fedele ministero </a:t>
            </a:r>
            <a:r>
              <a:rPr sz="1200" dirty="0">
                <a:latin typeface="Times New Roman"/>
                <a:cs typeface="Times New Roman"/>
              </a:rPr>
              <a:t>degli spiriti </a:t>
            </a:r>
            <a:r>
              <a:rPr sz="1200" spc="-5" dirty="0">
                <a:latin typeface="Times New Roman"/>
                <a:cs typeface="Times New Roman"/>
              </a:rPr>
              <a:t>serafici  della fratellanza.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serafini gli sforzi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Materiali per armonizzare </a:t>
            </a:r>
            <a:r>
              <a:rPr sz="1200" dirty="0">
                <a:latin typeface="Times New Roman"/>
                <a:cs typeface="Times New Roman"/>
              </a:rPr>
              <a:t>e far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le  razze di un mondo in evoluzione </a:t>
            </a:r>
            <a:r>
              <a:rPr sz="1200" spc="-5" dirty="0">
                <a:latin typeface="Times New Roman"/>
                <a:cs typeface="Times New Roman"/>
              </a:rPr>
              <a:t>sarebbero notevolmente ritardati.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Adamo si fosse attenuto </a:t>
            </a:r>
            <a:r>
              <a:rPr sz="1200" dirty="0">
                <a:latin typeface="Times New Roman"/>
                <a:cs typeface="Times New Roman"/>
              </a:rPr>
              <a:t>al piano 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per l’avanzamento di </a:t>
            </a:r>
            <a:r>
              <a:rPr sz="1200" spc="-5" dirty="0">
                <a:latin typeface="Times New Roman"/>
                <a:cs typeface="Times New Roman"/>
              </a:rPr>
              <a:t>Urantia, questi spiriti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avrebbero </a:t>
            </a:r>
            <a:r>
              <a:rPr sz="1200" spc="-5" dirty="0">
                <a:latin typeface="Times New Roman"/>
                <a:cs typeface="Times New Roman"/>
              </a:rPr>
              <a:t>prodotto incredibili trasformazioni  nella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Tenuto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fatto veramente rilevante che </a:t>
            </a:r>
            <a:r>
              <a:rPr sz="1200" dirty="0">
                <a:latin typeface="Times New Roman"/>
                <a:cs typeface="Times New Roman"/>
              </a:rPr>
              <a:t>questi ordini </a:t>
            </a:r>
            <a:r>
              <a:rPr sz="1200" spc="-5" dirty="0">
                <a:latin typeface="Times New Roman"/>
                <a:cs typeface="Times New Roman"/>
              </a:rPr>
              <a:t>serafici  </a:t>
            </a:r>
            <a:r>
              <a:rPr sz="1200" dirty="0">
                <a:latin typeface="Times New Roman"/>
                <a:cs typeface="Times New Roman"/>
              </a:rPr>
              <a:t>siano stati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promuovere e portare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realizzazione 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fratellanza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attualmente su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304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(437.4) 39:5.5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Le </a:t>
            </a:r>
            <a:r>
              <a:rPr sz="1200" i="1" dirty="0">
                <a:latin typeface="Times New Roman"/>
                <a:cs typeface="Times New Roman"/>
              </a:rPr>
              <a:t>Anime </a:t>
            </a:r>
            <a:r>
              <a:rPr sz="1200" i="1" spc="-5" dirty="0">
                <a:latin typeface="Times New Roman"/>
                <a:cs typeface="Times New Roman"/>
              </a:rPr>
              <a:t>della Pace.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millenni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evoluzionari spendono 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elevarsi  sono caratterizzati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lotte.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non è la condizione </a:t>
            </a:r>
            <a:r>
              <a:rPr sz="1200" spc="-5" dirty="0">
                <a:latin typeface="Times New Roman"/>
                <a:cs typeface="Times New Roman"/>
              </a:rPr>
              <a:t>naturale dei regni materiali. </a:t>
            </a:r>
            <a:r>
              <a:rPr sz="1200" dirty="0">
                <a:latin typeface="Times New Roman"/>
                <a:cs typeface="Times New Roman"/>
              </a:rPr>
              <a:t>I mondi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comprendono</a:t>
            </a:r>
            <a:endParaRPr sz="1200">
              <a:latin typeface="Times New Roman"/>
              <a:cs typeface="Times New Roman"/>
            </a:endParaRPr>
          </a:p>
          <a:p>
            <a:pPr marL="63500" marR="9144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inizialmente il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“pace </a:t>
            </a:r>
            <a:r>
              <a:rPr sz="1200" dirty="0">
                <a:latin typeface="Times New Roman"/>
                <a:cs typeface="Times New Roman"/>
              </a:rPr>
              <a:t>in terra e buona volontà </a:t>
            </a:r>
            <a:r>
              <a:rPr sz="1200" spc="-5" dirty="0">
                <a:latin typeface="Times New Roman"/>
                <a:cs typeface="Times New Roman"/>
              </a:rPr>
              <a:t>tra gli </a:t>
            </a:r>
            <a:r>
              <a:rPr sz="1200" dirty="0">
                <a:latin typeface="Times New Roman"/>
                <a:cs typeface="Times New Roman"/>
              </a:rPr>
              <a:t>uomini” </a:t>
            </a:r>
            <a:r>
              <a:rPr sz="1200" spc="-5" dirty="0">
                <a:latin typeface="Times New Roman"/>
                <a:cs typeface="Times New Roman"/>
              </a:rPr>
              <a:t>grazie al ministero </a:t>
            </a:r>
            <a:r>
              <a:rPr sz="1200" dirty="0">
                <a:latin typeface="Times New Roman"/>
                <a:cs typeface="Times New Roman"/>
              </a:rPr>
              <a:t>delle anime </a:t>
            </a:r>
            <a:r>
              <a:rPr sz="1200" spc="-5" dirty="0">
                <a:latin typeface="Times New Roman"/>
                <a:cs typeface="Times New Roman"/>
              </a:rPr>
              <a:t>serafiche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pace. Benché questi </a:t>
            </a:r>
            <a:r>
              <a:rPr sz="1200" dirty="0">
                <a:latin typeface="Times New Roman"/>
                <a:cs typeface="Times New Roman"/>
              </a:rPr>
              <a:t>angeli siano stati molto </a:t>
            </a:r>
            <a:r>
              <a:rPr sz="1200" spc="-5" dirty="0">
                <a:latin typeface="Times New Roman"/>
                <a:cs typeface="Times New Roman"/>
              </a:rPr>
              <a:t>ostacolati </a:t>
            </a:r>
            <a:r>
              <a:rPr sz="1200" dirty="0">
                <a:latin typeface="Times New Roman"/>
                <a:cs typeface="Times New Roman"/>
              </a:rPr>
              <a:t>nei loro </a:t>
            </a:r>
            <a:r>
              <a:rPr sz="1200" spc="-5" dirty="0">
                <a:latin typeface="Times New Roman"/>
                <a:cs typeface="Times New Roman"/>
              </a:rPr>
              <a:t>sforzi iniziali su Urantia, Vevona, </a:t>
            </a:r>
            <a:r>
              <a:rPr sz="1200" dirty="0">
                <a:latin typeface="Times New Roman"/>
                <a:cs typeface="Times New Roman"/>
              </a:rPr>
              <a:t>il capo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anime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360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816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pace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di Adamo, fu </a:t>
            </a:r>
            <a:r>
              <a:rPr sz="1200" spc="-5" dirty="0">
                <a:latin typeface="Times New Roman"/>
                <a:cs typeface="Times New Roman"/>
              </a:rPr>
              <a:t>lasciato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attualmente assegnato al personale del governatore  generale residente.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stesso Vevona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nacque </a:t>
            </a:r>
            <a:r>
              <a:rPr sz="1200" spc="-5" dirty="0">
                <a:latin typeface="Times New Roman"/>
                <a:cs typeface="Times New Roman"/>
              </a:rPr>
              <a:t>Micael, annunciò </a:t>
            </a:r>
            <a:r>
              <a:rPr sz="1200" dirty="0">
                <a:latin typeface="Times New Roman"/>
                <a:cs typeface="Times New Roman"/>
              </a:rPr>
              <a:t>ai mondi </a:t>
            </a:r>
            <a:r>
              <a:rPr sz="1200" spc="-5" dirty="0">
                <a:latin typeface="Times New Roman"/>
                <a:cs typeface="Times New Roman"/>
              </a:rPr>
              <a:t>come leader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schiera angelica: “Gloria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pace e buona volontà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sulla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(437.5) 39:5.6 </a:t>
            </a:r>
            <a:r>
              <a:rPr sz="1200" spc="-5" dirty="0">
                <a:latin typeface="Times New Roman"/>
                <a:cs typeface="Times New Roman"/>
              </a:rPr>
              <a:t>Nelle epoche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avanzate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planetaria questi serafini 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valido aiuto nel sostituire l’idea  </a:t>
            </a:r>
            <a:r>
              <a:rPr sz="1200" dirty="0">
                <a:latin typeface="Times New Roman"/>
                <a:cs typeface="Times New Roman"/>
              </a:rPr>
              <a:t>di espiazione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dell’armonizzazione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come filosofia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sopravvivenza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(437.6) 39:5.7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Gli Spiriti della Fiducia.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sospetto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reazione innata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primitivi.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sopravvivenza delle </a:t>
            </a:r>
            <a:r>
              <a:rPr sz="1200" dirty="0">
                <a:latin typeface="Times New Roman"/>
                <a:cs typeface="Times New Roman"/>
              </a:rPr>
              <a:t>ere primitive non </a:t>
            </a:r>
            <a:r>
              <a:rPr sz="1200" spc="-5" dirty="0">
                <a:latin typeface="Times New Roman"/>
                <a:cs typeface="Times New Roman"/>
              </a:rPr>
              <a:t>ingenerano per loro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fiducia.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è una nuova acquisizione </a:t>
            </a:r>
            <a:r>
              <a:rPr sz="1200" spc="-5" dirty="0">
                <a:latin typeface="Times New Roman"/>
                <a:cs typeface="Times New Roman"/>
              </a:rPr>
              <a:t>umana 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 ministero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serafini planetari del regime adamico.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d’inculcare </a:t>
            </a:r>
            <a:r>
              <a:rPr sz="1200" dirty="0">
                <a:latin typeface="Times New Roman"/>
                <a:cs typeface="Times New Roman"/>
              </a:rPr>
              <a:t>la fiducia </a:t>
            </a:r>
            <a:r>
              <a:rPr sz="1200" spc="-5" dirty="0">
                <a:latin typeface="Times New Roman"/>
                <a:cs typeface="Times New Roman"/>
              </a:rPr>
              <a:t>nella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in evoluzione.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molto fiduciosi;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desidera affidare liberamente </a:t>
            </a:r>
            <a:r>
              <a:rPr sz="1200" dirty="0">
                <a:latin typeface="Times New Roman"/>
                <a:cs typeface="Times New Roman"/>
              </a:rPr>
              <a:t>se 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Aggiustatore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all’associazione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9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(438.1) 39:5.8 </a:t>
            </a:r>
            <a:r>
              <a:rPr sz="1200" spc="-5" dirty="0">
                <a:latin typeface="Times New Roman"/>
                <a:cs typeface="Times New Roman"/>
              </a:rPr>
              <a:t>Questo intero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fu trasferito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nuovo regime dopo il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allora essi  hanno proseguito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opera su Urantia. </a:t>
            </a:r>
            <a:r>
              <a:rPr sz="1200" dirty="0">
                <a:latin typeface="Times New Roman"/>
                <a:cs typeface="Times New Roman"/>
              </a:rPr>
              <a:t>E non sono </a:t>
            </a:r>
            <a:r>
              <a:rPr sz="1200" spc="-5" dirty="0">
                <a:latin typeface="Times New Roman"/>
                <a:cs typeface="Times New Roman"/>
              </a:rPr>
              <a:t>stati del </a:t>
            </a:r>
            <a:r>
              <a:rPr sz="1200" dirty="0">
                <a:latin typeface="Times New Roman"/>
                <a:cs typeface="Times New Roman"/>
              </a:rPr>
              <a:t>tutto privi di </a:t>
            </a:r>
            <a:r>
              <a:rPr sz="1200" spc="-5" dirty="0">
                <a:latin typeface="Times New Roman"/>
                <a:cs typeface="Times New Roman"/>
              </a:rPr>
              <a:t>successo,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si sta ora </a:t>
            </a:r>
            <a:r>
              <a:rPr sz="1200" dirty="0">
                <a:latin typeface="Times New Roman"/>
                <a:cs typeface="Times New Roman"/>
              </a:rPr>
              <a:t>sviluppando  una </a:t>
            </a:r>
            <a:r>
              <a:rPr sz="1200" spc="-5" dirty="0">
                <a:latin typeface="Times New Roman"/>
                <a:cs typeface="Times New Roman"/>
              </a:rPr>
              <a:t>civiltà che incorpora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loro ideali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affidabilità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fiducia.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7655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(438.2) 39:5.9 </a:t>
            </a:r>
            <a:r>
              <a:rPr sz="1200" spc="-5" dirty="0">
                <a:latin typeface="Times New Roman"/>
                <a:cs typeface="Times New Roman"/>
              </a:rPr>
              <a:t>Nelle ere planetarie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avanzate questi serafini elevano </a:t>
            </a:r>
            <a:r>
              <a:rPr sz="1200" dirty="0">
                <a:latin typeface="Times New Roman"/>
                <a:cs typeface="Times New Roman"/>
              </a:rPr>
              <a:t>nell’uomo </a:t>
            </a:r>
            <a:r>
              <a:rPr sz="1200" spc="-5" dirty="0">
                <a:latin typeface="Times New Roman"/>
                <a:cs typeface="Times New Roman"/>
              </a:rPr>
              <a:t>l’apprezzamento della verità che  “l’incertezza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continuità della soddisfazione”.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aiutano </a:t>
            </a:r>
            <a:r>
              <a:rPr sz="1200" dirty="0">
                <a:latin typeface="Times New Roman"/>
                <a:cs typeface="Times New Roman"/>
              </a:rPr>
              <a:t>i filosofi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che,  quando l’ignoranza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essenziale al successo, </a:t>
            </a:r>
            <a:r>
              <a:rPr sz="1200" dirty="0">
                <a:latin typeface="Times New Roman"/>
                <a:cs typeface="Times New Roman"/>
              </a:rPr>
              <a:t>sarebbe un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colossale per la </a:t>
            </a:r>
            <a:r>
              <a:rPr sz="1200" spc="-5" dirty="0">
                <a:latin typeface="Times New Roman"/>
                <a:cs typeface="Times New Roman"/>
              </a:rPr>
              <a:t>creatura 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  <a:p>
            <a:pPr marL="88900" marR="10223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accrescono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gusto </a:t>
            </a:r>
            <a:r>
              <a:rPr sz="1200" dirty="0">
                <a:latin typeface="Times New Roman"/>
                <a:cs typeface="Times New Roman"/>
              </a:rPr>
              <a:t>dell’uomo per il </a:t>
            </a:r>
            <a:r>
              <a:rPr sz="1200" spc="-5" dirty="0">
                <a:latin typeface="Times New Roman"/>
                <a:cs typeface="Times New Roman"/>
              </a:rPr>
              <a:t>piacere dell’incertezza,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dell’avventura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fascino </a:t>
            </a:r>
            <a:r>
              <a:rPr sz="1200" dirty="0">
                <a:latin typeface="Times New Roman"/>
                <a:cs typeface="Times New Roman"/>
              </a:rPr>
              <a:t>di un futuro non  </a:t>
            </a:r>
            <a:r>
              <a:rPr sz="1200" spc="-5" dirty="0">
                <a:latin typeface="Times New Roman"/>
                <a:cs typeface="Times New Roman"/>
              </a:rPr>
              <a:t>definito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sconosciuto.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624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155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(438.3) 39:5.10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Trasportatori.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trasportatori planetari servono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 inserafinati portati su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passaggio; essi fanno </a:t>
            </a:r>
            <a:r>
              <a:rPr sz="1200" dirty="0">
                <a:latin typeface="Times New Roman"/>
                <a:cs typeface="Times New Roman"/>
              </a:rPr>
              <a:t>solo una </a:t>
            </a:r>
            <a:r>
              <a:rPr sz="1200" spc="-5" dirty="0">
                <a:latin typeface="Times New Roman"/>
                <a:cs typeface="Times New Roman"/>
              </a:rPr>
              <a:t>sosta; </a:t>
            </a:r>
            <a:r>
              <a:rPr sz="1200" dirty="0">
                <a:latin typeface="Times New Roman"/>
                <a:cs typeface="Times New Roman"/>
              </a:rPr>
              <a:t>sono in custodia </a:t>
            </a:r>
            <a:r>
              <a:rPr sz="1200" spc="-5" dirty="0">
                <a:latin typeface="Times New Roman"/>
                <a:cs typeface="Times New Roman"/>
              </a:rPr>
              <a:t>dei loro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trasportatori serafici </a:t>
            </a:r>
            <a:r>
              <a:rPr sz="1200" dirty="0">
                <a:latin typeface="Times New Roman"/>
                <a:cs typeface="Times New Roman"/>
              </a:rPr>
              <a:t>speciali. Ma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questi serafini che </a:t>
            </a:r>
            <a:r>
              <a:rPr sz="1200" dirty="0">
                <a:latin typeface="Times New Roman"/>
                <a:cs typeface="Times New Roman"/>
              </a:rPr>
              <a:t>sono stazionati </a:t>
            </a:r>
            <a:r>
              <a:rPr sz="1200" spc="-5" dirty="0">
                <a:latin typeface="Times New Roman"/>
                <a:cs typeface="Times New Roman"/>
              </a:rPr>
              <a:t>su Urantia. Questi </a:t>
            </a:r>
            <a:r>
              <a:rPr sz="1200" dirty="0">
                <a:latin typeface="Times New Roman"/>
                <a:cs typeface="Times New Roman"/>
              </a:rPr>
              <a:t>sono le  </a:t>
            </a:r>
            <a:r>
              <a:rPr sz="1200" spc="-5" dirty="0">
                <a:latin typeface="Times New Roman"/>
                <a:cs typeface="Times New Roman"/>
              </a:rPr>
              <a:t>personalità trasportatrici che operano partendo dai pianeti locali, per esempio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584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(438.4) 39:5.11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idea </a:t>
            </a:r>
            <a:r>
              <a:rPr sz="1200" spc="-5" dirty="0">
                <a:latin typeface="Times New Roman"/>
                <a:cs typeface="Times New Roman"/>
              </a:rPr>
              <a:t>convenzionale sugli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formata 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seguente: nei </a:t>
            </a:r>
            <a:r>
              <a:rPr sz="1200" dirty="0">
                <a:latin typeface="Times New Roman"/>
                <a:cs typeface="Times New Roman"/>
              </a:rPr>
              <a:t>momenti che </a:t>
            </a:r>
            <a:r>
              <a:rPr sz="1200" spc="-5" dirty="0">
                <a:latin typeface="Times New Roman"/>
                <a:cs typeface="Times New Roman"/>
              </a:rPr>
              <a:t>precedono  immediatamente </a:t>
            </a:r>
            <a:r>
              <a:rPr sz="1200" dirty="0">
                <a:latin typeface="Times New Roman"/>
                <a:cs typeface="Times New Roman"/>
              </a:rPr>
              <a:t>la morte </a:t>
            </a:r>
            <a:r>
              <a:rPr sz="1200" spc="-5" dirty="0">
                <a:latin typeface="Times New Roman"/>
                <a:cs typeface="Times New Roman"/>
              </a:rPr>
              <a:t>fisica si </a:t>
            </a:r>
            <a:r>
              <a:rPr sz="1200" dirty="0">
                <a:latin typeface="Times New Roman"/>
                <a:cs typeface="Times New Roman"/>
              </a:rPr>
              <a:t>verifica talvolta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umana un fenomeno </a:t>
            </a:r>
            <a:r>
              <a:rPr sz="1200" spc="-5" dirty="0">
                <a:latin typeface="Times New Roman"/>
                <a:cs typeface="Times New Roman"/>
              </a:rPr>
              <a:t>riflettivo, </a:t>
            </a:r>
            <a:r>
              <a:rPr sz="1200" dirty="0">
                <a:latin typeface="Times New Roman"/>
                <a:cs typeface="Times New Roman"/>
              </a:rPr>
              <a:t>e questa </a:t>
            </a:r>
            <a:r>
              <a:rPr sz="1200" spc="-5" dirty="0">
                <a:latin typeface="Times New Roman"/>
                <a:cs typeface="Times New Roman"/>
              </a:rPr>
              <a:t>coscienza  indistinta sembra visualizzare qualcosa </a:t>
            </a:r>
            <a:r>
              <a:rPr sz="1200" dirty="0">
                <a:latin typeface="Times New Roman"/>
                <a:cs typeface="Times New Roman"/>
              </a:rPr>
              <a:t>della forma </a:t>
            </a:r>
            <a:r>
              <a:rPr sz="1200" spc="-5" dirty="0">
                <a:latin typeface="Times New Roman"/>
                <a:cs typeface="Times New Roman"/>
              </a:rPr>
              <a:t>dell’angelo accompagnatore,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immediatamente tradotto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di quell’individuo nei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concetto usuale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9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(438.5) 39:5.12 </a:t>
            </a:r>
            <a:r>
              <a:rPr sz="1200" spc="-5" dirty="0">
                <a:latin typeface="Times New Roman"/>
                <a:cs typeface="Times New Roman"/>
              </a:rPr>
              <a:t>L’idea errata che gli angeli posseggano ali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alle antiche </a:t>
            </a:r>
            <a:r>
              <a:rPr sz="1200" dirty="0">
                <a:latin typeface="Times New Roman"/>
                <a:cs typeface="Times New Roman"/>
              </a:rPr>
              <a:t>nozioni </a:t>
            </a:r>
            <a:r>
              <a:rPr sz="1200" spc="-5" dirty="0">
                <a:latin typeface="Times New Roman"/>
                <a:cs typeface="Times New Roman"/>
              </a:rPr>
              <a:t>che essi  dovessero </a:t>
            </a:r>
            <a:r>
              <a:rPr sz="1200" dirty="0">
                <a:latin typeface="Times New Roman"/>
                <a:cs typeface="Times New Roman"/>
              </a:rPr>
              <a:t>avere delle </a:t>
            </a:r>
            <a:r>
              <a:rPr sz="1200" spc="-5" dirty="0">
                <a:latin typeface="Times New Roman"/>
                <a:cs typeface="Times New Roman"/>
              </a:rPr>
              <a:t>ali per volare nell’aria.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umani è stato talvolta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osservare dei </a:t>
            </a:r>
            <a:r>
              <a:rPr sz="1200" dirty="0">
                <a:latin typeface="Times New Roman"/>
                <a:cs typeface="Times New Roman"/>
              </a:rPr>
              <a:t>serafini  </a:t>
            </a:r>
            <a:r>
              <a:rPr sz="1200" spc="-5" dirty="0">
                <a:latin typeface="Times New Roman"/>
                <a:cs typeface="Times New Roman"/>
              </a:rPr>
              <a:t>che si stavano </a:t>
            </a:r>
            <a:r>
              <a:rPr sz="1200" dirty="0">
                <a:latin typeface="Times New Roman"/>
                <a:cs typeface="Times New Roman"/>
              </a:rPr>
              <a:t>preparando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trasporto,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tradizioni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esperienze hanno largamente  determinato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urantiano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angelo. </a:t>
            </a:r>
            <a:r>
              <a:rPr sz="1200" dirty="0">
                <a:latin typeface="Times New Roman"/>
                <a:cs typeface="Times New Roman"/>
              </a:rPr>
              <a:t>Osservando un </a:t>
            </a:r>
            <a:r>
              <a:rPr sz="1200" spc="-5" dirty="0">
                <a:latin typeface="Times New Roman"/>
                <a:cs typeface="Times New Roman"/>
              </a:rPr>
              <a:t>serafino trasportatore che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prepara 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passeggero </a:t>
            </a:r>
            <a:r>
              <a:rPr sz="1200" dirty="0">
                <a:latin typeface="Times New Roman"/>
                <a:cs typeface="Times New Roman"/>
              </a:rPr>
              <a:t>per un transito </a:t>
            </a:r>
            <a:r>
              <a:rPr sz="1200" spc="-5" dirty="0">
                <a:latin typeface="Times New Roman"/>
                <a:cs typeface="Times New Roman"/>
              </a:rPr>
              <a:t>interplanetario,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assomiglia ad </a:t>
            </a:r>
            <a:r>
              <a:rPr sz="1200" dirty="0">
                <a:latin typeface="Times New Roman"/>
                <a:cs typeface="Times New Roman"/>
              </a:rPr>
              <a:t>un duplice dispositivo di </a:t>
            </a:r>
            <a:r>
              <a:rPr sz="1200" spc="-5" dirty="0">
                <a:latin typeface="Times New Roman"/>
                <a:cs typeface="Times New Roman"/>
              </a:rPr>
              <a:t>ali che si  estendono dalla </a:t>
            </a:r>
            <a:r>
              <a:rPr sz="1200" dirty="0">
                <a:latin typeface="Times New Roman"/>
                <a:cs typeface="Times New Roman"/>
              </a:rPr>
              <a:t>testa </a:t>
            </a:r>
            <a:r>
              <a:rPr sz="1200" spc="-5" dirty="0">
                <a:latin typeface="Times New Roman"/>
                <a:cs typeface="Times New Roman"/>
              </a:rPr>
              <a:t>ai piedi dell’angelo.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queste ali sono isolatori d’energia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scudi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antifrizione.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47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(438.6) 39:5.13 </a:t>
            </a:r>
            <a:r>
              <a:rPr sz="1200" spc="-5" dirty="0">
                <a:latin typeface="Times New Roman"/>
                <a:cs typeface="Times New Roman"/>
              </a:rPr>
              <a:t>Quando degli esseri celesti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per essere inserafinati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trasferimento </a:t>
            </a:r>
            <a:r>
              <a:rPr sz="1200" dirty="0">
                <a:latin typeface="Times New Roman"/>
                <a:cs typeface="Times New Roman"/>
              </a:rPr>
              <a:t>da un mondo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altro,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portati nel quartier generale della </a:t>
            </a:r>
            <a:r>
              <a:rPr sz="1200" dirty="0">
                <a:latin typeface="Times New Roman"/>
                <a:cs typeface="Times New Roman"/>
              </a:rPr>
              <a:t>sfera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debita registrazione, </a:t>
            </a:r>
            <a:r>
              <a:rPr sz="1200" dirty="0">
                <a:latin typeface="Times New Roman"/>
                <a:cs typeface="Times New Roman"/>
              </a:rPr>
              <a:t>sono indotti nel sonno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transito. Nel  frattempo </a:t>
            </a:r>
            <a:r>
              <a:rPr sz="1200" dirty="0">
                <a:latin typeface="Times New Roman"/>
                <a:cs typeface="Times New Roman"/>
              </a:rPr>
              <a:t>il serafino </a:t>
            </a:r>
            <a:r>
              <a:rPr sz="1200" spc="-5" dirty="0">
                <a:latin typeface="Times New Roman"/>
                <a:cs typeface="Times New Roman"/>
              </a:rPr>
              <a:t>trasportatore si </a:t>
            </a:r>
            <a:r>
              <a:rPr sz="1200" dirty="0">
                <a:latin typeface="Times New Roman"/>
                <a:cs typeface="Times New Roman"/>
              </a:rPr>
              <a:t>mette in posizione </a:t>
            </a:r>
            <a:r>
              <a:rPr sz="1200" spc="-5" dirty="0">
                <a:latin typeface="Times New Roman"/>
                <a:cs typeface="Times New Roman"/>
              </a:rPr>
              <a:t>orizzontale immediatamente sopra </a:t>
            </a:r>
            <a:r>
              <a:rPr sz="1200" dirty="0">
                <a:latin typeface="Times New Roman"/>
                <a:cs typeface="Times New Roman"/>
              </a:rPr>
              <a:t>il polo </a:t>
            </a:r>
            <a:r>
              <a:rPr sz="1200" spc="-5" dirty="0">
                <a:latin typeface="Times New Roman"/>
                <a:cs typeface="Times New Roman"/>
              </a:rPr>
              <a:t>d’energia  universale del </a:t>
            </a:r>
            <a:r>
              <a:rPr sz="1200" dirty="0">
                <a:latin typeface="Times New Roman"/>
                <a:cs typeface="Times New Roman"/>
              </a:rPr>
              <a:t>pianeta. Mentre </a:t>
            </a:r>
            <a:r>
              <a:rPr sz="1200" spc="-5" dirty="0">
                <a:latin typeface="Times New Roman"/>
                <a:cs typeface="Times New Roman"/>
              </a:rPr>
              <a:t>gli scudi d’energia sono completamente </a:t>
            </a:r>
            <a:r>
              <a:rPr sz="1200" dirty="0">
                <a:latin typeface="Times New Roman"/>
                <a:cs typeface="Times New Roman"/>
              </a:rPr>
              <a:t>aperti, la </a:t>
            </a:r>
            <a:r>
              <a:rPr sz="1200" spc="-5" dirty="0">
                <a:latin typeface="Times New Roman"/>
                <a:cs typeface="Times New Roman"/>
              </a:rPr>
              <a:t>personalità addormentata </a:t>
            </a:r>
            <a:r>
              <a:rPr sz="1200" dirty="0">
                <a:latin typeface="Times New Roman"/>
                <a:cs typeface="Times New Roman"/>
              </a:rPr>
              <a:t>viene  </a:t>
            </a:r>
            <a:r>
              <a:rPr sz="1200" spc="-5" dirty="0">
                <a:latin typeface="Times New Roman"/>
                <a:cs typeface="Times New Roman"/>
              </a:rPr>
              <a:t>abilmente depositata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assistenti serafici </a:t>
            </a:r>
            <a:r>
              <a:rPr sz="1200" dirty="0">
                <a:latin typeface="Times New Roman"/>
                <a:cs typeface="Times New Roman"/>
              </a:rPr>
              <a:t>di servizio </a:t>
            </a:r>
            <a:r>
              <a:rPr sz="1200" spc="-5" dirty="0">
                <a:latin typeface="Times New Roman"/>
                <a:cs typeface="Times New Roman"/>
              </a:rPr>
              <a:t>direttamente sopra l’angelo trasportatore. </a:t>
            </a:r>
            <a:r>
              <a:rPr sz="1200" dirty="0">
                <a:latin typeface="Times New Roman"/>
                <a:cs typeface="Times New Roman"/>
              </a:rPr>
              <a:t>Poi le </a:t>
            </a:r>
            <a:r>
              <a:rPr sz="1200" spc="-5" dirty="0">
                <a:latin typeface="Times New Roman"/>
                <a:cs typeface="Times New Roman"/>
              </a:rPr>
              <a:t>coppie  superiore ed </a:t>
            </a:r>
            <a:r>
              <a:rPr sz="1200" dirty="0">
                <a:latin typeface="Times New Roman"/>
                <a:cs typeface="Times New Roman"/>
              </a:rPr>
              <a:t>inferiore di </a:t>
            </a:r>
            <a:r>
              <a:rPr sz="1200" spc="-5" dirty="0">
                <a:latin typeface="Times New Roman"/>
                <a:cs typeface="Times New Roman"/>
              </a:rPr>
              <a:t>scudi vengono accuratamente chiuse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regolate.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48525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(438.7) 39:5.14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subito, sotto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dei trasformatori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trasmettitori, </a:t>
            </a:r>
            <a:r>
              <a:rPr sz="1200" dirty="0">
                <a:latin typeface="Times New Roman"/>
                <a:cs typeface="Times New Roman"/>
              </a:rPr>
              <a:t>comincia una </a:t>
            </a:r>
            <a:r>
              <a:rPr sz="1200" spc="-5" dirty="0">
                <a:latin typeface="Times New Roman"/>
                <a:cs typeface="Times New Roman"/>
              </a:rPr>
              <a:t>strana </a:t>
            </a:r>
            <a:r>
              <a:rPr sz="1200" dirty="0">
                <a:latin typeface="Times New Roman"/>
                <a:cs typeface="Times New Roman"/>
              </a:rPr>
              <a:t>metamorfosi mentre il  </a:t>
            </a:r>
            <a:r>
              <a:rPr sz="1200" spc="-5" dirty="0">
                <a:latin typeface="Times New Roman"/>
                <a:cs typeface="Times New Roman"/>
              </a:rPr>
              <a:t>serafino si </a:t>
            </a:r>
            <a:r>
              <a:rPr sz="1200" dirty="0">
                <a:latin typeface="Times New Roman"/>
                <a:cs typeface="Times New Roman"/>
              </a:rPr>
              <a:t>prepara a </a:t>
            </a:r>
            <a:r>
              <a:rPr sz="1200" spc="-5" dirty="0">
                <a:latin typeface="Times New Roman"/>
                <a:cs typeface="Times New Roman"/>
              </a:rPr>
              <a:t>lanciarsi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correnti d’energia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universali. All’apparenza esterna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serafino diviene  appuntito </a:t>
            </a:r>
            <a:r>
              <a:rPr sz="1200" dirty="0">
                <a:latin typeface="Times New Roman"/>
                <a:cs typeface="Times New Roman"/>
              </a:rPr>
              <a:t>alle due estremità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avvolto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singolare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color ambra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è impossibile  </a:t>
            </a: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inserafinata. Quando </a:t>
            </a:r>
            <a:r>
              <a:rPr sz="1200" dirty="0">
                <a:latin typeface="Times New Roman"/>
                <a:cs typeface="Times New Roman"/>
              </a:rPr>
              <a:t>tutto è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per la partenza, il </a:t>
            </a:r>
            <a:r>
              <a:rPr sz="1200" spc="-5" dirty="0">
                <a:latin typeface="Times New Roman"/>
                <a:cs typeface="Times New Roman"/>
              </a:rPr>
              <a:t>capo dei trasporti </a:t>
            </a:r>
            <a:r>
              <a:rPr sz="1200" dirty="0">
                <a:latin typeface="Times New Roman"/>
                <a:cs typeface="Times New Roman"/>
              </a:rPr>
              <a:t>ispeziona </a:t>
            </a:r>
            <a:r>
              <a:rPr sz="1200" spc="-5" dirty="0">
                <a:latin typeface="Times New Roman"/>
                <a:cs typeface="Times New Roman"/>
              </a:rPr>
              <a:t>con cura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veicolo vivente, procede al controllo </a:t>
            </a:r>
            <a:r>
              <a:rPr sz="1200" dirty="0">
                <a:latin typeface="Times New Roman"/>
                <a:cs typeface="Times New Roman"/>
              </a:rPr>
              <a:t>di routine per </a:t>
            </a:r>
            <a:r>
              <a:rPr sz="1200" spc="-5" dirty="0">
                <a:latin typeface="Times New Roman"/>
                <a:cs typeface="Times New Roman"/>
              </a:rPr>
              <a:t>accertare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l’angelo sia </a:t>
            </a:r>
            <a:r>
              <a:rPr sz="1200" dirty="0">
                <a:latin typeface="Times New Roman"/>
                <a:cs typeface="Times New Roman"/>
              </a:rPr>
              <a:t>o meno </a:t>
            </a:r>
            <a:r>
              <a:rPr sz="1200" spc="-5" dirty="0">
                <a:latin typeface="Times New Roman"/>
                <a:cs typeface="Times New Roman"/>
              </a:rPr>
              <a:t>convenientemente inserito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circuito, </a:t>
            </a:r>
            <a:r>
              <a:rPr sz="1200" dirty="0">
                <a:latin typeface="Times New Roman"/>
                <a:cs typeface="Times New Roman"/>
              </a:rPr>
              <a:t>e poi annuncia che il </a:t>
            </a:r>
            <a:r>
              <a:rPr sz="1200" spc="-5" dirty="0">
                <a:latin typeface="Times New Roman"/>
                <a:cs typeface="Times New Roman"/>
              </a:rPr>
              <a:t>viaggiatore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correttamente inserafinato,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energie sono regolate, che l’angelo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isolato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tutto è pronto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partenza.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meccanici, 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due, </a:t>
            </a:r>
            <a:r>
              <a:rPr sz="1200" dirty="0">
                <a:latin typeface="Times New Roman"/>
                <a:cs typeface="Times New Roman"/>
              </a:rPr>
              <a:t>prendono </a:t>
            </a:r>
            <a:r>
              <a:rPr sz="1200" spc="-5" dirty="0">
                <a:latin typeface="Times New Roman"/>
                <a:cs typeface="Times New Roman"/>
              </a:rPr>
              <a:t>allora  </a:t>
            </a:r>
            <a:r>
              <a:rPr sz="1200" dirty="0">
                <a:latin typeface="Times New Roman"/>
                <a:cs typeface="Times New Roman"/>
              </a:rPr>
              <a:t>posizione.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momento il </a:t>
            </a: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dirty="0">
                <a:latin typeface="Times New Roman"/>
                <a:cs typeface="Times New Roman"/>
              </a:rPr>
              <a:t>trasportatore è divenuto una sagoma </a:t>
            </a:r>
            <a:r>
              <a:rPr sz="1200" spc="-5" dirty="0">
                <a:latin typeface="Times New Roman"/>
                <a:cs typeface="Times New Roman"/>
              </a:rPr>
              <a:t>quasi trasparente, </a:t>
            </a:r>
            <a:r>
              <a:rPr sz="1200" dirty="0">
                <a:latin typeface="Times New Roman"/>
                <a:cs typeface="Times New Roman"/>
              </a:rPr>
              <a:t>vibrante, 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siluro, </a:t>
            </a:r>
            <a:r>
              <a:rPr sz="1200" dirty="0">
                <a:latin typeface="Times New Roman"/>
                <a:cs typeface="Times New Roman"/>
              </a:rPr>
              <a:t>di una luminosità </a:t>
            </a:r>
            <a:r>
              <a:rPr sz="1200" spc="-5" dirty="0">
                <a:latin typeface="Times New Roman"/>
                <a:cs typeface="Times New Roman"/>
              </a:rPr>
              <a:t>scintillante. Ora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spedizioniere dei </a:t>
            </a:r>
            <a:r>
              <a:rPr sz="1200" dirty="0">
                <a:latin typeface="Times New Roman"/>
                <a:cs typeface="Times New Roman"/>
              </a:rPr>
              <a:t>trasporti </a:t>
            </a:r>
            <a:r>
              <a:rPr sz="1200" spc="-5" dirty="0">
                <a:latin typeface="Times New Roman"/>
                <a:cs typeface="Times New Roman"/>
              </a:rPr>
              <a:t>del regno </a:t>
            </a:r>
            <a:r>
              <a:rPr sz="1200" dirty="0">
                <a:latin typeface="Times New Roman"/>
                <a:cs typeface="Times New Roman"/>
              </a:rPr>
              <a:t>convoca le </a:t>
            </a:r>
            <a:r>
              <a:rPr sz="1200" spc="-5" dirty="0">
                <a:latin typeface="Times New Roman"/>
                <a:cs typeface="Times New Roman"/>
              </a:rPr>
              <a:t>batterie ausiliarie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63500" marR="109855">
              <a:lnSpc>
                <a:spcPts val="1380"/>
              </a:lnSpc>
              <a:spcBef>
                <a:spcPts val="20"/>
              </a:spcBef>
            </a:pPr>
            <a:r>
              <a:rPr sz="1200" spc="-5" dirty="0">
                <a:latin typeface="Times New Roman"/>
                <a:cs typeface="Times New Roman"/>
              </a:rPr>
              <a:t>trasmettitori d’energia </a:t>
            </a:r>
            <a:r>
              <a:rPr sz="1200" dirty="0">
                <a:latin typeface="Times New Roman"/>
                <a:cs typeface="Times New Roman"/>
              </a:rPr>
              <a:t>viventi, </a:t>
            </a:r>
            <a:r>
              <a:rPr sz="1200" spc="-5" dirty="0">
                <a:latin typeface="Times New Roman"/>
                <a:cs typeface="Times New Roman"/>
              </a:rPr>
              <a:t>solitamente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mille. </a:t>
            </a:r>
            <a:r>
              <a:rPr sz="1200" dirty="0">
                <a:latin typeface="Times New Roman"/>
                <a:cs typeface="Times New Roman"/>
              </a:rPr>
              <a:t>Mentre annuncia la </a:t>
            </a:r>
            <a:r>
              <a:rPr sz="1200" spc="-5" dirty="0">
                <a:latin typeface="Times New Roman"/>
                <a:cs typeface="Times New Roman"/>
              </a:rPr>
              <a:t>destinazione del </a:t>
            </a:r>
            <a:r>
              <a:rPr sz="1200" dirty="0">
                <a:latin typeface="Times New Roman"/>
                <a:cs typeface="Times New Roman"/>
              </a:rPr>
              <a:t>trasporto, </a:t>
            </a:r>
            <a:r>
              <a:rPr sz="1200" spc="-5" dirty="0">
                <a:latin typeface="Times New Roman"/>
                <a:cs typeface="Times New Roman"/>
              </a:rPr>
              <a:t>egli si  protende </a:t>
            </a:r>
            <a:r>
              <a:rPr sz="1200" dirty="0">
                <a:latin typeface="Times New Roman"/>
                <a:cs typeface="Times New Roman"/>
              </a:rPr>
              <a:t>e tocca il punto più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veicolo serafico,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saetta </a:t>
            </a:r>
            <a:r>
              <a:rPr sz="1200" dirty="0">
                <a:latin typeface="Times New Roman"/>
                <a:cs typeface="Times New Roman"/>
              </a:rPr>
              <a:t>in avanti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fulmine,  lasciando </a:t>
            </a:r>
            <a:r>
              <a:rPr sz="1200" dirty="0">
                <a:latin typeface="Times New Roman"/>
                <a:cs typeface="Times New Roman"/>
              </a:rPr>
              <a:t>una scia di luminosità </a:t>
            </a:r>
            <a:r>
              <a:rPr sz="1200" spc="-5" dirty="0">
                <a:latin typeface="Times New Roman"/>
                <a:cs typeface="Times New Roman"/>
              </a:rPr>
              <a:t>celeste 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rivestimento atmosferico del </a:t>
            </a:r>
            <a:r>
              <a:rPr sz="1200" dirty="0">
                <a:latin typeface="Times New Roman"/>
                <a:cs typeface="Times New Roman"/>
              </a:rPr>
              <a:t>pianeta.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meno di 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minuti il </a:t>
            </a:r>
            <a:r>
              <a:rPr sz="1200" spc="-5" dirty="0">
                <a:latin typeface="Times New Roman"/>
                <a:cs typeface="Times New Roman"/>
              </a:rPr>
              <a:t>meraviglioso spettacolo </a:t>
            </a:r>
            <a:r>
              <a:rPr sz="1200" dirty="0">
                <a:latin typeface="Times New Roman"/>
                <a:cs typeface="Times New Roman"/>
              </a:rPr>
              <a:t>scomparirà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visivo più </a:t>
            </a:r>
            <a:r>
              <a:rPr sz="1200" spc="-5" dirty="0">
                <a:latin typeface="Times New Roman"/>
                <a:cs typeface="Times New Roman"/>
              </a:rPr>
              <a:t>potente dei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serafini.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521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(439.1) 39:5.15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spaziali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ricevuti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mezzogiorno sul meridiano del quartier generale  spirituale designato,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trasportatori </a:t>
            </a:r>
            <a:r>
              <a:rPr sz="1200" dirty="0">
                <a:latin typeface="Times New Roman"/>
                <a:cs typeface="Times New Roman"/>
              </a:rPr>
              <a:t>sono spediti da </a:t>
            </a:r>
            <a:r>
              <a:rPr sz="1200" spc="-5" dirty="0">
                <a:latin typeface="Times New Roman"/>
                <a:cs typeface="Times New Roman"/>
              </a:rPr>
              <a:t>questo stesso luogo </a:t>
            </a:r>
            <a:r>
              <a:rPr sz="1200" dirty="0">
                <a:latin typeface="Times New Roman"/>
                <a:cs typeface="Times New Roman"/>
              </a:rPr>
              <a:t>a mezzanotte.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favorevole per </a:t>
            </a:r>
            <a:r>
              <a:rPr sz="1200" dirty="0">
                <a:latin typeface="Times New Roman"/>
                <a:cs typeface="Times New Roman"/>
              </a:rPr>
              <a:t>la partenza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l’ora </a:t>
            </a:r>
            <a:r>
              <a:rPr sz="1200" spc="-5" dirty="0">
                <a:latin typeface="Times New Roman"/>
                <a:cs typeface="Times New Roman"/>
              </a:rPr>
              <a:t>standard salvo diversa indicazione.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032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(439.2) 39:5.16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Gli Archivisti.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custodi degli </a:t>
            </a:r>
            <a:r>
              <a:rPr sz="1200" dirty="0">
                <a:latin typeface="Times New Roman"/>
                <a:cs typeface="Times New Roman"/>
              </a:rPr>
              <a:t>affari più importanti </a:t>
            </a:r>
            <a:r>
              <a:rPr sz="1200" spc="-5" dirty="0">
                <a:latin typeface="Times New Roman"/>
                <a:cs typeface="Times New Roman"/>
              </a:rPr>
              <a:t>del pianeta connessi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funzione  </a:t>
            </a:r>
            <a:r>
              <a:rPr sz="1200" spc="-5" dirty="0">
                <a:latin typeface="Times New Roman"/>
                <a:cs typeface="Times New Roman"/>
              </a:rPr>
              <a:t>come 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ed in quanto </a:t>
            </a:r>
            <a:r>
              <a:rPr sz="1200" spc="-5" dirty="0">
                <a:latin typeface="Times New Roman"/>
                <a:cs typeface="Times New Roman"/>
              </a:rPr>
              <a:t>collegato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ed interessato ad esso.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registrano gli  affari planetari,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di questioni relative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25765" cy="39630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520700" marR="37020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(439.3) 39:5.17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Le Riserve.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riserva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serafini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mantenuto su Jerusem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stretta  associazione con </a:t>
            </a:r>
            <a:r>
              <a:rPr sz="1200" dirty="0">
                <a:latin typeface="Times New Roman"/>
                <a:cs typeface="Times New Roman"/>
              </a:rPr>
              <a:t>le riserve </a:t>
            </a:r>
            <a:r>
              <a:rPr sz="1200" spc="-5" dirty="0">
                <a:latin typeface="Times New Roman"/>
                <a:cs typeface="Times New Roman"/>
              </a:rPr>
              <a:t>dei Figli Materiali. Queste abbondanti </a:t>
            </a:r>
            <a:r>
              <a:rPr sz="1200" dirty="0">
                <a:latin typeface="Times New Roman"/>
                <a:cs typeface="Times New Roman"/>
              </a:rPr>
              <a:t>riserve bastano </a:t>
            </a:r>
            <a:r>
              <a:rPr sz="1200" spc="-5" dirty="0">
                <a:latin typeface="Times New Roman"/>
                <a:cs typeface="Times New Roman"/>
              </a:rPr>
              <a:t>largamente per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fase delle 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serafico. Questi angeli sono anche </a:t>
            </a:r>
            <a:r>
              <a:rPr sz="1200" dirty="0">
                <a:latin typeface="Times New Roman"/>
                <a:cs typeface="Times New Roman"/>
              </a:rPr>
              <a:t>i portatori di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personali dei </a:t>
            </a:r>
            <a:r>
              <a:rPr sz="1200" spc="-5" dirty="0">
                <a:latin typeface="Times New Roman"/>
                <a:cs typeface="Times New Roman"/>
              </a:rPr>
              <a:t>sistemi  locali. Essi servono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transizione, gli angeli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Materiali, </a:t>
            </a:r>
            <a:r>
              <a:rPr sz="1200" dirty="0">
                <a:latin typeface="Times New Roman"/>
                <a:cs typeface="Times New Roman"/>
              </a:rPr>
              <a:t>così come </a:t>
            </a:r>
            <a:r>
              <a:rPr sz="1200" spc="-5" dirty="0">
                <a:latin typeface="Times New Roman"/>
                <a:cs typeface="Times New Roman"/>
              </a:rPr>
              <a:t>altri esseri </a:t>
            </a:r>
            <a:r>
              <a:rPr sz="1200" dirty="0">
                <a:latin typeface="Times New Roman"/>
                <a:cs typeface="Times New Roman"/>
              </a:rPr>
              <a:t>domiciliati sulle 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sistemi. </a:t>
            </a:r>
            <a:r>
              <a:rPr sz="1200" spc="-5" dirty="0">
                <a:latin typeface="Times New Roman"/>
                <a:cs typeface="Times New Roman"/>
              </a:rPr>
              <a:t>Benché Urantia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attualmente esclusa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spirituali 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Norlatiadek, </a:t>
            </a:r>
            <a:r>
              <a:rPr sz="1200" dirty="0">
                <a:latin typeface="Times New Roman"/>
                <a:cs typeface="Times New Roman"/>
              </a:rPr>
              <a:t>voi siete  </a:t>
            </a:r>
            <a:r>
              <a:rPr sz="1200" spc="-5" dirty="0">
                <a:latin typeface="Times New Roman"/>
                <a:cs typeface="Times New Roman"/>
              </a:rPr>
              <a:t>peraltro </a:t>
            </a:r>
            <a:r>
              <a:rPr sz="1200" dirty="0">
                <a:latin typeface="Times New Roman"/>
                <a:cs typeface="Times New Roman"/>
              </a:rPr>
              <a:t>in intimo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interplanetari, perché questi messaggeri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vengono  </a:t>
            </a:r>
            <a:r>
              <a:rPr sz="1200" spc="-5" dirty="0">
                <a:latin typeface="Times New Roman"/>
                <a:cs typeface="Times New Roman"/>
              </a:rPr>
              <a:t>frequentemente su questo </a:t>
            </a:r>
            <a:r>
              <a:rPr sz="1200" dirty="0">
                <a:latin typeface="Times New Roman"/>
                <a:cs typeface="Times New Roman"/>
              </a:rPr>
              <a:t>mondo come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ministri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transizione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(439.4) 39:6.1 </a:t>
            </a:r>
            <a:r>
              <a:rPr sz="1200" spc="-5" dirty="0">
                <a:latin typeface="Times New Roman"/>
                <a:cs typeface="Times New Roman"/>
              </a:rPr>
              <a:t>Come suggerisce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nome,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del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servono </a:t>
            </a:r>
            <a:r>
              <a:rPr sz="1200" dirty="0">
                <a:latin typeface="Times New Roman"/>
                <a:cs typeface="Times New Roman"/>
              </a:rPr>
              <a:t>ovunque possono </a:t>
            </a:r>
            <a:r>
              <a:rPr sz="1200" spc="-5" dirty="0">
                <a:latin typeface="Times New Roman"/>
                <a:cs typeface="Times New Roman"/>
              </a:rPr>
              <a:t>contribuire alla  transizione delle creature dallo stato materiale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abitati fino alle </a:t>
            </a:r>
            <a:r>
              <a:rPr sz="1200" spc="-5" dirty="0">
                <a:latin typeface="Times New Roman"/>
                <a:cs typeface="Times New Roman"/>
              </a:rPr>
              <a:t>capitali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sistemi,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rivolgono attualmente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sforzi maggiori all’educazione dei mortali sopravviventi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delle dimore. Questo </a:t>
            </a:r>
            <a:r>
              <a:rPr sz="1200" dirty="0">
                <a:latin typeface="Times New Roman"/>
                <a:cs typeface="Times New Roman"/>
              </a:rPr>
              <a:t>ministero è </a:t>
            </a:r>
            <a:r>
              <a:rPr sz="1200" spc="-5" dirty="0">
                <a:latin typeface="Times New Roman"/>
                <a:cs typeface="Times New Roman"/>
              </a:rPr>
              <a:t>diversificato </a:t>
            </a:r>
            <a:r>
              <a:rPr sz="1200" dirty="0">
                <a:latin typeface="Times New Roman"/>
                <a:cs typeface="Times New Roman"/>
              </a:rPr>
              <a:t>secondo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assegnazione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(439.5) 39:6.2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Evàngeli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(439.6) 39:6.3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Interpreti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Razziali.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(439.7)  39:6.4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Organizzatori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(439.8)  39:6.5 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Consiglieri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443229"/>
            <a:ext cx="8148320" cy="33318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800" spc="-5" dirty="0">
                <a:latin typeface="Times New Roman"/>
                <a:cs typeface="Times New Roman"/>
              </a:rPr>
              <a:t>(439.9) 39:6.6 </a:t>
            </a:r>
            <a:r>
              <a:rPr sz="1800" baseline="-25462" dirty="0">
                <a:latin typeface="Times New Roman"/>
                <a:cs typeface="Times New Roman"/>
              </a:rPr>
              <a:t>5.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Tecnici.</a:t>
            </a:r>
            <a:endParaRPr sz="1800" baseline="-25462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6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(439.10) 39:6.7 </a:t>
            </a:r>
            <a:r>
              <a:rPr sz="1200" dirty="0">
                <a:latin typeface="Times New Roman"/>
                <a:cs typeface="Times New Roman"/>
              </a:rPr>
              <a:t>6.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Archivisti-Istruttori.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(439.11) 39:6.8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Riserve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Tutelari.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379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(439.12) 39:6.9 </a:t>
            </a:r>
            <a:r>
              <a:rPr sz="1200" spc="-5" dirty="0">
                <a:latin typeface="Times New Roman"/>
                <a:cs typeface="Times New Roman"/>
              </a:rPr>
              <a:t>Apprenderete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su questi ministri serafici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ascendenti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narrazioni che  trattano 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serafini del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futuro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5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(440.1) 39:7.1 </a:t>
            </a:r>
            <a:r>
              <a:rPr sz="1200" spc="-5" dirty="0">
                <a:latin typeface="Times New Roman"/>
                <a:cs typeface="Times New Roman"/>
              </a:rPr>
              <a:t>Questi angeli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che nei regni </a:t>
            </a:r>
            <a:r>
              <a:rPr sz="1200" dirty="0">
                <a:latin typeface="Times New Roman"/>
                <a:cs typeface="Times New Roman"/>
              </a:rPr>
              <a:t>più antichi e </a:t>
            </a:r>
            <a:r>
              <a:rPr sz="1200" spc="-5" dirty="0">
                <a:latin typeface="Times New Roman"/>
                <a:cs typeface="Times New Roman"/>
              </a:rPr>
              <a:t>sui pianeti </a:t>
            </a:r>
            <a:r>
              <a:rPr sz="1200" dirty="0">
                <a:latin typeface="Times New Roman"/>
                <a:cs typeface="Times New Roman"/>
              </a:rPr>
              <a:t>più evoluti di  </a:t>
            </a:r>
            <a:r>
              <a:rPr sz="1200" spc="-5" dirty="0">
                <a:latin typeface="Times New Roman"/>
                <a:cs typeface="Times New Roman"/>
              </a:rPr>
              <a:t>Nebadon. Un 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è tenuto di riserva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vicini a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dove sono </a:t>
            </a:r>
            <a:r>
              <a:rPr sz="1200" spc="-5" dirty="0">
                <a:latin typeface="Times New Roman"/>
                <a:cs typeface="Times New Roman"/>
              </a:rPr>
              <a:t>impegnati </a:t>
            </a:r>
            <a:r>
              <a:rPr sz="1200" dirty="0">
                <a:latin typeface="Times New Roman"/>
                <a:cs typeface="Times New Roman"/>
              </a:rPr>
              <a:t>in attività </a:t>
            </a:r>
            <a:r>
              <a:rPr sz="1200" spc="-5" dirty="0">
                <a:latin typeface="Times New Roman"/>
                <a:cs typeface="Times New Roman"/>
              </a:rPr>
              <a:t>attinenti  all’era </a:t>
            </a:r>
            <a:r>
              <a:rPr sz="1200" dirty="0">
                <a:latin typeface="Times New Roman"/>
                <a:cs typeface="Times New Roman"/>
              </a:rPr>
              <a:t>di luce e vita che </a:t>
            </a:r>
            <a:r>
              <a:rPr sz="1200" spc="-5" dirty="0">
                <a:latin typeface="Times New Roman"/>
                <a:cs typeface="Times New Roman"/>
              </a:rPr>
              <a:t>apparirà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Nebadon. Questi serafini operano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ascendente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assistono quasi esclusivamente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qualcuno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d’ascensione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4381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(440.2) 39:7.2 </a:t>
            </a:r>
            <a:r>
              <a:rPr sz="1200" spc="-5" dirty="0">
                <a:latin typeface="Times New Roman"/>
                <a:cs typeface="Times New Roman"/>
              </a:rPr>
              <a:t>Poiché attualmente questi angeli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s’interessano direttamente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degli Urantiani,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sembrato preferibile  tralasciare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descrizione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affascinanti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attività.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2482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destino dei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serafini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(440.3) 39:8.1 </a:t>
            </a:r>
            <a:r>
              <a:rPr sz="1200" dirty="0">
                <a:latin typeface="Times New Roman"/>
                <a:cs typeface="Times New Roman"/>
              </a:rPr>
              <a:t>I serafini hanno </a:t>
            </a:r>
            <a:r>
              <a:rPr sz="1200" spc="-5" dirty="0">
                <a:latin typeface="Times New Roman"/>
                <a:cs typeface="Times New Roman"/>
              </a:rPr>
              <a:t>origine negli Universi locali ed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stessi regni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sono nati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completano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servizio.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l’aiuto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degli arcangeli </a:t>
            </a:r>
            <a:r>
              <a:rPr sz="1200" dirty="0">
                <a:latin typeface="Times New Roman"/>
                <a:cs typeface="Times New Roman"/>
              </a:rPr>
              <a:t>anziani </a:t>
            </a:r>
            <a:r>
              <a:rPr sz="1200" spc="-5" dirty="0">
                <a:latin typeface="Times New Roman"/>
                <a:cs typeface="Times New Roman"/>
              </a:rPr>
              <a:t>alcuni serafini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elevati alle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eccelse </a:t>
            </a:r>
            <a:r>
              <a:rPr sz="1200" dirty="0">
                <a:latin typeface="Times New Roman"/>
                <a:cs typeface="Times New Roman"/>
              </a:rPr>
              <a:t>di Brillanti  </a:t>
            </a:r>
            <a:r>
              <a:rPr sz="1200" spc="-5" dirty="0">
                <a:latin typeface="Times New Roman"/>
                <a:cs typeface="Times New Roman"/>
              </a:rPr>
              <a:t>Astri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Sera, </a:t>
            </a:r>
            <a:r>
              <a:rPr sz="1200" dirty="0">
                <a:latin typeface="Times New Roman"/>
                <a:cs typeface="Times New Roman"/>
              </a:rPr>
              <a:t>mentre altri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coordinati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rivelati degli </a:t>
            </a:r>
            <a:r>
              <a:rPr sz="1200" dirty="0">
                <a:latin typeface="Times New Roman"/>
                <a:cs typeface="Times New Roman"/>
              </a:rPr>
              <a:t>Astri </a:t>
            </a:r>
            <a:r>
              <a:rPr sz="1200" spc="-5" dirty="0">
                <a:latin typeface="Times New Roman"/>
                <a:cs typeface="Times New Roman"/>
              </a:rPr>
              <a:t>della Sera. Possono </a:t>
            </a:r>
            <a:r>
              <a:rPr sz="1200" spc="5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tentate ancora </a:t>
            </a:r>
            <a:r>
              <a:rPr sz="1200" dirty="0">
                <a:latin typeface="Times New Roman"/>
                <a:cs typeface="Times New Roman"/>
              </a:rPr>
              <a:t>altre avventure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 in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Seraphington rimane </a:t>
            </a:r>
            <a:r>
              <a:rPr sz="1200" dirty="0">
                <a:latin typeface="Times New Roman"/>
                <a:cs typeface="Times New Roman"/>
              </a:rPr>
              <a:t>sempre la meta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angeli.  </a:t>
            </a:r>
            <a:r>
              <a:rPr sz="1200" spc="-5" dirty="0">
                <a:latin typeface="Times New Roman"/>
                <a:cs typeface="Times New Roman"/>
              </a:rPr>
              <a:t>Seraphington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soglia angelica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la sfera di transizione </a:t>
            </a:r>
            <a:r>
              <a:rPr sz="1200" spc="-5" dirty="0">
                <a:latin typeface="Times New Roman"/>
                <a:cs typeface="Times New Roman"/>
              </a:rPr>
              <a:t>dal ministero del tempo  al servizio sublime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2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(440.4) 39:8.2 </a:t>
            </a:r>
            <a:r>
              <a:rPr sz="1200" dirty="0">
                <a:latin typeface="Times New Roman"/>
                <a:cs typeface="Times New Roman"/>
              </a:rPr>
              <a:t>I serafini possono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decine </a:t>
            </a:r>
            <a:r>
              <a:rPr sz="1200" dirty="0">
                <a:latin typeface="Times New Roman"/>
                <a:cs typeface="Times New Roman"/>
              </a:rPr>
              <a:t>— in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— di modi, ma i più </a:t>
            </a:r>
            <a:r>
              <a:rPr sz="1200" spc="-5" dirty="0">
                <a:latin typeface="Times New Roman"/>
                <a:cs typeface="Times New Roman"/>
              </a:rPr>
              <a:t>importanti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quelli trattati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queste esposizioni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4195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(440.5) 39:8.3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Acquisire l’ammissione alla dimora serafica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a titolo </a:t>
            </a:r>
            <a:r>
              <a:rPr sz="1200" spc="-5" dirty="0">
                <a:latin typeface="Times New Roman"/>
                <a:cs typeface="Times New Roman"/>
              </a:rPr>
              <a:t>personale raggiungendo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 un </a:t>
            </a:r>
            <a:r>
              <a:rPr sz="1200" spc="-5" dirty="0">
                <a:latin typeface="Times New Roman"/>
                <a:cs typeface="Times New Roman"/>
              </a:rPr>
              <a:t>servizio specializzato come artigiano celeste, Consigliere Tecnico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Archivista Celeste. Divenire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Compagno  Paradisiaco 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così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cose, divenire </a:t>
            </a:r>
            <a:r>
              <a:rPr sz="1200" dirty="0">
                <a:latin typeface="Times New Roman"/>
                <a:cs typeface="Times New Roman"/>
              </a:rPr>
              <a:t>forse 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un ministro e </a:t>
            </a:r>
            <a:r>
              <a:rPr sz="1200" spc="-5" dirty="0">
                <a:latin typeface="Times New Roman"/>
                <a:cs typeface="Times New Roman"/>
              </a:rPr>
              <a:t>consulente  eterno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455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(440.6) 39:8.4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Essere convocati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Seraphington.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condizioni 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comandati nelle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superiori;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altre circostanze 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talvolta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un tempo molto più </a:t>
            </a:r>
            <a:r>
              <a:rPr sz="1200" spc="-5" dirty="0">
                <a:latin typeface="Times New Roman"/>
                <a:cs typeface="Times New Roman"/>
              </a:rPr>
              <a:t>breve dei mortali. Ma per quanto  qualificata possa 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coppia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serafini, essi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l’iniziativa di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per Seraphington 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per altrove.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avuto successo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sicuri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 per </a:t>
            </a:r>
            <a:r>
              <a:rPr sz="1200" dirty="0">
                <a:latin typeface="Times New Roman"/>
                <a:cs typeface="Times New Roman"/>
              </a:rPr>
              <a:t>una via </a:t>
            </a:r>
            <a:r>
              <a:rPr sz="1200" spc="-5" dirty="0">
                <a:latin typeface="Times New Roman"/>
                <a:cs typeface="Times New Roman"/>
              </a:rPr>
              <a:t>progressiva d’ascensione evoluzionaria. Tutti gli altri devono attendere </a:t>
            </a:r>
            <a:r>
              <a:rPr sz="1200" dirty="0">
                <a:latin typeface="Times New Roman"/>
                <a:cs typeface="Times New Roman"/>
              </a:rPr>
              <a:t>pazientemente </a:t>
            </a:r>
            <a:r>
              <a:rPr sz="1200" spc="-5" dirty="0">
                <a:latin typeface="Times New Roman"/>
                <a:cs typeface="Times New Roman"/>
              </a:rPr>
              <a:t>l’arrivo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127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5283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messaggeri paradisiaci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supernafini terziari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presentano con </a:t>
            </a:r>
            <a:r>
              <a:rPr sz="1200" dirty="0">
                <a:latin typeface="Times New Roman"/>
                <a:cs typeface="Times New Roman"/>
              </a:rPr>
              <a:t>le convocazioni </a:t>
            </a:r>
            <a:r>
              <a:rPr sz="1200" spc="-5" dirty="0">
                <a:latin typeface="Times New Roman"/>
                <a:cs typeface="Times New Roman"/>
              </a:rPr>
              <a:t>che ordinano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comparire  nell’alto.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5295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(440.7) 39:8.5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tecnica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scelta suprema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serafini  </a:t>
            </a:r>
            <a:r>
              <a:rPr sz="1200" spc="-5" dirty="0">
                <a:latin typeface="Times New Roman"/>
                <a:cs typeface="Times New Roman"/>
              </a:rPr>
              <a:t>nella carriera del tempo </a:t>
            </a:r>
            <a:r>
              <a:rPr sz="1200" dirty="0">
                <a:latin typeface="Times New Roman"/>
                <a:cs typeface="Times New Roman"/>
              </a:rPr>
              <a:t>è il posto di </a:t>
            </a:r>
            <a:r>
              <a:rPr sz="1200" spc="-5" dirty="0">
                <a:latin typeface="Times New Roman"/>
                <a:cs typeface="Times New Roman"/>
              </a:rPr>
              <a:t>angelo guardiano, che permette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 ed  essere qualificati per l’assegnazione alle sfere </a:t>
            </a:r>
            <a:r>
              <a:rPr sz="1200" dirty="0">
                <a:latin typeface="Times New Roman"/>
                <a:cs typeface="Times New Roman"/>
              </a:rPr>
              <a:t>eterne </a:t>
            </a:r>
            <a:r>
              <a:rPr sz="1200" spc="-5" dirty="0">
                <a:latin typeface="Times New Roman"/>
                <a:cs typeface="Times New Roman"/>
              </a:rPr>
              <a:t>del servizio serafico. Tali guide </a:t>
            </a:r>
            <a:r>
              <a:rPr sz="1200" dirty="0">
                <a:latin typeface="Times New Roman"/>
                <a:cs typeface="Times New Roman"/>
              </a:rPr>
              <a:t>personali </a:t>
            </a:r>
            <a:r>
              <a:rPr sz="1200" spc="-5" dirty="0">
                <a:latin typeface="Times New Roman"/>
                <a:cs typeface="Times New Roman"/>
              </a:rPr>
              <a:t>dei figli del tempo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chiamate guardiani del </a:t>
            </a:r>
            <a:r>
              <a:rPr sz="1200" dirty="0">
                <a:latin typeface="Times New Roman"/>
                <a:cs typeface="Times New Roman"/>
              </a:rPr>
              <a:t>destino, a </a:t>
            </a:r>
            <a:r>
              <a:rPr sz="1200" spc="-5" dirty="0">
                <a:latin typeface="Times New Roman"/>
                <a:cs typeface="Times New Roman"/>
              </a:rPr>
              <a:t>significare che proteggono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nel sentiero del destino </a:t>
            </a:r>
            <a:r>
              <a:rPr sz="1200" dirty="0">
                <a:latin typeface="Times New Roman"/>
                <a:cs typeface="Times New Roman"/>
              </a:rPr>
              <a:t>divino,  e </a:t>
            </a:r>
            <a:r>
              <a:rPr sz="1200" spc="-5" dirty="0">
                <a:latin typeface="Times New Roman"/>
                <a:cs typeface="Times New Roman"/>
              </a:rPr>
              <a:t>che così facendo </a:t>
            </a:r>
            <a:r>
              <a:rPr sz="1200" dirty="0">
                <a:latin typeface="Times New Roman"/>
                <a:cs typeface="Times New Roman"/>
              </a:rPr>
              <a:t>determinano il loro </a:t>
            </a:r>
            <a:r>
              <a:rPr sz="1200" spc="-5" dirty="0">
                <a:latin typeface="Times New Roman"/>
                <a:cs typeface="Times New Roman"/>
              </a:rPr>
              <a:t>stesso alto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08000" marR="4559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(440.8) 39:8.6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sono scelti tra i </a:t>
            </a:r>
            <a:r>
              <a:rPr sz="1200" spc="-5" dirty="0">
                <a:latin typeface="Times New Roman"/>
                <a:cs typeface="Times New Roman"/>
              </a:rPr>
              <a:t>ranghi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angeliche </a:t>
            </a:r>
            <a:r>
              <a:rPr sz="1200" dirty="0">
                <a:latin typeface="Times New Roman"/>
                <a:cs typeface="Times New Roman"/>
              </a:rPr>
              <a:t>più sperimentate 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 di </a:t>
            </a:r>
            <a:r>
              <a:rPr sz="1200" spc="-5" dirty="0">
                <a:latin typeface="Times New Roman"/>
                <a:cs typeface="Times New Roman"/>
              </a:rPr>
              <a:t>serafini che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qualificati per questo </a:t>
            </a:r>
            <a:r>
              <a:rPr sz="1200" dirty="0">
                <a:latin typeface="Times New Roman"/>
                <a:cs typeface="Times New Roman"/>
              </a:rPr>
              <a:t>servizio.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mortali sopravviventi destinati </a:t>
            </a:r>
            <a:r>
              <a:rPr sz="1200" dirty="0">
                <a:latin typeface="Times New Roman"/>
                <a:cs typeface="Times New Roman"/>
              </a:rPr>
              <a:t>a fondersi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508000" marR="817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sono assegnati dei guardiani temporanei, </a:t>
            </a:r>
            <a:r>
              <a:rPr sz="1200" dirty="0">
                <a:latin typeface="Times New Roman"/>
                <a:cs typeface="Times New Roman"/>
              </a:rPr>
              <a:t>e questi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assegnazione  permanente </a:t>
            </a:r>
            <a:r>
              <a:rPr sz="1200" dirty="0">
                <a:latin typeface="Times New Roman"/>
                <a:cs typeface="Times New Roman"/>
              </a:rPr>
              <a:t>quando i sopravviventi </a:t>
            </a:r>
            <a:r>
              <a:rPr sz="1200" spc="-5" dirty="0">
                <a:latin typeface="Times New Roman"/>
                <a:cs typeface="Times New Roman"/>
              </a:rPr>
              <a:t>mortali raggiungono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spirituale richiesto. Prima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08000" marR="5156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 mondi delle dimore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ascendenti mortali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permanenti.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di  spiriti </a:t>
            </a:r>
            <a:r>
              <a:rPr sz="1200" spc="-5" dirty="0">
                <a:latin typeface="Times New Roman"/>
                <a:cs typeface="Times New Roman"/>
              </a:rPr>
              <a:t>tutelari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trattato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le narrazioni </a:t>
            </a:r>
            <a:r>
              <a:rPr sz="1200" spc="-5" dirty="0">
                <a:latin typeface="Times New Roman"/>
                <a:cs typeface="Times New Roman"/>
              </a:rPr>
              <a:t>concernenti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(441.1) 39:8.7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possibile per gli angeli raggiungere Dio partendo dal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umano, perché </a:t>
            </a:r>
            <a:r>
              <a:rPr sz="1200" spc="-5" dirty="0">
                <a:latin typeface="Times New Roman"/>
                <a:cs typeface="Times New Roman"/>
              </a:rPr>
              <a:t>essi sono creati “un </a:t>
            </a:r>
            <a:r>
              <a:rPr sz="1200" dirty="0">
                <a:latin typeface="Times New Roman"/>
                <a:cs typeface="Times New Roman"/>
              </a:rPr>
              <a:t>po’ 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a voi”. Ma è stato </a:t>
            </a:r>
            <a:r>
              <a:rPr sz="1200" spc="-5" dirty="0">
                <a:latin typeface="Times New Roman"/>
                <a:cs typeface="Times New Roman"/>
              </a:rPr>
              <a:t>saggiamente </a:t>
            </a:r>
            <a:r>
              <a:rPr sz="1200" dirty="0">
                <a:latin typeface="Times New Roman"/>
                <a:cs typeface="Times New Roman"/>
              </a:rPr>
              <a:t>disposto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sebbene 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loro possibile </a:t>
            </a:r>
            <a:r>
              <a:rPr sz="1200" spc="-5" dirty="0">
                <a:latin typeface="Times New Roman"/>
                <a:cs typeface="Times New Roman"/>
              </a:rPr>
              <a:t>partire dal </a:t>
            </a:r>
            <a:r>
              <a:rPr sz="1200" dirty="0">
                <a:latin typeface="Times New Roman"/>
                <a:cs typeface="Times New Roman"/>
              </a:rPr>
              <a:t>punto più </a:t>
            </a:r>
            <a:r>
              <a:rPr sz="1200" spc="-5" dirty="0">
                <a:latin typeface="Times New Roman"/>
                <a:cs typeface="Times New Roman"/>
              </a:rPr>
              <a:t>basso, dalle basse terre  spirituali dell’esistenza umana,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scendere presso coloro che </a:t>
            </a:r>
            <a:r>
              <a:rPr sz="1200" dirty="0">
                <a:latin typeface="Times New Roman"/>
                <a:cs typeface="Times New Roman"/>
              </a:rPr>
              <a:t>partono dal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pilotare queste creature, passo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passo, </a:t>
            </a:r>
            <a:r>
              <a:rPr sz="1200" dirty="0">
                <a:latin typeface="Times New Roman"/>
                <a:cs typeface="Times New Roman"/>
              </a:rPr>
              <a:t>mondo dopo mondo, 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portali di </a:t>
            </a:r>
            <a:r>
              <a:rPr sz="1200" spc="-5" dirty="0">
                <a:latin typeface="Times New Roman"/>
                <a:cs typeface="Times New Roman"/>
              </a:rPr>
              <a:t>Havona. Quando gli </a:t>
            </a:r>
            <a:r>
              <a:rPr sz="1200" dirty="0">
                <a:latin typeface="Times New Roman"/>
                <a:cs typeface="Times New Roman"/>
              </a:rPr>
              <a:t>ascendenti mortali </a:t>
            </a:r>
            <a:r>
              <a:rPr sz="1200" spc="-5" dirty="0">
                <a:latin typeface="Times New Roman"/>
                <a:cs typeface="Times New Roman"/>
              </a:rPr>
              <a:t>lasciano Uversa per iniziare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stati assegnati </a:t>
            </a:r>
            <a:r>
              <a:rPr sz="1200" dirty="0">
                <a:latin typeface="Times New Roman"/>
                <a:cs typeface="Times New Roman"/>
              </a:rPr>
              <a:t>loro dopo la 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danno </a:t>
            </a:r>
            <a:r>
              <a:rPr sz="1200" spc="-5" dirty="0">
                <a:latin typeface="Times New Roman"/>
                <a:cs typeface="Times New Roman"/>
              </a:rPr>
              <a:t>ai loro associati pellegrini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temporaneo </a:t>
            </a:r>
            <a:r>
              <a:rPr sz="1200" spc="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recano su Seraphington,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destinazione angelica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Universo. </a:t>
            </a:r>
            <a:r>
              <a:rPr sz="1200" spc="-5" dirty="0">
                <a:latin typeface="Times New Roman"/>
                <a:cs typeface="Times New Roman"/>
              </a:rPr>
              <a:t>Qui questi guardiani </a:t>
            </a:r>
            <a:r>
              <a:rPr sz="1200" dirty="0">
                <a:latin typeface="Times New Roman"/>
                <a:cs typeface="Times New Roman"/>
              </a:rPr>
              <a:t>tenteranno la </a:t>
            </a:r>
            <a:r>
              <a:rPr sz="1200" spc="-5" dirty="0">
                <a:latin typeface="Times New Roman"/>
                <a:cs typeface="Times New Roman"/>
              </a:rPr>
              <a:t>conquista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cerchi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serafica </a:t>
            </a:r>
            <a:r>
              <a:rPr sz="1200" dirty="0">
                <a:latin typeface="Times New Roman"/>
                <a:cs typeface="Times New Roman"/>
              </a:rPr>
              <a:t>e senza dubbio vi</a:t>
            </a:r>
            <a:r>
              <a:rPr sz="1200" spc="-5" dirty="0">
                <a:latin typeface="Times New Roman"/>
                <a:cs typeface="Times New Roman"/>
              </a:rPr>
              <a:t> riusciranno.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2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(362.4) 32:3.15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due manifestazioni </a:t>
            </a:r>
            <a:r>
              <a:rPr sz="1200" spc="-5" dirty="0">
                <a:latin typeface="Times New Roman"/>
                <a:cs typeface="Times New Roman"/>
              </a:rPr>
              <a:t>primarie della realtà finita,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innata e la </a:t>
            </a:r>
            <a:r>
              <a:rPr sz="1200" spc="-5" dirty="0">
                <a:latin typeface="Times New Roman"/>
                <a:cs typeface="Times New Roman"/>
              </a:rPr>
              <a:t>perfezione evoluta, si tratti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o di  </a:t>
            </a:r>
            <a:r>
              <a:rPr sz="1200" spc="-5" dirty="0">
                <a:latin typeface="Times New Roman"/>
                <a:cs typeface="Times New Roman"/>
              </a:rPr>
              <a:t>Universi, sono coordinate, dipendenti ed integrate. Ognuna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dell’altra per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completezza di funzione, di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Relazione di Dio con un Universo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locale</a:t>
            </a:r>
            <a:endParaRPr sz="1600">
              <a:latin typeface="Times New Roman"/>
              <a:cs typeface="Times New Roman"/>
            </a:endParaRPr>
          </a:p>
          <a:p>
            <a:pPr marL="76200" marR="10858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(362.5) 32:4.1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delegato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altri tanto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potere,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dovete credere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spc="10" dirty="0">
                <a:latin typeface="Times New Roman"/>
                <a:cs typeface="Times New Roman"/>
              </a:rPr>
              <a:t>sia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silenzioso o </a:t>
            </a:r>
            <a:r>
              <a:rPr sz="1200" spc="-5" dirty="0">
                <a:latin typeface="Times New Roman"/>
                <a:cs typeface="Times New Roman"/>
              </a:rPr>
              <a:t>inattivo dell’associazione delle Deità.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escludono i domini </a:t>
            </a:r>
            <a:r>
              <a:rPr sz="1200" spc="-5" dirty="0">
                <a:latin typeface="Times New Roman"/>
                <a:cs typeface="Times New Roman"/>
              </a:rPr>
              <a:t>della personalità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degli  Aggiustatori, 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la meno </a:t>
            </a:r>
            <a:r>
              <a:rPr sz="1200" spc="-5" dirty="0">
                <a:latin typeface="Times New Roman"/>
                <a:cs typeface="Times New Roman"/>
              </a:rPr>
              <a:t>attiva delle Deità del </a:t>
            </a:r>
            <a:r>
              <a:rPr sz="1200" dirty="0">
                <a:latin typeface="Times New Roman"/>
                <a:cs typeface="Times New Roman"/>
              </a:rPr>
              <a:t>Paradiso in quanto </a:t>
            </a:r>
            <a:r>
              <a:rPr sz="1200" spc="-5" dirty="0">
                <a:latin typeface="Times New Roman"/>
                <a:cs typeface="Times New Roman"/>
              </a:rPr>
              <a:t>permette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coordinati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spc="1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Figli, ed </a:t>
            </a:r>
            <a:r>
              <a:rPr sz="1200" dirty="0">
                <a:latin typeface="Times New Roman"/>
                <a:cs typeface="Times New Roman"/>
              </a:rPr>
              <a:t>a numerose </a:t>
            </a:r>
            <a:r>
              <a:rPr sz="1200" spc="-5" dirty="0">
                <a:latin typeface="Times New Roman"/>
                <a:cs typeface="Times New Roman"/>
              </a:rPr>
              <a:t>intelligenze create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compiere così </a:t>
            </a:r>
            <a:r>
              <a:rPr sz="1200" dirty="0">
                <a:latin typeface="Times New Roman"/>
                <a:cs typeface="Times New Roman"/>
              </a:rPr>
              <a:t>tante cose nell’esecuzione </a:t>
            </a:r>
            <a:r>
              <a:rPr sz="1200" spc="-5" dirty="0">
                <a:latin typeface="Times New Roman"/>
                <a:cs typeface="Times New Roman"/>
              </a:rPr>
              <a:t>del suo proposito eterno. Egli </a:t>
            </a:r>
            <a:r>
              <a:rPr sz="1200" dirty="0">
                <a:latin typeface="Times New Roman"/>
                <a:cs typeface="Times New Roman"/>
              </a:rPr>
              <a:t>è il membro  silenzioso </a:t>
            </a:r>
            <a:r>
              <a:rPr sz="1200" spc="-5" dirty="0">
                <a:latin typeface="Times New Roman"/>
                <a:cs typeface="Times New Roman"/>
              </a:rPr>
              <a:t>della triade creativa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nel senso che </a:t>
            </a:r>
            <a:r>
              <a:rPr sz="1200" dirty="0">
                <a:latin typeface="Times New Roman"/>
                <a:cs typeface="Times New Roman"/>
              </a:rPr>
              <a:t>non fa mai alcuna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suoi associati coordinati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subordinati </a:t>
            </a:r>
            <a:r>
              <a:rPr sz="1200" dirty="0">
                <a:latin typeface="Times New Roman"/>
                <a:cs typeface="Times New Roman"/>
              </a:rPr>
              <a:t>possano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33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(362.6) 32:4.2 </a:t>
            </a:r>
            <a:r>
              <a:rPr sz="1200" spc="-5" dirty="0">
                <a:latin typeface="Times New Roman"/>
                <a:cs typeface="Times New Roman"/>
              </a:rPr>
              <a:t>Dio comprende pienamente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creatura intelligente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e di fare </a:t>
            </a:r>
            <a:r>
              <a:rPr sz="1200" spc="-5" dirty="0">
                <a:latin typeface="Times New Roman"/>
                <a:cs typeface="Times New Roman"/>
              </a:rPr>
              <a:t>esperienza,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 </a:t>
            </a:r>
            <a:r>
              <a:rPr sz="1200" dirty="0">
                <a:latin typeface="Times New Roman"/>
                <a:cs typeface="Times New Roman"/>
              </a:rPr>
              <a:t>situazione, </a:t>
            </a:r>
            <a:r>
              <a:rPr sz="1200" spc="-5" dirty="0">
                <a:latin typeface="Times New Roman"/>
                <a:cs typeface="Times New Roman"/>
              </a:rPr>
              <a:t>che si tratti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benessere della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bassa delle sue creature, Dio si astiene dall’agire per  lasciar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alla galassia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create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Creatrici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per loro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tra lui e una data situazione universale o un  </a:t>
            </a:r>
            <a:r>
              <a:rPr sz="1200" spc="-5" dirty="0">
                <a:latin typeface="Times New Roman"/>
                <a:cs typeface="Times New Roman"/>
              </a:rPr>
              <a:t>dato evento creativo. Ma nonostante questo suo rimanere appartato, </a:t>
            </a:r>
            <a:r>
              <a:rPr sz="1200" dirty="0">
                <a:latin typeface="Times New Roman"/>
                <a:cs typeface="Times New Roman"/>
              </a:rPr>
              <a:t>questa dimostrazione di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infinita,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da parte di 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partecipazione reale, letterale </a:t>
            </a:r>
            <a:r>
              <a:rPr sz="1200" dirty="0">
                <a:latin typeface="Times New Roman"/>
                <a:cs typeface="Times New Roman"/>
              </a:rPr>
              <a:t>e personale in </a:t>
            </a:r>
            <a:r>
              <a:rPr sz="1200" spc="-5" dirty="0">
                <a:latin typeface="Times New Roman"/>
                <a:cs typeface="Times New Roman"/>
              </a:rPr>
              <a:t>tali eventi tramite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personalità designati.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spc="10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in tutti  </a:t>
            </a:r>
            <a:r>
              <a:rPr sz="1200" spc="-5" dirty="0">
                <a:latin typeface="Times New Roman"/>
                <a:cs typeface="Times New Roman"/>
              </a:rPr>
              <a:t>questi canali, </a:t>
            </a:r>
            <a:r>
              <a:rPr sz="1200" dirty="0">
                <a:latin typeface="Times New Roman"/>
                <a:cs typeface="Times New Roman"/>
              </a:rPr>
              <a:t>e mediante </a:t>
            </a:r>
            <a:r>
              <a:rPr sz="1200" spc="-5" dirty="0">
                <a:latin typeface="Times New Roman"/>
                <a:cs typeface="Times New Roman"/>
              </a:rPr>
              <a:t>essi,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immensa creazione.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87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(363.1) 32:4.3 </a:t>
            </a:r>
            <a:r>
              <a:rPr sz="1200" spc="-5" dirty="0">
                <a:latin typeface="Times New Roman"/>
                <a:cs typeface="Times New Roman"/>
              </a:rPr>
              <a:t>Per quanto riguarda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politica, </a:t>
            </a:r>
            <a:r>
              <a:rPr sz="1200" dirty="0">
                <a:latin typeface="Times New Roman"/>
                <a:cs typeface="Times New Roman"/>
              </a:rPr>
              <a:t>la condotta e </a:t>
            </a:r>
            <a:r>
              <a:rPr sz="1200" spc="-5" dirty="0">
                <a:latin typeface="Times New Roman"/>
                <a:cs typeface="Times New Roman"/>
              </a:rPr>
              <a:t>l’amministrazione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agisce nella  persona del suo Figlio Creatore.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interrelazioni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Dio, nelle </a:t>
            </a:r>
            <a:r>
              <a:rPr sz="1200" spc="-5" dirty="0">
                <a:latin typeface="Times New Roman"/>
                <a:cs typeface="Times New Roman"/>
              </a:rPr>
              <a:t>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originate dalla 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Centro, o </a:t>
            </a:r>
            <a:r>
              <a:rPr sz="1200" spc="-5" dirty="0">
                <a:latin typeface="Times New Roman"/>
                <a:cs typeface="Times New Roman"/>
              </a:rPr>
              <a:t>nelle relazioni </a:t>
            </a:r>
            <a:r>
              <a:rPr sz="1200" dirty="0">
                <a:latin typeface="Times New Roman"/>
                <a:cs typeface="Times New Roman"/>
              </a:rPr>
              <a:t>tra tutte le </a:t>
            </a:r>
            <a:r>
              <a:rPr sz="1200" spc="-5" dirty="0">
                <a:latin typeface="Times New Roman"/>
                <a:cs typeface="Times New Roman"/>
              </a:rPr>
              <a:t>altre creature quali gli esseri umani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tali associazioni il 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interviene </a:t>
            </a:r>
            <a:r>
              <a:rPr sz="1200" dirty="0">
                <a:latin typeface="Times New Roman"/>
                <a:cs typeface="Times New Roman"/>
              </a:rPr>
              <a:t>mai.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dei Padri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Costellazioni, dei </a:t>
            </a:r>
            <a:r>
              <a:rPr sz="1200" dirty="0">
                <a:latin typeface="Times New Roman"/>
                <a:cs typeface="Times New Roman"/>
              </a:rPr>
              <a:t>Sovrani dei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959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55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(441.2) 39:8.8 </a:t>
            </a:r>
            <a:r>
              <a:rPr sz="1200" spc="-5" dirty="0">
                <a:latin typeface="Times New Roman"/>
                <a:cs typeface="Times New Roman"/>
              </a:rPr>
              <a:t>Molti serafini assegnati come guardiani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vita materiale,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tutti,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 </a:t>
            </a:r>
            <a:r>
              <a:rPr sz="1200" spc="-5" dirty="0">
                <a:latin typeface="Times New Roman"/>
                <a:cs typeface="Times New Roman"/>
              </a:rPr>
              <a:t>mortali attraverso </a:t>
            </a:r>
            <a:r>
              <a:rPr sz="1200" dirty="0">
                <a:latin typeface="Times New Roman"/>
                <a:cs typeface="Times New Roman"/>
              </a:rPr>
              <a:t>i cerchi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e certi altri </a:t>
            </a:r>
            <a:r>
              <a:rPr sz="1200" spc="-5" dirty="0">
                <a:latin typeface="Times New Roman"/>
                <a:cs typeface="Times New Roman"/>
              </a:rPr>
              <a:t>serafini passano per </a:t>
            </a:r>
            <a:r>
              <a:rPr sz="1200" dirty="0">
                <a:latin typeface="Times New Roman"/>
                <a:cs typeface="Times New Roman"/>
              </a:rPr>
              <a:t>i circuiti 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in un modo del tutto  </a:t>
            </a:r>
            <a:r>
              <a:rPr sz="1200" spc="-5" dirty="0">
                <a:latin typeface="Times New Roman"/>
                <a:cs typeface="Times New Roman"/>
              </a:rPr>
              <a:t>differente dall’ascensione dei mortali. </a:t>
            </a:r>
            <a:r>
              <a:rPr sz="1200" dirty="0">
                <a:latin typeface="Times New Roman"/>
                <a:cs typeface="Times New Roman"/>
              </a:rPr>
              <a:t>Ma qualunque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via dell’ascensione, tutti i </a:t>
            </a:r>
            <a:r>
              <a:rPr sz="1200" spc="-5" dirty="0">
                <a:latin typeface="Times New Roman"/>
                <a:cs typeface="Times New Roman"/>
              </a:rPr>
              <a:t>serafini evoluzionari attraversano  Seraphington, </a:t>
            </a:r>
            <a:r>
              <a:rPr sz="1200" dirty="0">
                <a:latin typeface="Times New Roman"/>
                <a:cs typeface="Times New Roman"/>
              </a:rPr>
              <a:t>e 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passa </a:t>
            </a:r>
            <a:r>
              <a:rPr sz="1200" spc="-5" dirty="0">
                <a:latin typeface="Times New Roman"/>
                <a:cs typeface="Times New Roman"/>
              </a:rPr>
              <a:t>per questa esperienza </a:t>
            </a:r>
            <a:r>
              <a:rPr sz="1200" dirty="0">
                <a:latin typeface="Times New Roman"/>
                <a:cs typeface="Times New Roman"/>
              </a:rPr>
              <a:t>anziché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(441.3) 39:8.9 </a:t>
            </a:r>
            <a:r>
              <a:rPr sz="1200" spc="-5" dirty="0">
                <a:latin typeface="Times New Roman"/>
                <a:cs typeface="Times New Roman"/>
              </a:rPr>
              <a:t>Seraphington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di destino </a:t>
            </a:r>
            <a:r>
              <a:rPr sz="1200" spc="-5" dirty="0">
                <a:latin typeface="Times New Roman"/>
                <a:cs typeface="Times New Roman"/>
              </a:rPr>
              <a:t>degli angeli,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è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differente dalle  esperienze dei pellegrini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su Ascendigton. Gli angeli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assolutamente sicuri </a:t>
            </a:r>
            <a:r>
              <a:rPr sz="1200" dirty="0">
                <a:latin typeface="Times New Roman"/>
                <a:cs typeface="Times New Roman"/>
              </a:rPr>
              <a:t>del loro futuro </a:t>
            </a:r>
            <a:r>
              <a:rPr sz="1200" spc="-5" dirty="0">
                <a:latin typeface="Times New Roman"/>
                <a:cs typeface="Times New Roman"/>
              </a:rPr>
              <a:t>eterno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0" dirty="0">
                <a:latin typeface="Times New Roman"/>
                <a:cs typeface="Times New Roman"/>
              </a:rPr>
              <a:t>aver  </a:t>
            </a:r>
            <a:r>
              <a:rPr sz="1200" spc="-5" dirty="0">
                <a:latin typeface="Times New Roman"/>
                <a:cs typeface="Times New Roman"/>
              </a:rPr>
              <a:t>raggiunto Seraphington.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saputo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angelo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Seraphington </a:t>
            </a:r>
            <a:r>
              <a:rPr sz="1200" dirty="0">
                <a:latin typeface="Times New Roman"/>
                <a:cs typeface="Times New Roman"/>
              </a:rPr>
              <a:t>abbia deviato;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non troverà mai  risposta </a:t>
            </a:r>
            <a:r>
              <a:rPr sz="1200" spc="-5" dirty="0">
                <a:latin typeface="Times New Roman"/>
                <a:cs typeface="Times New Roman"/>
              </a:rPr>
              <a:t>nel cuore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(441.4) 39:8.10 </a:t>
            </a:r>
            <a:r>
              <a:rPr sz="1200" dirty="0">
                <a:latin typeface="Times New Roman"/>
                <a:cs typeface="Times New Roman"/>
              </a:rPr>
              <a:t>I diplomati di </a:t>
            </a:r>
            <a:r>
              <a:rPr sz="1200" spc="-5" dirty="0">
                <a:latin typeface="Times New Roman"/>
                <a:cs typeface="Times New Roman"/>
              </a:rPr>
              <a:t>Seraphington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variamente assegnati: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 con esperienza dei cerchi </a:t>
            </a:r>
            <a:r>
              <a:rPr sz="1200" dirty="0">
                <a:latin typeface="Times New Roman"/>
                <a:cs typeface="Times New Roman"/>
              </a:rPr>
              <a:t>di Havona  </a:t>
            </a:r>
            <a:r>
              <a:rPr sz="1200" spc="-5" dirty="0">
                <a:latin typeface="Times New Roman"/>
                <a:cs typeface="Times New Roman"/>
              </a:rPr>
              <a:t>entrano solitamente nel Corpo dei Finalitari </a:t>
            </a:r>
            <a:r>
              <a:rPr sz="1200" dirty="0">
                <a:latin typeface="Times New Roman"/>
                <a:cs typeface="Times New Roman"/>
              </a:rPr>
              <a:t>Mortali. Altri </a:t>
            </a:r>
            <a:r>
              <a:rPr sz="1200" spc="-5" dirty="0">
                <a:latin typeface="Times New Roman"/>
                <a:cs typeface="Times New Roman"/>
              </a:rPr>
              <a:t>guardiani,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superato </a:t>
            </a:r>
            <a:r>
              <a:rPr sz="1200" dirty="0">
                <a:latin typeface="Times New Roman"/>
                <a:cs typeface="Times New Roman"/>
              </a:rPr>
              <a:t>le prove di </a:t>
            </a:r>
            <a:r>
              <a:rPr sz="1200" spc="-5" dirty="0">
                <a:latin typeface="Times New Roman"/>
                <a:cs typeface="Times New Roman"/>
              </a:rPr>
              <a:t>separazione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 raggiungono </a:t>
            </a:r>
            <a:r>
              <a:rPr sz="1200" dirty="0">
                <a:latin typeface="Times New Roman"/>
                <a:cs typeface="Times New Roman"/>
              </a:rPr>
              <a:t>frequentemente i loro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mortali 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alcuni divengono gli </a:t>
            </a:r>
            <a:r>
              <a:rPr sz="1200" dirty="0">
                <a:latin typeface="Times New Roman"/>
                <a:cs typeface="Times New Roman"/>
              </a:rPr>
              <a:t>associati eterni </a:t>
            </a:r>
            <a:r>
              <a:rPr sz="1200" spc="-5" dirty="0">
                <a:latin typeface="Times New Roman"/>
                <a:cs typeface="Times New Roman"/>
              </a:rPr>
              <a:t>dei finalitari </a:t>
            </a:r>
            <a:r>
              <a:rPr sz="1200" dirty="0">
                <a:latin typeface="Times New Roman"/>
                <a:cs typeface="Times New Roman"/>
              </a:rPr>
              <a:t>mortali, </a:t>
            </a:r>
            <a:r>
              <a:rPr sz="1200" spc="-5" dirty="0">
                <a:latin typeface="Times New Roman"/>
                <a:cs typeface="Times New Roman"/>
              </a:rPr>
              <a:t>mentre  altri entrano nei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e molti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arruolati nel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Il Corpo di Compimento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Serafico</a:t>
            </a:r>
            <a:endParaRPr sz="1600">
              <a:latin typeface="Times New Roman"/>
              <a:cs typeface="Times New Roman"/>
            </a:endParaRPr>
          </a:p>
          <a:p>
            <a:pPr marL="76200" marR="9969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(441.5) 39:9.1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ed 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ammessi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serafico </a:t>
            </a:r>
            <a:r>
              <a:rPr sz="1200" dirty="0">
                <a:latin typeface="Times New Roman"/>
                <a:cs typeface="Times New Roman"/>
              </a:rPr>
              <a:t>di compimento,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sono  talvolta </a:t>
            </a:r>
            <a:r>
              <a:rPr sz="1200" spc="-5" dirty="0">
                <a:latin typeface="Times New Roman"/>
                <a:cs typeface="Times New Roman"/>
              </a:rPr>
              <a:t>assegnati al ministero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ottengono l’assegnazione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eccelsi esseri trinitizzati degli  Universi ed ai </a:t>
            </a:r>
            <a:r>
              <a:rPr sz="1200" dirty="0">
                <a:latin typeface="Times New Roman"/>
                <a:cs typeface="Times New Roman"/>
              </a:rPr>
              <a:t>servizi </a:t>
            </a:r>
            <a:r>
              <a:rPr sz="1200" spc="-5" dirty="0">
                <a:latin typeface="Times New Roman"/>
                <a:cs typeface="Times New Roman"/>
              </a:rPr>
              <a:t>elevati del Paradiso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Havona. Questi serafini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locali hanno compensato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di potenziale divino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separava precedentemente dagli spiriti </a:t>
            </a:r>
            <a:r>
              <a:rPr sz="1200" dirty="0">
                <a:latin typeface="Times New Roman"/>
                <a:cs typeface="Times New Roman"/>
              </a:rPr>
              <a:t>tutelari 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Superuniversi. </a:t>
            </a:r>
            <a:r>
              <a:rPr sz="1200" spc="-5" dirty="0">
                <a:latin typeface="Times New Roman"/>
                <a:cs typeface="Times New Roman"/>
              </a:rPr>
              <a:t>Gli  angeli del Corpo </a:t>
            </a:r>
            <a:r>
              <a:rPr sz="1200" dirty="0">
                <a:latin typeface="Times New Roman"/>
                <a:cs typeface="Times New Roman"/>
              </a:rPr>
              <a:t>di Compimento </a:t>
            </a:r>
            <a:r>
              <a:rPr sz="1200" spc="-5" dirty="0">
                <a:latin typeface="Times New Roman"/>
                <a:cs typeface="Times New Roman"/>
              </a:rPr>
              <a:t>Serafico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come associati dei </a:t>
            </a:r>
            <a:r>
              <a:rPr sz="1200" dirty="0">
                <a:latin typeface="Times New Roman"/>
                <a:cs typeface="Times New Roman"/>
              </a:rPr>
              <a:t>seconafini </a:t>
            </a:r>
            <a:r>
              <a:rPr sz="1200" spc="-5" dirty="0">
                <a:latin typeface="Times New Roman"/>
                <a:cs typeface="Times New Roman"/>
              </a:rPr>
              <a:t>superuniversali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5" dirty="0">
                <a:latin typeface="Times New Roman"/>
                <a:cs typeface="Times New Roman"/>
              </a:rPr>
              <a:t>assistenti dei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supernafini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054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68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elevati del Paradiso-Havona. Per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terminata; </a:t>
            </a:r>
            <a:r>
              <a:rPr sz="1200" dirty="0">
                <a:latin typeface="Times New Roman"/>
                <a:cs typeface="Times New Roman"/>
              </a:rPr>
              <a:t>d’ora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poi e </a:t>
            </a:r>
            <a:r>
              <a:rPr sz="1200" spc="-5" dirty="0">
                <a:latin typeface="Times New Roman"/>
                <a:cs typeface="Times New Roman"/>
              </a:rPr>
              <a:t>per sempre essi </a:t>
            </a:r>
            <a:r>
              <a:rPr sz="1200" dirty="0">
                <a:latin typeface="Times New Roman"/>
                <a:cs typeface="Times New Roman"/>
              </a:rPr>
              <a:t>sono i  </a:t>
            </a:r>
            <a:r>
              <a:rPr sz="1200" spc="-5" dirty="0">
                <a:latin typeface="Times New Roman"/>
                <a:cs typeface="Times New Roman"/>
              </a:rPr>
              <a:t>servitori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associati delle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 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(441.6) 39:9.2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di compimento </a:t>
            </a:r>
            <a:r>
              <a:rPr sz="1200" spc="-5" dirty="0">
                <a:latin typeface="Times New Roman"/>
                <a:cs typeface="Times New Roman"/>
              </a:rPr>
              <a:t>ritorna ai propri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natali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completarvi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dotazione 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della perfezione esperienziale. Nebadon è,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comparativo,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più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 non  ha quindi tanti di questi </a:t>
            </a:r>
            <a:r>
              <a:rPr sz="1200" spc="-5" dirty="0">
                <a:latin typeface="Times New Roman"/>
                <a:cs typeface="Times New Roman"/>
              </a:rPr>
              <a:t>diplomati tornati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Seraphington </a:t>
            </a:r>
            <a:r>
              <a:rPr sz="1200" dirty="0">
                <a:latin typeface="Times New Roman"/>
                <a:cs typeface="Times New Roman"/>
              </a:rPr>
              <a:t>quanti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troverebbero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antico. </a:t>
            </a:r>
            <a:r>
              <a:rPr sz="1200" dirty="0">
                <a:latin typeface="Times New Roman"/>
                <a:cs typeface="Times New Roman"/>
              </a:rPr>
              <a:t>Nondimeno il nostro 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adeguatamente dotato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compimento, perché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significativo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regni evoluzionari rivelino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crescente bisogno dei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servizi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avvicinano </a:t>
            </a:r>
            <a:r>
              <a:rPr sz="1200" spc="-5" dirty="0">
                <a:latin typeface="Times New Roman"/>
                <a:cs typeface="Times New Roman"/>
              </a:rPr>
              <a:t>allo status </a:t>
            </a:r>
            <a:r>
              <a:rPr sz="1200" dirty="0">
                <a:latin typeface="Times New Roman"/>
                <a:cs typeface="Times New Roman"/>
              </a:rPr>
              <a:t>di luce e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di compimento </a:t>
            </a:r>
            <a:r>
              <a:rPr sz="1200" spc="-5" dirty="0">
                <a:latin typeface="Times New Roman"/>
                <a:cs typeface="Times New Roman"/>
              </a:rPr>
              <a:t>servono ora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estesamente con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supremi dei serafini,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alcuni servono con ciascuno degli altri ordini angelici. Anche </a:t>
            </a:r>
            <a:r>
              <a:rPr sz="1200" dirty="0">
                <a:latin typeface="Times New Roman"/>
                <a:cs typeface="Times New Roman"/>
              </a:rPr>
              <a:t>il vostro mondo  </a:t>
            </a:r>
            <a:r>
              <a:rPr sz="1200" spc="-5" dirty="0">
                <a:latin typeface="Times New Roman"/>
                <a:cs typeface="Times New Roman"/>
              </a:rPr>
              <a:t>beneficia dell’esteso </a:t>
            </a:r>
            <a:r>
              <a:rPr sz="1200" dirty="0">
                <a:latin typeface="Times New Roman"/>
                <a:cs typeface="Times New Roman"/>
              </a:rPr>
              <a:t>ministero di </a:t>
            </a:r>
            <a:r>
              <a:rPr sz="1200" spc="-5" dirty="0">
                <a:latin typeface="Times New Roman"/>
                <a:cs typeface="Times New Roman"/>
              </a:rPr>
              <a:t>dodici gruppi </a:t>
            </a:r>
            <a:r>
              <a:rPr sz="1200" dirty="0">
                <a:latin typeface="Times New Roman"/>
                <a:cs typeface="Times New Roman"/>
              </a:rPr>
              <a:t>specializzati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 Serafico. Questi serafini maestri con 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supervisione planetaria accompagnano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ogni Principe Planetario </a:t>
            </a:r>
            <a:r>
              <a:rPr sz="1200" dirty="0">
                <a:latin typeface="Times New Roman"/>
                <a:cs typeface="Times New Roman"/>
              </a:rPr>
              <a:t>appena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incaricato.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(442.1) 39:9.3 </a:t>
            </a:r>
            <a:r>
              <a:rPr sz="1200" spc="-5" dirty="0">
                <a:latin typeface="Times New Roman"/>
                <a:cs typeface="Times New Roman"/>
              </a:rPr>
              <a:t>Molte affascinanti </a:t>
            </a:r>
            <a:r>
              <a:rPr sz="1200" dirty="0">
                <a:latin typeface="Times New Roman"/>
                <a:cs typeface="Times New Roman"/>
              </a:rPr>
              <a:t>vie 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aperte ai </a:t>
            </a:r>
            <a:r>
              <a:rPr sz="1200" dirty="0">
                <a:latin typeface="Times New Roman"/>
                <a:cs typeface="Times New Roman"/>
              </a:rPr>
              <a:t>serafini di </a:t>
            </a:r>
            <a:r>
              <a:rPr sz="1200" spc="-5" dirty="0">
                <a:latin typeface="Times New Roman"/>
                <a:cs typeface="Times New Roman"/>
              </a:rPr>
              <a:t>compimento,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come nei </a:t>
            </a:r>
            <a:r>
              <a:rPr sz="1200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preparadisiaci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loro  anelavano ad essere incaricati come guardiani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destino, così nell’esperienza postparadisiaca essi desiderano maggiormente  servire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accompagnatori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incarnati.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ancora supremamente dediti </a:t>
            </a:r>
            <a:r>
              <a:rPr sz="1200" dirty="0">
                <a:latin typeface="Times New Roman"/>
                <a:cs typeface="Times New Roman"/>
              </a:rPr>
              <a:t>al piano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avvia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seducente viaggio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meta di divinità e di eternità  </a:t>
            </a:r>
            <a:r>
              <a:rPr sz="1200" spc="-5" dirty="0">
                <a:latin typeface="Times New Roman"/>
                <a:cs typeface="Times New Roman"/>
              </a:rPr>
              <a:t>del Paradiso. Durante </a:t>
            </a:r>
            <a:r>
              <a:rPr sz="1200" dirty="0">
                <a:latin typeface="Times New Roman"/>
                <a:cs typeface="Times New Roman"/>
              </a:rPr>
              <a:t>l’intera avventura mortale </a:t>
            </a:r>
            <a:r>
              <a:rPr sz="1200" spc="-5" dirty="0">
                <a:latin typeface="Times New Roman"/>
                <a:cs typeface="Times New Roman"/>
              </a:rPr>
              <a:t>per trovare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perfezione divina,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compimento serafico, </a:t>
            </a:r>
            <a:r>
              <a:rPr sz="1200" dirty="0">
                <a:latin typeface="Times New Roman"/>
                <a:cs typeface="Times New Roman"/>
              </a:rPr>
              <a:t>assieme </a:t>
            </a:r>
            <a:r>
              <a:rPr sz="1200" spc="-5" dirty="0">
                <a:latin typeface="Times New Roman"/>
                <a:cs typeface="Times New Roman"/>
              </a:rPr>
              <a:t>ai fedeli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del tempo, </a:t>
            </a:r>
            <a:r>
              <a:rPr sz="1200" dirty="0">
                <a:latin typeface="Times New Roman"/>
                <a:cs typeface="Times New Roman"/>
              </a:rPr>
              <a:t>sono sempre e 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veri amici </a:t>
            </a:r>
            <a:r>
              <a:rPr sz="1200" dirty="0">
                <a:latin typeface="Times New Roman"/>
                <a:cs typeface="Times New Roman"/>
              </a:rPr>
              <a:t>ed i vostri </a:t>
            </a:r>
            <a:r>
              <a:rPr sz="1200" spc="5" dirty="0">
                <a:latin typeface="Times New Roman"/>
                <a:cs typeface="Times New Roman"/>
              </a:rPr>
              <a:t>fidati  </a:t>
            </a:r>
            <a:r>
              <a:rPr sz="1200" spc="-5" dirty="0">
                <a:latin typeface="Times New Roman"/>
                <a:cs typeface="Times New Roman"/>
              </a:rPr>
              <a:t>aiutanti.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(442.2) 39:9.4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agente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richiesta del Capo delle Schiere Serafiche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7760970" cy="40620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40: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Figli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di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Dio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 ascendenti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(443.1) 40:0.1 </a:t>
            </a:r>
            <a:r>
              <a:rPr sz="1200" spc="-5" dirty="0">
                <a:latin typeface="Times New Roman"/>
                <a:cs typeface="Times New Roman"/>
              </a:rPr>
              <a:t>COME per molti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gruppi maggiori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dell’Universo, sono </a:t>
            </a:r>
            <a:r>
              <a:rPr sz="1200" spc="-5" dirty="0">
                <a:latin typeface="Times New Roman"/>
                <a:cs typeface="Times New Roman"/>
              </a:rPr>
              <a:t>state rivelate sette </a:t>
            </a:r>
            <a:r>
              <a:rPr sz="1200" dirty="0">
                <a:latin typeface="Times New Roman"/>
                <a:cs typeface="Times New Roman"/>
              </a:rPr>
              <a:t>classi </a:t>
            </a:r>
            <a:r>
              <a:rPr sz="1200" spc="-5" dirty="0">
                <a:latin typeface="Times New Roman"/>
                <a:cs typeface="Times New Roman"/>
              </a:rPr>
              <a:t>generali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Ascendenti: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(443.2)  40:0.2 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Mortali Fusi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(443.3)  40:0.3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Mortali Fusi 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(443.4) 40:0.4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Mortali Fusi con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(443.5) 40:0.5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Serafini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(443.6) 40:0.6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Figli Materiali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(443.7) 40:0.7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Intermedi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Trasferiti.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(443.8) 40:0.8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Aggiustatori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854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(443.9) 40:0.9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esseri, dagli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mortali d’origine animale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agli Aggiustatori  Personalizzati del Padre Universale, 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racconto glorioso </a:t>
            </a:r>
            <a:r>
              <a:rPr sz="1200" dirty="0">
                <a:latin typeface="Times New Roman"/>
                <a:cs typeface="Times New Roman"/>
              </a:rPr>
              <a:t>della copiosa </a:t>
            </a:r>
            <a:r>
              <a:rPr sz="1200" spc="-5" dirty="0">
                <a:latin typeface="Times New Roman"/>
                <a:cs typeface="Times New Roman"/>
              </a:rPr>
              <a:t>effusione </a:t>
            </a:r>
            <a:r>
              <a:rPr sz="1200" dirty="0">
                <a:latin typeface="Times New Roman"/>
                <a:cs typeface="Times New Roman"/>
              </a:rPr>
              <a:t>d’amore divino e di </a:t>
            </a:r>
            <a:r>
              <a:rPr sz="1200" spc="-5" dirty="0">
                <a:latin typeface="Times New Roman"/>
                <a:cs typeface="Times New Roman"/>
              </a:rPr>
              <a:t>benevola  condiscendenza </a:t>
            </a:r>
            <a:r>
              <a:rPr sz="1200" dirty="0">
                <a:latin typeface="Times New Roman"/>
                <a:cs typeface="Times New Roman"/>
              </a:rPr>
              <a:t>durante tutti i tempi ed in </a:t>
            </a:r>
            <a:r>
              <a:rPr sz="1200" spc="-5" dirty="0">
                <a:latin typeface="Times New Roman"/>
                <a:cs typeface="Times New Roman"/>
              </a:rPr>
              <a:t>tutti gli Universi dell’immensa creazione delle Deità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(443.10) 40:0.10 </a:t>
            </a:r>
            <a:r>
              <a:rPr sz="1200" spc="-5" dirty="0">
                <a:latin typeface="Times New Roman"/>
                <a:cs typeface="Times New Roman"/>
              </a:rPr>
              <a:t>Queste presentazioni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cominciate con </a:t>
            </a:r>
            <a:r>
              <a:rPr sz="1200" dirty="0">
                <a:latin typeface="Times New Roman"/>
                <a:cs typeface="Times New Roman"/>
              </a:rPr>
              <a:t>una descrizione </a:t>
            </a:r>
            <a:r>
              <a:rPr sz="1200" spc="-5" dirty="0">
                <a:latin typeface="Times New Roman"/>
                <a:cs typeface="Times New Roman"/>
              </a:rPr>
              <a:t>delle Deità e, gruppo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narrazione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disceso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scala universale degli esseri viventi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l’ordine di vita più </a:t>
            </a:r>
            <a:r>
              <a:rPr sz="1200" spc="-5" dirty="0">
                <a:latin typeface="Times New Roman"/>
                <a:cs typeface="Times New Roman"/>
              </a:rPr>
              <a:t>basso dotato </a:t>
            </a:r>
            <a:r>
              <a:rPr sz="1200" dirty="0">
                <a:latin typeface="Times New Roman"/>
                <a:cs typeface="Times New Roman"/>
              </a:rPr>
              <a:t>del potenziale </a:t>
            </a:r>
            <a:r>
              <a:rPr sz="1200" spc="-5" dirty="0">
                <a:latin typeface="Times New Roman"/>
                <a:cs typeface="Times New Roman"/>
              </a:rPr>
              <a:t>d’immortalità. </a:t>
            </a:r>
            <a:r>
              <a:rPr sz="1200" spc="1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ora io —  un tempo </a:t>
            </a:r>
            <a:r>
              <a:rPr sz="1200" spc="-5" dirty="0">
                <a:latin typeface="Times New Roman"/>
                <a:cs typeface="Times New Roman"/>
              </a:rPr>
              <a:t>mortale originario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-5" dirty="0">
                <a:latin typeface="Times New Roman"/>
                <a:cs typeface="Times New Roman"/>
              </a:rPr>
              <a:t>evoluzionario dello </a:t>
            </a:r>
            <a:r>
              <a:rPr sz="1200" dirty="0">
                <a:latin typeface="Times New Roman"/>
                <a:cs typeface="Times New Roman"/>
              </a:rPr>
              <a:t>spazio — sono inviato da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elaborare </a:t>
            </a:r>
            <a:r>
              <a:rPr sz="1200" dirty="0">
                <a:latin typeface="Times New Roman"/>
                <a:cs typeface="Times New Roman"/>
              </a:rPr>
              <a:t>e continuare il 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del proposito </a:t>
            </a:r>
            <a:r>
              <a:rPr sz="1200" spc="-5" dirty="0">
                <a:latin typeface="Times New Roman"/>
                <a:cs typeface="Times New Roman"/>
              </a:rPr>
              <a:t>eterno degli Dei </a:t>
            </a:r>
            <a:r>
              <a:rPr sz="1200" dirty="0">
                <a:latin typeface="Times New Roman"/>
                <a:cs typeface="Times New Roman"/>
              </a:rPr>
              <a:t>concernente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di filiazione, più </a:t>
            </a:r>
            <a:r>
              <a:rPr sz="1200" spc="-5" dirty="0">
                <a:latin typeface="Times New Roman"/>
                <a:cs typeface="Times New Roman"/>
              </a:rPr>
              <a:t>particolarmente con riguardo </a:t>
            </a:r>
            <a:r>
              <a:rPr sz="1200" spc="5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3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(443.11) 40:0.11 </a:t>
            </a:r>
            <a:r>
              <a:rPr sz="1200" dirty="0">
                <a:latin typeface="Times New Roman"/>
                <a:cs typeface="Times New Roman"/>
              </a:rPr>
              <a:t>Poiché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questa descrizione </a:t>
            </a:r>
            <a:r>
              <a:rPr sz="1200" spc="-5" dirty="0">
                <a:latin typeface="Times New Roman"/>
                <a:cs typeface="Times New Roman"/>
              </a:rPr>
              <a:t>sarà dedicata all’analisi </a:t>
            </a:r>
            <a:r>
              <a:rPr sz="1200" dirty="0">
                <a:latin typeface="Times New Roman"/>
                <a:cs typeface="Times New Roman"/>
              </a:rPr>
              <a:t>dei tre ordini </a:t>
            </a:r>
            <a:r>
              <a:rPr sz="1200" spc="-5" dirty="0">
                <a:latin typeface="Times New Roman"/>
                <a:cs typeface="Times New Roman"/>
              </a:rPr>
              <a:t>basilari </a:t>
            </a:r>
            <a:r>
              <a:rPr sz="1200" dirty="0">
                <a:latin typeface="Times New Roman"/>
                <a:cs typeface="Times New Roman"/>
              </a:rPr>
              <a:t>di mortali </a:t>
            </a:r>
            <a:r>
              <a:rPr sz="1200" spc="-5" dirty="0">
                <a:latin typeface="Times New Roman"/>
                <a:cs typeface="Times New Roman"/>
              </a:rPr>
              <a:t>ascendenti,  saranno considerati per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filiazione — </a:t>
            </a:r>
            <a:r>
              <a:rPr sz="1200" spc="-5" dirty="0">
                <a:latin typeface="Times New Roman"/>
                <a:cs typeface="Times New Roman"/>
              </a:rPr>
              <a:t>serafico, adamico,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intermedi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 Aggiustatori.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serafini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evoluzionari</a:t>
            </a:r>
            <a:endParaRPr sz="1600">
              <a:latin typeface="Times New Roman"/>
              <a:cs typeface="Times New Roman"/>
            </a:endParaRPr>
          </a:p>
          <a:p>
            <a:pPr marL="76200" marR="2228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(443.12) 40:1.1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d’origine animale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soli esseri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godere del privilegio </a:t>
            </a:r>
            <a:r>
              <a:rPr sz="1200" dirty="0">
                <a:latin typeface="Times New Roman"/>
                <a:cs typeface="Times New Roman"/>
              </a:rPr>
              <a:t>della filiazione;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 angeliche partecipano </a:t>
            </a:r>
            <a:r>
              <a:rPr sz="1200" dirty="0">
                <a:latin typeface="Times New Roman"/>
                <a:cs typeface="Times New Roman"/>
              </a:rPr>
              <a:t>dell’opportunità </a:t>
            </a:r>
            <a:r>
              <a:rPr sz="1200" spc="-5" dirty="0">
                <a:latin typeface="Times New Roman"/>
                <a:cs typeface="Times New Roman"/>
              </a:rPr>
              <a:t>superna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Paradiso.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guardiani, grazie all’esperienza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 servizio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mortali ascendenti del tempo, raggiungono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ascendente. Questi angeli raggiungono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Paradiso  </a:t>
            </a:r>
            <a:r>
              <a:rPr sz="1200" spc="-5" dirty="0">
                <a:latin typeface="Times New Roman"/>
                <a:cs typeface="Times New Roman"/>
              </a:rPr>
              <a:t>attraverso Seraphington </a:t>
            </a:r>
            <a:r>
              <a:rPr sz="1200" dirty="0">
                <a:latin typeface="Times New Roman"/>
                <a:cs typeface="Times New Roman"/>
              </a:rPr>
              <a:t>e molti sono </a:t>
            </a:r>
            <a:r>
              <a:rPr sz="1200" spc="-5" dirty="0">
                <a:latin typeface="Times New Roman"/>
                <a:cs typeface="Times New Roman"/>
              </a:rPr>
              <a:t>anche arruolati nel Corpo della Finalità dei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8067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(443.13) 40:1.2 </a:t>
            </a:r>
            <a:r>
              <a:rPr sz="1200" spc="-5" dirty="0">
                <a:latin typeface="Times New Roman"/>
                <a:cs typeface="Times New Roman"/>
              </a:rPr>
              <a:t>L’ascesa alle </a:t>
            </a:r>
            <a:r>
              <a:rPr sz="1200" dirty="0">
                <a:latin typeface="Times New Roman"/>
                <a:cs typeface="Times New Roman"/>
              </a:rPr>
              <a:t>altezze </a:t>
            </a:r>
            <a:r>
              <a:rPr sz="1200" spc="-5" dirty="0">
                <a:latin typeface="Times New Roman"/>
                <a:cs typeface="Times New Roman"/>
              </a:rPr>
              <a:t>superne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finalitaria con Dio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compimento magistrale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angelo,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realizzazione che trascende </a:t>
            </a:r>
            <a:r>
              <a:rPr sz="1200" dirty="0">
                <a:latin typeface="Times New Roman"/>
                <a:cs typeface="Times New Roman"/>
              </a:rPr>
              <a:t>di molto la vostra conquista </a:t>
            </a:r>
            <a:r>
              <a:rPr sz="1200" spc="-5" dirty="0">
                <a:latin typeface="Times New Roman"/>
                <a:cs typeface="Times New Roman"/>
              </a:rPr>
              <a:t>della sopravvivenza eterna attraverso </a:t>
            </a:r>
            <a:r>
              <a:rPr sz="1200" dirty="0">
                <a:latin typeface="Times New Roman"/>
                <a:cs typeface="Times New Roman"/>
              </a:rPr>
              <a:t>il piano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spc="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e l’aiuto  </a:t>
            </a:r>
            <a:r>
              <a:rPr sz="1200" spc="-5" dirty="0">
                <a:latin typeface="Times New Roman"/>
                <a:cs typeface="Times New Roman"/>
              </a:rPr>
              <a:t>sempre presente dell’Aggiustatore interiore. 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guardiani,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occasionalmente anche altri, effettuano realmente </a:t>
            </a:r>
            <a:r>
              <a:rPr sz="1200" spc="5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ascensioni.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748029"/>
            <a:ext cx="8101330" cy="38398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65430" indent="-202565">
              <a:lnSpc>
                <a:spcPct val="100000"/>
              </a:lnSpc>
              <a:spcBef>
                <a:spcPts val="95"/>
              </a:spcBef>
              <a:buAutoNum type="arabicPeriod" startAt="2"/>
              <a:tabLst>
                <a:tab pos="266065" algn="l"/>
              </a:tabLst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 Figli Materiali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ascendenti</a:t>
            </a:r>
            <a:endParaRPr sz="1600">
              <a:latin typeface="Times New Roman"/>
              <a:cs typeface="Times New Roman"/>
            </a:endParaRPr>
          </a:p>
          <a:p>
            <a:pPr marL="63500" marR="120014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(444.1) 40:2.1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 assieme ai Melchizedek ed ai loro associati, che </a:t>
            </a:r>
            <a:r>
              <a:rPr sz="1200" dirty="0">
                <a:latin typeface="Times New Roman"/>
                <a:cs typeface="Times New Roman"/>
              </a:rPr>
              <a:t>sono tutti  </a:t>
            </a:r>
            <a:r>
              <a:rPr sz="1200" spc="-5" dirty="0">
                <a:latin typeface="Times New Roman"/>
                <a:cs typeface="Times New Roman"/>
              </a:rPr>
              <a:t>classificati come Figli discendenti.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verità gli Adami Planetari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Materiali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— sono  </a:t>
            </a:r>
            <a:r>
              <a:rPr sz="1200" spc="-5" dirty="0">
                <a:latin typeface="Times New Roman"/>
                <a:cs typeface="Times New Roman"/>
              </a:rPr>
              <a:t>Figli discendenti, che </a:t>
            </a:r>
            <a:r>
              <a:rPr sz="1200" dirty="0">
                <a:latin typeface="Times New Roman"/>
                <a:cs typeface="Times New Roman"/>
              </a:rPr>
              <a:t>scendono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mondi abitati dalle loro </a:t>
            </a:r>
            <a:r>
              <a:rPr sz="1200" spc="-5" dirty="0">
                <a:latin typeface="Times New Roman"/>
                <a:cs typeface="Times New Roman"/>
              </a:rPr>
              <a:t>sfere d’origine,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capitali dei sistemi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(444.2) 40:2.2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riescono </a:t>
            </a:r>
            <a:r>
              <a:rPr sz="1200" dirty="0">
                <a:latin typeface="Times New Roman"/>
                <a:cs typeface="Times New Roman"/>
              </a:rPr>
              <a:t>pienamente nella loro missione </a:t>
            </a:r>
            <a:r>
              <a:rPr sz="1200" spc="-5" dirty="0">
                <a:latin typeface="Times New Roman"/>
                <a:cs typeface="Times New Roman"/>
              </a:rPr>
              <a:t>planetaria congiunta come elevatori biologici,  condividono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degli abitanti del loro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Quando questo </a:t>
            </a:r>
            <a:r>
              <a:rPr sz="1200" dirty="0">
                <a:latin typeface="Times New Roman"/>
                <a:cs typeface="Times New Roman"/>
              </a:rPr>
              <a:t>mondo è stabilizzato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stadi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fedeli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Figlia Materiali </a:t>
            </a:r>
            <a:r>
              <a:rPr sz="1200" dirty="0">
                <a:latin typeface="Times New Roman"/>
                <a:cs typeface="Times New Roman"/>
              </a:rPr>
              <a:t>sono autorizzati a </a:t>
            </a:r>
            <a:r>
              <a:rPr sz="1200" spc="-5" dirty="0">
                <a:latin typeface="Times New Roman"/>
                <a:cs typeface="Times New Roman"/>
              </a:rPr>
              <a:t>dimettersi </a:t>
            </a:r>
            <a:r>
              <a:rPr sz="1200" dirty="0">
                <a:latin typeface="Times New Roman"/>
                <a:cs typeface="Times New Roman"/>
              </a:rPr>
              <a:t>da tutte le loro funzioni </a:t>
            </a:r>
            <a:r>
              <a:rPr sz="1200" spc="-5" dirty="0">
                <a:latin typeface="Times New Roman"/>
                <a:cs typeface="Times New Roman"/>
              </a:rPr>
              <a:t>amministrative planetarie,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5" dirty="0">
                <a:latin typeface="Times New Roman"/>
                <a:cs typeface="Times New Roman"/>
              </a:rPr>
              <a:t>essersi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liberati dall’avventura discendente,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registrarsi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archivi dell’Universo </a:t>
            </a:r>
            <a:r>
              <a:rPr sz="1200" dirty="0">
                <a:latin typeface="Times New Roman"/>
                <a:cs typeface="Times New Roman"/>
              </a:rPr>
              <a:t>locale come </a:t>
            </a:r>
            <a:r>
              <a:rPr sz="1200" spc="-5" dirty="0">
                <a:latin typeface="Times New Roman"/>
                <a:cs typeface="Times New Roman"/>
              </a:rPr>
              <a:t>Figli Materiali perfezionati.  Similmente, 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assegnazione ad </a:t>
            </a:r>
            <a:r>
              <a:rPr sz="1200" dirty="0">
                <a:latin typeface="Times New Roman"/>
                <a:cs typeface="Times New Roman"/>
              </a:rPr>
              <a:t>un pianeta è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differita, 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stazionario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cittadini dei  sistemi locali </a:t>
            </a:r>
            <a:r>
              <a:rPr sz="1200" dirty="0">
                <a:latin typeface="Times New Roman"/>
                <a:cs typeface="Times New Roman"/>
              </a:rPr>
              <a:t>— possono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sfere del loro status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registrarsi analogamente come Figli Materiali  perfezionati. </a:t>
            </a:r>
            <a:r>
              <a:rPr sz="1200" dirty="0">
                <a:latin typeface="Times New Roman"/>
                <a:cs typeface="Times New Roman"/>
              </a:rPr>
              <a:t>Dopo queste </a:t>
            </a:r>
            <a:r>
              <a:rPr sz="1200" spc="-5" dirty="0">
                <a:latin typeface="Times New Roman"/>
                <a:cs typeface="Times New Roman"/>
              </a:rPr>
              <a:t>formalità,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Adami </a:t>
            </a:r>
            <a:r>
              <a:rPr sz="1200" dirty="0">
                <a:latin typeface="Times New Roman"/>
                <a:cs typeface="Times New Roman"/>
              </a:rPr>
              <a:t>ed Eve </a:t>
            </a:r>
            <a:r>
              <a:rPr sz="1200" spc="-5" dirty="0">
                <a:latin typeface="Times New Roman"/>
                <a:cs typeface="Times New Roman"/>
              </a:rPr>
              <a:t>liberati </a:t>
            </a:r>
            <a:r>
              <a:rPr sz="1200" dirty="0">
                <a:latin typeface="Times New Roman"/>
                <a:cs typeface="Times New Roman"/>
              </a:rPr>
              <a:t>sono accreditati </a:t>
            </a:r>
            <a:r>
              <a:rPr sz="1200" spc="-5" dirty="0">
                <a:latin typeface="Times New Roman"/>
                <a:cs typeface="Times New Roman"/>
              </a:rPr>
              <a:t>come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ascendenti </a:t>
            </a:r>
            <a:r>
              <a:rPr sz="1200" dirty="0">
                <a:latin typeface="Times New Roman"/>
                <a:cs typeface="Times New Roman"/>
              </a:rPr>
              <a:t>e possono cominciare 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lungo viaggio </a:t>
            </a:r>
            <a:r>
              <a:rPr sz="1200" dirty="0">
                <a:latin typeface="Times New Roman"/>
                <a:cs typeface="Times New Roman"/>
              </a:rPr>
              <a:t>verso Havona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Paradiso, </a:t>
            </a:r>
            <a:r>
              <a:rPr sz="1200" spc="-5" dirty="0">
                <a:latin typeface="Times New Roman"/>
                <a:cs typeface="Times New Roman"/>
              </a:rPr>
              <a:t>partendo dal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esatto del loro status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realizzazione  spirituale allora presenti.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compiono questo viaggio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dei </a:t>
            </a:r>
            <a:r>
              <a:rPr sz="1200" dirty="0">
                <a:latin typeface="Times New Roman"/>
                <a:cs typeface="Times New Roman"/>
              </a:rPr>
              <a:t>mortali e di altri </a:t>
            </a:r>
            <a:r>
              <a:rPr sz="1200" spc="-5" dirty="0">
                <a:latin typeface="Times New Roman"/>
                <a:cs typeface="Times New Roman"/>
              </a:rPr>
              <a:t>Figli ascendenti, proseguendo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quando hanno trovato </a:t>
            </a:r>
            <a:r>
              <a:rPr sz="1200" dirty="0">
                <a:latin typeface="Times New Roman"/>
                <a:cs typeface="Times New Roman"/>
              </a:rPr>
              <a:t>Dio e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Finalità dei </a:t>
            </a:r>
            <a:r>
              <a:rPr sz="1200" dirty="0">
                <a:latin typeface="Times New Roman"/>
                <a:cs typeface="Times New Roman"/>
              </a:rPr>
              <a:t>Mortali nel servizio </a:t>
            </a:r>
            <a:r>
              <a:rPr sz="1200" spc="-5" dirty="0">
                <a:latin typeface="Times New Roman"/>
                <a:cs typeface="Times New Roman"/>
              </a:rPr>
              <a:t>eterno delle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265430" indent="-202565">
              <a:lnSpc>
                <a:spcPct val="100000"/>
              </a:lnSpc>
              <a:buAutoNum type="arabicPeriod" startAt="3"/>
              <a:tabLst>
                <a:tab pos="266065" algn="l"/>
              </a:tabLst>
            </a:pP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intermedi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trasferiti</a:t>
            </a:r>
            <a:endParaRPr sz="1600">
              <a:latin typeface="Times New Roman"/>
              <a:cs typeface="Times New Roman"/>
            </a:endParaRPr>
          </a:p>
          <a:p>
            <a:pPr marL="63500" marR="7493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(444.3) 40:3.1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privi dei </a:t>
            </a:r>
            <a:r>
              <a:rPr sz="1200" spc="-5" dirty="0">
                <a:latin typeface="Times New Roman"/>
                <a:cs typeface="Times New Roman"/>
              </a:rPr>
              <a:t>benefici immediati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conferimenti planetari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discendenti, sebbene l’ascensione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sia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differita, </a:t>
            </a:r>
            <a:r>
              <a:rPr sz="1200" spc="-5" dirty="0">
                <a:latin typeface="Times New Roman"/>
                <a:cs typeface="Times New Roman"/>
              </a:rPr>
              <a:t>nondimeno, poco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pianeta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epoche intermedie </a:t>
            </a:r>
            <a:r>
              <a:rPr sz="1200" dirty="0">
                <a:latin typeface="Times New Roman"/>
                <a:cs typeface="Times New Roman"/>
              </a:rPr>
              <a:t>di luce 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975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77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(se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prima), 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sono </a:t>
            </a:r>
            <a:r>
              <a:rPr sz="1200" spc="-5" dirty="0">
                <a:latin typeface="Times New Roman"/>
                <a:cs typeface="Times New Roman"/>
              </a:rPr>
              <a:t>liberati dai </a:t>
            </a:r>
            <a:r>
              <a:rPr sz="1200" dirty="0">
                <a:latin typeface="Times New Roman"/>
                <a:cs typeface="Times New Roman"/>
              </a:rPr>
              <a:t>servizi </a:t>
            </a:r>
            <a:r>
              <a:rPr sz="1200" spc="-5" dirty="0">
                <a:latin typeface="Times New Roman"/>
                <a:cs typeface="Times New Roman"/>
              </a:rPr>
              <a:t>planetari. </a:t>
            </a:r>
            <a:r>
              <a:rPr sz="1200" dirty="0">
                <a:latin typeface="Times New Roman"/>
                <a:cs typeface="Times New Roman"/>
              </a:rPr>
              <a:t>Talvolta la </a:t>
            </a:r>
            <a:r>
              <a:rPr sz="1200" spc="-5" dirty="0">
                <a:latin typeface="Times New Roman"/>
                <a:cs typeface="Times New Roman"/>
              </a:rPr>
              <a:t>maggior 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viene  trasferita, insieme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cugini </a:t>
            </a:r>
            <a:r>
              <a:rPr sz="1200" dirty="0">
                <a:latin typeface="Times New Roman"/>
                <a:cs typeface="Times New Roman"/>
              </a:rPr>
              <a:t>umani,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giorno </a:t>
            </a:r>
            <a:r>
              <a:rPr sz="1200" spc="-5" dirty="0">
                <a:latin typeface="Times New Roman"/>
                <a:cs typeface="Times New Roman"/>
              </a:rPr>
              <a:t>della discesa </a:t>
            </a:r>
            <a:r>
              <a:rPr sz="1200" dirty="0">
                <a:latin typeface="Times New Roman"/>
                <a:cs typeface="Times New Roman"/>
              </a:rPr>
              <a:t>del tempio di luce e </a:t>
            </a:r>
            <a:r>
              <a:rPr sz="1200" spc="-5" dirty="0">
                <a:latin typeface="Times New Roman"/>
                <a:cs typeface="Times New Roman"/>
              </a:rPr>
              <a:t>dell’elevazione del Principe Planetario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Sovrano Planetario. Dopo essere stati sollevati dai loro incarichi planetari </a:t>
            </a:r>
            <a:r>
              <a:rPr sz="1200" dirty="0">
                <a:latin typeface="Times New Roman"/>
                <a:cs typeface="Times New Roman"/>
              </a:rPr>
              <a:t>i due ordini sono </a:t>
            </a:r>
            <a:r>
              <a:rPr sz="1200" spc="-5" dirty="0">
                <a:latin typeface="Times New Roman"/>
                <a:cs typeface="Times New Roman"/>
              </a:rPr>
              <a:t>registrati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  come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ascendenti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immediatamente 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ascensione </a:t>
            </a:r>
            <a:r>
              <a:rPr sz="1200" spc="-5" dirty="0">
                <a:latin typeface="Times New Roman"/>
                <a:cs typeface="Times New Roman"/>
              </a:rPr>
              <a:t>al Paradiso </a:t>
            </a:r>
            <a:r>
              <a:rPr sz="1200" dirty="0">
                <a:latin typeface="Times New Roman"/>
                <a:cs typeface="Times New Roman"/>
              </a:rPr>
              <a:t>attraverso le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vie stabilite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progressione delle </a:t>
            </a:r>
            <a:r>
              <a:rPr sz="1200" dirty="0">
                <a:latin typeface="Times New Roman"/>
                <a:cs typeface="Times New Roman"/>
              </a:rPr>
              <a:t>razze mortali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primario 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vari corpi finalitari,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intermedi  </a:t>
            </a:r>
            <a:r>
              <a:rPr sz="1200" spc="-5" dirty="0">
                <a:latin typeface="Times New Roman"/>
                <a:cs typeface="Times New Roman"/>
              </a:rPr>
              <a:t>secondari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adamici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avviati all’arruolamento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Corpo della </a:t>
            </a:r>
            <a:r>
              <a:rPr sz="1200" dirty="0">
                <a:latin typeface="Times New Roman"/>
                <a:cs typeface="Times New Roman"/>
              </a:rPr>
              <a:t>Finalità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Aggiustatori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Personalizzati</a:t>
            </a:r>
            <a:endParaRPr sz="1600">
              <a:latin typeface="Times New Roman"/>
              <a:cs typeface="Times New Roman"/>
            </a:endParaRPr>
          </a:p>
          <a:p>
            <a:pPr marL="63500" marR="37274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(444.4) 40:4.1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del tempo </a:t>
            </a:r>
            <a:r>
              <a:rPr sz="1200" dirty="0">
                <a:latin typeface="Times New Roman"/>
                <a:cs typeface="Times New Roman"/>
              </a:rPr>
              <a:t>non riescono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sopravvivenza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delle loro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in associazione  </a:t>
            </a:r>
            <a:r>
              <a:rPr sz="1200" spc="-5" dirty="0">
                <a:latin typeface="Times New Roman"/>
                <a:cs typeface="Times New Roman"/>
              </a:rPr>
              <a:t>planetaria con </a:t>
            </a:r>
            <a:r>
              <a:rPr sz="1200" dirty="0">
                <a:latin typeface="Times New Roman"/>
                <a:cs typeface="Times New Roman"/>
              </a:rPr>
              <a:t>i doni spirituali del </a:t>
            </a:r>
            <a:r>
              <a:rPr sz="1200" spc="-5" dirty="0">
                <a:latin typeface="Times New Roman"/>
                <a:cs typeface="Times New Roman"/>
              </a:rPr>
              <a:t>Padre Universale, tale fallimento </a:t>
            </a:r>
            <a:r>
              <a:rPr sz="1200" dirty="0">
                <a:latin typeface="Times New Roman"/>
                <a:cs typeface="Times New Roman"/>
              </a:rPr>
              <a:t>non è mai dovuto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a </a:t>
            </a:r>
            <a:r>
              <a:rPr sz="1200" spc="-5" dirty="0">
                <a:latin typeface="Times New Roman"/>
                <a:cs typeface="Times New Roman"/>
              </a:rPr>
              <a:t>negligenza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dovere,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ministero,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devozione da </a:t>
            </a:r>
            <a:r>
              <a:rPr sz="1200" spc="-5" dirty="0">
                <a:latin typeface="Times New Roman"/>
                <a:cs typeface="Times New Roman"/>
              </a:rPr>
              <a:t>parte dell’Aggiustatore. Al decesso dei mortali,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Monitori abbandonati </a:t>
            </a:r>
            <a:r>
              <a:rPr sz="1200" dirty="0">
                <a:latin typeface="Times New Roman"/>
                <a:cs typeface="Times New Roman"/>
              </a:rPr>
              <a:t>ritornano </a:t>
            </a:r>
            <a:r>
              <a:rPr sz="1200" spc="-5" dirty="0">
                <a:latin typeface="Times New Roman"/>
                <a:cs typeface="Times New Roman"/>
              </a:rPr>
              <a:t>su  Divinington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successivamente,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 non </a:t>
            </a:r>
            <a:r>
              <a:rPr sz="1200" spc="-5" dirty="0">
                <a:latin typeface="Times New Roman"/>
                <a:cs typeface="Times New Roman"/>
              </a:rPr>
              <a:t>sopravvivente,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riassegnati 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Talvolta, dopo ripetuti servizi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tipo 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qualche esperienza straordinaria, come quella </a:t>
            </a:r>
            <a:r>
              <a:rPr sz="1200" dirty="0">
                <a:latin typeface="Times New Roman"/>
                <a:cs typeface="Times New Roman"/>
              </a:rPr>
              <a:t>di funzionare </a:t>
            </a:r>
            <a:r>
              <a:rPr sz="1200" spc="-5" dirty="0">
                <a:latin typeface="Times New Roman"/>
                <a:cs typeface="Times New Roman"/>
              </a:rPr>
              <a:t>come  Aggiustatore interiore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conferimento </a:t>
            </a:r>
            <a:r>
              <a:rPr sz="1200" spc="-5" dirty="0">
                <a:latin typeface="Times New Roman"/>
                <a:cs typeface="Times New Roman"/>
              </a:rPr>
              <a:t>incarnato, </a:t>
            </a:r>
            <a:r>
              <a:rPr sz="1200" dirty="0">
                <a:latin typeface="Times New Roman"/>
                <a:cs typeface="Times New Roman"/>
              </a:rPr>
              <a:t>questi efficienti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sono personalizzati </a:t>
            </a:r>
            <a:r>
              <a:rPr sz="1200" spc="-5" dirty="0">
                <a:latin typeface="Times New Roman"/>
                <a:cs typeface="Times New Roman"/>
              </a:rPr>
              <a:t>dal Padre  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65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(445.1) 40:4.2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Personalizzati 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un ordine unico </a:t>
            </a:r>
            <a:r>
              <a:rPr sz="1200" spc="-5" dirty="0">
                <a:latin typeface="Times New Roman"/>
                <a:cs typeface="Times New Roman"/>
              </a:rPr>
              <a:t>ed insondabile. </a:t>
            </a:r>
            <a:r>
              <a:rPr sz="1200" dirty="0">
                <a:latin typeface="Times New Roman"/>
                <a:cs typeface="Times New Roman"/>
              </a:rPr>
              <a:t>Originariamente di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prepersonale  </a:t>
            </a:r>
            <a:r>
              <a:rPr sz="1200" spc="-5" dirty="0">
                <a:latin typeface="Times New Roman"/>
                <a:cs typeface="Times New Roman"/>
              </a:rPr>
              <a:t>esistenziale,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divenuti esperienziali partecipando alla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alla carriera </a:t>
            </a:r>
            <a:r>
              <a:rPr sz="1200" dirty="0">
                <a:latin typeface="Times New Roman"/>
                <a:cs typeface="Times New Roman"/>
              </a:rPr>
              <a:t>degli umili mortali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materiali. E poiché  la </a:t>
            </a:r>
            <a:r>
              <a:rPr sz="1200" spc="-5" dirty="0">
                <a:latin typeface="Times New Roman"/>
                <a:cs typeface="Times New Roman"/>
              </a:rPr>
              <a:t>personalità conferita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Aggiustatori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sperimentati </a:t>
            </a:r>
            <a:r>
              <a:rPr sz="1200" dirty="0">
                <a:latin typeface="Times New Roman"/>
                <a:cs typeface="Times New Roman"/>
              </a:rPr>
              <a:t>ha la </a:t>
            </a:r>
            <a:r>
              <a:rPr sz="1200" spc="-5" dirty="0">
                <a:latin typeface="Times New Roman"/>
                <a:cs typeface="Times New Roman"/>
              </a:rPr>
              <a:t>sua origine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sorgente </a:t>
            </a:r>
            <a:r>
              <a:rPr sz="1200" spc="-5" dirty="0">
                <a:latin typeface="Times New Roman"/>
                <a:cs typeface="Times New Roman"/>
              </a:rPr>
              <a:t>nel ministero personale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continuo del Padre Universale consistente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esperienziale alle creature della sua creazione, </a:t>
            </a:r>
            <a:r>
              <a:rPr sz="1200" dirty="0">
                <a:latin typeface="Times New Roman"/>
                <a:cs typeface="Times New Roman"/>
              </a:rPr>
              <a:t>tali  </a:t>
            </a:r>
            <a:r>
              <a:rPr sz="1200" spc="-5" dirty="0">
                <a:latin typeface="Times New Roman"/>
                <a:cs typeface="Times New Roman"/>
              </a:rPr>
              <a:t>Aggiustatori Personalizzati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classificati come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ascendenti,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elevato di 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ordini 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filiazione.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748029"/>
            <a:ext cx="8201025" cy="37820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mortali del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tempo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 dello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spazio</a:t>
            </a:r>
            <a:endParaRPr sz="1600">
              <a:latin typeface="Times New Roman"/>
              <a:cs typeface="Times New Roman"/>
            </a:endParaRPr>
          </a:p>
          <a:p>
            <a:pPr marL="76200" marR="24257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(445.2) 40:5.1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rappresentano l’ultimo anello della catena degli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chiamati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personale del  Figlio </a:t>
            </a:r>
            <a:r>
              <a:rPr sz="1200" dirty="0">
                <a:latin typeface="Times New Roman"/>
                <a:cs typeface="Times New Roman"/>
              </a:rPr>
              <a:t>Originale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trasmette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basso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personalizzazioni sempre </a:t>
            </a:r>
            <a:r>
              <a:rPr sz="1200" dirty="0">
                <a:latin typeface="Times New Roman"/>
                <a:cs typeface="Times New Roman"/>
              </a:rPr>
              <a:t>meno divine 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 umane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giungere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molto simile a voi, che potete </a:t>
            </a:r>
            <a:r>
              <a:rPr sz="1200" spc="-5" dirty="0">
                <a:latin typeface="Times New Roman"/>
                <a:cs typeface="Times New Roman"/>
              </a:rPr>
              <a:t>vedere, </a:t>
            </a:r>
            <a:r>
              <a:rPr sz="1200" dirty="0">
                <a:latin typeface="Times New Roman"/>
                <a:cs typeface="Times New Roman"/>
              </a:rPr>
              <a:t>udire e </a:t>
            </a:r>
            <a:r>
              <a:rPr sz="1200" spc="-5" dirty="0">
                <a:latin typeface="Times New Roman"/>
                <a:cs typeface="Times New Roman"/>
              </a:rPr>
              <a:t>toccare.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siete resi </a:t>
            </a:r>
            <a:r>
              <a:rPr sz="1200" dirty="0">
                <a:latin typeface="Times New Roman"/>
                <a:cs typeface="Times New Roman"/>
              </a:rPr>
              <a:t>spiritualmente  </a:t>
            </a:r>
            <a:r>
              <a:rPr sz="1200" spc="-5" dirty="0">
                <a:latin typeface="Times New Roman"/>
                <a:cs typeface="Times New Roman"/>
              </a:rPr>
              <a:t>coscienti della grande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vostra fede può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filiazione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(445.3) 40:5.2 </a:t>
            </a:r>
            <a:r>
              <a:rPr sz="1200" spc="-5" dirty="0">
                <a:latin typeface="Times New Roman"/>
                <a:cs typeface="Times New Roman"/>
              </a:rPr>
              <a:t>Similmente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Originale ed Infinito, mediante </a:t>
            </a:r>
            <a:r>
              <a:rPr sz="1200" dirty="0">
                <a:latin typeface="Times New Roman"/>
                <a:cs typeface="Times New Roman"/>
              </a:rPr>
              <a:t>una lunga serie di ordini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meno divini 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umani, si  avvicina </a:t>
            </a:r>
            <a:r>
              <a:rPr sz="1200" dirty="0">
                <a:latin typeface="Times New Roman"/>
                <a:cs typeface="Times New Roman"/>
              </a:rPr>
              <a:t>vieppiù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creature che lottano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regni, </a:t>
            </a:r>
            <a:r>
              <a:rPr sz="1200" spc="-5" dirty="0">
                <a:latin typeface="Times New Roman"/>
                <a:cs typeface="Times New Roman"/>
              </a:rPr>
              <a:t>raggiungendo </a:t>
            </a:r>
            <a:r>
              <a:rPr sz="1200" dirty="0">
                <a:latin typeface="Times New Roman"/>
                <a:cs typeface="Times New Roman"/>
              </a:rPr>
              <a:t>il limite </a:t>
            </a:r>
            <a:r>
              <a:rPr sz="1200" spc="-5" dirty="0">
                <a:latin typeface="Times New Roman"/>
                <a:cs typeface="Times New Roman"/>
              </a:rPr>
              <a:t>d’espressione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rispetto ai </a:t>
            </a:r>
            <a:r>
              <a:rPr sz="1200" dirty="0">
                <a:latin typeface="Times New Roman"/>
                <a:cs typeface="Times New Roman"/>
              </a:rPr>
              <a:t>quali voi siete  </a:t>
            </a:r>
            <a:r>
              <a:rPr sz="1200" spc="-5" dirty="0">
                <a:latin typeface="Times New Roman"/>
                <a:cs typeface="Times New Roman"/>
              </a:rPr>
              <a:t>stati creati solo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— che vi proteggono e vi </a:t>
            </a:r>
            <a:r>
              <a:rPr sz="1200" spc="-5" dirty="0">
                <a:latin typeface="Times New Roman"/>
                <a:cs typeface="Times New Roman"/>
              </a:rPr>
              <a:t>guidano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nel viaggio </a:t>
            </a:r>
            <a:r>
              <a:rPr sz="1200" dirty="0">
                <a:latin typeface="Times New Roman"/>
                <a:cs typeface="Times New Roman"/>
              </a:rPr>
              <a:t>della vostra vita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 mortale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81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(445.4) 40:5.3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abbassa, </a:t>
            </a:r>
            <a:r>
              <a:rPr sz="1200" dirty="0">
                <a:latin typeface="Times New Roman"/>
                <a:cs typeface="Times New Roman"/>
              </a:rPr>
              <a:t>non può farlo, fino a stabilire un contatto </a:t>
            </a:r>
            <a:r>
              <a:rPr sz="1200" spc="-5" dirty="0">
                <a:latin typeface="Times New Roman"/>
                <a:cs typeface="Times New Roman"/>
              </a:rPr>
              <a:t>personale così stretto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quasi illimitato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ascendenti </a:t>
            </a:r>
            <a:r>
              <a:rPr sz="1200" dirty="0">
                <a:latin typeface="Times New Roman"/>
                <a:cs typeface="Times New Roman"/>
              </a:rPr>
              <a:t>di tutto 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contatto personale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creature; </a:t>
            </a:r>
            <a:r>
              <a:rPr sz="1200" dirty="0">
                <a:latin typeface="Times New Roman"/>
                <a:cs typeface="Times New Roman"/>
              </a:rPr>
              <a:t>voi  non </a:t>
            </a:r>
            <a:r>
              <a:rPr sz="1200" spc="-5" dirty="0">
                <a:latin typeface="Times New Roman"/>
                <a:cs typeface="Times New Roman"/>
              </a:rPr>
              <a:t>siete privati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presenza divina. Sebbene </a:t>
            </a:r>
            <a:r>
              <a:rPr sz="1200" dirty="0">
                <a:latin typeface="Times New Roman"/>
                <a:cs typeface="Times New Roman"/>
              </a:rPr>
              <a:t>Dio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possa essere con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manifestazione diretta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 personalità, egli </a:t>
            </a:r>
            <a:r>
              <a:rPr sz="1200" dirty="0">
                <a:latin typeface="Times New Roman"/>
                <a:cs typeface="Times New Roman"/>
              </a:rPr>
              <a:t>è in voi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parte di voi </a:t>
            </a:r>
            <a:r>
              <a:rPr sz="1200" spc="-5" dirty="0">
                <a:latin typeface="Times New Roman"/>
                <a:cs typeface="Times New Roman"/>
              </a:rPr>
              <a:t>nell’identità degli Aggiustatori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interiori,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10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il  </a:t>
            </a:r>
            <a:r>
              <a:rPr sz="1200" spc="-5" dirty="0">
                <a:latin typeface="Times New Roman"/>
                <a:cs typeface="Times New Roman"/>
              </a:rPr>
              <a:t>Padre, che </a:t>
            </a:r>
            <a:r>
              <a:rPr sz="1200" dirty="0">
                <a:latin typeface="Times New Roman"/>
                <a:cs typeface="Times New Roman"/>
              </a:rPr>
              <a:t>è il più lontano da voi in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in spirito,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 il </a:t>
            </a:r>
            <a:r>
              <a:rPr sz="1200" spc="-5" dirty="0">
                <a:latin typeface="Times New Roman"/>
                <a:cs typeface="Times New Roman"/>
              </a:rPr>
              <a:t>più strettamente </a:t>
            </a:r>
            <a:r>
              <a:rPr sz="1200" dirty="0">
                <a:latin typeface="Times New Roman"/>
                <a:cs typeface="Times New Roman"/>
              </a:rPr>
              <a:t>a voi nel </a:t>
            </a:r>
            <a:r>
              <a:rPr sz="1200" spc="-5" dirty="0">
                <a:latin typeface="Times New Roman"/>
                <a:cs typeface="Times New Roman"/>
              </a:rPr>
              <a:t>circuito della </a:t>
            </a:r>
            <a:r>
              <a:rPr sz="1200" dirty="0">
                <a:latin typeface="Times New Roman"/>
                <a:cs typeface="Times New Roman"/>
              </a:rPr>
              <a:t>personalità e </a:t>
            </a:r>
            <a:r>
              <a:rPr sz="1200" spc="-5" dirty="0">
                <a:latin typeface="Times New Roman"/>
                <a:cs typeface="Times New Roman"/>
              </a:rPr>
              <a:t>nel  contatto spirituale della </a:t>
            </a:r>
            <a:r>
              <a:rPr sz="1200" dirty="0">
                <a:latin typeface="Times New Roman"/>
                <a:cs typeface="Times New Roman"/>
              </a:rPr>
              <a:t>comunione </a:t>
            </a:r>
            <a:r>
              <a:rPr sz="1200" spc="-5" dirty="0">
                <a:latin typeface="Times New Roman"/>
                <a:cs typeface="Times New Roman"/>
              </a:rPr>
              <a:t>interiore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stesse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(445.5) 40:5.4 </a:t>
            </a:r>
            <a:r>
              <a:rPr sz="1200" spc="-5" dirty="0">
                <a:latin typeface="Times New Roman"/>
                <a:cs typeface="Times New Roman"/>
              </a:rPr>
              <a:t>L’identificazione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sopravvivenza personale </a:t>
            </a:r>
            <a:r>
              <a:rPr sz="1200" dirty="0">
                <a:latin typeface="Times New Roman"/>
                <a:cs typeface="Times New Roman"/>
              </a:rPr>
              <a:t>e determina il </a:t>
            </a:r>
            <a:r>
              <a:rPr sz="1200" spc="-5" dirty="0">
                <a:latin typeface="Times New Roman"/>
                <a:cs typeface="Times New Roman"/>
              </a:rPr>
              <a:t>destino dell’ascensione  spirituale.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sono i soli spiriti con </a:t>
            </a:r>
            <a:r>
              <a:rPr sz="1200" spc="-5" dirty="0">
                <a:latin typeface="Times New Roman"/>
                <a:cs typeface="Times New Roman"/>
              </a:rPr>
              <a:t>potenziale </a:t>
            </a:r>
            <a:r>
              <a:rPr sz="1200" dirty="0">
                <a:latin typeface="Times New Roman"/>
                <a:cs typeface="Times New Roman"/>
              </a:rPr>
              <a:t>di fusione </a:t>
            </a:r>
            <a:r>
              <a:rPr sz="1200" spc="-5" dirty="0">
                <a:latin typeface="Times New Roman"/>
                <a:cs typeface="Times New Roman"/>
              </a:rPr>
              <a:t>ad essere identificati con </a:t>
            </a:r>
            <a:r>
              <a:rPr sz="1200" dirty="0">
                <a:latin typeface="Times New Roman"/>
                <a:cs typeface="Times New Roman"/>
              </a:rPr>
              <a:t>l’uomo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durante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307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carne,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sono principalmente classificati </a:t>
            </a:r>
            <a:r>
              <a:rPr sz="1200" dirty="0">
                <a:latin typeface="Times New Roman"/>
                <a:cs typeface="Times New Roman"/>
              </a:rPr>
              <a:t>in conformità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 relazione con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doni divini, i </a:t>
            </a:r>
            <a:r>
              <a:rPr sz="1200" spc="-5" dirty="0">
                <a:latin typeface="Times New Roman"/>
                <a:cs typeface="Times New Roman"/>
              </a:rPr>
              <a:t>Monitori del Mistero interiori. Questa classificazione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(445.6)  40:5.5 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Mortali con soggiorno transitorio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esperienziale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dell’Aggiustatore.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(445.7) 40:5.6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Mortali dei tipi </a:t>
            </a:r>
            <a:r>
              <a:rPr sz="1200" dirty="0">
                <a:latin typeface="Times New Roman"/>
                <a:cs typeface="Times New Roman"/>
              </a:rPr>
              <a:t>a non </a:t>
            </a:r>
            <a:r>
              <a:rPr sz="1200" spc="-5" dirty="0">
                <a:latin typeface="Times New Roman"/>
                <a:cs typeface="Times New Roman"/>
              </a:rPr>
              <a:t>fusione con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(445.8) 40:5.7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Mortali con </a:t>
            </a:r>
            <a:r>
              <a:rPr sz="1200" dirty="0">
                <a:latin typeface="Times New Roman"/>
                <a:cs typeface="Times New Roman"/>
              </a:rPr>
              <a:t>potenziale di fusione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9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(445.9) 40:5.8 </a:t>
            </a:r>
            <a:r>
              <a:rPr sz="1200" i="1" spc="-5" dirty="0">
                <a:latin typeface="Times New Roman"/>
                <a:cs typeface="Times New Roman"/>
              </a:rPr>
              <a:t>Prima serie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i="1" spc="-5" dirty="0">
                <a:latin typeface="Times New Roman"/>
                <a:cs typeface="Times New Roman"/>
              </a:rPr>
              <a:t>mortali </a:t>
            </a:r>
            <a:r>
              <a:rPr sz="1200" i="1" dirty="0">
                <a:latin typeface="Times New Roman"/>
                <a:cs typeface="Times New Roman"/>
              </a:rPr>
              <a:t>con soggiorno </a:t>
            </a:r>
            <a:r>
              <a:rPr sz="1200" i="1" spc="-5" dirty="0">
                <a:latin typeface="Times New Roman"/>
                <a:cs typeface="Times New Roman"/>
              </a:rPr>
              <a:t>transitorio </a:t>
            </a:r>
            <a:r>
              <a:rPr sz="1200" i="1" dirty="0">
                <a:latin typeface="Times New Roman"/>
                <a:cs typeface="Times New Roman"/>
              </a:rPr>
              <a:t>o </a:t>
            </a:r>
            <a:r>
              <a:rPr sz="1200" i="1" spc="-5" dirty="0">
                <a:latin typeface="Times New Roman"/>
                <a:cs typeface="Times New Roman"/>
              </a:rPr>
              <a:t>esperienziale dell’Aggiustatore. </a:t>
            </a:r>
            <a:r>
              <a:rPr sz="1200" spc="-5" dirty="0">
                <a:latin typeface="Times New Roman"/>
                <a:cs typeface="Times New Roman"/>
              </a:rPr>
              <a:t>Questa designazione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temporanea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pianeta in evoluzione, </a:t>
            </a:r>
            <a:r>
              <a:rPr sz="1200" spc="-5" dirty="0">
                <a:latin typeface="Times New Roman"/>
                <a:cs typeface="Times New Roman"/>
              </a:rPr>
              <a:t>essendo impiegata durante gli </a:t>
            </a:r>
            <a:r>
              <a:rPr sz="1200" dirty="0">
                <a:latin typeface="Times New Roman"/>
                <a:cs typeface="Times New Roman"/>
              </a:rPr>
              <a:t>stadi iniziali di tutti 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abitati,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spc="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seconda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(445.10) 40:5.9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serie abitano </a:t>
            </a:r>
            <a:r>
              <a:rPr sz="1200" dirty="0">
                <a:latin typeface="Times New Roman"/>
                <a:cs typeface="Times New Roman"/>
              </a:rPr>
              <a:t>i mondi dello spazio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epoche iniziali di </a:t>
            </a:r>
            <a:r>
              <a:rPr sz="1200" spc="-5" dirty="0">
                <a:latin typeface="Times New Roman"/>
                <a:cs typeface="Times New Roman"/>
              </a:rPr>
              <a:t>evoluzione dell’umanità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comprendono </a:t>
            </a:r>
            <a:r>
              <a:rPr sz="1200" dirty="0">
                <a:latin typeface="Times New Roman"/>
                <a:cs typeface="Times New Roman"/>
              </a:rPr>
              <a:t>i tipi più primitivi di menti </a:t>
            </a:r>
            <a:r>
              <a:rPr sz="1200" spc="-5" dirty="0">
                <a:latin typeface="Times New Roman"/>
                <a:cs typeface="Times New Roman"/>
              </a:rPr>
              <a:t>umane. Su </a:t>
            </a:r>
            <a:r>
              <a:rPr sz="1200" dirty="0">
                <a:latin typeface="Times New Roman"/>
                <a:cs typeface="Times New Roman"/>
              </a:rPr>
              <a:t>molti mondi </a:t>
            </a:r>
            <a:r>
              <a:rPr sz="1200" spc="-5" dirty="0">
                <a:latin typeface="Times New Roman"/>
                <a:cs typeface="Times New Roman"/>
              </a:rPr>
              <a:t>simili all’Urantia preadamica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uomini primitivi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tipi più </a:t>
            </a:r>
            <a:r>
              <a:rPr sz="1200" spc="-5" dirty="0">
                <a:latin typeface="Times New Roman"/>
                <a:cs typeface="Times New Roman"/>
              </a:rPr>
              <a:t>elevati ed </a:t>
            </a:r>
            <a:r>
              <a:rPr sz="1200" dirty="0">
                <a:latin typeface="Times New Roman"/>
                <a:cs typeface="Times New Roman"/>
              </a:rPr>
              <a:t>evoluti </a:t>
            </a:r>
            <a:r>
              <a:rPr sz="1200" spc="-5" dirty="0">
                <a:latin typeface="Times New Roman"/>
                <a:cs typeface="Times New Roman"/>
              </a:rPr>
              <a:t>acquisiscono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fusione con l’Aggiustatore.  Per intere ere,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si elevi al </a:t>
            </a:r>
            <a:r>
              <a:rPr sz="1200" dirty="0">
                <a:latin typeface="Times New Roman"/>
                <a:cs typeface="Times New Roman"/>
              </a:rPr>
              <a:t>livello di volizione </a:t>
            </a:r>
            <a:r>
              <a:rPr sz="1200" spc="-5" dirty="0">
                <a:latin typeface="Times New Roman"/>
                <a:cs typeface="Times New Roman"/>
              </a:rPr>
              <a:t>spirituale superiore, gli Aggiustatori occupano </a:t>
            </a:r>
            <a:r>
              <a:rPr sz="1200" dirty="0">
                <a:latin typeface="Times New Roman"/>
                <a:cs typeface="Times New Roman"/>
              </a:rPr>
              <a:t>la mente di queste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lotta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breve vita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carne, 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momento in cui tali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sono </a:t>
            </a:r>
            <a:r>
              <a:rPr sz="1200" spc="-5" dirty="0">
                <a:latin typeface="Times New Roman"/>
                <a:cs typeface="Times New Roman"/>
              </a:rPr>
              <a:t>abitate dagli  Aggiustatori, cominciano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funzionare gli angeli guardiani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gruppo. Questi mortali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serie non </a:t>
            </a:r>
            <a:r>
              <a:rPr sz="1200" spc="-5" dirty="0">
                <a:latin typeface="Times New Roman"/>
                <a:cs typeface="Times New Roman"/>
              </a:rPr>
              <a:t>hanno guardiani  personali,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hanno custodi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(446.1) 40:5.10 </a:t>
            </a:r>
            <a:r>
              <a:rPr sz="1200" spc="-5" dirty="0">
                <a:latin typeface="Times New Roman"/>
                <a:cs typeface="Times New Roman"/>
              </a:rPr>
              <a:t>Un Aggiustatore esperienziale rimane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umano primitivo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durata della sua vita nella carne. Gli  Aggiustatori contribuiscono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all’avanzamento degli </a:t>
            </a:r>
            <a:r>
              <a:rPr sz="1200" dirty="0">
                <a:latin typeface="Times New Roman"/>
                <a:cs typeface="Times New Roman"/>
              </a:rPr>
              <a:t>uomini primitivi, ma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grado di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delle unioni </a:t>
            </a:r>
            <a:r>
              <a:rPr sz="1200" spc="-5" dirty="0">
                <a:latin typeface="Times New Roman"/>
                <a:cs typeface="Times New Roman"/>
              </a:rPr>
              <a:t>eterne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1594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5" dirty="0">
                <a:latin typeface="Times New Roman"/>
                <a:cs typeface="Times New Roman"/>
              </a:rPr>
              <a:t>Questo ministero transitorio degli Aggiustatori </a:t>
            </a:r>
            <a:r>
              <a:rPr sz="1200" dirty="0">
                <a:latin typeface="Times New Roman"/>
                <a:cs typeface="Times New Roman"/>
              </a:rPr>
              <a:t>realizza due </a:t>
            </a:r>
            <a:r>
              <a:rPr sz="1200" spc="-5" dirty="0">
                <a:latin typeface="Times New Roman"/>
                <a:cs typeface="Times New Roman"/>
              </a:rPr>
              <a:t>cose: primo, essi acquisiscono un’esperienza </a:t>
            </a:r>
            <a:r>
              <a:rPr sz="1200" dirty="0">
                <a:latin typeface="Times New Roman"/>
                <a:cs typeface="Times New Roman"/>
              </a:rPr>
              <a:t>preziosa </a:t>
            </a:r>
            <a:r>
              <a:rPr sz="1200" spc="-5" dirty="0">
                <a:latin typeface="Times New Roman"/>
                <a:cs typeface="Times New Roman"/>
              </a:rPr>
              <a:t>ed  effettiva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funzionamento dell’intelletto evoluzionario, un’esperienza che </a:t>
            </a:r>
            <a:r>
              <a:rPr sz="1200" dirty="0">
                <a:latin typeface="Times New Roman"/>
                <a:cs typeface="Times New Roman"/>
              </a:rPr>
              <a:t>sarà inestimabile in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successivi contatti su </a:t>
            </a:r>
            <a:r>
              <a:rPr sz="1200" dirty="0">
                <a:latin typeface="Times New Roman"/>
                <a:cs typeface="Times New Roman"/>
              </a:rPr>
              <a:t>altri mondi con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sviluppo più </a:t>
            </a:r>
            <a:r>
              <a:rPr sz="1200" spc="-5" dirty="0">
                <a:latin typeface="Times New Roman"/>
                <a:cs typeface="Times New Roman"/>
              </a:rPr>
              <a:t>elevato. </a:t>
            </a:r>
            <a:r>
              <a:rPr sz="1200" dirty="0">
                <a:latin typeface="Times New Roman"/>
                <a:cs typeface="Times New Roman"/>
              </a:rPr>
              <a:t>Secondo, 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provvisorio </a:t>
            </a:r>
            <a:r>
              <a:rPr sz="1200" spc="-5" dirty="0">
                <a:latin typeface="Times New Roman"/>
                <a:cs typeface="Times New Roman"/>
              </a:rPr>
              <a:t>degli Aggiustatori  contribuisce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soggetti mortali </a:t>
            </a:r>
            <a:r>
              <a:rPr sz="1200" dirty="0">
                <a:latin typeface="Times New Roman"/>
                <a:cs typeface="Times New Roman"/>
              </a:rPr>
              <a:t>alla possibile </a:t>
            </a:r>
            <a:r>
              <a:rPr sz="1200" spc="-5" dirty="0">
                <a:latin typeface="Times New Roman"/>
                <a:cs typeface="Times New Roman"/>
              </a:rPr>
              <a:t>successiva fusione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Spirito. Tutte 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di questo tipo  </a:t>
            </a:r>
            <a:r>
              <a:rPr sz="1200" spc="-5" dirty="0">
                <a:latin typeface="Times New Roman"/>
                <a:cs typeface="Times New Roman"/>
              </a:rPr>
              <a:t>che cercano Dio raggiungono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-5" dirty="0">
                <a:latin typeface="Times New Roman"/>
                <a:cs typeface="Times New Roman"/>
              </a:rPr>
              <a:t>l’abbraccio spirituale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così  dei mortali ascendenti del regime </a:t>
            </a:r>
            <a:r>
              <a:rPr sz="1200" dirty="0">
                <a:latin typeface="Times New Roman"/>
                <a:cs typeface="Times New Roman"/>
              </a:rPr>
              <a:t>dell’Universo locale.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dell’Urantia preadamica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in tal modo ai mondi 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(446.2) 40:5.11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stabilito 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mortale si elevi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livelli superiori dell’intelligenza spirituale attraverso lunghe  ere </a:t>
            </a:r>
            <a:r>
              <a:rPr sz="1200" dirty="0">
                <a:latin typeface="Times New Roman"/>
                <a:cs typeface="Times New Roman"/>
              </a:rPr>
              <a:t>di prove e di tribolazioni evoluzionarie, </a:t>
            </a:r>
            <a:r>
              <a:rPr sz="1200" spc="-5" dirty="0">
                <a:latin typeface="Times New Roman"/>
                <a:cs typeface="Times New Roman"/>
              </a:rPr>
              <a:t>tengono conto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status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suoi bisogni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ogni stadio dell’ascensione. </a:t>
            </a:r>
            <a:r>
              <a:rPr sz="1200" dirty="0">
                <a:latin typeface="Times New Roman"/>
                <a:cs typeface="Times New Roman"/>
              </a:rPr>
              <a:t>E sono  </a:t>
            </a:r>
            <a:r>
              <a:rPr sz="1200" spc="-5" dirty="0">
                <a:latin typeface="Times New Roman"/>
                <a:cs typeface="Times New Roman"/>
              </a:rPr>
              <a:t>sempre divinamente equi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deliziosamente misericordiosi, nei </a:t>
            </a:r>
            <a:r>
              <a:rPr sz="1200" dirty="0">
                <a:latin typeface="Times New Roman"/>
                <a:cs typeface="Times New Roman"/>
              </a:rPr>
              <a:t>giudizi </a:t>
            </a:r>
            <a:r>
              <a:rPr sz="1200" spc="-5" dirty="0">
                <a:latin typeface="Times New Roman"/>
                <a:cs typeface="Times New Roman"/>
              </a:rPr>
              <a:t>finali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lotta </a:t>
            </a:r>
            <a:r>
              <a:rPr sz="1200" spc="-5" dirty="0">
                <a:latin typeface="Times New Roman"/>
                <a:cs typeface="Times New Roman"/>
              </a:rPr>
              <a:t>ai tempi </a:t>
            </a:r>
            <a:r>
              <a:rPr sz="1200" dirty="0">
                <a:latin typeface="Times New Roman"/>
                <a:cs typeface="Times New Roman"/>
              </a:rPr>
              <a:t>primitivi delle  razze 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(446.3) 40:5.12 </a:t>
            </a:r>
            <a:r>
              <a:rPr sz="1200" i="1" spc="-5" dirty="0">
                <a:latin typeface="Times New Roman"/>
                <a:cs typeface="Times New Roman"/>
              </a:rPr>
              <a:t>Seconda serie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i="1" spc="-5" dirty="0">
                <a:latin typeface="Times New Roman"/>
                <a:cs typeface="Times New Roman"/>
              </a:rPr>
              <a:t>mortali </a:t>
            </a:r>
            <a:r>
              <a:rPr sz="1200" i="1" dirty="0">
                <a:latin typeface="Times New Roman"/>
                <a:cs typeface="Times New Roman"/>
              </a:rPr>
              <a:t>dei tipi non a fusione </a:t>
            </a:r>
            <a:r>
              <a:rPr sz="1200" i="1" spc="-5" dirty="0">
                <a:latin typeface="Times New Roman"/>
                <a:cs typeface="Times New Roman"/>
              </a:rPr>
              <a:t>con </a:t>
            </a:r>
            <a:r>
              <a:rPr sz="1200" i="1" dirty="0">
                <a:latin typeface="Times New Roman"/>
                <a:cs typeface="Times New Roman"/>
              </a:rPr>
              <a:t>l’Aggiustatore.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 </a:t>
            </a:r>
            <a:r>
              <a:rPr sz="1200" dirty="0">
                <a:latin typeface="Times New Roman"/>
                <a:cs typeface="Times New Roman"/>
              </a:rPr>
              <a:t>che non  </a:t>
            </a:r>
            <a:r>
              <a:rPr sz="1200" spc="-5" dirty="0">
                <a:latin typeface="Times New Roman"/>
                <a:cs typeface="Times New Roman"/>
              </a:rPr>
              <a:t>riescono ad effettuare </a:t>
            </a: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eterna 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Aggiustatore interiore.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classificazione 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ad </a:t>
            </a:r>
            <a:r>
              <a:rPr sz="1200" dirty="0">
                <a:latin typeface="Times New Roman"/>
                <a:cs typeface="Times New Roman"/>
              </a:rPr>
              <a:t>uno, a due e a tre  </a:t>
            </a:r>
            <a:r>
              <a:rPr sz="1200" spc="-5" dirty="0">
                <a:latin typeface="Times New Roman"/>
                <a:cs typeface="Times New Roman"/>
              </a:rPr>
              <a:t>cervelli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importante </a:t>
            </a:r>
            <a:r>
              <a:rPr sz="1200" spc="-5" dirty="0">
                <a:latin typeface="Times New Roman"/>
                <a:cs typeface="Times New Roman"/>
              </a:rPr>
              <a:t>nella fusione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l’Aggiustatore. </a:t>
            </a:r>
            <a:r>
              <a:rPr sz="1200" dirty="0">
                <a:latin typeface="Times New Roman"/>
                <a:cs typeface="Times New Roman"/>
              </a:rPr>
              <a:t>Tutti questi mortali </a:t>
            </a:r>
            <a:r>
              <a:rPr sz="1200" spc="-5" dirty="0">
                <a:latin typeface="Times New Roman"/>
                <a:cs typeface="Times New Roman"/>
              </a:rPr>
              <a:t>sono affini, </a:t>
            </a:r>
            <a:r>
              <a:rPr sz="1200" dirty="0">
                <a:latin typeface="Times New Roman"/>
                <a:cs typeface="Times New Roman"/>
              </a:rPr>
              <a:t>ma i tipi non a fusione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5886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sono </a:t>
            </a:r>
            <a:r>
              <a:rPr sz="1200" dirty="0">
                <a:latin typeface="Times New Roman"/>
                <a:cs typeface="Times New Roman"/>
              </a:rPr>
              <a:t>un ordine </a:t>
            </a:r>
            <a:r>
              <a:rPr sz="1200" spc="-5" dirty="0">
                <a:latin typeface="Times New Roman"/>
                <a:cs typeface="Times New Roman"/>
              </a:rPr>
              <a:t>completamente differente </a:t>
            </a:r>
            <a:r>
              <a:rPr sz="1200" dirty="0">
                <a:latin typeface="Times New Roman"/>
                <a:cs typeface="Times New Roman"/>
              </a:rPr>
              <a:t>e notevolmente modificato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volontà. Molti non  </a:t>
            </a:r>
            <a:r>
              <a:rPr sz="1200" spc="-5" dirty="0">
                <a:latin typeface="Times New Roman"/>
                <a:cs typeface="Times New Roman"/>
              </a:rPr>
              <a:t>respiratori appartengono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serie, </a:t>
            </a:r>
            <a:r>
              <a:rPr sz="1200" dirty="0">
                <a:latin typeface="Times New Roman"/>
                <a:cs typeface="Times New Roman"/>
              </a:rPr>
              <a:t>e vi sono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che di norma non </a:t>
            </a:r>
            <a:r>
              <a:rPr sz="1200" spc="-5" dirty="0">
                <a:latin typeface="Times New Roman"/>
                <a:cs typeface="Times New Roman"/>
              </a:rPr>
              <a:t>si fondono con gli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Aggiustatori.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3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(446.4) 40:5.13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nella serie numero uno, ogni </a:t>
            </a:r>
            <a:r>
              <a:rPr sz="1200" dirty="0">
                <a:latin typeface="Times New Roman"/>
                <a:cs typeface="Times New Roman"/>
              </a:rPr>
              <a:t>membro di questo </a:t>
            </a:r>
            <a:r>
              <a:rPr sz="1200" spc="-5" dirty="0">
                <a:latin typeface="Times New Roman"/>
                <a:cs typeface="Times New Roman"/>
              </a:rPr>
              <a:t>gruppo beneficia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un solo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durante la  </a:t>
            </a:r>
            <a:r>
              <a:rPr sz="1200" spc="-5" dirty="0">
                <a:latin typeface="Times New Roman"/>
                <a:cs typeface="Times New Roman"/>
              </a:rPr>
              <a:t>sua vita nella carne. </a:t>
            </a:r>
            <a:r>
              <a:rPr sz="1200" dirty="0">
                <a:latin typeface="Times New Roman"/>
                <a:cs typeface="Times New Roman"/>
              </a:rPr>
              <a:t>Durante la vita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Aggiustatori fanno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quali dimorano </a:t>
            </a:r>
            <a:r>
              <a:rPr sz="1200" dirty="0">
                <a:latin typeface="Times New Roman"/>
                <a:cs typeface="Times New Roman"/>
              </a:rPr>
              <a:t>temporaneamente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fatto su altri </a:t>
            </a:r>
            <a:r>
              <a:rPr sz="1200" dirty="0">
                <a:latin typeface="Times New Roman"/>
                <a:cs typeface="Times New Roman"/>
              </a:rPr>
              <a:t>mondi dove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sono dotati del potenziale di fusione. I mortali di questa seconda serie sono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spesso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2709"/>
            <a:ext cx="773874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Aggiustatori vergini, </a:t>
            </a:r>
            <a:r>
              <a:rPr sz="1200" dirty="0">
                <a:latin typeface="Times New Roman"/>
                <a:cs typeface="Times New Roman"/>
              </a:rPr>
              <a:t>ma i tipi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Monitori magistrali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sperimentati.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244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74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(446.5) 40:5.14 </a:t>
            </a:r>
            <a:r>
              <a:rPr sz="1200" spc="-5" dirty="0">
                <a:latin typeface="Times New Roman"/>
                <a:cs typeface="Times New Roman"/>
              </a:rPr>
              <a:t>Nel piano ascendente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le creature di </a:t>
            </a:r>
            <a:r>
              <a:rPr sz="1200" spc="-5" dirty="0">
                <a:latin typeface="Times New Roman"/>
                <a:cs typeface="Times New Roman"/>
              </a:rPr>
              <a:t>origine animale, questi esseri beneficiano del medesimo devoto </a:t>
            </a:r>
            <a:r>
              <a:rPr sz="1200" dirty="0">
                <a:latin typeface="Times New Roman"/>
                <a:cs typeface="Times New Roman"/>
              </a:rPr>
              <a:t>servizio 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esteso ai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cooperazione dei serafini con 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sui pianeti </a:t>
            </a:r>
            <a:r>
              <a:rPr sz="1200" dirty="0">
                <a:latin typeface="Times New Roman"/>
                <a:cs typeface="Times New Roman"/>
              </a:rPr>
              <a:t>a non fusione  è </a:t>
            </a:r>
            <a:r>
              <a:rPr sz="1200" spc="-5" dirty="0">
                <a:latin typeface="Times New Roman"/>
                <a:cs typeface="Times New Roman"/>
              </a:rPr>
              <a:t>pienamente assicurata quanto sui </a:t>
            </a:r>
            <a:r>
              <a:rPr sz="1200" dirty="0">
                <a:latin typeface="Times New Roman"/>
                <a:cs typeface="Times New Roman"/>
              </a:rPr>
              <a:t>mondi con potenziale di fusione. I </a:t>
            </a:r>
            <a:r>
              <a:rPr sz="1200" spc="-5" dirty="0">
                <a:latin typeface="Times New Roman"/>
                <a:cs typeface="Times New Roman"/>
              </a:rPr>
              <a:t>guardiani 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su queste  sfere esattamente come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ed operano </a:t>
            </a:r>
            <a:r>
              <a:rPr sz="1200" dirty="0">
                <a:latin typeface="Times New Roman"/>
                <a:cs typeface="Times New Roman"/>
              </a:rPr>
              <a:t>in modo simile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sopravvivenza dei mortali, quando l’anima  sopravvivente si </a:t>
            </a:r>
            <a:r>
              <a:rPr sz="1200" dirty="0">
                <a:latin typeface="Times New Roman"/>
                <a:cs typeface="Times New Roman"/>
              </a:rPr>
              <a:t>fonde con 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(446.6) 40:5.15 </a:t>
            </a:r>
            <a:r>
              <a:rPr sz="1200" spc="-5" dirty="0">
                <a:latin typeface="Times New Roman"/>
                <a:cs typeface="Times New Roman"/>
              </a:rPr>
              <a:t>Quando incontrerete </a:t>
            </a:r>
            <a:r>
              <a:rPr sz="1200" dirty="0">
                <a:latin typeface="Times New Roman"/>
                <a:cs typeface="Times New Roman"/>
              </a:rPr>
              <a:t>questi tipi di </a:t>
            </a:r>
            <a:r>
              <a:rPr sz="1200" spc="-5" dirty="0">
                <a:latin typeface="Times New Roman"/>
                <a:cs typeface="Times New Roman"/>
              </a:rPr>
              <a:t>mortali modificati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troverete alcuna difficoltà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Qui essi parlano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linguaggio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sistema, ma per </a:t>
            </a:r>
            <a:r>
              <a:rPr sz="1200" dirty="0">
                <a:latin typeface="Times New Roman"/>
                <a:cs typeface="Times New Roman"/>
              </a:rPr>
              <a:t>mezzo di una </a:t>
            </a:r>
            <a:r>
              <a:rPr sz="1200" spc="-5" dirty="0">
                <a:latin typeface="Times New Roman"/>
                <a:cs typeface="Times New Roman"/>
              </a:rPr>
              <a:t>tecnica modificata. Questi esseri </a:t>
            </a:r>
            <a:r>
              <a:rPr sz="1200" dirty="0">
                <a:latin typeface="Times New Roman"/>
                <a:cs typeface="Times New Roman"/>
              </a:rPr>
              <a:t>sono  identici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vita di creature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manifestazioni dello </a:t>
            </a:r>
            <a:r>
              <a:rPr sz="1200" dirty="0">
                <a:latin typeface="Times New Roman"/>
                <a:cs typeface="Times New Roman"/>
              </a:rPr>
              <a:t>spirito e </a:t>
            </a:r>
            <a:r>
              <a:rPr sz="1200" spc="-5" dirty="0">
                <a:latin typeface="Times New Roman"/>
                <a:cs typeface="Times New Roman"/>
              </a:rPr>
              <a:t>della personalità, differendo </a:t>
            </a:r>
            <a:r>
              <a:rPr sz="1200" dirty="0">
                <a:latin typeface="Times New Roman"/>
                <a:cs typeface="Times New Roman"/>
              </a:rPr>
              <a:t>solo in  </a:t>
            </a:r>
            <a:r>
              <a:rPr sz="1200" spc="-5" dirty="0">
                <a:latin typeface="Times New Roman"/>
                <a:cs typeface="Times New Roman"/>
              </a:rPr>
              <a:t>certi aspetti 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possono fondersi </a:t>
            </a:r>
            <a:r>
              <a:rPr sz="1200" spc="-5" dirty="0">
                <a:latin typeface="Times New Roman"/>
                <a:cs typeface="Times New Roman"/>
              </a:rPr>
              <a:t>con gli Aggiustatori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43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(447.1) 40:5.16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ragioni precise </a:t>
            </a:r>
            <a:r>
              <a:rPr sz="1200" dirty="0">
                <a:latin typeface="Times New Roman"/>
                <a:cs typeface="Times New Roman"/>
              </a:rPr>
              <a:t>per le quali questo tipo 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fondersi </a:t>
            </a:r>
            <a:r>
              <a:rPr sz="1200" spc="-5" dirty="0">
                <a:latin typeface="Times New Roman"/>
                <a:cs typeface="Times New Roman"/>
              </a:rPr>
              <a:t>con  gli Aggiustatori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Alcuni </a:t>
            </a:r>
            <a:r>
              <a:rPr sz="1200" dirty="0">
                <a:latin typeface="Times New Roman"/>
                <a:cs typeface="Times New Roman"/>
              </a:rPr>
              <a:t>di noi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inclini a </a:t>
            </a:r>
            <a:r>
              <a:rPr sz="1200" spc="-5" dirty="0">
                <a:latin typeface="Times New Roman"/>
                <a:cs typeface="Times New Roman"/>
              </a:rPr>
              <a:t>credere che </a:t>
            </a:r>
            <a:r>
              <a:rPr sz="1200" dirty="0">
                <a:latin typeface="Times New Roman"/>
                <a:cs typeface="Times New Roman"/>
              </a:rPr>
              <a:t>i Portatori 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loro sforzi </a:t>
            </a:r>
            <a:r>
              <a:rPr sz="1200" dirty="0">
                <a:latin typeface="Times New Roman"/>
                <a:cs typeface="Times New Roman"/>
              </a:rPr>
              <a:t>di elaborare </a:t>
            </a:r>
            <a:r>
              <a:rPr sz="1200" spc="-5" dirty="0">
                <a:latin typeface="Times New Roman"/>
                <a:cs typeface="Times New Roman"/>
              </a:rPr>
              <a:t>degli  esseri capaci </a:t>
            </a:r>
            <a:r>
              <a:rPr sz="1200" dirty="0">
                <a:latin typeface="Times New Roman"/>
                <a:cs typeface="Times New Roman"/>
              </a:rPr>
              <a:t>di mantenere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in un ambiente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insolito,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trovino di </a:t>
            </a:r>
            <a:r>
              <a:rPr sz="1200" spc="-5" dirty="0">
                <a:latin typeface="Times New Roman"/>
                <a:cs typeface="Times New Roman"/>
              </a:rPr>
              <a:t>fronte alla </a:t>
            </a:r>
            <a:r>
              <a:rPr sz="1200" dirty="0">
                <a:latin typeface="Times New Roman"/>
                <a:cs typeface="Times New Roman"/>
              </a:rPr>
              <a:t>necessità di </a:t>
            </a:r>
            <a:r>
              <a:rPr sz="1200" spc="-5" dirty="0">
                <a:latin typeface="Times New Roman"/>
                <a:cs typeface="Times New Roman"/>
              </a:rPr>
              <a:t>apportare delle  modifiche </a:t>
            </a:r>
            <a:r>
              <a:rPr sz="1200" dirty="0">
                <a:latin typeface="Times New Roman"/>
                <a:cs typeface="Times New Roman"/>
              </a:rPr>
              <a:t>talmente radicali </a:t>
            </a:r>
            <a:r>
              <a:rPr sz="1200" spc="-5" dirty="0">
                <a:latin typeface="Times New Roman"/>
                <a:cs typeface="Times New Roman"/>
              </a:rPr>
              <a:t>al piano universale concernente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intelligenti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diventa intrinsecamente  impossibile </a:t>
            </a:r>
            <a:r>
              <a:rPr sz="1200" spc="-5" dirty="0">
                <a:latin typeface="Times New Roman"/>
                <a:cs typeface="Times New Roman"/>
              </a:rPr>
              <a:t>giungere ad un’unione permanente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Aggiustatori.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abbiamo </a:t>
            </a:r>
            <a:r>
              <a:rPr sz="1200" spc="-5" dirty="0">
                <a:latin typeface="Times New Roman"/>
                <a:cs typeface="Times New Roman"/>
              </a:rPr>
              <a:t>chiesto spesso: </a:t>
            </a:r>
            <a:r>
              <a:rPr sz="1200" dirty="0">
                <a:latin typeface="Times New Roman"/>
                <a:cs typeface="Times New Roman"/>
              </a:rPr>
              <a:t>ciò è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intenzionale 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intenzionale </a:t>
            </a:r>
            <a:r>
              <a:rPr sz="1200" spc="-5" dirty="0">
                <a:latin typeface="Times New Roman"/>
                <a:cs typeface="Times New Roman"/>
              </a:rPr>
              <a:t>del piano d’ascensione? Ma non abbiamo trovato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risposta.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(447.2) 40:5.17 </a:t>
            </a:r>
            <a:r>
              <a:rPr sz="1200" i="1" spc="-5" dirty="0">
                <a:latin typeface="Times New Roman"/>
                <a:cs typeface="Times New Roman"/>
              </a:rPr>
              <a:t>Terza serie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i="1" spc="-5" dirty="0">
                <a:latin typeface="Times New Roman"/>
                <a:cs typeface="Times New Roman"/>
              </a:rPr>
              <a:t>mortali </a:t>
            </a:r>
            <a:r>
              <a:rPr sz="1200" i="1" dirty="0">
                <a:latin typeface="Times New Roman"/>
                <a:cs typeface="Times New Roman"/>
              </a:rPr>
              <a:t>con </a:t>
            </a:r>
            <a:r>
              <a:rPr sz="1200" i="1" spc="-5" dirty="0">
                <a:latin typeface="Times New Roman"/>
                <a:cs typeface="Times New Roman"/>
              </a:rPr>
              <a:t>potenziale </a:t>
            </a:r>
            <a:r>
              <a:rPr sz="1200" i="1" dirty="0">
                <a:latin typeface="Times New Roman"/>
                <a:cs typeface="Times New Roman"/>
              </a:rPr>
              <a:t>di fusione </a:t>
            </a:r>
            <a:r>
              <a:rPr sz="1200" i="1" spc="-5" dirty="0">
                <a:latin typeface="Times New Roman"/>
                <a:cs typeface="Times New Roman"/>
              </a:rPr>
              <a:t>con </a:t>
            </a:r>
            <a:r>
              <a:rPr sz="1200" i="1" dirty="0">
                <a:latin typeface="Times New Roman"/>
                <a:cs typeface="Times New Roman"/>
              </a:rPr>
              <a:t>l’Aggiustatore.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fusi con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origine  animale, proprio </a:t>
            </a:r>
            <a:r>
              <a:rPr sz="1200" dirty="0">
                <a:latin typeface="Times New Roman"/>
                <a:cs typeface="Times New Roman"/>
              </a:rPr>
              <a:t>come le razze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Essi includono </a:t>
            </a:r>
            <a:r>
              <a:rPr sz="1200" spc="-5" dirty="0">
                <a:latin typeface="Times New Roman"/>
                <a:cs typeface="Times New Roman"/>
              </a:rPr>
              <a:t>mortali aventi </a:t>
            </a:r>
            <a:r>
              <a:rPr sz="1200" dirty="0">
                <a:latin typeface="Times New Roman"/>
                <a:cs typeface="Times New Roman"/>
              </a:rPr>
              <a:t>potenziale di fusione </a:t>
            </a:r>
            <a:r>
              <a:rPr sz="1200" spc="-5" dirty="0">
                <a:latin typeface="Times New Roman"/>
                <a:cs typeface="Times New Roman"/>
              </a:rPr>
              <a:t>con l’Aggiustatore 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cervello, </a:t>
            </a:r>
            <a:r>
              <a:rPr sz="1200" dirty="0">
                <a:latin typeface="Times New Roman"/>
                <a:cs typeface="Times New Roman"/>
              </a:rPr>
              <a:t>a due </a:t>
            </a:r>
            <a:r>
              <a:rPr sz="1200" spc="-5" dirty="0">
                <a:latin typeface="Times New Roman"/>
                <a:cs typeface="Times New Roman"/>
              </a:rPr>
              <a:t>cervelli </a:t>
            </a:r>
            <a:r>
              <a:rPr sz="1200" dirty="0">
                <a:latin typeface="Times New Roman"/>
                <a:cs typeface="Times New Roman"/>
              </a:rPr>
              <a:t>e a tre </a:t>
            </a:r>
            <a:r>
              <a:rPr sz="1200" spc="-5" dirty="0">
                <a:latin typeface="Times New Roman"/>
                <a:cs typeface="Times New Roman"/>
              </a:rPr>
              <a:t>cervelli. Gli Urantiani sono del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intermedio </a:t>
            </a:r>
            <a:r>
              <a:rPr sz="1200" dirty="0">
                <a:latin typeface="Times New Roman"/>
                <a:cs typeface="Times New Roman"/>
              </a:rPr>
              <a:t>o a due </a:t>
            </a:r>
            <a:r>
              <a:rPr sz="1200" spc="-5" dirty="0">
                <a:latin typeface="Times New Roman"/>
                <a:cs typeface="Times New Roman"/>
              </a:rPr>
              <a:t>cervelli,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sotto molti </a:t>
            </a:r>
            <a:r>
              <a:rPr sz="1200" spc="-5" dirty="0">
                <a:latin typeface="Times New Roman"/>
                <a:cs typeface="Times New Roman"/>
              </a:rPr>
              <a:t>aspetti  umanamente </a:t>
            </a:r>
            <a:r>
              <a:rPr sz="1200" dirty="0">
                <a:latin typeface="Times New Roman"/>
                <a:cs typeface="Times New Roman"/>
              </a:rPr>
              <a:t>superiori ai </a:t>
            </a:r>
            <a:r>
              <a:rPr sz="1200" spc="-5" dirty="0">
                <a:latin typeface="Times New Roman"/>
                <a:cs typeface="Times New Roman"/>
              </a:rPr>
              <a:t>gruppi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cervello,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nettamente </a:t>
            </a:r>
            <a:r>
              <a:rPr sz="1200" dirty="0">
                <a:latin typeface="Times New Roman"/>
                <a:cs typeface="Times New Roman"/>
              </a:rPr>
              <a:t>limitati a </a:t>
            </a:r>
            <a:r>
              <a:rPr sz="1200" spc="-5" dirty="0">
                <a:latin typeface="Times New Roman"/>
                <a:cs typeface="Times New Roman"/>
              </a:rPr>
              <a:t>paragone degli </a:t>
            </a:r>
            <a:r>
              <a:rPr sz="1200" dirty="0">
                <a:latin typeface="Times New Roman"/>
                <a:cs typeface="Times New Roman"/>
              </a:rPr>
              <a:t>ordini a tre </a:t>
            </a:r>
            <a:r>
              <a:rPr sz="1200" spc="-5" dirty="0">
                <a:latin typeface="Times New Roman"/>
                <a:cs typeface="Times New Roman"/>
              </a:rPr>
              <a:t>cervelli. Questi </a:t>
            </a:r>
            <a:r>
              <a:rPr sz="1200" dirty="0">
                <a:latin typeface="Times New Roman"/>
                <a:cs typeface="Times New Roman"/>
              </a:rPr>
              <a:t>tre tipi di  dotazione di </a:t>
            </a:r>
            <a:r>
              <a:rPr sz="1200" spc="-5" dirty="0">
                <a:latin typeface="Times New Roman"/>
                <a:cs typeface="Times New Roman"/>
              </a:rPr>
              <a:t>cervello </a:t>
            </a:r>
            <a:r>
              <a:rPr sz="1200" dirty="0">
                <a:latin typeface="Times New Roman"/>
                <a:cs typeface="Times New Roman"/>
              </a:rPr>
              <a:t>fisico non </a:t>
            </a:r>
            <a:r>
              <a:rPr sz="1200" spc="-5" dirty="0">
                <a:latin typeface="Times New Roman"/>
                <a:cs typeface="Times New Roman"/>
              </a:rPr>
              <a:t>incidono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conferimento dell’Aggiustatore,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serafico </a:t>
            </a:r>
            <a:r>
              <a:rPr sz="1200" dirty="0">
                <a:latin typeface="Times New Roman"/>
                <a:cs typeface="Times New Roman"/>
              </a:rPr>
              <a:t>o in qualunque </a:t>
            </a:r>
            <a:r>
              <a:rPr sz="1200" spc="-5" dirty="0">
                <a:latin typeface="Times New Roman"/>
                <a:cs typeface="Times New Roman"/>
              </a:rPr>
              <a:t>altra </a:t>
            </a:r>
            <a:r>
              <a:rPr sz="1200" dirty="0">
                <a:latin typeface="Times New Roman"/>
                <a:cs typeface="Times New Roman"/>
              </a:rPr>
              <a:t>fase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3531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685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Principi Planetari </a:t>
            </a:r>
            <a:r>
              <a:rPr sz="1200" dirty="0">
                <a:latin typeface="Times New Roman"/>
                <a:cs typeface="Times New Roman"/>
              </a:rPr>
              <a:t>— le politiche e le procedure </a:t>
            </a:r>
            <a:r>
              <a:rPr sz="1200" spc="-5" dirty="0">
                <a:latin typeface="Times New Roman"/>
                <a:cs typeface="Times New Roman"/>
              </a:rPr>
              <a:t>stabilite per </a:t>
            </a:r>
            <a:r>
              <a:rPr sz="1200" dirty="0">
                <a:latin typeface="Times New Roman"/>
                <a:cs typeface="Times New Roman"/>
              </a:rPr>
              <a:t>quell’Universo — </a:t>
            </a:r>
            <a:r>
              <a:rPr sz="1200" spc="-5" dirty="0">
                <a:latin typeface="Times New Roman"/>
                <a:cs typeface="Times New Roman"/>
              </a:rPr>
              <a:t>prevalgono </a:t>
            </a:r>
            <a:r>
              <a:rPr sz="1200" dirty="0">
                <a:latin typeface="Times New Roman"/>
                <a:cs typeface="Times New Roman"/>
              </a:rPr>
              <a:t>sempre. </a:t>
            </a: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dirty="0">
                <a:latin typeface="Times New Roman"/>
                <a:cs typeface="Times New Roman"/>
              </a:rPr>
              <a:t>alcuna divisione di  </a:t>
            </a:r>
            <a:r>
              <a:rPr sz="1200" spc="-5" dirty="0">
                <a:latin typeface="Times New Roman"/>
                <a:cs typeface="Times New Roman"/>
              </a:rPr>
              <a:t>autorità;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mai un </a:t>
            </a:r>
            <a:r>
              <a:rPr sz="1200" spc="-5" dirty="0">
                <a:latin typeface="Times New Roman"/>
                <a:cs typeface="Times New Roman"/>
              </a:rPr>
              <a:t>agire contrario al </a:t>
            </a:r>
            <a:r>
              <a:rPr sz="1200" dirty="0">
                <a:latin typeface="Times New Roman"/>
                <a:cs typeface="Times New Roman"/>
              </a:rPr>
              <a:t>potere 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proposito divino.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 operano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perfetta ed </a:t>
            </a:r>
            <a:r>
              <a:rPr sz="1200" dirty="0">
                <a:latin typeface="Times New Roman"/>
                <a:cs typeface="Times New Roman"/>
              </a:rPr>
              <a:t>eterna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unanimità.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00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(363.2) 32:4.4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governa supremo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associazioni etiche, nelle 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categoria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creature  </a:t>
            </a:r>
            <a:r>
              <a:rPr sz="1200" spc="-5" dirty="0">
                <a:latin typeface="Times New Roman"/>
                <a:cs typeface="Times New Roman"/>
              </a:rPr>
              <a:t>con ogni altra </a:t>
            </a:r>
            <a:r>
              <a:rPr sz="1200" dirty="0">
                <a:latin typeface="Times New Roman"/>
                <a:cs typeface="Times New Roman"/>
              </a:rPr>
              <a:t>classe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o tra due o più individui di un </a:t>
            </a:r>
            <a:r>
              <a:rPr sz="1200" spc="-5" dirty="0">
                <a:latin typeface="Times New Roman"/>
                <a:cs typeface="Times New Roman"/>
              </a:rPr>
              <a:t>dato gruppo. Ma un </a:t>
            </a:r>
            <a:r>
              <a:rPr sz="1200" dirty="0">
                <a:latin typeface="Times New Roman"/>
                <a:cs typeface="Times New Roman"/>
              </a:rPr>
              <a:t>tale piano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significa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possa intervenire </a:t>
            </a:r>
            <a:r>
              <a:rPr sz="1200" dirty="0">
                <a:latin typeface="Times New Roman"/>
                <a:cs typeface="Times New Roman"/>
              </a:rPr>
              <a:t>a modo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qualsiasi cosa </a:t>
            </a:r>
            <a:r>
              <a:rPr sz="1200" spc="-5" dirty="0">
                <a:latin typeface="Times New Roman"/>
                <a:cs typeface="Times New Roman"/>
              </a:rPr>
              <a:t>che compiaccia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divina mente </a:t>
            </a:r>
            <a:r>
              <a:rPr sz="1200" spc="-5" dirty="0">
                <a:latin typeface="Times New Roman"/>
                <a:cs typeface="Times New Roman"/>
              </a:rPr>
              <a:t>con ogni </a:t>
            </a:r>
            <a:r>
              <a:rPr sz="1200" i="1" dirty="0">
                <a:latin typeface="Times New Roman"/>
                <a:cs typeface="Times New Roman"/>
              </a:rPr>
              <a:t>singola </a:t>
            </a:r>
            <a:r>
              <a:rPr sz="1200" i="1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 tutta la  </a:t>
            </a:r>
            <a:r>
              <a:rPr sz="1200" spc="-5" dirty="0">
                <a:latin typeface="Times New Roman"/>
                <a:cs typeface="Times New Roman"/>
              </a:rPr>
              <a:t>creazione, attinentemente allo status presente </a:t>
            </a:r>
            <a:r>
              <a:rPr sz="1200" dirty="0">
                <a:latin typeface="Times New Roman"/>
                <a:cs typeface="Times New Roman"/>
              </a:rPr>
              <a:t>o alle </a:t>
            </a:r>
            <a:r>
              <a:rPr sz="1200" spc="-5" dirty="0">
                <a:latin typeface="Times New Roman"/>
                <a:cs typeface="Times New Roman"/>
              </a:rPr>
              <a:t>prospettive future </a:t>
            </a:r>
            <a:r>
              <a:rPr sz="1200" dirty="0">
                <a:latin typeface="Times New Roman"/>
                <a:cs typeface="Times New Roman"/>
              </a:rPr>
              <a:t>di quell’individuo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il piano eterno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proposito infinito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44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(363.3) 32:4.5 </a:t>
            </a:r>
            <a:r>
              <a:rPr sz="1200" spc="-5" dirty="0">
                <a:latin typeface="Times New Roman"/>
                <a:cs typeface="Times New Roman"/>
              </a:rPr>
              <a:t>Nelle creature mortali </a:t>
            </a:r>
            <a:r>
              <a:rPr sz="1200" dirty="0">
                <a:latin typeface="Times New Roman"/>
                <a:cs typeface="Times New Roman"/>
              </a:rPr>
              <a:t>dotate di volontà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effettivamente presente </a:t>
            </a:r>
            <a:r>
              <a:rPr sz="1200" dirty="0">
                <a:latin typeface="Times New Roman"/>
                <a:cs typeface="Times New Roman"/>
              </a:rPr>
              <a:t>tramite </a:t>
            </a:r>
            <a:r>
              <a:rPr sz="1200" spc="-5" dirty="0">
                <a:latin typeface="Times New Roman"/>
                <a:cs typeface="Times New Roman"/>
              </a:rPr>
              <a:t>l’Aggiustatore interiore,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frammento  del 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prepersonale; ed </a:t>
            </a:r>
            <a:r>
              <a:rPr sz="1200" dirty="0">
                <a:latin typeface="Times New Roman"/>
                <a:cs typeface="Times New Roman"/>
              </a:rPr>
              <a:t>il Padre è anche la </a:t>
            </a:r>
            <a:r>
              <a:rPr sz="1200" spc="-5" dirty="0">
                <a:latin typeface="Times New Roman"/>
                <a:cs typeface="Times New Roman"/>
              </a:rPr>
              <a:t>sorgente della </a:t>
            </a:r>
            <a:r>
              <a:rPr sz="1200" dirty="0">
                <a:latin typeface="Times New Roman"/>
                <a:cs typeface="Times New Roman"/>
              </a:rPr>
              <a:t>personalità di queste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dotate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219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(363.4) 32:4.6 </a:t>
            </a:r>
            <a:r>
              <a:rPr sz="1200" spc="-5" dirty="0">
                <a:latin typeface="Times New Roman"/>
                <a:cs typeface="Times New Roman"/>
              </a:rPr>
              <a:t>Questi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del Padre Universale,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relativamente isolati; essi </a:t>
            </a:r>
            <a:r>
              <a:rPr sz="1200" dirty="0">
                <a:latin typeface="Times New Roman"/>
                <a:cs typeface="Times New Roman"/>
              </a:rPr>
              <a:t>abitano le menti  umane ma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discernibile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etici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creazione locale. </a:t>
            </a:r>
            <a:r>
              <a:rPr sz="1200" dirty="0">
                <a:latin typeface="Times New Roman"/>
                <a:cs typeface="Times New Roman"/>
              </a:rPr>
              <a:t>Essi non sono </a:t>
            </a:r>
            <a:r>
              <a:rPr sz="1200" spc="-5" dirty="0">
                <a:latin typeface="Times New Roman"/>
                <a:cs typeface="Times New Roman"/>
              </a:rPr>
              <a:t>direttamente  coordinati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serafico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con l’amministrazione dei sistemi, delle costellazioni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e nemmeno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volontà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suprema </a:t>
            </a:r>
            <a:r>
              <a:rPr sz="1200" spc="-5" dirty="0">
                <a:latin typeface="Times New Roman"/>
                <a:cs typeface="Times New Roman"/>
              </a:rPr>
              <a:t>del suo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(363.5) 32:4.7 </a:t>
            </a:r>
            <a:r>
              <a:rPr sz="1200" spc="-5" dirty="0">
                <a:latin typeface="Times New Roman"/>
                <a:cs typeface="Times New Roman"/>
              </a:rPr>
              <a:t>Gli Aggiustatori interiori </a:t>
            </a:r>
            <a:r>
              <a:rPr sz="1200" dirty="0">
                <a:latin typeface="Times New Roman"/>
                <a:cs typeface="Times New Roman"/>
              </a:rPr>
              <a:t>sono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modi di </a:t>
            </a:r>
            <a:r>
              <a:rPr sz="1200" spc="-5" dirty="0">
                <a:latin typeface="Times New Roman"/>
                <a:cs typeface="Times New Roman"/>
              </a:rPr>
              <a:t>contatto, separati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unificati,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quasi</a:t>
            </a:r>
            <a:endParaRPr sz="1200">
              <a:latin typeface="Times New Roman"/>
              <a:cs typeface="Times New Roman"/>
            </a:endParaRPr>
          </a:p>
          <a:p>
            <a:pPr marL="101600" marR="7493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creazione.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colui che è </a:t>
            </a:r>
            <a:r>
              <a:rPr sz="1200" spc="-5" dirty="0">
                <a:latin typeface="Times New Roman"/>
                <a:cs typeface="Times New Roman"/>
              </a:rPr>
              <a:t>invisibile all’uomo mortale </a:t>
            </a:r>
            <a:r>
              <a:rPr sz="1200" dirty="0">
                <a:latin typeface="Times New Roman"/>
                <a:cs typeface="Times New Roman"/>
              </a:rPr>
              <a:t>manifesta la </a:t>
            </a:r>
            <a:r>
              <a:rPr sz="1200" spc="-5" dirty="0">
                <a:latin typeface="Times New Roman"/>
                <a:cs typeface="Times New Roman"/>
              </a:rPr>
              <a:t>sua presenza, </a:t>
            </a:r>
            <a:r>
              <a:rPr sz="1200" dirty="0">
                <a:latin typeface="Times New Roman"/>
                <a:cs typeface="Times New Roman"/>
              </a:rPr>
              <a:t>e se </a:t>
            </a:r>
            <a:r>
              <a:rPr sz="1200" spc="-5" dirty="0">
                <a:latin typeface="Times New Roman"/>
                <a:cs typeface="Times New Roman"/>
              </a:rPr>
              <a:t>potesse si mostrerebbe </a:t>
            </a:r>
            <a:r>
              <a:rPr sz="1200" dirty="0">
                <a:latin typeface="Times New Roman"/>
                <a:cs typeface="Times New Roman"/>
              </a:rPr>
              <a:t>a noi in 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modi </a:t>
            </a:r>
            <a:r>
              <a:rPr sz="1200" spc="-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ma questa </a:t>
            </a:r>
            <a:r>
              <a:rPr sz="1200" spc="-5" dirty="0">
                <a:latin typeface="Times New Roman"/>
                <a:cs typeface="Times New Roman"/>
              </a:rPr>
              <a:t>ulteriore rivelazione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divinamente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72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(363.6) 32:4.8 </a:t>
            </a:r>
            <a:r>
              <a:rPr sz="1200" spc="-5" dirty="0">
                <a:latin typeface="Times New Roman"/>
                <a:cs typeface="Times New Roman"/>
              </a:rPr>
              <a:t>Noi possiamo vedere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con 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godono </a:t>
            </a:r>
            <a:r>
              <a:rPr sz="1200" dirty="0">
                <a:latin typeface="Times New Roman"/>
                <a:cs typeface="Times New Roman"/>
              </a:rPr>
              <a:t>di un’intima e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degli  Universi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giurisdizione;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riusciamo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pienamente i </a:t>
            </a:r>
            <a:r>
              <a:rPr sz="1200" spc="-5" dirty="0">
                <a:latin typeface="Times New Roman"/>
                <a:cs typeface="Times New Roman"/>
              </a:rPr>
              <a:t>metodi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completamente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11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ministero 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differenziale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tra i tre tipi </a:t>
            </a:r>
            <a:r>
              <a:rPr sz="1200" spc="-5" dirty="0">
                <a:latin typeface="Times New Roman"/>
                <a:cs typeface="Times New Roman"/>
              </a:rPr>
              <a:t>cerebrali caratterizza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altrimenti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 simili per dotazione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potenziale spirituale.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differenza è massima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temporale e tende a diminuire via via </a:t>
            </a:r>
            <a:r>
              <a:rPr sz="1200" spc="-5" dirty="0">
                <a:latin typeface="Times New Roman"/>
                <a:cs typeface="Times New Roman"/>
              </a:rPr>
              <a:t>che  vengono attraversati </a:t>
            </a:r>
            <a:r>
              <a:rPr sz="1200" dirty="0">
                <a:latin typeface="Times New Roman"/>
                <a:cs typeface="Times New Roman"/>
              </a:rPr>
              <a:t>uno dopo </a:t>
            </a:r>
            <a:r>
              <a:rPr sz="1200" spc="-5" dirty="0">
                <a:latin typeface="Times New Roman"/>
                <a:cs typeface="Times New Roman"/>
              </a:rPr>
              <a:t>l’altro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delle dimore.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capitali dei sistemi,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10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tipi è la  </a:t>
            </a:r>
            <a:r>
              <a:rPr sz="1200" spc="-5" dirty="0">
                <a:latin typeface="Times New Roman"/>
                <a:cs typeface="Times New Roman"/>
              </a:rPr>
              <a:t>stessa,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finale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(447.3) 40:5.18 </a:t>
            </a:r>
            <a:r>
              <a:rPr sz="1200" i="1" spc="-5" dirty="0">
                <a:latin typeface="Times New Roman"/>
                <a:cs typeface="Times New Roman"/>
              </a:rPr>
              <a:t>Le serie </a:t>
            </a:r>
            <a:r>
              <a:rPr sz="1200" i="1" dirty="0">
                <a:latin typeface="Times New Roman"/>
                <a:cs typeface="Times New Roman"/>
              </a:rPr>
              <a:t>non </a:t>
            </a:r>
            <a:r>
              <a:rPr sz="1200" i="1" spc="-5" dirty="0">
                <a:latin typeface="Times New Roman"/>
                <a:cs typeface="Times New Roman"/>
              </a:rPr>
              <a:t>numerate.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narrazione non può </a:t>
            </a:r>
            <a:r>
              <a:rPr sz="1200" spc="-5" dirty="0">
                <a:latin typeface="Times New Roman"/>
                <a:cs typeface="Times New Roman"/>
              </a:rPr>
              <a:t>includere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affascinanti </a:t>
            </a:r>
            <a:r>
              <a:rPr sz="1200" dirty="0">
                <a:latin typeface="Times New Roman"/>
                <a:cs typeface="Times New Roman"/>
              </a:rPr>
              <a:t>variazioni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evoluzionari. Voi  sapete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decimo </a:t>
            </a:r>
            <a:r>
              <a:rPr sz="1200" dirty="0">
                <a:latin typeface="Times New Roman"/>
                <a:cs typeface="Times New Roman"/>
              </a:rPr>
              <a:t>mondo è 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decimale o </a:t>
            </a:r>
            <a:r>
              <a:rPr sz="1200" spc="-5" dirty="0">
                <a:latin typeface="Times New Roman"/>
                <a:cs typeface="Times New Roman"/>
              </a:rPr>
              <a:t>sperimentale,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sapete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delle altre variabili </a:t>
            </a:r>
            <a:r>
              <a:rPr sz="1200" dirty="0">
                <a:latin typeface="Times New Roman"/>
                <a:cs typeface="Times New Roman"/>
              </a:rPr>
              <a:t>che costellano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processione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evoluzionarie. </a:t>
            </a:r>
            <a:r>
              <a:rPr sz="1200" spc="-5" dirty="0">
                <a:latin typeface="Times New Roman"/>
                <a:cs typeface="Times New Roman"/>
              </a:rPr>
              <a:t>Tali differenze </a:t>
            </a:r>
            <a:r>
              <a:rPr sz="1200" dirty="0">
                <a:latin typeface="Times New Roman"/>
                <a:cs typeface="Times New Roman"/>
              </a:rPr>
              <a:t>sono troppo </a:t>
            </a:r>
            <a:r>
              <a:rPr sz="1200" spc="-5" dirty="0">
                <a:latin typeface="Times New Roman"/>
                <a:cs typeface="Times New Roman"/>
              </a:rPr>
              <a:t>numerose da descrivere </a:t>
            </a:r>
            <a:r>
              <a:rPr sz="1200" dirty="0">
                <a:latin typeface="Times New Roman"/>
                <a:cs typeface="Times New Roman"/>
              </a:rPr>
              <a:t>anche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di creature  viventi 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stesso gruppo, </a:t>
            </a:r>
            <a:r>
              <a:rPr sz="1200" dirty="0">
                <a:latin typeface="Times New Roman"/>
                <a:cs typeface="Times New Roman"/>
              </a:rPr>
              <a:t>ma questa </a:t>
            </a:r>
            <a:r>
              <a:rPr sz="1200" spc="-5" dirty="0">
                <a:latin typeface="Times New Roman"/>
                <a:cs typeface="Times New Roman"/>
              </a:rPr>
              <a:t>esposizione </a:t>
            </a:r>
            <a:r>
              <a:rPr sz="1200" dirty="0">
                <a:latin typeface="Times New Roman"/>
                <a:cs typeface="Times New Roman"/>
              </a:rPr>
              <a:t>pone in evidenza le </a:t>
            </a:r>
            <a:r>
              <a:rPr sz="1200" spc="-5" dirty="0">
                <a:latin typeface="Times New Roman"/>
                <a:cs typeface="Times New Roman"/>
              </a:rPr>
              <a:t>differenze </a:t>
            </a:r>
            <a:r>
              <a:rPr sz="1200" dirty="0">
                <a:latin typeface="Times New Roman"/>
                <a:cs typeface="Times New Roman"/>
              </a:rPr>
              <a:t>essenziali in </a:t>
            </a:r>
            <a:r>
              <a:rPr sz="1200" spc="-5" dirty="0">
                <a:latin typeface="Times New Roman"/>
                <a:cs typeface="Times New Roman"/>
              </a:rPr>
              <a:t>rapporto alla carriera  d’ascensione.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carriera d’ascensione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importante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considerazione sui mortali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(447.4) 40:5.19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alle possibilità di </a:t>
            </a:r>
            <a:r>
              <a:rPr sz="1200" spc="-5" dirty="0">
                <a:latin typeface="Times New Roman"/>
                <a:cs typeface="Times New Roman"/>
              </a:rPr>
              <a:t>sopravvivenza dei mortali, precisiamo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che tutte 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possibile  </a:t>
            </a:r>
            <a:r>
              <a:rPr sz="1200" spc="-5" dirty="0">
                <a:latin typeface="Times New Roman"/>
                <a:cs typeface="Times New Roman"/>
              </a:rPr>
              <a:t>fase dell’esistenza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sopravviveranno </a:t>
            </a:r>
            <a:r>
              <a:rPr sz="1200" dirty="0">
                <a:latin typeface="Times New Roman"/>
                <a:cs typeface="Times New Roman"/>
              </a:rPr>
              <a:t>a condizione </a:t>
            </a:r>
            <a:r>
              <a:rPr sz="1200" spc="-5" dirty="0">
                <a:latin typeface="Times New Roman"/>
                <a:cs typeface="Times New Roman"/>
              </a:rPr>
              <a:t>che manifestino </a:t>
            </a:r>
            <a:r>
              <a:rPr sz="1200" dirty="0">
                <a:latin typeface="Times New Roman"/>
                <a:cs typeface="Times New Roman"/>
              </a:rPr>
              <a:t>disponibilità a </a:t>
            </a:r>
            <a:r>
              <a:rPr sz="1200" spc="-5" dirty="0">
                <a:latin typeface="Times New Roman"/>
                <a:cs typeface="Times New Roman"/>
              </a:rPr>
              <a:t>collaborare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Aggiustatori  interiori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mostrino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questi desideri non sono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primi  </a:t>
            </a:r>
            <a:r>
              <a:rPr sz="1200" spc="-5" dirty="0">
                <a:latin typeface="Times New Roman"/>
                <a:cs typeface="Times New Roman"/>
              </a:rPr>
              <a:t>deboli barlumi della comprensione </a:t>
            </a:r>
            <a:r>
              <a:rPr sz="1200" dirty="0">
                <a:latin typeface="Times New Roman"/>
                <a:cs typeface="Times New Roman"/>
              </a:rPr>
              <a:t>primitiva di quella </a:t>
            </a:r>
            <a:r>
              <a:rPr sz="1200" spc="-5" dirty="0">
                <a:latin typeface="Times New Roman"/>
                <a:cs typeface="Times New Roman"/>
              </a:rPr>
              <a:t>“vera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illumina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 che viene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mondo”.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figli di Dio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per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fede</a:t>
            </a:r>
            <a:endParaRPr sz="1600">
              <a:latin typeface="Times New Roman"/>
              <a:cs typeface="Times New Roman"/>
            </a:endParaRPr>
          </a:p>
          <a:p>
            <a:pPr marL="76200" marR="8445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(447.5) 40:6.1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mortali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l’ordine più basso </a:t>
            </a:r>
            <a:r>
              <a:rPr sz="1200" spc="-5" dirty="0">
                <a:latin typeface="Times New Roman"/>
                <a:cs typeface="Times New Roman"/>
              </a:rPr>
              <a:t>della creazione personale </a:t>
            </a:r>
            <a:r>
              <a:rPr sz="1200" dirty="0">
                <a:latin typeface="Times New Roman"/>
                <a:cs typeface="Times New Roman"/>
              </a:rPr>
              <a:t>intelligente. Voi </a:t>
            </a:r>
            <a:r>
              <a:rPr sz="1200" spc="-5" dirty="0">
                <a:latin typeface="Times New Roman"/>
                <a:cs typeface="Times New Roman"/>
              </a:rPr>
              <a:t>mortali siete divinamente  amati,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 può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un’esperienza gloriosa,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appartenete </a:t>
            </a:r>
            <a:r>
              <a:rPr sz="1200" dirty="0">
                <a:latin typeface="Times New Roman"/>
                <a:cs typeface="Times New Roman"/>
              </a:rPr>
              <a:t>ancora per natura  </a:t>
            </a:r>
            <a:r>
              <a:rPr sz="1200" spc="-5" dirty="0">
                <a:latin typeface="Times New Roman"/>
                <a:cs typeface="Times New Roman"/>
              </a:rPr>
              <a:t>all’ordine </a:t>
            </a:r>
            <a:r>
              <a:rPr sz="1200" dirty="0">
                <a:latin typeface="Times New Roman"/>
                <a:cs typeface="Times New Roman"/>
              </a:rPr>
              <a:t>divino; </a:t>
            </a:r>
            <a:r>
              <a:rPr sz="1200" spc="-5" dirty="0">
                <a:latin typeface="Times New Roman"/>
                <a:cs typeface="Times New Roman"/>
              </a:rPr>
              <a:t>siete interamente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5" dirty="0">
                <a:latin typeface="Times New Roman"/>
                <a:cs typeface="Times New Roman"/>
              </a:rPr>
              <a:t>Voi sarete considerati figli ascendenti nell’istante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avverrà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fusione,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 dei mortali </a:t>
            </a:r>
            <a:r>
              <a:rPr sz="1200" dirty="0">
                <a:latin typeface="Times New Roman"/>
                <a:cs typeface="Times New Roman"/>
              </a:rPr>
              <a:t>del tempo e dello </a:t>
            </a:r>
            <a:r>
              <a:rPr sz="1200" spc="-5" dirty="0">
                <a:latin typeface="Times New Roman"/>
                <a:cs typeface="Times New Roman"/>
              </a:rPr>
              <a:t>spazio,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dell’evento dell’amalgama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sopravvivente con </a:t>
            </a:r>
            <a:r>
              <a:rPr sz="1200" dirty="0">
                <a:latin typeface="Times New Roman"/>
                <a:cs typeface="Times New Roman"/>
              </a:rPr>
              <a:t>qualche tipo di  spirito </a:t>
            </a:r>
            <a:r>
              <a:rPr sz="1200" spc="-5" dirty="0">
                <a:latin typeface="Times New Roman"/>
                <a:cs typeface="Times New Roman"/>
              </a:rPr>
              <a:t>eterno ed </a:t>
            </a:r>
            <a:r>
              <a:rPr sz="1200" dirty="0">
                <a:latin typeface="Times New Roman"/>
                <a:cs typeface="Times New Roman"/>
              </a:rPr>
              <a:t>immortale, è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909" cy="38989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88900" marR="812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(448.1) 40:6.2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fatto solenne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superno che creature così basse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esseri umani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Dio, </a:t>
            </a:r>
            <a:r>
              <a:rPr sz="1200" spc="-5" dirty="0">
                <a:latin typeface="Times New Roman"/>
                <a:cs typeface="Times New Roman"/>
              </a:rPr>
              <a:t>figli  per fede dell’Altissimo. “Guardate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d’amore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effuso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noi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potessimo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chiamati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Dio.” “A quanti l’hanno accolto 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il potere di riconoscere che </a:t>
            </a:r>
            <a:r>
              <a:rPr sz="1200" spc="-5" dirty="0">
                <a:latin typeface="Times New Roman"/>
                <a:cs typeface="Times New Roman"/>
              </a:rPr>
              <a:t>sono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Dio.” Benché “non sia </a:t>
            </a:r>
            <a:r>
              <a:rPr sz="1200" dirty="0">
                <a:latin typeface="Times New Roman"/>
                <a:cs typeface="Times New Roman"/>
              </a:rPr>
              <a:t>ancora evidente </a:t>
            </a:r>
            <a:r>
              <a:rPr sz="1200" spc="5" dirty="0">
                <a:latin typeface="Times New Roman"/>
                <a:cs typeface="Times New Roman"/>
              </a:rPr>
              <a:t>quello  </a:t>
            </a:r>
            <a:r>
              <a:rPr sz="1200" spc="-5" dirty="0">
                <a:latin typeface="Times New Roman"/>
                <a:cs typeface="Times New Roman"/>
              </a:rPr>
              <a:t>che diverrete”, già ora </a:t>
            </a:r>
            <a:r>
              <a:rPr sz="1200" dirty="0">
                <a:latin typeface="Times New Roman"/>
                <a:cs typeface="Times New Roman"/>
              </a:rPr>
              <a:t>“voi </a:t>
            </a:r>
            <a:r>
              <a:rPr sz="1200" spc="-5" dirty="0">
                <a:latin typeface="Times New Roman"/>
                <a:cs typeface="Times New Roman"/>
              </a:rPr>
              <a:t>siete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fede”; “perché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ricevuto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della </a:t>
            </a:r>
            <a:r>
              <a:rPr sz="1200" dirty="0">
                <a:latin typeface="Times New Roman"/>
                <a:cs typeface="Times New Roman"/>
              </a:rPr>
              <a:t>schiavitù per </a:t>
            </a:r>
            <a:r>
              <a:rPr sz="1200" spc="-5" dirty="0">
                <a:latin typeface="Times New Roman"/>
                <a:cs typeface="Times New Roman"/>
              </a:rPr>
              <a:t>temere </a:t>
            </a:r>
            <a:r>
              <a:rPr sz="1200" spc="5" dirty="0">
                <a:latin typeface="Times New Roman"/>
                <a:cs typeface="Times New Roman"/>
              </a:rPr>
              <a:t>ancora,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avete ricevuto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della filiazione, per cui gridate: ‘Padre </a:t>
            </a:r>
            <a:r>
              <a:rPr sz="1200" dirty="0">
                <a:latin typeface="Times New Roman"/>
                <a:cs typeface="Times New Roman"/>
              </a:rPr>
              <a:t>nostro’.” </a:t>
            </a:r>
            <a:r>
              <a:rPr sz="1200" spc="-5" dirty="0">
                <a:latin typeface="Times New Roman"/>
                <a:cs typeface="Times New Roman"/>
              </a:rPr>
              <a:t>Disse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di un tempo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nome </a:t>
            </a:r>
            <a:r>
              <a:rPr sz="1200" spc="-5" dirty="0">
                <a:latin typeface="Times New Roman"/>
                <a:cs typeface="Times New Roman"/>
              </a:rPr>
              <a:t>del Dio </a:t>
            </a:r>
            <a:r>
              <a:rPr sz="1200" dirty="0">
                <a:latin typeface="Times New Roman"/>
                <a:cs typeface="Times New Roman"/>
              </a:rPr>
              <a:t>eterno:  </a:t>
            </a:r>
            <a:r>
              <a:rPr sz="1200" spc="-5" dirty="0">
                <a:latin typeface="Times New Roman"/>
                <a:cs typeface="Times New Roman"/>
              </a:rPr>
              <a:t>“Anche </a:t>
            </a:r>
            <a:r>
              <a:rPr sz="1200" dirty="0">
                <a:latin typeface="Times New Roman"/>
                <a:cs typeface="Times New Roman"/>
              </a:rPr>
              <a:t>a loro darò un posto nella mia </a:t>
            </a:r>
            <a:r>
              <a:rPr sz="1200" spc="-5" dirty="0">
                <a:latin typeface="Times New Roman"/>
                <a:cs typeface="Times New Roman"/>
              </a:rPr>
              <a:t>casa ed </a:t>
            </a:r>
            <a:r>
              <a:rPr sz="1200" dirty="0">
                <a:latin typeface="Times New Roman"/>
                <a:cs typeface="Times New Roman"/>
              </a:rPr>
              <a:t>un nome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di quello di </a:t>
            </a:r>
            <a:r>
              <a:rPr sz="1200" spc="-5" dirty="0">
                <a:latin typeface="Times New Roman"/>
                <a:cs typeface="Times New Roman"/>
              </a:rPr>
              <a:t>figli; darò </a:t>
            </a:r>
            <a:r>
              <a:rPr sz="1200" dirty="0">
                <a:latin typeface="Times New Roman"/>
                <a:cs typeface="Times New Roman"/>
              </a:rPr>
              <a:t>loro un nome </a:t>
            </a:r>
            <a:r>
              <a:rPr sz="1200" spc="-5" dirty="0">
                <a:latin typeface="Times New Roman"/>
                <a:cs typeface="Times New Roman"/>
              </a:rPr>
              <a:t>eterno, </a:t>
            </a:r>
            <a:r>
              <a:rPr sz="1200" dirty="0">
                <a:latin typeface="Times New Roman"/>
                <a:cs typeface="Times New Roman"/>
              </a:rPr>
              <a:t>un nome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sarà  </a:t>
            </a:r>
            <a:r>
              <a:rPr sz="1200" dirty="0">
                <a:latin typeface="Times New Roman"/>
                <a:cs typeface="Times New Roman"/>
              </a:rPr>
              <a:t>mai tolto.” </a:t>
            </a:r>
            <a:r>
              <a:rPr sz="1200" spc="-5" dirty="0">
                <a:latin typeface="Times New Roman"/>
                <a:cs typeface="Times New Roman"/>
              </a:rPr>
              <a:t>“E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voi siete </a:t>
            </a:r>
            <a:r>
              <a:rPr sz="1200" spc="-5" dirty="0">
                <a:latin typeface="Times New Roman"/>
                <a:cs typeface="Times New Roman"/>
              </a:rPr>
              <a:t>dei figli, </a:t>
            </a:r>
            <a:r>
              <a:rPr sz="1200" dirty="0">
                <a:latin typeface="Times New Roman"/>
                <a:cs typeface="Times New Roman"/>
              </a:rPr>
              <a:t>Dio ha </a:t>
            </a:r>
            <a:r>
              <a:rPr sz="1200" spc="-5" dirty="0">
                <a:latin typeface="Times New Roman"/>
                <a:cs typeface="Times New Roman"/>
              </a:rPr>
              <a:t>inviato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Figlio nel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953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(448.2) 40:6.3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abitati da </a:t>
            </a:r>
            <a:r>
              <a:rPr sz="1200" spc="-5" dirty="0">
                <a:latin typeface="Times New Roman"/>
                <a:cs typeface="Times New Roman"/>
              </a:rPr>
              <a:t>mortali ospitano questi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fede,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e di misericordia, </a:t>
            </a:r>
            <a:r>
              <a:rPr sz="1200" spc="-5" dirty="0">
                <a:latin typeface="Times New Roman"/>
                <a:cs typeface="Times New Roman"/>
              </a:rPr>
              <a:t>esseri  mortali appartenenti alla famiglia </a:t>
            </a:r>
            <a:r>
              <a:rPr sz="1200" dirty="0">
                <a:latin typeface="Times New Roman"/>
                <a:cs typeface="Times New Roman"/>
              </a:rPr>
              <a:t>divina e di </a:t>
            </a:r>
            <a:r>
              <a:rPr sz="1200" spc="-5" dirty="0">
                <a:latin typeface="Times New Roman"/>
                <a:cs typeface="Times New Roman"/>
              </a:rPr>
              <a:t>conseguenza chiamati figli </a:t>
            </a:r>
            <a:r>
              <a:rPr sz="1200" dirty="0">
                <a:latin typeface="Times New Roman"/>
                <a:cs typeface="Times New Roman"/>
              </a:rPr>
              <a:t>di Dio. I mortali di </a:t>
            </a:r>
            <a:r>
              <a:rPr sz="1200" spc="-5" dirty="0">
                <a:latin typeface="Times New Roman"/>
                <a:cs typeface="Times New Roman"/>
              </a:rPr>
              <a:t>Urantia hanno </a:t>
            </a:r>
            <a:r>
              <a:rPr sz="1200" dirty="0">
                <a:latin typeface="Times New Roman"/>
                <a:cs typeface="Times New Roman"/>
              </a:rPr>
              <a:t>il diritto di considerarsi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perché: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56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(448.3) 40:6.4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Voi siete figli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promessa spirituale, figli per fede;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accettato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filiazione. Credete  nella realtà </a:t>
            </a:r>
            <a:r>
              <a:rPr sz="1200" dirty="0">
                <a:latin typeface="Times New Roman"/>
                <a:cs typeface="Times New Roman"/>
              </a:rPr>
              <a:t>della vostra filiazione e quindi la vostra </a:t>
            </a:r>
            <a:r>
              <a:rPr sz="1200" spc="-5" dirty="0">
                <a:latin typeface="Times New Roman"/>
                <a:cs typeface="Times New Roman"/>
              </a:rPr>
              <a:t>filiazione con Dio diviene eternamente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749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(448.4) 40:6.5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Un Figlio Creatore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divenuto </a:t>
            </a:r>
            <a:r>
              <a:rPr sz="1200" dirty="0">
                <a:latin typeface="Times New Roman"/>
                <a:cs typeface="Times New Roman"/>
              </a:rPr>
              <a:t>uno di voi;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fratello maggiore.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in spirito  voi </a:t>
            </a:r>
            <a:r>
              <a:rPr sz="1200" spc="-5" dirty="0">
                <a:latin typeface="Times New Roman"/>
                <a:cs typeface="Times New Roman"/>
              </a:rPr>
              <a:t>divenite veramente fratelli </a:t>
            </a:r>
            <a:r>
              <a:rPr sz="1200" dirty="0">
                <a:latin typeface="Times New Roman"/>
                <a:cs typeface="Times New Roman"/>
              </a:rPr>
              <a:t>di Cristo, del </a:t>
            </a:r>
            <a:r>
              <a:rPr sz="1200" spc="-5" dirty="0">
                <a:latin typeface="Times New Roman"/>
                <a:cs typeface="Times New Roman"/>
              </a:rPr>
              <a:t>vittorioso Micael, </a:t>
            </a:r>
            <a:r>
              <a:rPr sz="1200" dirty="0">
                <a:latin typeface="Times New Roman"/>
                <a:cs typeface="Times New Roman"/>
              </a:rPr>
              <a:t>allora in spirito </a:t>
            </a:r>
            <a:r>
              <a:rPr sz="1200" spc="-5" dirty="0">
                <a:latin typeface="Times New Roman"/>
                <a:cs typeface="Times New Roman"/>
              </a:rPr>
              <a:t>dovete anche essere figli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Padre  che </a:t>
            </a:r>
            <a:r>
              <a:rPr sz="1200" dirty="0">
                <a:latin typeface="Times New Roman"/>
                <a:cs typeface="Times New Roman"/>
              </a:rPr>
              <a:t>avete in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— che è anche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di tutti.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01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(448.5) 40:6.6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Voi siete figli perché </a:t>
            </a:r>
            <a:r>
              <a:rPr sz="1200" dirty="0">
                <a:latin typeface="Times New Roman"/>
                <a:cs typeface="Times New Roman"/>
              </a:rPr>
              <a:t>lo spirito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stato sparso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voi, è stato </a:t>
            </a:r>
            <a:r>
              <a:rPr sz="1200" spc="-5" dirty="0">
                <a:latin typeface="Times New Roman"/>
                <a:cs typeface="Times New Roman"/>
              </a:rPr>
              <a:t>liberamente </a:t>
            </a:r>
            <a:r>
              <a:rPr sz="1200" dirty="0">
                <a:latin typeface="Times New Roman"/>
                <a:cs typeface="Times New Roman"/>
              </a:rPr>
              <a:t>e sicuramente  </a:t>
            </a:r>
            <a:r>
              <a:rPr sz="1200" spc="-5" dirty="0">
                <a:latin typeface="Times New Roman"/>
                <a:cs typeface="Times New Roman"/>
              </a:rPr>
              <a:t>conferito </a:t>
            </a:r>
            <a:r>
              <a:rPr sz="1200" dirty="0">
                <a:latin typeface="Times New Roman"/>
                <a:cs typeface="Times New Roman"/>
              </a:rPr>
              <a:t>a tutte le razze di </a:t>
            </a:r>
            <a:r>
              <a:rPr sz="1200" spc="-5" dirty="0">
                <a:latin typeface="Times New Roman"/>
                <a:cs typeface="Times New Roman"/>
              </a:rPr>
              <a:t>Urantia. Questo </a:t>
            </a:r>
            <a:r>
              <a:rPr sz="1200" dirty="0">
                <a:latin typeface="Times New Roman"/>
                <a:cs typeface="Times New Roman"/>
              </a:rPr>
              <a:t>spirito vi attira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sorgente, </a:t>
            </a:r>
            <a:r>
              <a:rPr sz="1200" dirty="0">
                <a:latin typeface="Times New Roman"/>
                <a:cs typeface="Times New Roman"/>
              </a:rPr>
              <a:t>e verso  il </a:t>
            </a:r>
            <a:r>
              <a:rPr sz="1200" spc="-5" dirty="0">
                <a:latin typeface="Times New Roman"/>
                <a:cs typeface="Times New Roman"/>
              </a:rPr>
              <a:t>Padre del Paradiso </a:t>
            </a:r>
            <a:r>
              <a:rPr sz="1200" dirty="0">
                <a:latin typeface="Times New Roman"/>
                <a:cs typeface="Times New Roman"/>
              </a:rPr>
              <a:t>che è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03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703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(448.6) 40:6.7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Di sua spontanea </a:t>
            </a:r>
            <a:r>
              <a:rPr sz="1200" dirty="0">
                <a:latin typeface="Times New Roman"/>
                <a:cs typeface="Times New Roman"/>
              </a:rPr>
              <a:t>divina volontà il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creature. Voi  siete stati </a:t>
            </a:r>
            <a:r>
              <a:rPr sz="1200" dirty="0">
                <a:latin typeface="Times New Roman"/>
                <a:cs typeface="Times New Roman"/>
              </a:rPr>
              <a:t>dotati di 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quella divina </a:t>
            </a:r>
            <a:r>
              <a:rPr sz="1200" spc="-5" dirty="0">
                <a:latin typeface="Times New Roman"/>
                <a:cs typeface="Times New Roman"/>
              </a:rPr>
              <a:t>spontaneità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d’azione </a:t>
            </a:r>
            <a:r>
              <a:rPr sz="1200" spc="-5" dirty="0">
                <a:latin typeface="Times New Roman"/>
                <a:cs typeface="Times New Roman"/>
              </a:rPr>
              <a:t>che Dio condivide con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 possono </a:t>
            </a:r>
            <a:r>
              <a:rPr sz="1200" spc="-5" dirty="0">
                <a:latin typeface="Times New Roman"/>
                <a:cs typeface="Times New Roman"/>
              </a:rPr>
              <a:t>divenire figli </a:t>
            </a:r>
            <a:r>
              <a:rPr sz="1200" dirty="0">
                <a:latin typeface="Times New Roman"/>
                <a:cs typeface="Times New Roman"/>
              </a:rPr>
              <a:t>suoi.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94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(448.7) 40:6.8 </a:t>
            </a:r>
            <a:r>
              <a:rPr sz="1200" dirty="0">
                <a:latin typeface="Times New Roman"/>
                <a:cs typeface="Times New Roman"/>
              </a:rPr>
              <a:t>5. Dimora in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voi siete quindi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al Padre  </a:t>
            </a:r>
            <a:r>
              <a:rPr sz="1200" dirty="0">
                <a:latin typeface="Times New Roman"/>
                <a:cs typeface="Times New Roman"/>
              </a:rPr>
              <a:t>divino di tutti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mortali fusi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con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 Padre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(448.8) 40:7.1 </a:t>
            </a:r>
            <a:r>
              <a:rPr sz="1200" spc="-5" dirty="0">
                <a:latin typeface="Times New Roman"/>
                <a:cs typeface="Times New Roman"/>
              </a:rPr>
              <a:t>L’invio </a:t>
            </a:r>
            <a:r>
              <a:rPr sz="1200" dirty="0">
                <a:latin typeface="Times New Roman"/>
                <a:cs typeface="Times New Roman"/>
              </a:rPr>
              <a:t>di Aggiustatori, la </a:t>
            </a:r>
            <a:r>
              <a:rPr sz="1200" spc="-5" dirty="0">
                <a:latin typeface="Times New Roman"/>
                <a:cs typeface="Times New Roman"/>
              </a:rPr>
              <a:t>loro presenza interiore, </a:t>
            </a:r>
            <a:r>
              <a:rPr sz="1200" dirty="0">
                <a:latin typeface="Times New Roman"/>
                <a:cs typeface="Times New Roman"/>
              </a:rPr>
              <a:t>è in verità </a:t>
            </a:r>
            <a:r>
              <a:rPr sz="1200" spc="-5" dirty="0">
                <a:latin typeface="Times New Roman"/>
                <a:cs typeface="Times New Roman"/>
              </a:rPr>
              <a:t>uno dei misteri </a:t>
            </a:r>
            <a:r>
              <a:rPr sz="1200" dirty="0">
                <a:latin typeface="Times New Roman"/>
                <a:cs typeface="Times New Roman"/>
              </a:rPr>
              <a:t>insondabili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76200" marR="2762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frammenti della </a:t>
            </a:r>
            <a:r>
              <a:rPr sz="1200" dirty="0">
                <a:latin typeface="Times New Roman"/>
                <a:cs typeface="Times New Roman"/>
              </a:rPr>
              <a:t>natura divina </a:t>
            </a:r>
            <a:r>
              <a:rPr sz="1200" spc="-5" dirty="0">
                <a:latin typeface="Times New Roman"/>
                <a:cs typeface="Times New Roman"/>
              </a:rPr>
              <a:t>del Padre Universale portano con </a:t>
            </a:r>
            <a:r>
              <a:rPr sz="1200" spc="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dell’immortalità delle creature. Gli </a:t>
            </a:r>
            <a:r>
              <a:rPr sz="1200" dirty="0">
                <a:latin typeface="Times New Roman"/>
                <a:cs typeface="Times New Roman"/>
              </a:rPr>
              <a:t>Aggiustatori  </a:t>
            </a:r>
            <a:r>
              <a:rPr sz="1200" spc="-5" dirty="0">
                <a:latin typeface="Times New Roman"/>
                <a:cs typeface="Times New Roman"/>
              </a:rPr>
              <a:t>sono spiriti </a:t>
            </a:r>
            <a:r>
              <a:rPr sz="1200" dirty="0">
                <a:latin typeface="Times New Roman"/>
                <a:cs typeface="Times New Roman"/>
              </a:rPr>
              <a:t>immortali e </a:t>
            </a:r>
            <a:r>
              <a:rPr sz="1200" spc="-5" dirty="0">
                <a:latin typeface="Times New Roman"/>
                <a:cs typeface="Times New Roman"/>
              </a:rPr>
              <a:t>l’unione 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conferisce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 all’anima del mortale che si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(448.9) 40:7.2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vostre razze 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sopravviventi </a:t>
            </a:r>
            <a:r>
              <a:rPr sz="1200" spc="-5" dirty="0">
                <a:latin typeface="Times New Roman"/>
                <a:cs typeface="Times New Roman"/>
              </a:rPr>
              <a:t>appartengono </a:t>
            </a:r>
            <a:r>
              <a:rPr sz="1200" dirty="0">
                <a:latin typeface="Times New Roman"/>
                <a:cs typeface="Times New Roman"/>
              </a:rPr>
              <a:t>a questo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ascendenti. Voi siete attualmente  figli planetari, creature </a:t>
            </a:r>
            <a:r>
              <a:rPr sz="1200" dirty="0">
                <a:latin typeface="Times New Roman"/>
                <a:cs typeface="Times New Roman"/>
              </a:rPr>
              <a:t>evoluzionarie </a:t>
            </a:r>
            <a:r>
              <a:rPr sz="1200" spc="-5" dirty="0">
                <a:latin typeface="Times New Roman"/>
                <a:cs typeface="Times New Roman"/>
              </a:rPr>
              <a:t>derivate </a:t>
            </a:r>
            <a:r>
              <a:rPr sz="1200" dirty="0">
                <a:latin typeface="Times New Roman"/>
                <a:cs typeface="Times New Roman"/>
              </a:rPr>
              <a:t>dagli impianti dei Portatori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modificate dall’infusione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adamica,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siete ancora </a:t>
            </a:r>
            <a:r>
              <a:rPr sz="120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ascendenti; tuttavia, siete veramente figli con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d’ascensione </a:t>
            </a:r>
            <a:r>
              <a:rPr sz="1200" dirty="0">
                <a:latin typeface="Times New Roman"/>
                <a:cs typeface="Times New Roman"/>
              </a:rPr>
              <a:t>— fino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altezze più elevate di 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raggiungimento della </a:t>
            </a:r>
            <a:r>
              <a:rPr sz="1200" dirty="0">
                <a:latin typeface="Times New Roman"/>
                <a:cs typeface="Times New Roman"/>
              </a:rPr>
              <a:t>divinità — e questo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spirituale di filiazione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lo potete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della  fede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cooperazione spontanea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spiritualizzanti dell’Aggiustatore interiore. Quando </a:t>
            </a:r>
            <a:r>
              <a:rPr sz="1200" dirty="0">
                <a:latin typeface="Times New Roman"/>
                <a:cs typeface="Times New Roman"/>
              </a:rPr>
              <a:t>voi ed il vostro Aggiustatore  </a:t>
            </a:r>
            <a:r>
              <a:rPr sz="1200" spc="-5" dirty="0">
                <a:latin typeface="Times New Roman"/>
                <a:cs typeface="Times New Roman"/>
              </a:rPr>
              <a:t>sarete finalmente </a:t>
            </a:r>
            <a:r>
              <a:rPr sz="1200" dirty="0">
                <a:latin typeface="Times New Roman"/>
                <a:cs typeface="Times New Roman"/>
              </a:rPr>
              <a:t>e per sempre </a:t>
            </a:r>
            <a:r>
              <a:rPr sz="1200" spc="-5" dirty="0">
                <a:latin typeface="Times New Roman"/>
                <a:cs typeface="Times New Roman"/>
              </a:rPr>
              <a:t>fusi, </a:t>
            </a:r>
            <a:r>
              <a:rPr sz="1200" dirty="0">
                <a:latin typeface="Times New Roman"/>
                <a:cs typeface="Times New Roman"/>
              </a:rPr>
              <a:t>quando voi due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uno,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Cristo Micael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Dio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sono  </a:t>
            </a:r>
            <a:r>
              <a:rPr sz="1200" dirty="0">
                <a:latin typeface="Times New Roman"/>
                <a:cs typeface="Times New Roman"/>
              </a:rPr>
              <a:t>uno, </a:t>
            </a:r>
            <a:r>
              <a:rPr sz="1200" spc="-5" dirty="0">
                <a:latin typeface="Times New Roman"/>
                <a:cs typeface="Times New Roman"/>
              </a:rPr>
              <a:t>allora sarete </a:t>
            </a:r>
            <a:r>
              <a:rPr sz="1200" dirty="0">
                <a:latin typeface="Times New Roman"/>
                <a:cs typeface="Times New Roman"/>
              </a:rPr>
              <a:t>divenuti di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ascendenti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73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(449.1) 40:7.3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dettagli del ministero interiore della carriera dell’Aggiustatore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probatorio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fanno parte 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incarico; </a:t>
            </a:r>
            <a:r>
              <a:rPr sz="1200" dirty="0">
                <a:latin typeface="Times New Roman"/>
                <a:cs typeface="Times New Roman"/>
              </a:rPr>
              <a:t>l’elaborazione di </a:t>
            </a:r>
            <a:r>
              <a:rPr sz="1200" spc="-5" dirty="0">
                <a:latin typeface="Times New Roman"/>
                <a:cs typeface="Times New Roman"/>
              </a:rPr>
              <a:t>questa grande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abbraccia l’intera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carriera.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includo la menzione di </a:t>
            </a:r>
            <a:r>
              <a:rPr sz="1200" spc="-5" dirty="0">
                <a:latin typeface="Times New Roman"/>
                <a:cs typeface="Times New Roman"/>
              </a:rPr>
              <a:t>certe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funzioni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85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degli Aggiustatori allo </a:t>
            </a:r>
            <a:r>
              <a:rPr sz="1200" dirty="0">
                <a:latin typeface="Times New Roman"/>
                <a:cs typeface="Times New Roman"/>
              </a:rPr>
              <a:t>scopo di </a:t>
            </a:r>
            <a:r>
              <a:rPr sz="1200" spc="-5" dirty="0">
                <a:latin typeface="Times New Roman"/>
                <a:cs typeface="Times New Roman"/>
              </a:rPr>
              <a:t>fare un’esposizione completa riguardo ai </a:t>
            </a:r>
            <a:r>
              <a:rPr sz="1200" dirty="0">
                <a:latin typeface="Times New Roman"/>
                <a:cs typeface="Times New Roman"/>
              </a:rPr>
              <a:t>mortali fusi </a:t>
            </a:r>
            <a:r>
              <a:rPr sz="1200" spc="-5" dirty="0">
                <a:latin typeface="Times New Roman"/>
                <a:cs typeface="Times New Roman"/>
              </a:rPr>
              <a:t>con l’Aggiustatore. Questi frammenti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interiori sono 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dai primi tempi </a:t>
            </a:r>
            <a:r>
              <a:rPr sz="1200" spc="-5" dirty="0">
                <a:latin typeface="Times New Roman"/>
                <a:cs typeface="Times New Roman"/>
              </a:rPr>
              <a:t>dell’esistenza fisica, 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corso successivo della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carriera</a:t>
            </a:r>
            <a:endParaRPr sz="1200">
              <a:latin typeface="Times New Roman"/>
              <a:cs typeface="Times New Roman"/>
            </a:endParaRPr>
          </a:p>
          <a:p>
            <a:pPr marL="76200" marR="527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attraverso Havona, fino al Paradiso stesso.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seguito,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dell’avventura eterna, questo  stesso Aggiustatore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voi ed è parte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9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(449.2) 40:7.4 </a:t>
            </a:r>
            <a:r>
              <a:rPr sz="1200" spc="-5" dirty="0">
                <a:latin typeface="Times New Roman"/>
                <a:cs typeface="Times New Roman"/>
              </a:rPr>
              <a:t>Questi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che hanno </a:t>
            </a:r>
            <a:r>
              <a:rPr sz="1200" dirty="0">
                <a:latin typeface="Times New Roman"/>
                <a:cs typeface="Times New Roman"/>
              </a:rPr>
              <a:t>ricevuto dal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comandamento “Siate perfetti, </a:t>
            </a:r>
            <a:r>
              <a:rPr sz="1200" dirty="0">
                <a:latin typeface="Times New Roman"/>
                <a:cs typeface="Times New Roman"/>
              </a:rPr>
              <a:t>così come io </a:t>
            </a:r>
            <a:r>
              <a:rPr sz="1200" spc="-5" dirty="0">
                <a:latin typeface="Times New Roman"/>
                <a:cs typeface="Times New Roman"/>
              </a:rPr>
              <a:t>sono  perfetto.”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conferito se stesso </a:t>
            </a:r>
            <a:r>
              <a:rPr sz="1200" dirty="0">
                <a:latin typeface="Times New Roman"/>
                <a:cs typeface="Times New Roman"/>
              </a:rPr>
              <a:t>a voi, ha posto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in </a:t>
            </a:r>
            <a:r>
              <a:rPr sz="1200" spc="-10" dirty="0">
                <a:latin typeface="Times New Roman"/>
                <a:cs typeface="Times New Roman"/>
              </a:rPr>
              <a:t>voi; </a:t>
            </a:r>
            <a:r>
              <a:rPr sz="1200" i="1" spc="-5" dirty="0">
                <a:latin typeface="Times New Roman"/>
                <a:cs typeface="Times New Roman"/>
              </a:rPr>
              <a:t>per questo </a:t>
            </a:r>
            <a:r>
              <a:rPr sz="1200" spc="-5" dirty="0">
                <a:latin typeface="Times New Roman"/>
                <a:cs typeface="Times New Roman"/>
              </a:rPr>
              <a:t>esige </a:t>
            </a:r>
            <a:r>
              <a:rPr sz="1200" dirty="0">
                <a:latin typeface="Times New Roman"/>
                <a:cs typeface="Times New Roman"/>
              </a:rPr>
              <a:t>da voi una </a:t>
            </a:r>
            <a:r>
              <a:rPr sz="1200" spc="-5" dirty="0">
                <a:latin typeface="Times New Roman"/>
                <a:cs typeface="Times New Roman"/>
              </a:rPr>
              <a:t>perfezione assoluta.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730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narrazione dell’ascensione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sfere mortali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regni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dell’eternità costituisce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affascinante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parte del mio </a:t>
            </a:r>
            <a:r>
              <a:rPr sz="1200" spc="-5" dirty="0">
                <a:latin typeface="Times New Roman"/>
                <a:cs typeface="Times New Roman"/>
              </a:rPr>
              <a:t>incarico,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avventura celeste dovrebbe </a:t>
            </a:r>
            <a:r>
              <a:rPr sz="1200" spc="-5" dirty="0">
                <a:latin typeface="Times New Roman"/>
                <a:cs typeface="Times New Roman"/>
              </a:rPr>
              <a:t>essere oggetto </a:t>
            </a:r>
            <a:r>
              <a:rPr sz="1200" dirty="0">
                <a:latin typeface="Times New Roman"/>
                <a:cs typeface="Times New Roman"/>
              </a:rPr>
              <a:t>di un supremo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dell’uomo 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39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(449.3) 40:7.5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del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equivalente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convalida divina </a:t>
            </a:r>
            <a:r>
              <a:rPr sz="1200" spc="-5" dirty="0">
                <a:latin typeface="Times New Roman"/>
                <a:cs typeface="Times New Roman"/>
              </a:rPr>
              <a:t>del raggiungimento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sola classe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totalità </a:t>
            </a:r>
            <a:r>
              <a:rPr sz="1200" spc="-5" dirty="0">
                <a:latin typeface="Times New Roman"/>
                <a:cs typeface="Times New Roman"/>
              </a:rPr>
              <a:t>attraversa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Havona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mortale fuso con l’Aggiustatore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del servizio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spalancata. Quali dignità </a:t>
            </a:r>
            <a:r>
              <a:rPr sz="1200" dirty="0">
                <a:latin typeface="Times New Roman"/>
                <a:cs typeface="Times New Roman"/>
              </a:rPr>
              <a:t>di destino  e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attendono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voi! </a:t>
            </a:r>
            <a:r>
              <a:rPr sz="1200" spc="-5" dirty="0">
                <a:latin typeface="Times New Roman"/>
                <a:cs typeface="Times New Roman"/>
              </a:rPr>
              <a:t>Apprezzate pienamente ciò </a:t>
            </a:r>
            <a:r>
              <a:rPr sz="1200" dirty="0">
                <a:latin typeface="Times New Roman"/>
                <a:cs typeface="Times New Roman"/>
              </a:rPr>
              <a:t>che è stato </a:t>
            </a:r>
            <a:r>
              <a:rPr sz="1200" spc="-5" dirty="0">
                <a:latin typeface="Times New Roman"/>
                <a:cs typeface="Times New Roman"/>
              </a:rPr>
              <a:t>fatto per voi? Comprendete </a:t>
            </a:r>
            <a:r>
              <a:rPr sz="1200" dirty="0">
                <a:latin typeface="Times New Roman"/>
                <a:cs typeface="Times New Roman"/>
              </a:rPr>
              <a:t>la grandiosità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livelli di </a:t>
            </a:r>
            <a:r>
              <a:rPr sz="1200" spc="-5" dirty="0">
                <a:latin typeface="Times New Roman"/>
                <a:cs typeface="Times New Roman"/>
              </a:rPr>
              <a:t>compimento eterno </a:t>
            </a:r>
            <a:r>
              <a:rPr sz="1200" dirty="0">
                <a:latin typeface="Times New Roman"/>
                <a:cs typeface="Times New Roman"/>
              </a:rPr>
              <a:t>che sono dispiegati innanzi a voi — a voi che ora penate </a:t>
            </a:r>
            <a:r>
              <a:rPr sz="1200" spc="-5" dirty="0">
                <a:latin typeface="Times New Roman"/>
                <a:cs typeface="Times New Roman"/>
              </a:rPr>
              <a:t>sull’umile </a:t>
            </a:r>
            <a:r>
              <a:rPr sz="1200" dirty="0">
                <a:latin typeface="Times New Roman"/>
                <a:cs typeface="Times New Roman"/>
              </a:rPr>
              <a:t>sentiero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attraverso la  vostra </a:t>
            </a:r>
            <a:r>
              <a:rPr sz="1200" spc="-5" dirty="0">
                <a:latin typeface="Times New Roman"/>
                <a:cs typeface="Times New Roman"/>
              </a:rPr>
              <a:t>cosiddetta </a:t>
            </a:r>
            <a:r>
              <a:rPr sz="1200" dirty="0">
                <a:latin typeface="Times New Roman"/>
                <a:cs typeface="Times New Roman"/>
              </a:rPr>
              <a:t>“valle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lacrime”?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 mortali fusi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con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 Figlio</a:t>
            </a:r>
            <a:endParaRPr sz="1600">
              <a:latin typeface="Times New Roman"/>
              <a:cs typeface="Times New Roman"/>
            </a:endParaRPr>
          </a:p>
          <a:p>
            <a:pPr marL="76200" marR="102870" algn="just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(449.4) 40:8.1 </a:t>
            </a:r>
            <a:r>
              <a:rPr sz="1200" spc="-5" dirty="0">
                <a:latin typeface="Times New Roman"/>
                <a:cs typeface="Times New Roman"/>
              </a:rPr>
              <a:t>Mentre praticamente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mortali sopravviventi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il loro </a:t>
            </a:r>
            <a:r>
              <a:rPr sz="1200" spc="-5" dirty="0">
                <a:latin typeface="Times New Roman"/>
                <a:cs typeface="Times New Roman"/>
              </a:rPr>
              <a:t>Aggiustatore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dimore,  oppure </a:t>
            </a:r>
            <a:r>
              <a:rPr sz="1200" dirty="0">
                <a:latin typeface="Times New Roman"/>
                <a:cs typeface="Times New Roman"/>
              </a:rPr>
              <a:t>subito dopo il </a:t>
            </a:r>
            <a:r>
              <a:rPr sz="1200" spc="-5" dirty="0">
                <a:latin typeface="Times New Roman"/>
                <a:cs typeface="Times New Roman"/>
              </a:rPr>
              <a:t>loro arrivo </a:t>
            </a:r>
            <a:r>
              <a:rPr sz="1200" dirty="0">
                <a:latin typeface="Times New Roman"/>
                <a:cs typeface="Times New Roman"/>
              </a:rPr>
              <a:t>sulle sfere morontiali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certi casi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differita. </a:t>
            </a:r>
            <a:r>
              <a:rPr sz="1200" dirty="0">
                <a:latin typeface="Times New Roman"/>
                <a:cs typeface="Times New Roman"/>
              </a:rPr>
              <a:t>Certuni non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provano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799973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questa sicurezza 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 prima </a:t>
            </a:r>
            <a:r>
              <a:rPr sz="1200" dirty="0">
                <a:latin typeface="Times New Roman"/>
                <a:cs typeface="Times New Roman"/>
              </a:rPr>
              <a:t>di aver </a:t>
            </a:r>
            <a:r>
              <a:rPr sz="1200" spc="-5" dirty="0">
                <a:latin typeface="Times New Roman"/>
                <a:cs typeface="Times New Roman"/>
              </a:rPr>
              <a:t>raggiunto 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mondi educativi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dell’Universo; ed </a:t>
            </a:r>
            <a:r>
              <a:rPr sz="1200" spc="-5" dirty="0">
                <a:latin typeface="Times New Roman"/>
                <a:cs typeface="Times New Roman"/>
              </a:rPr>
              <a:t>alcuni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8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7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questi candidati mortali </a:t>
            </a:r>
            <a:r>
              <a:rPr sz="1200" dirty="0">
                <a:latin typeface="Times New Roman"/>
                <a:cs typeface="Times New Roman"/>
              </a:rPr>
              <a:t>alla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 assolutamente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fusione d’identità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fedele  Aggiustatore.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(449.5) 40:8.2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sono </a:t>
            </a:r>
            <a:r>
              <a:rPr sz="1200" spc="-5" dirty="0">
                <a:latin typeface="Times New Roman"/>
                <a:cs typeface="Times New Roman"/>
              </a:rPr>
              <a:t>stati ritenuti degni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dalle autorità </a:t>
            </a:r>
            <a:r>
              <a:rPr sz="1200" spc="-5" dirty="0">
                <a:latin typeface="Times New Roman"/>
                <a:cs typeface="Times New Roman"/>
              </a:rPr>
              <a:t>giudicanti, ed anche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Aggiustatori, </a:t>
            </a:r>
            <a:r>
              <a:rPr sz="1200" dirty="0">
                <a:latin typeface="Times New Roman"/>
                <a:cs typeface="Times New Roman"/>
              </a:rPr>
              <a:t>ritornando  da </a:t>
            </a:r>
            <a:r>
              <a:rPr sz="1200" spc="-5" dirty="0">
                <a:latin typeface="Times New Roman"/>
                <a:cs typeface="Times New Roman"/>
              </a:rPr>
              <a:t>Divinington, </a:t>
            </a:r>
            <a:r>
              <a:rPr sz="1200" dirty="0">
                <a:latin typeface="Times New Roman"/>
                <a:cs typeface="Times New Roman"/>
              </a:rPr>
              <a:t>hanno contribuito alla </a:t>
            </a:r>
            <a:r>
              <a:rPr sz="1200" spc="-5" dirty="0">
                <a:latin typeface="Times New Roman"/>
                <a:cs typeface="Times New Roman"/>
              </a:rPr>
              <a:t>loro ascensione ai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dimore. Tali esseri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elevati attraverso </a:t>
            </a:r>
            <a:r>
              <a:rPr sz="1200" dirty="0">
                <a:latin typeface="Times New Roman"/>
                <a:cs typeface="Times New Roman"/>
              </a:rPr>
              <a:t>un sistema, una  </a:t>
            </a:r>
            <a:r>
              <a:rPr sz="1200" spc="-5" dirty="0">
                <a:latin typeface="Times New Roman"/>
                <a:cs typeface="Times New Roman"/>
              </a:rPr>
              <a:t>costellazione ed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Salvington; hanno beneficiato delle “settanta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sette” </a:t>
            </a:r>
            <a:r>
              <a:rPr sz="1200" dirty="0">
                <a:latin typeface="Times New Roman"/>
                <a:cs typeface="Times New Roman"/>
              </a:rPr>
              <a:t>opportunità di fusione </a:t>
            </a:r>
            <a:r>
              <a:rPr sz="1200" spc="-5" dirty="0">
                <a:latin typeface="Times New Roman"/>
                <a:cs typeface="Times New Roman"/>
              </a:rPr>
              <a:t>ed  ancora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Aggiustatori.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(449.6) 40:8.3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evidente che </a:t>
            </a:r>
            <a:r>
              <a:rPr sz="1200" dirty="0">
                <a:latin typeface="Times New Roman"/>
                <a:cs typeface="Times New Roman"/>
              </a:rPr>
              <a:t>qualche difficoltà di </a:t>
            </a:r>
            <a:r>
              <a:rPr sz="1200" spc="-5" dirty="0">
                <a:latin typeface="Times New Roman"/>
                <a:cs typeface="Times New Roman"/>
              </a:rPr>
              <a:t>sincronizzazione </a:t>
            </a:r>
            <a:r>
              <a:rPr sz="1200" dirty="0">
                <a:latin typeface="Times New Roman"/>
                <a:cs typeface="Times New Roman"/>
              </a:rPr>
              <a:t>inibisce la </a:t>
            </a:r>
            <a:r>
              <a:rPr sz="1200" spc="-5" dirty="0">
                <a:latin typeface="Times New Roman"/>
                <a:cs typeface="Times New Roman"/>
              </a:rPr>
              <a:t>fusione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si riuniscono gli  arbitri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del Figlio Creatore.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questo tribunale d’inchiesta, ratificato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rappresentante personale degli  Antichi dei Giorni, </a:t>
            </a:r>
            <a:r>
              <a:rPr sz="1200" dirty="0">
                <a:latin typeface="Times New Roman"/>
                <a:cs typeface="Times New Roman"/>
              </a:rPr>
              <a:t>determina in via </a:t>
            </a:r>
            <a:r>
              <a:rPr sz="1200" spc="-5" dirty="0">
                <a:latin typeface="Times New Roman"/>
                <a:cs typeface="Times New Roman"/>
              </a:rPr>
              <a:t>definitiva che l’ascendente mortale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colpevole </a:t>
            </a:r>
            <a:r>
              <a:rPr sz="1200" dirty="0">
                <a:latin typeface="Times New Roman"/>
                <a:cs typeface="Times New Roman"/>
              </a:rPr>
              <a:t>di alcuna causa </a:t>
            </a:r>
            <a:r>
              <a:rPr sz="1200" spc="-5" dirty="0">
                <a:latin typeface="Times New Roman"/>
                <a:cs typeface="Times New Roman"/>
              </a:rPr>
              <a:t>palese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mancato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fusione, </a:t>
            </a:r>
            <a:r>
              <a:rPr sz="1200" spc="-5" dirty="0">
                <a:latin typeface="Times New Roman"/>
                <a:cs typeface="Times New Roman"/>
              </a:rPr>
              <a:t>essi certificano questo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registri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e trasmettono </a:t>
            </a:r>
            <a:r>
              <a:rPr sz="1200" spc="-5" dirty="0">
                <a:latin typeface="Times New Roman"/>
                <a:cs typeface="Times New Roman"/>
              </a:rPr>
              <a:t>debitamente questa </a:t>
            </a:r>
            <a:r>
              <a:rPr sz="1200" dirty="0">
                <a:latin typeface="Times New Roman"/>
                <a:cs typeface="Times New Roman"/>
              </a:rPr>
              <a:t>conclusione  </a:t>
            </a:r>
            <a:r>
              <a:rPr sz="1200" spc="-5" dirty="0">
                <a:latin typeface="Times New Roman"/>
                <a:cs typeface="Times New Roman"/>
              </a:rPr>
              <a:t>agli Antichi dei Giorni.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interiore </a:t>
            </a:r>
            <a:r>
              <a:rPr sz="1200" spc="-5" dirty="0">
                <a:latin typeface="Times New Roman"/>
                <a:cs typeface="Times New Roman"/>
              </a:rPr>
              <a:t>ritorna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su Divinington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confermazione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 Monitori </a:t>
            </a:r>
            <a:r>
              <a:rPr sz="1200" spc="-5" dirty="0">
                <a:latin typeface="Times New Roman"/>
                <a:cs typeface="Times New Roman"/>
              </a:rPr>
              <a:t>Personalizzati,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commiato il mortale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immediatamente fuso con </a:t>
            </a:r>
            <a:r>
              <a:rPr sz="1200" dirty="0">
                <a:latin typeface="Times New Roman"/>
                <a:cs typeface="Times New Roman"/>
              </a:rPr>
              <a:t>un dono </a:t>
            </a:r>
            <a:r>
              <a:rPr sz="1200" spc="-5" dirty="0">
                <a:latin typeface="Times New Roman"/>
                <a:cs typeface="Times New Roman"/>
              </a:rPr>
              <a:t>individualizzato 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Figlio</a:t>
            </a:r>
            <a:r>
              <a:rPr sz="1200" dirty="0">
                <a:latin typeface="Times New Roman"/>
                <a:cs typeface="Times New Roman"/>
              </a:rPr>
              <a:t> 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1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(450.1) 40:8.4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morontiali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condivise con </a:t>
            </a:r>
            <a:r>
              <a:rPr sz="1200" dirty="0">
                <a:latin typeface="Times New Roman"/>
                <a:cs typeface="Times New Roman"/>
              </a:rPr>
              <a:t>i mortali fusi con lo Spirito,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fuse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condividono </a:t>
            </a:r>
            <a:r>
              <a:rPr sz="1200" dirty="0">
                <a:latin typeface="Times New Roman"/>
                <a:cs typeface="Times New Roman"/>
              </a:rPr>
              <a:t>i servizi 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con i loro </a:t>
            </a:r>
            <a:r>
              <a:rPr sz="1200" spc="-5" dirty="0">
                <a:latin typeface="Times New Roman"/>
                <a:cs typeface="Times New Roman"/>
              </a:rPr>
              <a:t>fratelli fusi </a:t>
            </a:r>
            <a:r>
              <a:rPr sz="1200" dirty="0">
                <a:latin typeface="Times New Roman"/>
                <a:cs typeface="Times New Roman"/>
              </a:rPr>
              <a:t>con l’Aggiustatore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viaggiando verso l’interno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direzione della lontana Isola del Paradiso.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 vostri fratelli e voi </a:t>
            </a:r>
            <a:r>
              <a:rPr sz="1200" spc="-5" dirty="0">
                <a:latin typeface="Times New Roman"/>
                <a:cs typeface="Times New Roman"/>
              </a:rPr>
              <a:t>godrete </a:t>
            </a:r>
            <a:r>
              <a:rPr sz="1200" dirty="0">
                <a:latin typeface="Times New Roman"/>
                <a:cs typeface="Times New Roman"/>
              </a:rPr>
              <a:t>grandemente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associazione  quando passerete </a:t>
            </a:r>
            <a:r>
              <a:rPr sz="1200" dirty="0">
                <a:latin typeface="Times New Roman"/>
                <a:cs typeface="Times New Roman"/>
              </a:rPr>
              <a:t>per i mondi di </a:t>
            </a:r>
            <a:r>
              <a:rPr sz="1200" spc="-5" dirty="0">
                <a:latin typeface="Times New Roman"/>
                <a:cs typeface="Times New Roman"/>
              </a:rPr>
              <a:t>preparazione 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0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(450.2) 40:8.5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sono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numeroso;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un milione </a:t>
            </a:r>
            <a:r>
              <a:rPr sz="1200" spc="-5" dirty="0">
                <a:latin typeface="Times New Roman"/>
                <a:cs typeface="Times New Roman"/>
              </a:rPr>
              <a:t>nel Superuniverso </a:t>
            </a:r>
            <a:r>
              <a:rPr sz="1200" dirty="0">
                <a:latin typeface="Times New Roman"/>
                <a:cs typeface="Times New Roman"/>
              </a:rPr>
              <a:t>di Orvonton.  </a:t>
            </a:r>
            <a:r>
              <a:rPr sz="1200" spc="-5" dirty="0">
                <a:latin typeface="Times New Roman"/>
                <a:cs typeface="Times New Roman"/>
              </a:rPr>
              <a:t>A parte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residenziale in </a:t>
            </a:r>
            <a:r>
              <a:rPr sz="1200" spc="-5" dirty="0">
                <a:latin typeface="Times New Roman"/>
                <a:cs typeface="Times New Roman"/>
              </a:rPr>
              <a:t>Paradiso, essi sono sotto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aspetti </a:t>
            </a:r>
            <a:r>
              <a:rPr sz="1200" spc="-10" dirty="0">
                <a:latin typeface="Times New Roman"/>
                <a:cs typeface="Times New Roman"/>
              </a:rPr>
              <a:t>uguali </a:t>
            </a:r>
            <a:r>
              <a:rPr sz="1200" spc="-5" dirty="0">
                <a:latin typeface="Times New Roman"/>
                <a:cs typeface="Times New Roman"/>
              </a:rPr>
              <a:t>ai loro associati </a:t>
            </a:r>
            <a:r>
              <a:rPr sz="1200" dirty="0">
                <a:latin typeface="Times New Roman"/>
                <a:cs typeface="Times New Roman"/>
              </a:rPr>
              <a:t>fusi con </a:t>
            </a:r>
            <a:r>
              <a:rPr sz="1200" spc="-5" dirty="0">
                <a:latin typeface="Times New Roman"/>
                <a:cs typeface="Times New Roman"/>
              </a:rPr>
              <a:t>l’Aggiustatore. </a:t>
            </a:r>
            <a:r>
              <a:rPr sz="1200" dirty="0">
                <a:latin typeface="Times New Roman"/>
                <a:cs typeface="Times New Roman"/>
              </a:rPr>
              <a:t>Essi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181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89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recano frequentemente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per incarichi superuniversali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raramente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risiedono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permanenza, essendo confinati </a:t>
            </a:r>
            <a:r>
              <a:rPr sz="1200" spc="1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classe nel 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 mortali fusi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con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lo Spirito</a:t>
            </a:r>
            <a:endParaRPr sz="1600">
              <a:latin typeface="Times New Roman"/>
              <a:cs typeface="Times New Roman"/>
            </a:endParaRPr>
          </a:p>
          <a:p>
            <a:pPr marL="76200" marR="17335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(450.3) 40:9.1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ascendenti fusi </a:t>
            </a:r>
            <a:r>
              <a:rPr sz="1200" dirty="0">
                <a:latin typeface="Times New Roman"/>
                <a:cs typeface="Times New Roman"/>
              </a:rPr>
              <a:t>con lo Spirito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personalità della Terza Sorgente; essi </a:t>
            </a:r>
            <a:r>
              <a:rPr sz="1200" dirty="0">
                <a:latin typeface="Times New Roman"/>
                <a:cs typeface="Times New Roman"/>
              </a:rPr>
              <a:t>sono inclusi </a:t>
            </a:r>
            <a:r>
              <a:rPr sz="1200" spc="-5" dirty="0">
                <a:latin typeface="Times New Roman"/>
                <a:cs typeface="Times New Roman"/>
              </a:rPr>
              <a:t>nel circuito della  personalità del </a:t>
            </a:r>
            <a:r>
              <a:rPr sz="1200" dirty="0">
                <a:latin typeface="Times New Roman"/>
                <a:cs typeface="Times New Roman"/>
              </a:rPr>
              <a:t>Padre, 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individualizzazioni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prementale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Sorgente e </a:t>
            </a:r>
            <a:r>
              <a:rPr sz="1200" spc="-5" dirty="0">
                <a:latin typeface="Times New Roman"/>
                <a:cs typeface="Times New Roman"/>
              </a:rPr>
              <a:t>Centro. Tale </a:t>
            </a:r>
            <a:r>
              <a:rPr sz="1200" dirty="0">
                <a:latin typeface="Times New Roman"/>
                <a:cs typeface="Times New Roman"/>
              </a:rPr>
              <a:t>fusione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non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corso della vita </a:t>
            </a:r>
            <a:r>
              <a:rPr sz="1200" spc="-5" dirty="0">
                <a:latin typeface="Times New Roman"/>
                <a:cs typeface="Times New Roman"/>
              </a:rPr>
              <a:t>naturale; </a:t>
            </a:r>
            <a:r>
              <a:rPr sz="1200" dirty="0">
                <a:latin typeface="Times New Roman"/>
                <a:cs typeface="Times New Roman"/>
              </a:rPr>
              <a:t>essa ha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risveglio del </a:t>
            </a:r>
            <a:r>
              <a:rPr sz="1200" dirty="0">
                <a:latin typeface="Times New Roman"/>
                <a:cs typeface="Times New Roman"/>
              </a:rPr>
              <a:t>mortale  </a:t>
            </a:r>
            <a:r>
              <a:rPr sz="1200" spc="-5" dirty="0">
                <a:latin typeface="Times New Roman"/>
                <a:cs typeface="Times New Roman"/>
              </a:rPr>
              <a:t>nell’esistenza morontiale sui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dimore. Nell’esperienza della </a:t>
            </a:r>
            <a:r>
              <a:rPr sz="1200" dirty="0">
                <a:latin typeface="Times New Roman"/>
                <a:cs typeface="Times New Roman"/>
              </a:rPr>
              <a:t>fusione non </a:t>
            </a:r>
            <a:r>
              <a:rPr sz="1200" spc="-5" dirty="0">
                <a:latin typeface="Times New Roman"/>
                <a:cs typeface="Times New Roman"/>
              </a:rPr>
              <a:t>c’è sovrapposizione;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dotata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90805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fonde 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Spirito, 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Padre. Quelli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sono mai  fusi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36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(450.4) 40:9.2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questi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non </a:t>
            </a:r>
            <a:r>
              <a:rPr sz="1200" spc="-5" dirty="0">
                <a:latin typeface="Times New Roman"/>
                <a:cs typeface="Times New Roman"/>
              </a:rPr>
              <a:t>siano candidati </a:t>
            </a:r>
            <a:r>
              <a:rPr sz="1200" dirty="0">
                <a:latin typeface="Times New Roman"/>
                <a:cs typeface="Times New Roman"/>
              </a:rPr>
              <a:t>alla fusione </a:t>
            </a:r>
            <a:r>
              <a:rPr sz="1200" spc="-5" dirty="0">
                <a:latin typeface="Times New Roman"/>
                <a:cs typeface="Times New Roman"/>
              </a:rPr>
              <a:t>con l’Aggiustatore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impedisce agli 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risiedere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 durante </a:t>
            </a:r>
            <a:r>
              <a:rPr sz="1200" dirty="0">
                <a:latin typeface="Times New Roman"/>
                <a:cs typeface="Times New Roman"/>
              </a:rPr>
              <a:t>la loro vita </a:t>
            </a:r>
            <a:r>
              <a:rPr sz="1200" spc="-5" dirty="0">
                <a:latin typeface="Times New Roman"/>
                <a:cs typeface="Times New Roman"/>
              </a:rPr>
              <a:t>nella carne. Gli </a:t>
            </a:r>
            <a:r>
              <a:rPr sz="1200" dirty="0">
                <a:latin typeface="Times New Roman"/>
                <a:cs typeface="Times New Roman"/>
              </a:rPr>
              <a:t>Aggiustatori </a:t>
            </a:r>
            <a:r>
              <a:rPr sz="1200" spc="-5" dirty="0">
                <a:latin typeface="Times New Roman"/>
                <a:cs typeface="Times New Roman"/>
              </a:rPr>
              <a:t>lavorano nella </a:t>
            </a:r>
            <a:r>
              <a:rPr sz="1200" dirty="0">
                <a:latin typeface="Times New Roman"/>
                <a:cs typeface="Times New Roman"/>
              </a:rPr>
              <a:t>mente di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durante il 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della loro vita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uniscono mai </a:t>
            </a:r>
            <a:r>
              <a:rPr sz="1200" spc="-5" dirty="0">
                <a:latin typeface="Times New Roman"/>
                <a:cs typeface="Times New Roman"/>
              </a:rPr>
              <a:t>per l’eternità con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pupilli. </a:t>
            </a:r>
            <a:r>
              <a:rPr sz="1200" spc="-5" dirty="0">
                <a:latin typeface="Times New Roman"/>
                <a:cs typeface="Times New Roman"/>
              </a:rPr>
              <a:t>Durante questo soggiorno  temporaneo gli Aggiustatori costruiscono effettivamente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contropartita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mortale —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 fanno nei </a:t>
            </a:r>
            <a:r>
              <a:rPr sz="1200" dirty="0">
                <a:latin typeface="Times New Roman"/>
                <a:cs typeface="Times New Roman"/>
              </a:rPr>
              <a:t>candidati alla fusione </a:t>
            </a:r>
            <a:r>
              <a:rPr sz="1200" spc="-5" dirty="0">
                <a:latin typeface="Times New Roman"/>
                <a:cs typeface="Times New Roman"/>
              </a:rPr>
              <a:t>con l’Aggiustatore.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morte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l’opera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è del tutto </a:t>
            </a:r>
            <a:r>
              <a:rPr sz="1200" spc="-5" dirty="0">
                <a:latin typeface="Times New Roman"/>
                <a:cs typeface="Times New Roman"/>
              </a:rPr>
              <a:t>simile  alla </a:t>
            </a:r>
            <a:r>
              <a:rPr sz="1200" dirty="0">
                <a:latin typeface="Times New Roman"/>
                <a:cs typeface="Times New Roman"/>
              </a:rPr>
              <a:t>loro funzione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razze, </a:t>
            </a:r>
            <a:r>
              <a:rPr sz="1200" dirty="0">
                <a:latin typeface="Times New Roman"/>
                <a:cs typeface="Times New Roman"/>
              </a:rPr>
              <a:t>ma dopo la dissoluzione </a:t>
            </a:r>
            <a:r>
              <a:rPr sz="1200" spc="-5" dirty="0">
                <a:latin typeface="Times New Roman"/>
                <a:cs typeface="Times New Roman"/>
              </a:rPr>
              <a:t>mortale gli Aggiustatori si congedano per sempre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spc="5" dirty="0">
                <a:latin typeface="Times New Roman"/>
                <a:cs typeface="Times New Roman"/>
              </a:rPr>
              <a:t>candidati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e, andando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su Divinington, </a:t>
            </a:r>
            <a:r>
              <a:rPr sz="1200" dirty="0">
                <a:latin typeface="Times New Roman"/>
                <a:cs typeface="Times New Roman"/>
              </a:rPr>
              <a:t>il 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divini, </a:t>
            </a:r>
            <a:r>
              <a:rPr sz="1200" spc="-5" dirty="0">
                <a:latin typeface="Times New Roman"/>
                <a:cs typeface="Times New Roman"/>
              </a:rPr>
              <a:t>aspettano </a:t>
            </a:r>
            <a:r>
              <a:rPr sz="1200" dirty="0">
                <a:latin typeface="Times New Roman"/>
                <a:cs typeface="Times New Roman"/>
              </a:rPr>
              <a:t>qui le  nuove </a:t>
            </a:r>
            <a:r>
              <a:rPr sz="1200" spc="-5" dirty="0">
                <a:latin typeface="Times New Roman"/>
                <a:cs typeface="Times New Roman"/>
              </a:rPr>
              <a:t>assegnazioni del 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(450.5) 40:9.3 </a:t>
            </a:r>
            <a:r>
              <a:rPr sz="1200" spc="-5" dirty="0">
                <a:latin typeface="Times New Roman"/>
                <a:cs typeface="Times New Roman"/>
              </a:rPr>
              <a:t>Quando questi sopravviventi addormentati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ripersonalizzati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partito  viene </a:t>
            </a:r>
            <a:r>
              <a:rPr sz="1200" spc="-5" dirty="0">
                <a:latin typeface="Times New Roman"/>
                <a:cs typeface="Times New Roman"/>
              </a:rPr>
              <a:t>preso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individualizzazione </a:t>
            </a:r>
            <a:r>
              <a:rPr sz="1200" spc="-5" dirty="0">
                <a:latin typeface="Times New Roman"/>
                <a:cs typeface="Times New Roman"/>
              </a:rPr>
              <a:t>dello spirito della Divina Ministra,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nell’Universo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03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locale interessato. Tale </a:t>
            </a:r>
            <a:r>
              <a:rPr sz="1200" dirty="0">
                <a:latin typeface="Times New Roman"/>
                <a:cs typeface="Times New Roman"/>
              </a:rPr>
              <a:t>infusione di spirito fa di queste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sopravviventi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fusi con lo Spirito.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sono  sotto </a:t>
            </a:r>
            <a:r>
              <a:rPr sz="1200" spc="-5" dirty="0">
                <a:latin typeface="Times New Roman"/>
                <a:cs typeface="Times New Roman"/>
              </a:rPr>
              <a:t>ogni aspetto uguali </a:t>
            </a:r>
            <a:r>
              <a:rPr sz="1200" dirty="0">
                <a:latin typeface="Times New Roman"/>
                <a:cs typeface="Times New Roman"/>
              </a:rPr>
              <a:t>a voi in 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spirito. 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contemporanei, condividendo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alla fusione e con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fusi con il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(450.6) 40:9.4 </a:t>
            </a:r>
            <a:r>
              <a:rPr sz="1200" dirty="0">
                <a:latin typeface="Times New Roman"/>
                <a:cs typeface="Times New Roman"/>
              </a:rPr>
              <a:t>C’è tuttavia un </a:t>
            </a:r>
            <a:r>
              <a:rPr sz="1200" spc="-5" dirty="0">
                <a:latin typeface="Times New Roman"/>
                <a:cs typeface="Times New Roman"/>
              </a:rPr>
              <a:t>particolare nel </a:t>
            </a:r>
            <a:r>
              <a:rPr sz="1200" dirty="0">
                <a:latin typeface="Times New Roman"/>
                <a:cs typeface="Times New Roman"/>
              </a:rPr>
              <a:t>quale i mortali fusi con lo Spirito </a:t>
            </a:r>
            <a:r>
              <a:rPr sz="1200" spc="-5" dirty="0">
                <a:latin typeface="Times New Roman"/>
                <a:cs typeface="Times New Roman"/>
              </a:rPr>
              <a:t>differiscono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loro fratelli ascendenti: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memoria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mortale dell’esperienza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 d’origine sopravvive 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perché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interiore ha  </a:t>
            </a:r>
            <a:r>
              <a:rPr sz="1200" spc="-5" dirty="0">
                <a:latin typeface="Times New Roman"/>
                <a:cs typeface="Times New Roman"/>
              </a:rPr>
              <a:t>acquisito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contropartita spirituale,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trascrizione, degli avvenimenti </a:t>
            </a:r>
            <a:r>
              <a:rPr sz="1200" dirty="0">
                <a:latin typeface="Times New Roman"/>
                <a:cs typeface="Times New Roman"/>
              </a:rPr>
              <a:t>della vita umana che ebbero un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Ma per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fusi con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quale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memoria </a:t>
            </a:r>
            <a:r>
              <a:rPr sz="1200" dirty="0">
                <a:latin typeface="Times New Roman"/>
                <a:cs typeface="Times New Roman"/>
              </a:rPr>
              <a:t>umana può </a:t>
            </a:r>
            <a:r>
              <a:rPr sz="1200" spc="-5" dirty="0">
                <a:latin typeface="Times New Roman"/>
                <a:cs typeface="Times New Roman"/>
              </a:rPr>
              <a:t>persistere.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trascrizioni  </a:t>
            </a:r>
            <a:r>
              <a:rPr sz="1200" spc="-5" dirty="0">
                <a:latin typeface="Times New Roman"/>
                <a:cs typeface="Times New Roman"/>
              </a:rPr>
              <a:t>della memoria degli </a:t>
            </a:r>
            <a:r>
              <a:rPr sz="1200" dirty="0">
                <a:latin typeface="Times New Roman"/>
                <a:cs typeface="Times New Roman"/>
              </a:rPr>
              <a:t>Aggiustatori sono </a:t>
            </a:r>
            <a:r>
              <a:rPr sz="1200" spc="-5" dirty="0">
                <a:latin typeface="Times New Roman"/>
                <a:cs typeface="Times New Roman"/>
              </a:rPr>
              <a:t>complete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intatte, ma queste </a:t>
            </a:r>
            <a:r>
              <a:rPr sz="1200" dirty="0">
                <a:latin typeface="Times New Roman"/>
                <a:cs typeface="Times New Roman"/>
              </a:rPr>
              <a:t>acquisizioni sono </a:t>
            </a:r>
            <a:r>
              <a:rPr sz="1200" spc="-5" dirty="0">
                <a:latin typeface="Times New Roman"/>
                <a:cs typeface="Times New Roman"/>
              </a:rPr>
              <a:t>proprietà esperienziale degli </a:t>
            </a:r>
            <a:r>
              <a:rPr sz="1200" dirty="0">
                <a:latin typeface="Times New Roman"/>
                <a:cs typeface="Times New Roman"/>
              </a:rPr>
              <a:t>Aggiustatori  </a:t>
            </a:r>
            <a:r>
              <a:rPr sz="1200" spc="-5" dirty="0">
                <a:latin typeface="Times New Roman"/>
                <a:cs typeface="Times New Roman"/>
              </a:rPr>
              <a:t>partiti </a:t>
            </a:r>
            <a:r>
              <a:rPr sz="1200" dirty="0">
                <a:latin typeface="Times New Roman"/>
                <a:cs typeface="Times New Roman"/>
              </a:rPr>
              <a:t>e non sono disponibili per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cui essi </a:t>
            </a:r>
            <a:r>
              <a:rPr sz="1200" spc="-5" dirty="0">
                <a:latin typeface="Times New Roman"/>
                <a:cs typeface="Times New Roman"/>
              </a:rPr>
              <a:t>hanno dimorato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perciò si risvegliano nelle </a:t>
            </a:r>
            <a:r>
              <a:rPr sz="1200" dirty="0">
                <a:latin typeface="Times New Roman"/>
                <a:cs typeface="Times New Roman"/>
              </a:rPr>
              <a:t>sale di  </a:t>
            </a:r>
            <a:r>
              <a:rPr sz="1200" spc="-5" dirty="0">
                <a:latin typeface="Times New Roman"/>
                <a:cs typeface="Times New Roman"/>
              </a:rPr>
              <a:t>risurrezione delle sfere </a:t>
            </a:r>
            <a:r>
              <a:rPr sz="1200" dirty="0">
                <a:latin typeface="Times New Roman"/>
                <a:cs typeface="Times New Roman"/>
              </a:rPr>
              <a:t>morontiali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se fossero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esseri appena creati, creature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un’esistenza  </a:t>
            </a:r>
            <a:r>
              <a:rPr sz="1200" spc="-5" dirty="0">
                <a:latin typeface="Times New Roman"/>
                <a:cs typeface="Times New Roman"/>
              </a:rPr>
              <a:t>precedente.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657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(451.1) 40:9.5 </a:t>
            </a:r>
            <a:r>
              <a:rPr sz="1200" spc="-5" dirty="0">
                <a:latin typeface="Times New Roman"/>
                <a:cs typeface="Times New Roman"/>
              </a:rPr>
              <a:t>Questi figli dell’Universo locale </a:t>
            </a:r>
            <a:r>
              <a:rPr sz="1200" dirty="0">
                <a:latin typeface="Times New Roman"/>
                <a:cs typeface="Times New Roman"/>
              </a:rPr>
              <a:t>sono messi in condizione di </a:t>
            </a:r>
            <a:r>
              <a:rPr sz="1200" spc="-5" dirty="0">
                <a:latin typeface="Times New Roman"/>
                <a:cs typeface="Times New Roman"/>
              </a:rPr>
              <a:t>rientrare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parte della </a:t>
            </a:r>
            <a:r>
              <a:rPr sz="1200" dirty="0">
                <a:latin typeface="Times New Roman"/>
                <a:cs typeface="Times New Roman"/>
              </a:rPr>
              <a:t>loro precedente 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mnemonica umana </a:t>
            </a:r>
            <a:r>
              <a:rPr sz="1200" spc="-5" dirty="0">
                <a:latin typeface="Times New Roman"/>
                <a:cs typeface="Times New Roman"/>
              </a:rPr>
              <a:t>facendola raccontare </a:t>
            </a:r>
            <a:r>
              <a:rPr sz="1200" dirty="0">
                <a:latin typeface="Times New Roman"/>
                <a:cs typeface="Times New Roman"/>
              </a:rPr>
              <a:t>di nuovo dai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cherubini associati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consultando </a:t>
            </a:r>
            <a:r>
              <a:rPr sz="1200" dirty="0">
                <a:latin typeface="Times New Roman"/>
                <a:cs typeface="Times New Roman"/>
              </a:rPr>
              <a:t>le registrazioni  </a:t>
            </a:r>
            <a:r>
              <a:rPr sz="1200" spc="-5" dirty="0">
                <a:latin typeface="Times New Roman"/>
                <a:cs typeface="Times New Roman"/>
              </a:rPr>
              <a:t>della carriera </a:t>
            </a:r>
            <a:r>
              <a:rPr sz="1200" dirty="0">
                <a:latin typeface="Times New Roman"/>
                <a:cs typeface="Times New Roman"/>
              </a:rPr>
              <a:t>mortale effettuate </a:t>
            </a:r>
            <a:r>
              <a:rPr sz="1200" spc="-5" dirty="0">
                <a:latin typeface="Times New Roman"/>
                <a:cs typeface="Times New Roman"/>
              </a:rPr>
              <a:t>dagli angeli registratori. </a:t>
            </a:r>
            <a:r>
              <a:rPr sz="1200" dirty="0">
                <a:latin typeface="Times New Roman"/>
                <a:cs typeface="Times New Roman"/>
              </a:rPr>
              <a:t>Essi possono </a:t>
            </a:r>
            <a:r>
              <a:rPr sz="1200" spc="-5" dirty="0">
                <a:latin typeface="Times New Roman"/>
                <a:cs typeface="Times New Roman"/>
              </a:rPr>
              <a:t>fare questo </a:t>
            </a:r>
            <a:r>
              <a:rPr sz="1200" dirty="0">
                <a:latin typeface="Times New Roman"/>
                <a:cs typeface="Times New Roman"/>
              </a:rPr>
              <a:t>con indubbia </a:t>
            </a:r>
            <a:r>
              <a:rPr sz="1200" spc="-5" dirty="0">
                <a:latin typeface="Times New Roman"/>
                <a:cs typeface="Times New Roman"/>
              </a:rPr>
              <a:t>sicurezza perché </a:t>
            </a:r>
            <a:r>
              <a:rPr sz="1200" dirty="0">
                <a:latin typeface="Times New Roman"/>
                <a:cs typeface="Times New Roman"/>
              </a:rPr>
              <a:t>l’anima  </a:t>
            </a:r>
            <a:r>
              <a:rPr sz="1200" spc="-5" dirty="0">
                <a:latin typeface="Times New Roman"/>
                <a:cs typeface="Times New Roman"/>
              </a:rPr>
              <a:t>sopravvivente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esperienziale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pur non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alcuna memoria </a:t>
            </a:r>
            <a:r>
              <a:rPr sz="1200" spc="-5" dirty="0">
                <a:latin typeface="Times New Roman"/>
                <a:cs typeface="Times New Roman"/>
              </a:rPr>
              <a:t>degli avvenimenti </a:t>
            </a:r>
            <a:r>
              <a:rPr sz="1200" dirty="0">
                <a:latin typeface="Times New Roman"/>
                <a:cs typeface="Times New Roman"/>
              </a:rPr>
              <a:t>umani, ha  una sensibilità </a:t>
            </a:r>
            <a:r>
              <a:rPr sz="1200" spc="-5" dirty="0">
                <a:latin typeface="Times New Roman"/>
                <a:cs typeface="Times New Roman"/>
              </a:rPr>
              <a:t>residua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riconoscimento esperienziale per questi </a:t>
            </a:r>
            <a:r>
              <a:rPr sz="1200" dirty="0">
                <a:latin typeface="Times New Roman"/>
                <a:cs typeface="Times New Roman"/>
              </a:rPr>
              <a:t>avvenimenti </a:t>
            </a:r>
            <a:r>
              <a:rPr sz="1200" spc="-5" dirty="0">
                <a:latin typeface="Times New Roman"/>
                <a:cs typeface="Times New Roman"/>
              </a:rPr>
              <a:t>dimenticati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passata.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84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(451.2) 40:9.6 </a:t>
            </a:r>
            <a:r>
              <a:rPr sz="1200" spc="-5" dirty="0">
                <a:latin typeface="Times New Roman"/>
                <a:cs typeface="Times New Roman"/>
              </a:rPr>
              <a:t>Quando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fuso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si raccontano gli </a:t>
            </a:r>
            <a:r>
              <a:rPr sz="1200" dirty="0">
                <a:latin typeface="Times New Roman"/>
                <a:cs typeface="Times New Roman"/>
              </a:rPr>
              <a:t>avvenimenti </a:t>
            </a:r>
            <a:r>
              <a:rPr sz="1200" spc="-5" dirty="0">
                <a:latin typeface="Times New Roman"/>
                <a:cs typeface="Times New Roman"/>
              </a:rPr>
              <a:t>dimenticati della sua esperienza passata, si  produce </a:t>
            </a:r>
            <a:r>
              <a:rPr sz="1200" dirty="0">
                <a:latin typeface="Times New Roman"/>
                <a:cs typeface="Times New Roman"/>
              </a:rPr>
              <a:t>una reazione </a:t>
            </a:r>
            <a:r>
              <a:rPr sz="1200" spc="-5" dirty="0">
                <a:latin typeface="Times New Roman"/>
                <a:cs typeface="Times New Roman"/>
              </a:rPr>
              <a:t>immediata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riconoscimento esperienziale nell’anima (nell’identità)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sopravvivente,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infonde</a:t>
            </a:r>
            <a:endParaRPr sz="1200">
              <a:latin typeface="Times New Roman"/>
              <a:cs typeface="Times New Roman"/>
            </a:endParaRPr>
          </a:p>
          <a:p>
            <a:pPr marL="76200" marR="469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istantaneamente all’avvenimento narrato </a:t>
            </a:r>
            <a:r>
              <a:rPr sz="1200" dirty="0">
                <a:latin typeface="Times New Roman"/>
                <a:cs typeface="Times New Roman"/>
              </a:rPr>
              <a:t>le sfumature </a:t>
            </a:r>
            <a:r>
              <a:rPr sz="1200" spc="-5" dirty="0">
                <a:latin typeface="Times New Roman"/>
                <a:cs typeface="Times New Roman"/>
              </a:rPr>
              <a:t>emotive della realtà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intellettuale del </a:t>
            </a:r>
            <a:r>
              <a:rPr sz="1200" spc="-5" dirty="0">
                <a:latin typeface="Times New Roman"/>
                <a:cs typeface="Times New Roman"/>
              </a:rPr>
              <a:t>fatto. Questa </a:t>
            </a:r>
            <a:r>
              <a:rPr sz="1200" spc="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reazione 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ricostruzione,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convalida </a:t>
            </a:r>
            <a:r>
              <a:rPr sz="1200" dirty="0">
                <a:latin typeface="Times New Roman"/>
                <a:cs typeface="Times New Roman"/>
              </a:rPr>
              <a:t>di una parte dimenticata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4665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(451.3) 40:9.7 </a:t>
            </a:r>
            <a:r>
              <a:rPr sz="1200" spc="-5" dirty="0">
                <a:latin typeface="Times New Roman"/>
                <a:cs typeface="Times New Roman"/>
              </a:rPr>
              <a:t>Anche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fusione con l’Aggiustatore, solo quelle esperienze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ebbero un valore </a:t>
            </a:r>
            <a:r>
              <a:rPr sz="1200" spc="-5" dirty="0">
                <a:latin typeface="Times New Roman"/>
                <a:cs typeface="Times New Roman"/>
              </a:rPr>
              <a:t>spirituale sono  proprietà comuni del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sopravvivente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dell’Aggiustatore che ritorna,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perciò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ricordate </a:t>
            </a:r>
            <a:r>
              <a:rPr sz="1200" dirty="0">
                <a:latin typeface="Times New Roman"/>
                <a:cs typeface="Times New Roman"/>
              </a:rPr>
              <a:t>dopo la  </a:t>
            </a:r>
            <a:r>
              <a:rPr sz="1200" spc="-5" dirty="0">
                <a:latin typeface="Times New Roman"/>
                <a:cs typeface="Times New Roman"/>
              </a:rPr>
              <a:t>sopravvivenza del </a:t>
            </a:r>
            <a:r>
              <a:rPr sz="1200" dirty="0">
                <a:latin typeface="Times New Roman"/>
                <a:cs typeface="Times New Roman"/>
              </a:rPr>
              <a:t>mortale. </a:t>
            </a:r>
            <a:r>
              <a:rPr sz="1200" spc="-5" dirty="0">
                <a:latin typeface="Times New Roman"/>
                <a:cs typeface="Times New Roman"/>
              </a:rPr>
              <a:t>Quanto agli </a:t>
            </a:r>
            <a:r>
              <a:rPr sz="1200" dirty="0">
                <a:latin typeface="Times New Roman"/>
                <a:cs typeface="Times New Roman"/>
              </a:rPr>
              <a:t>avvenimenti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significato spirituale, </a:t>
            </a:r>
            <a:r>
              <a:rPr sz="1200" dirty="0">
                <a:latin typeface="Times New Roman"/>
                <a:cs typeface="Times New Roman"/>
              </a:rPr>
              <a:t>anche i fusi con </a:t>
            </a:r>
            <a:r>
              <a:rPr sz="1200" spc="-5" dirty="0">
                <a:latin typeface="Times New Roman"/>
                <a:cs typeface="Times New Roman"/>
              </a:rPr>
              <a:t>l’Aggiustatore  devono fare affidamento sull’attributo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reazione-riconoscimento </a:t>
            </a:r>
            <a:r>
              <a:rPr sz="1200" dirty="0">
                <a:latin typeface="Times New Roman"/>
                <a:cs typeface="Times New Roman"/>
              </a:rPr>
              <a:t>dell’anima </a:t>
            </a:r>
            <a:r>
              <a:rPr sz="1200" spc="-5" dirty="0">
                <a:latin typeface="Times New Roman"/>
                <a:cs typeface="Times New Roman"/>
              </a:rPr>
              <a:t>sopravvivente. </a:t>
            </a:r>
            <a:r>
              <a:rPr sz="1200" dirty="0">
                <a:latin typeface="Times New Roman"/>
                <a:cs typeface="Times New Roman"/>
              </a:rPr>
              <a:t>E poiché </a:t>
            </a:r>
            <a:r>
              <a:rPr sz="1200" spc="-5" dirty="0">
                <a:latin typeface="Times New Roman"/>
                <a:cs typeface="Times New Roman"/>
              </a:rPr>
              <a:t>ogni avvenimento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avere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connotazione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mortale ma non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altro, </a:t>
            </a:r>
            <a:r>
              <a:rPr sz="1200" dirty="0">
                <a:latin typeface="Times New Roman"/>
                <a:cs typeface="Times New Roman"/>
              </a:rPr>
              <a:t>diviene 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ascendenti contemporanei  provenienti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stesso pianeta 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bagaglio </a:t>
            </a:r>
            <a:r>
              <a:rPr sz="1200" dirty="0">
                <a:latin typeface="Times New Roman"/>
                <a:cs typeface="Times New Roman"/>
              </a:rPr>
              <a:t>di avvenimenti </a:t>
            </a:r>
            <a:r>
              <a:rPr sz="1200" spc="-5" dirty="0">
                <a:latin typeface="Times New Roman"/>
                <a:cs typeface="Times New Roman"/>
              </a:rPr>
              <a:t>ricordati dagli Aggiustatori </a:t>
            </a:r>
            <a:r>
              <a:rPr sz="1200" dirty="0">
                <a:latin typeface="Times New Roman"/>
                <a:cs typeface="Times New Roman"/>
              </a:rPr>
              <a:t>e ricostruire così  </a:t>
            </a:r>
            <a:r>
              <a:rPr sz="1200" spc="-5" dirty="0">
                <a:latin typeface="Times New Roman"/>
                <a:cs typeface="Times New Roman"/>
              </a:rPr>
              <a:t>ogni esperienza </a:t>
            </a:r>
            <a:r>
              <a:rPr sz="1200" dirty="0">
                <a:latin typeface="Times New Roman"/>
                <a:cs typeface="Times New Roman"/>
              </a:rPr>
              <a:t>che hanno </a:t>
            </a:r>
            <a:r>
              <a:rPr sz="1200" spc="-5" dirty="0">
                <a:latin typeface="Times New Roman"/>
                <a:cs typeface="Times New Roman"/>
              </a:rPr>
              <a:t>fatto insieme </a:t>
            </a:r>
            <a:r>
              <a:rPr sz="1200" dirty="0">
                <a:latin typeface="Times New Roman"/>
                <a:cs typeface="Times New Roman"/>
              </a:rPr>
              <a:t>e che aveva un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spirituale nella vita 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0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(451.4) 40:9.8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comprendiamo abbastanza bene queste </a:t>
            </a:r>
            <a:r>
              <a:rPr sz="1200" dirty="0">
                <a:latin typeface="Times New Roman"/>
                <a:cs typeface="Times New Roman"/>
              </a:rPr>
              <a:t>tecniche di </a:t>
            </a:r>
            <a:r>
              <a:rPr sz="1200" spc="-5" dirty="0">
                <a:latin typeface="Times New Roman"/>
                <a:cs typeface="Times New Roman"/>
              </a:rPr>
              <a:t>ricostruzione della memoria,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afferriamo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personalità.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tempo associate reagiscono reciprocamente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  dall’operazione della </a:t>
            </a:r>
            <a:r>
              <a:rPr sz="1200" dirty="0">
                <a:latin typeface="Times New Roman"/>
                <a:cs typeface="Times New Roman"/>
              </a:rPr>
              <a:t>memoria, e tuttavia la memoria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e le tecniche della </a:t>
            </a:r>
            <a:r>
              <a:rPr sz="1200" spc="-5" dirty="0">
                <a:latin typeface="Times New Roman"/>
                <a:cs typeface="Times New Roman"/>
              </a:rPr>
              <a:t>sua ricostruzione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necessarie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infondere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questa reciproca </a:t>
            </a:r>
            <a:r>
              <a:rPr sz="1200" dirty="0">
                <a:latin typeface="Times New Roman"/>
                <a:cs typeface="Times New Roman"/>
              </a:rPr>
              <a:t>sensibilità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riconoscimento.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36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(451.5) 40:9.9 </a:t>
            </a:r>
            <a:r>
              <a:rPr sz="1200" spc="-5" dirty="0">
                <a:latin typeface="Times New Roman"/>
                <a:cs typeface="Times New Roman"/>
              </a:rPr>
              <a:t>Un sopravvivente fuso con </a:t>
            </a:r>
            <a:r>
              <a:rPr sz="1200" dirty="0">
                <a:latin typeface="Times New Roman"/>
                <a:cs typeface="Times New Roman"/>
              </a:rPr>
              <a:t>lo Spirito 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apprendere molto sulla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vissuto </a:t>
            </a:r>
            <a:r>
              <a:rPr sz="1200" spc="-5" dirty="0">
                <a:latin typeface="Times New Roman"/>
                <a:cs typeface="Times New Roman"/>
              </a:rPr>
              <a:t>nella carne  </a:t>
            </a:r>
            <a:r>
              <a:rPr sz="1200" dirty="0">
                <a:latin typeface="Times New Roman"/>
                <a:cs typeface="Times New Roman"/>
              </a:rPr>
              <a:t>rivisitando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natale </a:t>
            </a:r>
            <a:r>
              <a:rPr sz="1200" dirty="0">
                <a:latin typeface="Times New Roman"/>
                <a:cs typeface="Times New Roman"/>
              </a:rPr>
              <a:t>dopo la dispensazione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in cui ha vissuto. </a:t>
            </a:r>
            <a:r>
              <a:rPr sz="1200" spc="-5" dirty="0">
                <a:latin typeface="Times New Roman"/>
                <a:cs typeface="Times New Roman"/>
              </a:rPr>
              <a:t>Tali figli </a:t>
            </a:r>
            <a:r>
              <a:rPr sz="1200" dirty="0">
                <a:latin typeface="Times New Roman"/>
                <a:cs typeface="Times New Roman"/>
              </a:rPr>
              <a:t>a 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sono </a:t>
            </a: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in  condizione 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opportunità d’indagare sulla loro carriera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perché sono generalmente </a:t>
            </a:r>
            <a:r>
              <a:rPr sz="1200" dirty="0">
                <a:latin typeface="Times New Roman"/>
                <a:cs typeface="Times New Roman"/>
              </a:rPr>
              <a:t>limitati al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servizio</a:t>
            </a:r>
            <a:endParaRPr sz="1200">
              <a:latin typeface="Times New Roman"/>
              <a:cs typeface="Times New Roman"/>
            </a:endParaRPr>
          </a:p>
          <a:p>
            <a:pPr marL="63500" marR="628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locale. </a:t>
            </a:r>
            <a:r>
              <a:rPr sz="1200" dirty="0">
                <a:latin typeface="Times New Roman"/>
                <a:cs typeface="Times New Roman"/>
              </a:rPr>
              <a:t>Essi non condividono il </a:t>
            </a:r>
            <a:r>
              <a:rPr sz="1200" spc="-5" dirty="0">
                <a:latin typeface="Times New Roman"/>
                <a:cs typeface="Times New Roman"/>
              </a:rPr>
              <a:t>vostro elevato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esaltato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nel Corpo della Finalità del Paradiso;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mortali  </a:t>
            </a:r>
            <a:r>
              <a:rPr sz="1200" dirty="0">
                <a:latin typeface="Times New Roman"/>
                <a:cs typeface="Times New Roman"/>
              </a:rPr>
              <a:t>fusi </a:t>
            </a:r>
            <a:r>
              <a:rPr sz="1200" spc="-5" dirty="0">
                <a:latin typeface="Times New Roman"/>
                <a:cs typeface="Times New Roman"/>
              </a:rPr>
              <a:t>con l’Aggiustatore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ascendenti abbracciati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speciale sono </a:t>
            </a:r>
            <a:r>
              <a:rPr sz="1200" dirty="0">
                <a:latin typeface="Times New Roman"/>
                <a:cs typeface="Times New Roman"/>
              </a:rPr>
              <a:t>riuniti nei ranghi di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aspettano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l’avventura eterna della Deità. </a:t>
            </a:r>
            <a:r>
              <a:rPr sz="1200" dirty="0">
                <a:latin typeface="Times New Roman"/>
                <a:cs typeface="Times New Roman"/>
              </a:rPr>
              <a:t>I mortali fusi con lo Spirito </a:t>
            </a:r>
            <a:r>
              <a:rPr sz="1200" spc="-5" dirty="0">
                <a:latin typeface="Times New Roman"/>
                <a:cs typeface="Times New Roman"/>
              </a:rPr>
              <a:t>sono cittadini permanenti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locali; essi possono aspirare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63500" marR="1193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destino del Paradiso, </a:t>
            </a:r>
            <a:r>
              <a:rPr sz="1200" dirty="0">
                <a:latin typeface="Times New Roman"/>
                <a:cs typeface="Times New Roman"/>
              </a:rPr>
              <a:t>ma non possono </a:t>
            </a:r>
            <a:r>
              <a:rPr sz="1200" spc="-5" dirty="0">
                <a:latin typeface="Times New Roman"/>
                <a:cs typeface="Times New Roman"/>
              </a:rPr>
              <a:t>esserne certi.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l’ottavo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mondi che </a:t>
            </a:r>
            <a:r>
              <a:rPr sz="1200" spc="-5" dirty="0">
                <a:latin typeface="Times New Roman"/>
                <a:cs typeface="Times New Roman"/>
              </a:rPr>
              <a:t>circondano  Salvington,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di destino </a:t>
            </a:r>
            <a:r>
              <a:rPr sz="1200" spc="-5" dirty="0">
                <a:latin typeface="Times New Roman"/>
                <a:cs typeface="Times New Roman"/>
              </a:rPr>
              <a:t>con 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posizione </a:t>
            </a:r>
            <a:r>
              <a:rPr sz="1200" dirty="0">
                <a:latin typeface="Times New Roman"/>
                <a:cs typeface="Times New Roman"/>
              </a:rPr>
              <a:t>molto simili a </a:t>
            </a:r>
            <a:r>
              <a:rPr sz="1200" spc="-5" dirty="0">
                <a:latin typeface="Times New Roman"/>
                <a:cs typeface="Times New Roman"/>
              </a:rPr>
              <a:t>quelle immaginate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tradizioni planetarie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21015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I destini degli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ascendenti</a:t>
            </a:r>
            <a:endParaRPr sz="1600">
              <a:latin typeface="Times New Roman"/>
              <a:cs typeface="Times New Roman"/>
            </a:endParaRPr>
          </a:p>
          <a:p>
            <a:pPr marL="63500" marR="571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(452.1) 40:10.1 </a:t>
            </a:r>
            <a:r>
              <a:rPr sz="1200" dirty="0">
                <a:latin typeface="Times New Roman"/>
                <a:cs typeface="Times New Roman"/>
              </a:rPr>
              <a:t>I mortali fusi con lo Spirito, </a:t>
            </a:r>
            <a:r>
              <a:rPr sz="1200" spc="-5" dirty="0">
                <a:latin typeface="Times New Roman"/>
                <a:cs typeface="Times New Roman"/>
              </a:rPr>
              <a:t>parlando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confinati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locale;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fusi con il </a:t>
            </a:r>
            <a:r>
              <a:rPr sz="1200" spc="-5" dirty="0">
                <a:latin typeface="Times New Roman"/>
                <a:cs typeface="Times New Roman"/>
              </a:rPr>
              <a:t>Figlio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limitati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Superuniverso; </a:t>
            </a:r>
            <a:r>
              <a:rPr sz="1200" dirty="0">
                <a:latin typeface="Times New Roman"/>
                <a:cs typeface="Times New Roman"/>
              </a:rPr>
              <a:t>i mortali fusi con </a:t>
            </a:r>
            <a:r>
              <a:rPr sz="1200" spc="-5" dirty="0">
                <a:latin typeface="Times New Roman"/>
                <a:cs typeface="Times New Roman"/>
              </a:rPr>
              <a:t>l’Aggiustatore sono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degli Universi. 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fondono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ascendono sempre al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livello d’origine; queste entità spirituali ritornano infallibilmente alla sfera 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sorgente originaria.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604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(452.2) 40:10.2 </a:t>
            </a:r>
            <a:r>
              <a:rPr sz="1200" dirty="0">
                <a:latin typeface="Times New Roman"/>
                <a:cs typeface="Times New Roman"/>
              </a:rPr>
              <a:t>I mortali fusi con lo Spirito </a:t>
            </a:r>
            <a:r>
              <a:rPr sz="1200" spc="-5" dirty="0">
                <a:latin typeface="Times New Roman"/>
                <a:cs typeface="Times New Roman"/>
              </a:rPr>
              <a:t>appartengono all’Universo locale;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si elevano </a:t>
            </a:r>
            <a:r>
              <a:rPr sz="1200" dirty="0">
                <a:latin typeface="Times New Roman"/>
                <a:cs typeface="Times New Roman"/>
              </a:rPr>
              <a:t>normalmente oltre i </a:t>
            </a:r>
            <a:r>
              <a:rPr sz="1200" spc="-5" dirty="0">
                <a:latin typeface="Times New Roman"/>
                <a:cs typeface="Times New Roman"/>
              </a:rPr>
              <a:t>confini del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regno natale, </a:t>
            </a:r>
            <a:r>
              <a:rPr sz="1200" dirty="0">
                <a:latin typeface="Times New Roman"/>
                <a:cs typeface="Times New Roman"/>
              </a:rPr>
              <a:t>oltre i limiti </a:t>
            </a:r>
            <a:r>
              <a:rPr sz="1200" spc="-5" dirty="0">
                <a:latin typeface="Times New Roman"/>
                <a:cs typeface="Times New Roman"/>
              </a:rPr>
              <a:t>dell’estensione spaziale dello spirito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pervade. Similmente, gli ascendenti fusi </a:t>
            </a:r>
            <a:r>
              <a:rPr sz="1200" dirty="0">
                <a:latin typeface="Times New Roman"/>
                <a:cs typeface="Times New Roman"/>
              </a:rPr>
              <a:t>con il Figlio </a:t>
            </a:r>
            <a:r>
              <a:rPr sz="1200" spc="-5" dirty="0">
                <a:latin typeface="Times New Roman"/>
                <a:cs typeface="Times New Roman"/>
              </a:rPr>
              <a:t>salgono  alla sorgente che </a:t>
            </a:r>
            <a:r>
              <a:rPr sz="1200" dirty="0">
                <a:latin typeface="Times New Roman"/>
                <a:cs typeface="Times New Roman"/>
              </a:rPr>
              <a:t>li ha dotati </a:t>
            </a:r>
            <a:r>
              <a:rPr sz="1200" spc="-5" dirty="0">
                <a:latin typeface="Times New Roman"/>
                <a:cs typeface="Times New Roman"/>
              </a:rPr>
              <a:t>spiritualmente, poiché come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si focalizza nella </a:t>
            </a:r>
            <a:r>
              <a:rPr sz="1200" dirty="0">
                <a:latin typeface="Times New Roman"/>
                <a:cs typeface="Times New Roman"/>
              </a:rPr>
              <a:t>Divina  </a:t>
            </a:r>
            <a:r>
              <a:rPr sz="1200" spc="-5" dirty="0">
                <a:latin typeface="Times New Roman"/>
                <a:cs typeface="Times New Roman"/>
              </a:rPr>
              <a:t>Ministra associata, 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“spirito </a:t>
            </a:r>
            <a:r>
              <a:rPr sz="1200" dirty="0">
                <a:latin typeface="Times New Roman"/>
                <a:cs typeface="Times New Roman"/>
              </a:rPr>
              <a:t>di fusione” trova incremento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Spiriti Riflettivi </a:t>
            </a:r>
            <a:r>
              <a:rPr sz="1200" spc="-5" dirty="0">
                <a:latin typeface="Times New Roman"/>
                <a:cs typeface="Times New Roman"/>
              </a:rPr>
              <a:t>degli Universi superiori. Tali </a:t>
            </a:r>
            <a:r>
              <a:rPr sz="1200" dirty="0">
                <a:latin typeface="Times New Roman"/>
                <a:cs typeface="Times New Roman"/>
              </a:rPr>
              <a:t>relazioni 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tra i livelli </a:t>
            </a:r>
            <a:r>
              <a:rPr sz="1200" spc="-5" dirty="0">
                <a:latin typeface="Times New Roman"/>
                <a:cs typeface="Times New Roman"/>
              </a:rPr>
              <a:t>degli Universi 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Superuniversi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 </a:t>
            </a:r>
            <a:r>
              <a:rPr sz="1200" spc="-5" dirty="0">
                <a:latin typeface="Times New Roman"/>
                <a:cs typeface="Times New Roman"/>
              </a:rPr>
              <a:t>possono essere </a:t>
            </a:r>
            <a:r>
              <a:rPr sz="1200" dirty="0">
                <a:latin typeface="Times New Roman"/>
                <a:cs typeface="Times New Roman"/>
              </a:rPr>
              <a:t>difficili da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ma non da  </a:t>
            </a:r>
            <a:r>
              <a:rPr sz="1200" spc="-5" dirty="0">
                <a:latin typeface="Times New Roman"/>
                <a:cs typeface="Times New Roman"/>
              </a:rPr>
              <a:t>discernere, essendo chiaramente </a:t>
            </a:r>
            <a:r>
              <a:rPr sz="1200" dirty="0">
                <a:latin typeface="Times New Roman"/>
                <a:cs typeface="Times New Roman"/>
              </a:rPr>
              <a:t>rivelate </a:t>
            </a:r>
            <a:r>
              <a:rPr sz="1200" spc="-5" dirty="0">
                <a:latin typeface="Times New Roman"/>
                <a:cs typeface="Times New Roman"/>
              </a:rPr>
              <a:t>nei figli degli </a:t>
            </a:r>
            <a:r>
              <a:rPr sz="1200" dirty="0">
                <a:latin typeface="Times New Roman"/>
                <a:cs typeface="Times New Roman"/>
              </a:rPr>
              <a:t>Spiriti Riflettivi — le </a:t>
            </a:r>
            <a:r>
              <a:rPr sz="1200" spc="-5" dirty="0">
                <a:latin typeface="Times New Roman"/>
                <a:cs typeface="Times New Roman"/>
              </a:rPr>
              <a:t>Voci secorafiche dei Figli Creatori. L’Aggiustatore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Pensiero, che </a:t>
            </a:r>
            <a:r>
              <a:rPr sz="1200" dirty="0">
                <a:latin typeface="Times New Roman"/>
                <a:cs typeface="Times New Roman"/>
              </a:rPr>
              <a:t>proviene dal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Paradiso, non </a:t>
            </a:r>
            <a:r>
              <a:rPr sz="1200" spc="-5" dirty="0">
                <a:latin typeface="Times New Roman"/>
                <a:cs typeface="Times New Roman"/>
              </a:rPr>
              <a:t>si ferma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quando il figlio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faccia </a:t>
            </a:r>
            <a:r>
              <a:rPr sz="1200" dirty="0">
                <a:latin typeface="Times New Roman"/>
                <a:cs typeface="Times New Roman"/>
              </a:rPr>
              <a:t>con il  </a:t>
            </a:r>
            <a:r>
              <a:rPr sz="1200" spc="-5" dirty="0">
                <a:latin typeface="Times New Roman"/>
                <a:cs typeface="Times New Roman"/>
              </a:rPr>
              <a:t>Dio 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(452.3) 40:10.3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variabile misteriosa della tecnica </a:t>
            </a:r>
            <a:r>
              <a:rPr sz="1200" dirty="0">
                <a:latin typeface="Times New Roman"/>
                <a:cs typeface="Times New Roman"/>
              </a:rPr>
              <a:t>associativa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quale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mortale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fonde o non può </a:t>
            </a:r>
            <a:r>
              <a:rPr sz="1200" spc="-5" dirty="0">
                <a:latin typeface="Times New Roman"/>
                <a:cs typeface="Times New Roman"/>
              </a:rPr>
              <a:t>fondersi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l’eternità con 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interiore può </a:t>
            </a:r>
            <a:r>
              <a:rPr sz="1200" spc="-5" dirty="0">
                <a:latin typeface="Times New Roman"/>
                <a:cs typeface="Times New Roman"/>
              </a:rPr>
              <a:t>sembrare rivelare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difetto nel piano d’ascensione.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fusioni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Spirito, </a:t>
            </a:r>
            <a:r>
              <a:rPr sz="1200" spc="-5" dirty="0">
                <a:latin typeface="Times New Roman"/>
                <a:cs typeface="Times New Roman"/>
              </a:rPr>
              <a:t>superficialmente, sembrano </a:t>
            </a:r>
            <a:r>
              <a:rPr sz="1200" dirty="0">
                <a:latin typeface="Times New Roman"/>
                <a:cs typeface="Times New Roman"/>
              </a:rPr>
              <a:t>compensazioni </a:t>
            </a:r>
            <a:r>
              <a:rPr sz="1200" spc="-5" dirty="0">
                <a:latin typeface="Times New Roman"/>
                <a:cs typeface="Times New Roman"/>
              </a:rPr>
              <a:t>d’inspiegabili errori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dettaglio del piano per raggiungere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Paradiso. Ma ogni </a:t>
            </a:r>
            <a:r>
              <a:rPr sz="1200" dirty="0">
                <a:latin typeface="Times New Roman"/>
                <a:cs typeface="Times New Roman"/>
              </a:rPr>
              <a:t>conclusione di </a:t>
            </a:r>
            <a:r>
              <a:rPr sz="1200" spc="-5" dirty="0">
                <a:latin typeface="Times New Roman"/>
                <a:cs typeface="Times New Roman"/>
              </a:rPr>
              <a:t>tal genere </a:t>
            </a:r>
            <a:r>
              <a:rPr sz="1200" dirty="0">
                <a:latin typeface="Times New Roman"/>
                <a:cs typeface="Times New Roman"/>
              </a:rPr>
              <a:t>è sbagliata. Ci è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che tutti questi </a:t>
            </a:r>
            <a:r>
              <a:rPr sz="1200" spc="-5" dirty="0">
                <a:latin typeface="Times New Roman"/>
                <a:cs typeface="Times New Roman"/>
              </a:rPr>
              <a:t>avvenimenti si svolgono </a:t>
            </a:r>
            <a:r>
              <a:rPr sz="1200" dirty="0">
                <a:latin typeface="Times New Roman"/>
                <a:cs typeface="Times New Roman"/>
              </a:rPr>
              <a:t>in obbedienza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leggi stabilite dai Governatori Supremi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0859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08585">
              <a:lnSpc>
                <a:spcPct val="958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(452.4) 40:10.4 </a:t>
            </a:r>
            <a:r>
              <a:rPr sz="1200" spc="-5" dirty="0">
                <a:latin typeface="Times New Roman"/>
                <a:cs typeface="Times New Roman"/>
              </a:rPr>
              <a:t>Noi abbiamo analizzato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e siamo </a:t>
            </a:r>
            <a:r>
              <a:rPr sz="1200" spc="-5" dirty="0">
                <a:latin typeface="Times New Roman"/>
                <a:cs typeface="Times New Roman"/>
              </a:rPr>
              <a:t>giunti </a:t>
            </a:r>
            <a:r>
              <a:rPr sz="1200" dirty="0">
                <a:latin typeface="Times New Roman"/>
                <a:cs typeface="Times New Roman"/>
              </a:rPr>
              <a:t>alla conclusione </a:t>
            </a:r>
            <a:r>
              <a:rPr sz="1200" spc="-5" dirty="0">
                <a:latin typeface="Times New Roman"/>
                <a:cs typeface="Times New Roman"/>
              </a:rPr>
              <a:t>certa che </a:t>
            </a:r>
            <a:r>
              <a:rPr sz="1200" dirty="0">
                <a:latin typeface="Times New Roman"/>
                <a:cs typeface="Times New Roman"/>
              </a:rPr>
              <a:t>portare tutti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destino  </a:t>
            </a:r>
            <a:r>
              <a:rPr sz="1200" dirty="0">
                <a:latin typeface="Times New Roman"/>
                <a:cs typeface="Times New Roman"/>
              </a:rPr>
              <a:t>ultimo in </a:t>
            </a:r>
            <a:r>
              <a:rPr sz="1200" spc="-5" dirty="0">
                <a:latin typeface="Times New Roman"/>
                <a:cs typeface="Times New Roman"/>
              </a:rPr>
              <a:t>Paradiso sarebbe ingiusto per 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tempo-spazio,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dei Figli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dei  </a:t>
            </a:r>
            <a:r>
              <a:rPr sz="1200" spc="-5" dirty="0">
                <a:latin typeface="Times New Roman"/>
                <a:cs typeface="Times New Roman"/>
              </a:rPr>
              <a:t>Giorni dipenderebbero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dai servizi 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transito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superiori. E </a:t>
            </a:r>
            <a:r>
              <a:rPr sz="1200" spc="-5" dirty="0">
                <a:latin typeface="Times New Roman"/>
                <a:cs typeface="Times New Roman"/>
              </a:rPr>
              <a:t>sembra essere  quanto meno appropriato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governi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Superuniversi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provvisti ciascuno </a:t>
            </a:r>
            <a:r>
              <a:rPr sz="1200" dirty="0">
                <a:latin typeface="Times New Roman"/>
                <a:cs typeface="Times New Roman"/>
              </a:rPr>
              <a:t>di un gruppo </a:t>
            </a:r>
            <a:r>
              <a:rPr sz="1200" spc="-5" dirty="0">
                <a:latin typeface="Times New Roman"/>
                <a:cs typeface="Times New Roman"/>
              </a:rPr>
              <a:t>permanente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cittadini ascendenti;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funzioni </a:t>
            </a:r>
            <a:r>
              <a:rPr sz="1200" dirty="0">
                <a:latin typeface="Times New Roman"/>
                <a:cs typeface="Times New Roman"/>
              </a:rPr>
              <a:t>di queste amministrazioni siano </a:t>
            </a:r>
            <a:r>
              <a:rPr sz="1200" spc="-5" dirty="0">
                <a:latin typeface="Times New Roman"/>
                <a:cs typeface="Times New Roman"/>
              </a:rPr>
              <a:t>arricchite dagli sforzi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glorificati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status permanente, complementi evoluzionari degli abandontari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susatia. Ora, </a:t>
            </a:r>
            <a:r>
              <a:rPr sz="1200" dirty="0">
                <a:latin typeface="Times New Roman"/>
                <a:cs typeface="Times New Roman"/>
              </a:rPr>
              <a:t>è del tutto </a:t>
            </a:r>
            <a:r>
              <a:rPr sz="1200" spc="-5" dirty="0">
                <a:latin typeface="Times New Roman"/>
                <a:cs typeface="Times New Roman"/>
              </a:rPr>
              <a:t>evidente che </a:t>
            </a:r>
            <a:r>
              <a:rPr sz="1200" dirty="0">
                <a:latin typeface="Times New Roman"/>
                <a:cs typeface="Times New Roman"/>
              </a:rPr>
              <a:t>il piano d’ascensione  </a:t>
            </a:r>
            <a:r>
              <a:rPr sz="1200" spc="-5" dirty="0">
                <a:latin typeface="Times New Roman"/>
                <a:cs typeface="Times New Roman"/>
              </a:rPr>
              <a:t>attuale fornisce effettivamente alle amministrazioni del </a:t>
            </a:r>
            <a:r>
              <a:rPr sz="1200" dirty="0">
                <a:latin typeface="Times New Roman"/>
                <a:cs typeface="Times New Roman"/>
              </a:rPr>
              <a:t>tempo-spazio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creature </a:t>
            </a:r>
            <a:r>
              <a:rPr sz="1200" spc="-5" dirty="0">
                <a:latin typeface="Times New Roman"/>
                <a:cs typeface="Times New Roman"/>
              </a:rPr>
              <a:t>ascendenti. </a:t>
            </a:r>
            <a:r>
              <a:rPr sz="1200" dirty="0">
                <a:latin typeface="Times New Roman"/>
                <a:cs typeface="Times New Roman"/>
              </a:rPr>
              <a:t>E noi ci siamo  </a:t>
            </a:r>
            <a:r>
              <a:rPr sz="1200" spc="-5" dirty="0">
                <a:latin typeface="Times New Roman"/>
                <a:cs typeface="Times New Roman"/>
              </a:rPr>
              <a:t>chiesti </a:t>
            </a:r>
            <a:r>
              <a:rPr sz="1200" dirty="0">
                <a:latin typeface="Times New Roman"/>
                <a:cs typeface="Times New Roman"/>
              </a:rPr>
              <a:t>molte volte: tutto </a:t>
            </a:r>
            <a:r>
              <a:rPr sz="1200" spc="-5" dirty="0">
                <a:latin typeface="Times New Roman"/>
                <a:cs typeface="Times New Roman"/>
              </a:rPr>
              <a:t>questo rappresenta </a:t>
            </a:r>
            <a:r>
              <a:rPr sz="1200" dirty="0">
                <a:latin typeface="Times New Roman"/>
                <a:cs typeface="Times New Roman"/>
              </a:rPr>
              <a:t>una parte intenzionale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infinitamente </a:t>
            </a:r>
            <a:r>
              <a:rPr sz="1200" spc="-10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Architetti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Maestro, disegnati per </a:t>
            </a:r>
            <a:r>
              <a:rPr sz="1200" dirty="0">
                <a:latin typeface="Times New Roman"/>
                <a:cs typeface="Times New Roman"/>
              </a:rPr>
              <a:t>fornire </a:t>
            </a:r>
            <a:r>
              <a:rPr sz="1200" spc="-5" dirty="0">
                <a:latin typeface="Times New Roman"/>
                <a:cs typeface="Times New Roman"/>
              </a:rPr>
              <a:t>ai Figli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una popolazione ascendente </a:t>
            </a:r>
            <a:r>
              <a:rPr sz="1200" spc="-5" dirty="0">
                <a:latin typeface="Times New Roman"/>
                <a:cs typeface="Times New Roman"/>
              </a:rPr>
              <a:t>permanente con ordini </a:t>
            </a:r>
            <a:r>
              <a:rPr sz="1200" dirty="0">
                <a:latin typeface="Times New Roman"/>
                <a:cs typeface="Times New Roman"/>
              </a:rPr>
              <a:t>evoluti  di </a:t>
            </a:r>
            <a:r>
              <a:rPr sz="1200" spc="-5" dirty="0">
                <a:latin typeface="Times New Roman"/>
                <a:cs typeface="Times New Roman"/>
              </a:rPr>
              <a:t>cittadinanza che diverranno sempre </a:t>
            </a:r>
            <a:r>
              <a:rPr sz="1200" dirty="0">
                <a:latin typeface="Times New Roman"/>
                <a:cs typeface="Times New Roman"/>
              </a:rPr>
              <a:t>più competenti per condurre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affari di </a:t>
            </a:r>
            <a:r>
              <a:rPr sz="1200" spc="-5" dirty="0">
                <a:latin typeface="Times New Roman"/>
                <a:cs typeface="Times New Roman"/>
              </a:rPr>
              <a:t>questi regni </a:t>
            </a:r>
            <a:r>
              <a:rPr sz="1200" dirty="0">
                <a:latin typeface="Times New Roman"/>
                <a:cs typeface="Times New Roman"/>
              </a:rPr>
              <a:t>nelle ere </a:t>
            </a:r>
            <a:r>
              <a:rPr sz="1200" spc="-5" dirty="0">
                <a:latin typeface="Times New Roman"/>
                <a:cs typeface="Times New Roman"/>
              </a:rPr>
              <a:t>future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69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(452.5) 40:10.5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i destini </a:t>
            </a:r>
            <a:r>
              <a:rPr sz="1200" spc="-5" dirty="0">
                <a:latin typeface="Times New Roman"/>
                <a:cs typeface="Times New Roman"/>
              </a:rPr>
              <a:t>mortali varino </a:t>
            </a:r>
            <a:r>
              <a:rPr sz="1200" dirty="0">
                <a:latin typeface="Times New Roman"/>
                <a:cs typeface="Times New Roman"/>
              </a:rPr>
              <a:t>in tal modo non prova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sia necessariamente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o più piccolo  di un altro, ma </a:t>
            </a:r>
            <a:r>
              <a:rPr sz="1200" spc="-5" dirty="0">
                <a:latin typeface="Times New Roman"/>
                <a:cs typeface="Times New Roman"/>
              </a:rPr>
              <a:t>semplicemente che sono differenti.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dinanzi agli ascendenti fusi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 si </a:t>
            </a:r>
            <a:r>
              <a:rPr sz="1200" dirty="0">
                <a:latin typeface="Times New Roman"/>
                <a:cs typeface="Times New Roman"/>
              </a:rPr>
              <a:t>estende una grande e  </a:t>
            </a:r>
            <a:r>
              <a:rPr sz="1200" spc="-5" dirty="0">
                <a:latin typeface="Times New Roman"/>
                <a:cs typeface="Times New Roman"/>
              </a:rPr>
              <a:t>gloriosa carriera come finalitari nell’eterno </a:t>
            </a:r>
            <a:r>
              <a:rPr sz="1200" dirty="0">
                <a:latin typeface="Times New Roman"/>
                <a:cs typeface="Times New Roman"/>
              </a:rPr>
              <a:t>futuro, 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preferiti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ai loro fratelli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Non c’è alcun favoritismo,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d’arbitrario, nell’operare selettivo </a:t>
            </a:r>
            <a:r>
              <a:rPr sz="1200" dirty="0">
                <a:latin typeface="Times New Roman"/>
                <a:cs typeface="Times New Roman"/>
              </a:rPr>
              <a:t>del piano divino di </a:t>
            </a:r>
            <a:r>
              <a:rPr sz="1200" spc="-5" dirty="0">
                <a:latin typeface="Times New Roman"/>
                <a:cs typeface="Times New Roman"/>
              </a:rPr>
              <a:t>sopravvivenza dei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(453.1) 40:10.6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fusi con </a:t>
            </a:r>
            <a:r>
              <a:rPr sz="1200" spc="-5" dirty="0">
                <a:latin typeface="Times New Roman"/>
                <a:cs typeface="Times New Roman"/>
              </a:rPr>
              <a:t>l’Aggiustatore beneficiano </a:t>
            </a:r>
            <a:r>
              <a:rPr sz="1200" dirty="0">
                <a:latin typeface="Times New Roman"/>
                <a:cs typeface="Times New Roman"/>
              </a:rPr>
              <a:t>evidentemente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ampie opportunità di </a:t>
            </a:r>
            <a:r>
              <a:rPr sz="1200" spc="-5" dirty="0">
                <a:latin typeface="Times New Roman"/>
                <a:cs typeface="Times New Roman"/>
              </a:rPr>
              <a:t>servire,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questa meta li </a:t>
            </a:r>
            <a:r>
              <a:rPr sz="1200" spc="-5" dirty="0">
                <a:latin typeface="Times New Roman"/>
                <a:cs typeface="Times New Roman"/>
              </a:rPr>
              <a:t>esclude automaticamente </a:t>
            </a:r>
            <a:r>
              <a:rPr sz="1200" dirty="0">
                <a:latin typeface="Times New Roman"/>
                <a:cs typeface="Times New Roman"/>
              </a:rPr>
              <a:t>dalla possibilità di </a:t>
            </a:r>
            <a:r>
              <a:rPr sz="1200" spc="-5" dirty="0">
                <a:latin typeface="Times New Roman"/>
                <a:cs typeface="Times New Roman"/>
              </a:rPr>
              <a:t>partecipare alla </a:t>
            </a:r>
            <a:r>
              <a:rPr sz="1200" dirty="0">
                <a:latin typeface="Times New Roman"/>
                <a:cs typeface="Times New Roman"/>
              </a:rPr>
              <a:t>lotta millenaria 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o di  un </a:t>
            </a:r>
            <a:r>
              <a:rPr sz="1200" spc="-5" dirty="0">
                <a:latin typeface="Times New Roman"/>
                <a:cs typeface="Times New Roman"/>
              </a:rPr>
              <a:t>Superuniverso, dalle </a:t>
            </a:r>
            <a:r>
              <a:rPr sz="1200" dirty="0">
                <a:latin typeface="Times New Roman"/>
                <a:cs typeface="Times New Roman"/>
              </a:rPr>
              <a:t>epoche più primitive e meno </a:t>
            </a:r>
            <a:r>
              <a:rPr sz="1200" spc="-5" dirty="0">
                <a:latin typeface="Times New Roman"/>
                <a:cs typeface="Times New Roman"/>
              </a:rPr>
              <a:t>stabili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ere successive </a:t>
            </a:r>
            <a:r>
              <a:rPr sz="1200" dirty="0">
                <a:latin typeface="Times New Roman"/>
                <a:cs typeface="Times New Roman"/>
              </a:rPr>
              <a:t>e stabilizzate in </a:t>
            </a:r>
            <a:r>
              <a:rPr sz="1200" spc="-5" dirty="0">
                <a:latin typeface="Times New Roman"/>
                <a:cs typeface="Times New Roman"/>
              </a:rPr>
              <a:t>cui viene raggiunta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perfezione relativa. </a:t>
            </a:r>
            <a:r>
              <a:rPr sz="1200" dirty="0">
                <a:latin typeface="Times New Roman"/>
                <a:cs typeface="Times New Roman"/>
              </a:rPr>
              <a:t>I finalitari </a:t>
            </a:r>
            <a:r>
              <a:rPr sz="1200" spc="-5" dirty="0">
                <a:latin typeface="Times New Roman"/>
                <a:cs typeface="Times New Roman"/>
              </a:rPr>
              <a:t>acquisiscono </a:t>
            </a:r>
            <a:r>
              <a:rPr sz="1200" dirty="0">
                <a:latin typeface="Times New Roman"/>
                <a:cs typeface="Times New Roman"/>
              </a:rPr>
              <a:t>una vasta e </a:t>
            </a:r>
            <a:r>
              <a:rPr sz="1200" spc="-5" dirty="0">
                <a:latin typeface="Times New Roman"/>
                <a:cs typeface="Times New Roman"/>
              </a:rPr>
              <a:t>meravigliosa </a:t>
            </a:r>
            <a:r>
              <a:rPr sz="1200" dirty="0">
                <a:latin typeface="Times New Roman"/>
                <a:cs typeface="Times New Roman"/>
              </a:rPr>
              <a:t>esperienza di servizio </a:t>
            </a:r>
            <a:r>
              <a:rPr sz="1200" spc="-5" dirty="0">
                <a:latin typeface="Times New Roman"/>
                <a:cs typeface="Times New Roman"/>
              </a:rPr>
              <a:t>transitorio </a:t>
            </a:r>
            <a:r>
              <a:rPr sz="1200" dirty="0">
                <a:latin typeface="Times New Roman"/>
                <a:cs typeface="Times New Roman"/>
              </a:rPr>
              <a:t>in tutti i sette segmenti del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Universo, ma non </a:t>
            </a:r>
            <a:r>
              <a:rPr sz="1200" spc="-5" dirty="0">
                <a:latin typeface="Times New Roman"/>
                <a:cs typeface="Times New Roman"/>
              </a:rPr>
              <a:t>acquisiscono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profonda di un dato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caratterizza già </a:t>
            </a:r>
            <a:r>
              <a:rPr sz="1200" dirty="0">
                <a:latin typeface="Times New Roman"/>
                <a:cs typeface="Times New Roman"/>
              </a:rPr>
              <a:t>ora i </a:t>
            </a:r>
            <a:r>
              <a:rPr sz="1200" spc="-5" dirty="0">
                <a:latin typeface="Times New Roman"/>
                <a:cs typeface="Times New Roman"/>
              </a:rPr>
              <a:t>veterani  del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fusi </a:t>
            </a:r>
            <a:r>
              <a:rPr sz="1200" dirty="0">
                <a:latin typeface="Times New Roman"/>
                <a:cs typeface="Times New Roman"/>
              </a:rPr>
              <a:t>con lo Spirito.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beneficiano </a:t>
            </a:r>
            <a:r>
              <a:rPr sz="1200" dirty="0">
                <a:latin typeface="Times New Roman"/>
                <a:cs typeface="Times New Roman"/>
              </a:rPr>
              <a:t>dell’opportunità di </a:t>
            </a:r>
            <a:r>
              <a:rPr sz="1200" spc="-5" dirty="0">
                <a:latin typeface="Times New Roman"/>
                <a:cs typeface="Times New Roman"/>
              </a:rPr>
              <a:t>assistere alla </a:t>
            </a:r>
            <a:r>
              <a:rPr sz="1200" dirty="0">
                <a:latin typeface="Times New Roman"/>
                <a:cs typeface="Times New Roman"/>
              </a:rPr>
              <a:t>processione  </a:t>
            </a:r>
            <a:r>
              <a:rPr sz="1200" spc="-5" dirty="0">
                <a:latin typeface="Times New Roman"/>
                <a:cs typeface="Times New Roman"/>
              </a:rPr>
              <a:t>ascendente delle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planetarie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svolgono,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ad una, su </a:t>
            </a:r>
            <a:r>
              <a:rPr sz="1200" dirty="0">
                <a:latin typeface="Times New Roman"/>
                <a:cs typeface="Times New Roman"/>
              </a:rPr>
              <a:t>dieci milioni di mondi abitati. E nel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devoto 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213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779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personalmente al </a:t>
            </a:r>
            <a:r>
              <a:rPr sz="1200" dirty="0">
                <a:latin typeface="Times New Roman"/>
                <a:cs typeface="Times New Roman"/>
              </a:rPr>
              <a:t>corrente </a:t>
            </a:r>
            <a:r>
              <a:rPr sz="1200" spc="-5" dirty="0">
                <a:latin typeface="Times New Roman"/>
                <a:cs typeface="Times New Roman"/>
              </a:rPr>
              <a:t>dei dettagli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Universi,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possiamo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quale il 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informazioni </a:t>
            </a:r>
            <a:r>
              <a:rPr sz="1200" spc="-5" dirty="0">
                <a:latin typeface="Times New Roman"/>
                <a:cs typeface="Times New Roman"/>
              </a:rPr>
              <a:t>concernenti gli esseri della sua </a:t>
            </a:r>
            <a:r>
              <a:rPr sz="1200" dirty="0">
                <a:latin typeface="Times New Roman"/>
                <a:cs typeface="Times New Roman"/>
              </a:rPr>
              <a:t>immensa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presenza. 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della personalità,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informato — ha conoscenza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— di tutti 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atti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tutti gli Universi dell’intera creazione. Benché </a:t>
            </a:r>
            <a:r>
              <a:rPr sz="1200" dirty="0">
                <a:latin typeface="Times New Roman"/>
                <a:cs typeface="Times New Roman"/>
              </a:rPr>
              <a:t>non riusciamo </a:t>
            </a:r>
            <a:r>
              <a:rPr sz="1200" spc="-5" dirty="0">
                <a:latin typeface="Times New Roman"/>
                <a:cs typeface="Times New Roman"/>
              </a:rPr>
              <a:t>ad afferrare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questa tecnica </a:t>
            </a:r>
            <a:r>
              <a:rPr sz="1200" dirty="0">
                <a:latin typeface="Times New Roman"/>
                <a:cs typeface="Times New Roman"/>
              </a:rPr>
              <a:t>di comunione 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suoi figli, possiamo essere fortificati nella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“Signore </a:t>
            </a:r>
            <a:r>
              <a:rPr sz="1200" dirty="0">
                <a:latin typeface="Times New Roman"/>
                <a:cs typeface="Times New Roman"/>
              </a:rPr>
              <a:t>conosce i </a:t>
            </a:r>
            <a:r>
              <a:rPr sz="1200" spc="-5" dirty="0">
                <a:latin typeface="Times New Roman"/>
                <a:cs typeface="Times New Roman"/>
              </a:rPr>
              <a:t>suoi figli”,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noi </a:t>
            </a:r>
            <a:r>
              <a:rPr sz="1200" spc="-5" dirty="0">
                <a:latin typeface="Times New Roman"/>
                <a:cs typeface="Times New Roman"/>
              </a:rPr>
              <a:t>“egli  prende </a:t>
            </a:r>
            <a:r>
              <a:rPr sz="1200" dirty="0">
                <a:latin typeface="Times New Roman"/>
                <a:cs typeface="Times New Roman"/>
              </a:rPr>
              <a:t>nota di dove siamo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19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(363.7) 32:4.9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presente, spiritualmente parlando,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dimora centrale e, specificamente, mediante </a:t>
            </a:r>
            <a:r>
              <a:rPr sz="1200" dirty="0">
                <a:latin typeface="Times New Roman"/>
                <a:cs typeface="Times New Roman"/>
              </a:rPr>
              <a:t>il divino </a:t>
            </a:r>
            <a:r>
              <a:rPr sz="1200" spc="-5" dirty="0">
                <a:latin typeface="Times New Roman"/>
                <a:cs typeface="Times New Roman"/>
              </a:rPr>
              <a:t>Aggiustatore che </a:t>
            </a:r>
            <a:r>
              <a:rPr sz="1200" dirty="0">
                <a:latin typeface="Times New Roman"/>
                <a:cs typeface="Times New Roman"/>
              </a:rPr>
              <a:t>vive, opera </a:t>
            </a:r>
            <a:r>
              <a:rPr sz="1200" spc="-5" dirty="0">
                <a:latin typeface="Times New Roman"/>
                <a:cs typeface="Times New Roman"/>
              </a:rPr>
              <a:t>ed attende </a:t>
            </a:r>
            <a:r>
              <a:rPr sz="1200" dirty="0">
                <a:latin typeface="Times New Roman"/>
                <a:cs typeface="Times New Roman"/>
              </a:rPr>
              <a:t>nelle profondità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(363.8) 32:4.10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personalità egocentrica;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distribuisce largamente se stesso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creazione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creature.  Egli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opera non soltanto nelle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Figli, ai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affida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che </a:t>
            </a:r>
            <a:r>
              <a:rPr sz="1200" dirty="0">
                <a:latin typeface="Times New Roman"/>
                <a:cs typeface="Times New Roman"/>
              </a:rPr>
              <a:t>è loro  </a:t>
            </a:r>
            <a:r>
              <a:rPr sz="1200" spc="-5" dirty="0">
                <a:latin typeface="Times New Roman"/>
                <a:cs typeface="Times New Roman"/>
              </a:rPr>
              <a:t>divinamente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fare.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spogliato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la possibilità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compiuta da  un </a:t>
            </a:r>
            <a:r>
              <a:rPr sz="1200" spc="-5" dirty="0">
                <a:latin typeface="Times New Roman"/>
                <a:cs typeface="Times New Roman"/>
              </a:rPr>
              <a:t>altro essere.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per l’uomo </a:t>
            </a:r>
            <a:r>
              <a:rPr sz="1200" dirty="0">
                <a:latin typeface="Times New Roman"/>
                <a:cs typeface="Times New Roman"/>
              </a:rPr>
              <a:t>mortale quanto per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che governa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Universo locale.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osserviamo </a:t>
            </a:r>
            <a:r>
              <a:rPr sz="1200" dirty="0">
                <a:latin typeface="Times New Roman"/>
                <a:cs typeface="Times New Roman"/>
              </a:rPr>
              <a:t>la messa in atto </a:t>
            </a: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ideale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infinito del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2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(364.1) 32:4.11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conferimento universale </a:t>
            </a:r>
            <a:r>
              <a:rPr sz="1200" dirty="0">
                <a:latin typeface="Times New Roman"/>
                <a:cs typeface="Times New Roman"/>
              </a:rPr>
              <a:t>di se </a:t>
            </a:r>
            <a:r>
              <a:rPr sz="1200" spc="-5" dirty="0">
                <a:latin typeface="Times New Roman"/>
                <a:cs typeface="Times New Roman"/>
              </a:rPr>
              <a:t>stesso abbiamo ampia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della grandezza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magnanimità della </a:t>
            </a:r>
            <a:r>
              <a:rPr sz="1200" dirty="0">
                <a:latin typeface="Times New Roman"/>
                <a:cs typeface="Times New Roman"/>
              </a:rPr>
              <a:t>divina  </a:t>
            </a:r>
            <a:r>
              <a:rPr sz="1200" spc="-5" dirty="0">
                <a:latin typeface="Times New Roman"/>
                <a:cs typeface="Times New Roman"/>
              </a:rPr>
              <a:t>natura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Se Dio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trattenuto </a:t>
            </a:r>
            <a:r>
              <a:rPr sz="1200" dirty="0">
                <a:latin typeface="Times New Roman"/>
                <a:cs typeface="Times New Roman"/>
              </a:rPr>
              <a:t>qualcosa di </a:t>
            </a:r>
            <a:r>
              <a:rPr sz="1200" spc="-5" dirty="0">
                <a:latin typeface="Times New Roman"/>
                <a:cs typeface="Times New Roman"/>
              </a:rPr>
              <a:t>se stesso dalla creazione universale, </a:t>
            </a:r>
            <a:r>
              <a:rPr sz="1200" dirty="0">
                <a:latin typeface="Times New Roman"/>
                <a:cs typeface="Times New Roman"/>
              </a:rPr>
              <a:t>è perché di quel </a:t>
            </a:r>
            <a:r>
              <a:rPr sz="1200" spc="-5" dirty="0">
                <a:latin typeface="Times New Roman"/>
                <a:cs typeface="Times New Roman"/>
              </a:rPr>
              <a:t>residuo conferisce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prodiga </a:t>
            </a:r>
            <a:r>
              <a:rPr sz="1200" dirty="0">
                <a:latin typeface="Times New Roman"/>
                <a:cs typeface="Times New Roman"/>
              </a:rPr>
              <a:t>generosità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ai mortali dei regni, </a:t>
            </a:r>
            <a:r>
              <a:rPr sz="1200" dirty="0">
                <a:latin typeface="Times New Roman"/>
                <a:cs typeface="Times New Roman"/>
              </a:rPr>
              <a:t>i Monitori </a:t>
            </a:r>
            <a:r>
              <a:rPr sz="1200" spc="-5" dirty="0">
                <a:latin typeface="Times New Roman"/>
                <a:cs typeface="Times New Roman"/>
              </a:rPr>
              <a:t>del Mistero del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che dimorano così  pazientemente nei candidati </a:t>
            </a:r>
            <a:r>
              <a:rPr sz="1200" dirty="0">
                <a:latin typeface="Times New Roman"/>
                <a:cs typeface="Times New Roman"/>
              </a:rPr>
              <a:t>mortali alla vita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092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cittadini dell’Universo locale, l’esperienza si aggiunge all’esperienza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pienezza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fa maturare </a:t>
            </a:r>
            <a:r>
              <a:rPr sz="1200" spc="-5" dirty="0">
                <a:latin typeface="Times New Roman"/>
                <a:cs typeface="Times New Roman"/>
              </a:rPr>
              <a:t>quell’alta  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generata dall’esperienza </a:t>
            </a:r>
            <a:r>
              <a:rPr sz="1200" dirty="0">
                <a:latin typeface="Times New Roman"/>
                <a:cs typeface="Times New Roman"/>
              </a:rPr>
              <a:t>focalizzata — 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i="1" spc="-5" dirty="0">
                <a:latin typeface="Times New Roman"/>
                <a:cs typeface="Times New Roman"/>
              </a:rPr>
              <a:t>che </a:t>
            </a:r>
            <a:r>
              <a:rPr sz="1200" i="1" dirty="0">
                <a:latin typeface="Times New Roman"/>
                <a:cs typeface="Times New Roman"/>
              </a:rPr>
              <a:t>fa autorità — </a:t>
            </a:r>
            <a:r>
              <a:rPr sz="1200" dirty="0">
                <a:latin typeface="Times New Roman"/>
                <a:cs typeface="Times New Roman"/>
              </a:rPr>
              <a:t>e questa è in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fattore  vitale nella stabilizzazione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8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(453.2) 40:10.7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avviene per coloro che si </a:t>
            </a:r>
            <a:r>
              <a:rPr sz="1200" dirty="0">
                <a:latin typeface="Times New Roman"/>
                <a:cs typeface="Times New Roman"/>
              </a:rPr>
              <a:t>fondono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Spirito, </a:t>
            </a:r>
            <a:r>
              <a:rPr sz="1200" spc="-5" dirty="0">
                <a:latin typeface="Times New Roman"/>
                <a:cs typeface="Times New Roman"/>
              </a:rPr>
              <a:t>così avviene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fusi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che </a:t>
            </a:r>
            <a:r>
              <a:rPr sz="1200" dirty="0">
                <a:latin typeface="Times New Roman"/>
                <a:cs typeface="Times New Roman"/>
              </a:rPr>
              <a:t>hanno raggiunto  lo </a:t>
            </a:r>
            <a:r>
              <a:rPr sz="1200" spc="-5" dirty="0">
                <a:latin typeface="Times New Roman"/>
                <a:cs typeface="Times New Roman"/>
              </a:rPr>
              <a:t>status residenziale su Uversa. </a:t>
            </a:r>
            <a:r>
              <a:rPr sz="1200" dirty="0">
                <a:latin typeface="Times New Roman"/>
                <a:cs typeface="Times New Roman"/>
              </a:rPr>
              <a:t>Alcuni di </a:t>
            </a:r>
            <a:r>
              <a:rPr sz="1200" spc="-5" dirty="0">
                <a:latin typeface="Times New Roman"/>
                <a:cs typeface="Times New Roman"/>
              </a:rPr>
              <a:t>questi esseri provengono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primissime epoche </a:t>
            </a:r>
            <a:r>
              <a:rPr sz="1200" dirty="0">
                <a:latin typeface="Times New Roman"/>
                <a:cs typeface="Times New Roman"/>
              </a:rPr>
              <a:t>di Orvonton e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corpo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 con </a:t>
            </a:r>
            <a:r>
              <a:rPr sz="1200" dirty="0">
                <a:latin typeface="Times New Roman"/>
                <a:cs typeface="Times New Roman"/>
              </a:rPr>
              <a:t>discernimento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accumulando </a:t>
            </a:r>
            <a:r>
              <a:rPr sz="1200" dirty="0">
                <a:latin typeface="Times New Roman"/>
                <a:cs typeface="Times New Roman"/>
              </a:rPr>
              <a:t>lentamente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contributi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sempre più </a:t>
            </a:r>
            <a:r>
              <a:rPr sz="1200" spc="5" dirty="0">
                <a:latin typeface="Times New Roman"/>
                <a:cs typeface="Times New Roman"/>
              </a:rPr>
              <a:t>estesi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stabilizzazione </a:t>
            </a:r>
            <a:r>
              <a:rPr sz="1200" spc="-5" dirty="0">
                <a:latin typeface="Times New Roman"/>
                <a:cs typeface="Times New Roman"/>
              </a:rPr>
              <a:t>finale del </a:t>
            </a:r>
            <a:r>
              <a:rPr sz="1200" dirty="0">
                <a:latin typeface="Times New Roman"/>
                <a:cs typeface="Times New Roman"/>
              </a:rPr>
              <a:t>settimo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(453.3) 40:10.8 </a:t>
            </a:r>
            <a:r>
              <a:rPr sz="1200" spc="-5" dirty="0">
                <a:latin typeface="Times New Roman"/>
                <a:cs typeface="Times New Roman"/>
              </a:rPr>
              <a:t>Quale sarà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ultimo di questi </a:t>
            </a:r>
            <a:r>
              <a:rPr sz="1200" spc="-5" dirty="0">
                <a:latin typeface="Times New Roman"/>
                <a:cs typeface="Times New Roman"/>
              </a:rPr>
              <a:t>ordini stazionari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 degli Universi </a:t>
            </a:r>
            <a:r>
              <a:rPr sz="1200" dirty="0">
                <a:latin typeface="Times New Roman"/>
                <a:cs typeface="Times New Roman"/>
              </a:rPr>
              <a:t>locali e </a:t>
            </a:r>
            <a:r>
              <a:rPr sz="1200" spc="-5" dirty="0">
                <a:latin typeface="Times New Roman"/>
                <a:cs typeface="Times New Roman"/>
              </a:rPr>
              <a:t>dei Superuniversi </a:t>
            </a:r>
            <a:r>
              <a:rPr sz="1200" dirty="0">
                <a:latin typeface="Times New Roman"/>
                <a:cs typeface="Times New Roman"/>
              </a:rPr>
              <a:t>non lo  </a:t>
            </a:r>
            <a:r>
              <a:rPr sz="1200" spc="-5" dirty="0">
                <a:latin typeface="Times New Roman"/>
                <a:cs typeface="Times New Roman"/>
              </a:rPr>
              <a:t>sappiamo,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quando 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esploreranno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frontiere </a:t>
            </a:r>
            <a:r>
              <a:rPr sz="1200" dirty="0">
                <a:latin typeface="Times New Roman"/>
                <a:cs typeface="Times New Roman"/>
              </a:rPr>
              <a:t>in espansione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nei  sistemi planetari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primo livello </a:t>
            </a:r>
            <a:r>
              <a:rPr sz="1200" dirty="0">
                <a:latin typeface="Times New Roman"/>
                <a:cs typeface="Times New Roman"/>
              </a:rPr>
              <a:t>di spazio </a:t>
            </a:r>
            <a:r>
              <a:rPr sz="1200" spc="-5" dirty="0">
                <a:latin typeface="Times New Roman"/>
                <a:cs typeface="Times New Roman"/>
              </a:rPr>
              <a:t>esterno,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fratelli della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evoluzionaria ascendente fusi </a:t>
            </a:r>
            <a:r>
              <a:rPr sz="1200" dirty="0">
                <a:latin typeface="Times New Roman"/>
                <a:cs typeface="Times New Roman"/>
              </a:rPr>
              <a:t>con il Figlio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 Spirito </a:t>
            </a:r>
            <a:r>
              <a:rPr sz="1200" spc="-5" dirty="0">
                <a:latin typeface="Times New Roman"/>
                <a:cs typeface="Times New Roman"/>
              </a:rPr>
              <a:t>contribuiranno </a:t>
            </a:r>
            <a:r>
              <a:rPr sz="1200" dirty="0">
                <a:latin typeface="Times New Roman"/>
                <a:cs typeface="Times New Roman"/>
              </a:rPr>
              <a:t>in maniera </a:t>
            </a:r>
            <a:r>
              <a:rPr sz="1200" spc="-5" dirty="0">
                <a:latin typeface="Times New Roman"/>
                <a:cs typeface="Times New Roman"/>
              </a:rPr>
              <a:t>appropriata al mantenimento dell’equilibrio esperienziale dei Superuniversi perfezionati, </a:t>
            </a:r>
            <a:r>
              <a:rPr sz="1200" dirty="0">
                <a:latin typeface="Times New Roman"/>
                <a:cs typeface="Times New Roman"/>
              </a:rPr>
              <a:t>pronti  </a:t>
            </a:r>
            <a:r>
              <a:rPr sz="1200" spc="-5" dirty="0">
                <a:latin typeface="Times New Roman"/>
                <a:cs typeface="Times New Roman"/>
              </a:rPr>
              <a:t>ad accogliere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flusso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che potranno, in quei tempi lontani, </a:t>
            </a:r>
            <a:r>
              <a:rPr sz="1200" spc="-5" dirty="0">
                <a:latin typeface="Times New Roman"/>
                <a:cs typeface="Times New Roman"/>
              </a:rPr>
              <a:t>affluire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nelle creazioni </a:t>
            </a:r>
            <a:r>
              <a:rPr sz="1200" dirty="0">
                <a:latin typeface="Times New Roman"/>
                <a:cs typeface="Times New Roman"/>
              </a:rPr>
              <a:t>sorelle come un </a:t>
            </a:r>
            <a:r>
              <a:rPr sz="1200" spc="-5" dirty="0">
                <a:latin typeface="Times New Roman"/>
                <a:cs typeface="Times New Roman"/>
              </a:rPr>
              <a:t>vasto torrente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spirituale proveniente da </a:t>
            </a:r>
            <a:r>
              <a:rPr sz="1200" spc="-5" dirty="0">
                <a:latin typeface="Times New Roman"/>
                <a:cs typeface="Times New Roman"/>
              </a:rPr>
              <a:t>queste galassie </a:t>
            </a:r>
            <a:r>
              <a:rPr sz="1200" dirty="0">
                <a:latin typeface="Times New Roman"/>
                <a:cs typeface="Times New Roman"/>
              </a:rPr>
              <a:t>attualmente </a:t>
            </a:r>
            <a:r>
              <a:rPr sz="1200" spc="-5" dirty="0">
                <a:latin typeface="Times New Roman"/>
                <a:cs typeface="Times New Roman"/>
              </a:rPr>
              <a:t>inesplorate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disabitate 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(453.4) 40:10.9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fondono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permanenza come cittadini degli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</a:t>
            </a:r>
            <a:endParaRPr sz="1200">
              <a:latin typeface="Times New Roman"/>
              <a:cs typeface="Times New Roman"/>
            </a:endParaRPr>
          </a:p>
          <a:p>
            <a:pPr marL="76200" marR="6413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locali, </a:t>
            </a:r>
            <a:r>
              <a:rPr sz="1200" dirty="0">
                <a:latin typeface="Times New Roman"/>
                <a:cs typeface="Times New Roman"/>
              </a:rPr>
              <a:t>non tutti lo </a:t>
            </a:r>
            <a:r>
              <a:rPr sz="1200" spc="-5" dirty="0">
                <a:latin typeface="Times New Roman"/>
                <a:cs typeface="Times New Roman"/>
              </a:rPr>
              <a:t>fanno.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qualche fase del loro ministero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richiedesse </a:t>
            </a:r>
            <a:r>
              <a:rPr sz="1200" dirty="0">
                <a:latin typeface="Times New Roman"/>
                <a:cs typeface="Times New Roman"/>
              </a:rPr>
              <a:t>la loro presenza </a:t>
            </a:r>
            <a:r>
              <a:rPr sz="1200" spc="-5" dirty="0">
                <a:latin typeface="Times New Roman"/>
                <a:cs typeface="Times New Roman"/>
              </a:rPr>
              <a:t>personale nel Superuniverso,  allora si opererebbero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cittadini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trasformazioni dell’essere </a:t>
            </a:r>
            <a:r>
              <a:rPr sz="1200" dirty="0">
                <a:latin typeface="Times New Roman"/>
                <a:cs typeface="Times New Roman"/>
              </a:rPr>
              <a:t>tali da </a:t>
            </a:r>
            <a:r>
              <a:rPr sz="1200" spc="-5" dirty="0">
                <a:latin typeface="Times New Roman"/>
                <a:cs typeface="Times New Roman"/>
              </a:rPr>
              <a:t>renderli capaci </a:t>
            </a:r>
            <a:r>
              <a:rPr sz="1200" dirty="0">
                <a:latin typeface="Times New Roman"/>
                <a:cs typeface="Times New Roman"/>
              </a:rPr>
              <a:t>di ascendere </a:t>
            </a:r>
            <a:r>
              <a:rPr sz="1200" spc="-5" dirty="0">
                <a:latin typeface="Times New Roman"/>
                <a:cs typeface="Times New Roman"/>
              </a:rPr>
              <a:t>all’Universo </a:t>
            </a:r>
            <a:r>
              <a:rPr sz="1200" dirty="0">
                <a:latin typeface="Times New Roman"/>
                <a:cs typeface="Times New Roman"/>
              </a:rPr>
              <a:t>superiore.  E </a:t>
            </a:r>
            <a:r>
              <a:rPr sz="1200" spc="-5" dirty="0">
                <a:latin typeface="Times New Roman"/>
                <a:cs typeface="Times New Roman"/>
              </a:rPr>
              <a:t>all’arrivo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Guardiani Celesti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presentare questi </a:t>
            </a:r>
            <a:r>
              <a:rPr sz="1200" dirty="0">
                <a:latin typeface="Times New Roman"/>
                <a:cs typeface="Times New Roman"/>
              </a:rPr>
              <a:t>mortali fusi con lo Spirito </a:t>
            </a:r>
            <a:r>
              <a:rPr sz="1200" spc="-5" dirty="0">
                <a:latin typeface="Times New Roman"/>
                <a:cs typeface="Times New Roman"/>
              </a:rPr>
              <a:t>ai tribunali degli Antichi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vi  </a:t>
            </a:r>
            <a:r>
              <a:rPr sz="1200" spc="-5" dirty="0">
                <a:latin typeface="Times New Roman"/>
                <a:cs typeface="Times New Roman"/>
              </a:rPr>
              <a:t>ascenderebbero </a:t>
            </a:r>
            <a:r>
              <a:rPr sz="1200" dirty="0">
                <a:latin typeface="Times New Roman"/>
                <a:cs typeface="Times New Roman"/>
              </a:rPr>
              <a:t>per non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mai più. </a:t>
            </a:r>
            <a:r>
              <a:rPr sz="1200" spc="-5" dirty="0">
                <a:latin typeface="Times New Roman"/>
                <a:cs typeface="Times New Roman"/>
              </a:rPr>
              <a:t>Essi diventano </a:t>
            </a:r>
            <a:r>
              <a:rPr sz="1200" dirty="0">
                <a:latin typeface="Times New Roman"/>
                <a:cs typeface="Times New Roman"/>
              </a:rPr>
              <a:t>pupilli </a:t>
            </a:r>
            <a:r>
              <a:rPr sz="1200" spc="-5" dirty="0">
                <a:latin typeface="Times New Roman"/>
                <a:cs typeface="Times New Roman"/>
              </a:rPr>
              <a:t>del Superuniverso, servendo </a:t>
            </a:r>
            <a:r>
              <a:rPr sz="1200" dirty="0">
                <a:latin typeface="Times New Roman"/>
                <a:cs typeface="Times New Roman"/>
              </a:rPr>
              <a:t>in permanenza </a:t>
            </a:r>
            <a:r>
              <a:rPr sz="1200" spc="-5" dirty="0">
                <a:latin typeface="Times New Roman"/>
                <a:cs typeface="Times New Roman"/>
              </a:rPr>
              <a:t>come assistenti dei  Guardiani Celesti, salvo quei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loro volta sono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a servire 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in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(453.5) 40:10.10 </a:t>
            </a:r>
            <a:r>
              <a:rPr sz="1200" dirty="0">
                <a:latin typeface="Times New Roman"/>
                <a:cs typeface="Times New Roman"/>
              </a:rPr>
              <a:t>Come i loro </a:t>
            </a:r>
            <a:r>
              <a:rPr sz="1200" spc="-5" dirty="0">
                <a:latin typeface="Times New Roman"/>
                <a:cs typeface="Times New Roman"/>
              </a:rPr>
              <a:t>fratelli fusi </a:t>
            </a:r>
            <a:r>
              <a:rPr sz="1200" dirty="0">
                <a:latin typeface="Times New Roman"/>
                <a:cs typeface="Times New Roman"/>
              </a:rPr>
              <a:t>con lo Spirito,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fondono con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attraversano Havona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senza aver subìto </a:t>
            </a:r>
            <a:r>
              <a:rPr sz="1200" spc="-5" dirty="0">
                <a:latin typeface="Times New Roman"/>
                <a:cs typeface="Times New Roman"/>
              </a:rPr>
              <a:t>certe trasformazioni modificatrici. Per buone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sufficienti ragioni,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effettuati</a:t>
            </a:r>
            <a:endParaRPr sz="1200">
              <a:latin typeface="Times New Roman"/>
              <a:cs typeface="Times New Roman"/>
            </a:endParaRPr>
          </a:p>
          <a:p>
            <a:pPr marL="76200" marR="18669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certi sopravviventi </a:t>
            </a:r>
            <a:r>
              <a:rPr sz="1200" dirty="0">
                <a:latin typeface="Times New Roman"/>
                <a:cs typeface="Times New Roman"/>
              </a:rPr>
              <a:t>fusi con il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esseri s’incontrano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spc="5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sette circuiti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 che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fusi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ascendono effettivamente al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una meta  </a:t>
            </a:r>
            <a:r>
              <a:rPr sz="1200" spc="-5" dirty="0">
                <a:latin typeface="Times New Roman"/>
                <a:cs typeface="Times New Roman"/>
              </a:rPr>
              <a:t>equivalente </a:t>
            </a:r>
            <a:r>
              <a:rPr sz="1200" dirty="0">
                <a:latin typeface="Times New Roman"/>
                <a:cs typeface="Times New Roman"/>
              </a:rPr>
              <a:t>sotto molti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che </a:t>
            </a:r>
            <a:r>
              <a:rPr sz="1200" dirty="0">
                <a:latin typeface="Times New Roman"/>
                <a:cs typeface="Times New Roman"/>
              </a:rPr>
              <a:t>attende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fusi con il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(453.6) 40:10.11 </a:t>
            </a:r>
            <a:r>
              <a:rPr sz="1200" dirty="0">
                <a:latin typeface="Times New Roman"/>
                <a:cs typeface="Times New Roman"/>
              </a:rPr>
              <a:t>I mortali fusi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sono potenziali </a:t>
            </a:r>
            <a:r>
              <a:rPr sz="1200" spc="-5" dirty="0">
                <a:latin typeface="Times New Roman"/>
                <a:cs typeface="Times New Roman"/>
              </a:rPr>
              <a:t>finalitari.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destinazione è il </a:t>
            </a:r>
            <a:r>
              <a:rPr sz="1200" spc="-5" dirty="0">
                <a:latin typeface="Times New Roman"/>
                <a:cs typeface="Times New Roman"/>
              </a:rPr>
              <a:t>Padre Universale, ed essi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raggiungono,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nella prospettiva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era dell’Universo i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come tali, non </a:t>
            </a:r>
            <a:r>
              <a:rPr sz="1200" spc="-5" dirty="0">
                <a:latin typeface="Times New Roman"/>
                <a:cs typeface="Times New Roman"/>
              </a:rPr>
              <a:t>completano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destino. Essi rimangono </a:t>
            </a:r>
            <a:r>
              <a:rPr sz="1200" dirty="0">
                <a:latin typeface="Times New Roman"/>
                <a:cs typeface="Times New Roman"/>
              </a:rPr>
              <a:t>creature  incomplete — spiriti del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stadio —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attività 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precedente alla </a:t>
            </a:r>
            <a:r>
              <a:rPr sz="1200" dirty="0">
                <a:latin typeface="Times New Roman"/>
                <a:cs typeface="Times New Roman"/>
              </a:rPr>
              <a:t>luce e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36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(454.1) 40:10.12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finalitario 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abbracciato dalla Trinità </a:t>
            </a:r>
            <a:r>
              <a:rPr sz="1200" dirty="0">
                <a:latin typeface="Times New Roman"/>
                <a:cs typeface="Times New Roman"/>
              </a:rPr>
              <a:t>— diviene un </a:t>
            </a:r>
            <a:r>
              <a:rPr sz="1200" spc="-5" dirty="0">
                <a:latin typeface="Times New Roman"/>
                <a:cs typeface="Times New Roman"/>
              </a:rPr>
              <a:t>Figlio Trinitizzato, </a:t>
            </a:r>
            <a:r>
              <a:rPr sz="1200" dirty="0">
                <a:latin typeface="Times New Roman"/>
                <a:cs typeface="Times New Roman"/>
              </a:rPr>
              <a:t>quale un </a:t>
            </a:r>
            <a:r>
              <a:rPr sz="1200" spc="-5" dirty="0">
                <a:latin typeface="Times New Roman"/>
                <a:cs typeface="Times New Roman"/>
              </a:rPr>
              <a:t>Possente  Messaggero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allora questo finalitario </a:t>
            </a:r>
            <a:r>
              <a:rPr sz="1200" dirty="0">
                <a:latin typeface="Times New Roman"/>
                <a:cs typeface="Times New Roman"/>
              </a:rPr>
              <a:t>ha compiuto il </a:t>
            </a:r>
            <a:r>
              <a:rPr sz="1200" spc="-5" dirty="0">
                <a:latin typeface="Times New Roman"/>
                <a:cs typeface="Times New Roman"/>
              </a:rPr>
              <a:t>suo destino, almeno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era dell’Universo. I </a:t>
            </a:r>
            <a:r>
              <a:rPr sz="1200" spc="-5" dirty="0">
                <a:latin typeface="Times New Roman"/>
                <a:cs typeface="Times New Roman"/>
              </a:rPr>
              <a:t>Possenti Messaggeri 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compagni possono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preciso spiriti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stadio,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aggiunta ad </a:t>
            </a:r>
            <a:r>
              <a:rPr sz="1200" spc="5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cose l’abbraccio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li dota di tutto </a:t>
            </a:r>
            <a:r>
              <a:rPr sz="1200" spc="-5" dirty="0">
                <a:latin typeface="Times New Roman"/>
                <a:cs typeface="Times New Roman"/>
              </a:rPr>
              <a:t>ciò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finalitario raggiungerà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come </a:t>
            </a:r>
            <a:r>
              <a:rPr sz="1200" dirty="0">
                <a:latin typeface="Times New Roman"/>
                <a:cs typeface="Times New Roman"/>
              </a:rPr>
              <a:t>spirito del settimo </a:t>
            </a:r>
            <a:r>
              <a:rPr sz="1200" spc="-5" dirty="0">
                <a:latin typeface="Times New Roman"/>
                <a:cs typeface="Times New Roman"/>
              </a:rPr>
              <a:t>stadio.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trinitizzati,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14160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mortali fusi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passano per l’esperienza del </a:t>
            </a:r>
            <a:r>
              <a:rPr sz="1200" dirty="0">
                <a:latin typeface="Times New Roman"/>
                <a:cs typeface="Times New Roman"/>
              </a:rPr>
              <a:t>Paradiso con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ascendenti fusi con </a:t>
            </a:r>
            <a:r>
              <a:rPr sz="1200" spc="-5" dirty="0">
                <a:latin typeface="Times New Roman"/>
                <a:cs typeface="Times New Roman"/>
              </a:rPr>
              <a:t>l’Aggiustatore, ai quali  sono allora </a:t>
            </a:r>
            <a:r>
              <a:rPr sz="1200" dirty="0">
                <a:latin typeface="Times New Roman"/>
                <a:cs typeface="Times New Roman"/>
              </a:rPr>
              <a:t>identici in tutte le </a:t>
            </a:r>
            <a:r>
              <a:rPr sz="1200" spc="-5" dirty="0">
                <a:latin typeface="Times New Roman"/>
                <a:cs typeface="Times New Roman"/>
              </a:rPr>
              <a:t>materie concernenti l’amministrazione superuniversale. Questi Figli </a:t>
            </a:r>
            <a:r>
              <a:rPr sz="1200" dirty="0">
                <a:latin typeface="Times New Roman"/>
                <a:cs typeface="Times New Roman"/>
              </a:rPr>
              <a:t>Trinitizzati di Selezione o </a:t>
            </a:r>
            <a:r>
              <a:rPr sz="1200" spc="-10" dirty="0">
                <a:latin typeface="Times New Roman"/>
                <a:cs typeface="Times New Roman"/>
              </a:rPr>
              <a:t>di  </a:t>
            </a:r>
            <a:r>
              <a:rPr sz="1200" dirty="0">
                <a:latin typeface="Times New Roman"/>
                <a:cs typeface="Times New Roman"/>
              </a:rPr>
              <a:t>Compimento sono, </a:t>
            </a:r>
            <a:r>
              <a:rPr sz="1200" spc="-5" dirty="0">
                <a:latin typeface="Times New Roman"/>
                <a:cs typeface="Times New Roman"/>
              </a:rPr>
              <a:t>almeno per </a:t>
            </a:r>
            <a:r>
              <a:rPr sz="1200" dirty="0">
                <a:latin typeface="Times New Roman"/>
                <a:cs typeface="Times New Roman"/>
              </a:rPr>
              <a:t>il momento, </a:t>
            </a:r>
            <a:r>
              <a:rPr sz="1200" spc="-5" dirty="0">
                <a:latin typeface="Times New Roman"/>
                <a:cs typeface="Times New Roman"/>
              </a:rPr>
              <a:t>creature complete,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differenza dei </a:t>
            </a:r>
            <a:r>
              <a:rPr sz="1200" dirty="0">
                <a:latin typeface="Times New Roman"/>
                <a:cs typeface="Times New Roman"/>
              </a:rPr>
              <a:t>finalitari che sono </a:t>
            </a:r>
            <a:r>
              <a:rPr sz="1200" spc="-5" dirty="0">
                <a:latin typeface="Times New Roman"/>
                <a:cs typeface="Times New Roman"/>
              </a:rPr>
              <a:t>attualmente creature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incomplete.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28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(454.2) 40:10.13 </a:t>
            </a:r>
            <a:r>
              <a:rPr sz="1200" dirty="0">
                <a:latin typeface="Times New Roman"/>
                <a:cs typeface="Times New Roman"/>
              </a:rPr>
              <a:t>Così, in </a:t>
            </a:r>
            <a:r>
              <a:rPr sz="1200" spc="-5" dirty="0">
                <a:latin typeface="Times New Roman"/>
                <a:cs typeface="Times New Roman"/>
              </a:rPr>
              <a:t>ultima analisi, sarebbe </a:t>
            </a:r>
            <a:r>
              <a:rPr sz="1200" dirty="0">
                <a:latin typeface="Times New Roman"/>
                <a:cs typeface="Times New Roman"/>
              </a:rPr>
              <a:t>improprio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termini “maggiore”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“minore” confrontando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destini degli </a:t>
            </a:r>
            <a:r>
              <a:rPr sz="1200" dirty="0">
                <a:latin typeface="Times New Roman"/>
                <a:cs typeface="Times New Roman"/>
              </a:rPr>
              <a:t>ordini 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di filiazione. </a:t>
            </a:r>
            <a:r>
              <a:rPr sz="1200" spc="-5" dirty="0">
                <a:latin typeface="Times New Roman"/>
                <a:cs typeface="Times New Roman"/>
              </a:rPr>
              <a:t>Ogni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condivide la </a:t>
            </a:r>
            <a:r>
              <a:rPr sz="1200" spc="-5" dirty="0">
                <a:latin typeface="Times New Roman"/>
                <a:cs typeface="Times New Roman"/>
              </a:rPr>
              <a:t>paternità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Dio, e </a:t>
            </a:r>
            <a:r>
              <a:rPr sz="1200" spc="-5" dirty="0">
                <a:latin typeface="Times New Roman"/>
                <a:cs typeface="Times New Roman"/>
              </a:rPr>
              <a:t>Dio ama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uguale ciascuno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creature.  Egli </a:t>
            </a:r>
            <a:r>
              <a:rPr sz="1200" dirty="0">
                <a:latin typeface="Times New Roman"/>
                <a:cs typeface="Times New Roman"/>
              </a:rPr>
              <a:t>non ha più rispetto per i </a:t>
            </a:r>
            <a:r>
              <a:rPr sz="1200" spc="-5" dirty="0">
                <a:latin typeface="Times New Roman"/>
                <a:cs typeface="Times New Roman"/>
              </a:rPr>
              <a:t>destini ascendenti </a:t>
            </a:r>
            <a:r>
              <a:rPr sz="1200" dirty="0">
                <a:latin typeface="Times New Roman"/>
                <a:cs typeface="Times New Roman"/>
              </a:rPr>
              <a:t>di quanto ne </a:t>
            </a:r>
            <a:r>
              <a:rPr sz="1200" spc="-5" dirty="0">
                <a:latin typeface="Times New Roman"/>
                <a:cs typeface="Times New Roman"/>
              </a:rPr>
              <a:t>abbia </a:t>
            </a:r>
            <a:r>
              <a:rPr sz="1200" dirty="0">
                <a:latin typeface="Times New Roman"/>
                <a:cs typeface="Times New Roman"/>
              </a:rPr>
              <a:t>delle creature </a:t>
            </a:r>
            <a:r>
              <a:rPr sz="1200" spc="-5" dirty="0">
                <a:latin typeface="Times New Roman"/>
                <a:cs typeface="Times New Roman"/>
              </a:rPr>
              <a:t>suscettibili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tali destini.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ama  </a:t>
            </a:r>
            <a:r>
              <a:rPr sz="1200" i="1" spc="-5" dirty="0">
                <a:latin typeface="Times New Roman"/>
                <a:cs typeface="Times New Roman"/>
              </a:rPr>
              <a:t>ciascuno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affetto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5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che vero, </a:t>
            </a:r>
            <a:r>
              <a:rPr sz="1200" dirty="0">
                <a:latin typeface="Times New Roman"/>
                <a:cs typeface="Times New Roman"/>
              </a:rPr>
              <a:t>santo, divino, </a:t>
            </a:r>
            <a:r>
              <a:rPr sz="1200" spc="-5" dirty="0">
                <a:latin typeface="Times New Roman"/>
                <a:cs typeface="Times New Roman"/>
              </a:rPr>
              <a:t>illimitato, eterno ed </a:t>
            </a:r>
            <a:r>
              <a:rPr sz="1200" dirty="0">
                <a:latin typeface="Times New Roman"/>
                <a:cs typeface="Times New Roman"/>
              </a:rPr>
              <a:t>unico — un </a:t>
            </a:r>
            <a:r>
              <a:rPr sz="1200" spc="-5" dirty="0">
                <a:latin typeface="Times New Roman"/>
                <a:cs typeface="Times New Roman"/>
              </a:rPr>
              <a:t>amore effuso su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955" cy="16154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168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i="1" spc="-5" dirty="0">
                <a:latin typeface="Times New Roman"/>
                <a:cs typeface="Times New Roman"/>
              </a:rPr>
              <a:t>quel </a:t>
            </a:r>
            <a:r>
              <a:rPr sz="1200" spc="-5" dirty="0">
                <a:latin typeface="Times New Roman"/>
                <a:cs typeface="Times New Roman"/>
              </a:rPr>
              <a:t>figlio, individualmente, personalmente ed esclusivamente. </a:t>
            </a:r>
            <a:r>
              <a:rPr sz="1200" dirty="0">
                <a:latin typeface="Times New Roman"/>
                <a:cs typeface="Times New Roman"/>
              </a:rPr>
              <a:t>Ed un tale </a:t>
            </a:r>
            <a:r>
              <a:rPr sz="1200" spc="-5" dirty="0">
                <a:latin typeface="Times New Roman"/>
                <a:cs typeface="Times New Roman"/>
              </a:rPr>
              <a:t>amore eclissa completamente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 </a:t>
            </a:r>
            <a:r>
              <a:rPr sz="1200" spc="-5" dirty="0">
                <a:latin typeface="Times New Roman"/>
                <a:cs typeface="Times New Roman"/>
              </a:rPr>
              <a:t>fatti.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relazione suprema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creatura ed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(454.3) 40:10.14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mortali ora voi </a:t>
            </a:r>
            <a:r>
              <a:rPr sz="1200" spc="-5" dirty="0">
                <a:latin typeface="Times New Roman"/>
                <a:cs typeface="Times New Roman"/>
              </a:rPr>
              <a:t>potete riconoscere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posto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cominciare </a:t>
            </a:r>
            <a:r>
              <a:rPr sz="1200" dirty="0">
                <a:latin typeface="Times New Roman"/>
                <a:cs typeface="Times New Roman"/>
              </a:rPr>
              <a:t>a sentire  </a:t>
            </a:r>
            <a:r>
              <a:rPr sz="1200" spc="-5" dirty="0">
                <a:latin typeface="Times New Roman"/>
                <a:cs typeface="Times New Roman"/>
              </a:rPr>
              <a:t>l’obbligo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avvalervi dei vantaggi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liberamente forniti </a:t>
            </a:r>
            <a:r>
              <a:rPr sz="1200" dirty="0">
                <a:latin typeface="Times New Roman"/>
                <a:cs typeface="Times New Roman"/>
              </a:rPr>
              <a:t>nel piano </a:t>
            </a:r>
            <a:r>
              <a:rPr sz="1200" spc="-5" dirty="0">
                <a:latin typeface="Times New Roman"/>
                <a:cs typeface="Times New Roman"/>
              </a:rPr>
              <a:t>paradisiaco,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piano paradisiaco, per </a:t>
            </a:r>
            <a:r>
              <a:rPr sz="1200" dirty="0">
                <a:latin typeface="Times New Roman"/>
                <a:cs typeface="Times New Roman"/>
              </a:rPr>
              <a:t>la sopravvivenza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così </a:t>
            </a:r>
            <a:r>
              <a:rPr sz="1200" dirty="0">
                <a:latin typeface="Times New Roman"/>
                <a:cs typeface="Times New Roman"/>
              </a:rPr>
              <a:t>sublimato </a:t>
            </a:r>
            <a:r>
              <a:rPr sz="1200" spc="-5" dirty="0">
                <a:latin typeface="Times New Roman"/>
                <a:cs typeface="Times New Roman"/>
              </a:rPr>
              <a:t>ed illuminato dall’esperienza </a:t>
            </a:r>
            <a:r>
              <a:rPr sz="1200" dirty="0">
                <a:latin typeface="Times New Roman"/>
                <a:cs typeface="Times New Roman"/>
              </a:rPr>
              <a:t>di vita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conferimento. </a:t>
            </a:r>
            <a:r>
              <a:rPr sz="1200" spc="-5" dirty="0">
                <a:latin typeface="Times New Roman"/>
                <a:cs typeface="Times New Roman"/>
              </a:rPr>
              <a:t>Vi sono stati </a:t>
            </a:r>
            <a:r>
              <a:rPr sz="1200" dirty="0">
                <a:latin typeface="Times New Roman"/>
                <a:cs typeface="Times New Roman"/>
              </a:rPr>
              <a:t>forniti </a:t>
            </a:r>
            <a:r>
              <a:rPr sz="1200" spc="-5" dirty="0">
                <a:latin typeface="Times New Roman"/>
                <a:cs typeface="Times New Roman"/>
              </a:rPr>
              <a:t>ogni  facilitazione ed ogni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per assicurare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raggiungimento finale </a:t>
            </a:r>
            <a:r>
              <a:rPr sz="1200" dirty="0">
                <a:latin typeface="Times New Roman"/>
                <a:cs typeface="Times New Roman"/>
              </a:rPr>
              <a:t>della meta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(454.4) 40:10.15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temporaneamente assegnato al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73720" cy="38715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41: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Aspetti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fisici dell’Universo</a:t>
            </a:r>
            <a:r>
              <a:rPr sz="2200" b="1" spc="3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locale</a:t>
            </a:r>
            <a:endParaRPr sz="2200">
              <a:latin typeface="Times New Roman"/>
              <a:cs typeface="Times New Roman"/>
            </a:endParaRPr>
          </a:p>
          <a:p>
            <a:pPr marL="63500" marR="14795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(455.1) 41:0.1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caratteristico dello </a:t>
            </a:r>
            <a:r>
              <a:rPr sz="1200" dirty="0">
                <a:latin typeface="Times New Roman"/>
                <a:cs typeface="Times New Roman"/>
              </a:rPr>
              <a:t>spazio che </a:t>
            </a:r>
            <a:r>
              <a:rPr sz="1200" spc="-5" dirty="0">
                <a:latin typeface="Times New Roman"/>
                <a:cs typeface="Times New Roman"/>
              </a:rPr>
              <a:t>distingue ogni creazione locale </a:t>
            </a:r>
            <a:r>
              <a:rPr sz="1200" dirty="0">
                <a:latin typeface="Times New Roman"/>
                <a:cs typeface="Times New Roman"/>
              </a:rPr>
              <a:t>da tutte le altre è la </a:t>
            </a:r>
            <a:r>
              <a:rPr sz="1200" spc="-5" dirty="0">
                <a:latin typeface="Times New Roman"/>
                <a:cs typeface="Times New Roman"/>
              </a:rPr>
              <a:t>presenza 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Creativo.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certamente pervaso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spaziale della Divina Ministra 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e tale presenza </a:t>
            </a:r>
            <a:r>
              <a:rPr sz="1200" spc="5" dirty="0">
                <a:latin typeface="Times New Roman"/>
                <a:cs typeface="Times New Roman"/>
              </a:rPr>
              <a:t>termina  </a:t>
            </a:r>
            <a:r>
              <a:rPr sz="1200" spc="-5" dirty="0">
                <a:latin typeface="Times New Roman"/>
                <a:cs typeface="Times New Roman"/>
              </a:rPr>
              <a:t>altrettanto certamente ai margini </a:t>
            </a:r>
            <a:r>
              <a:rPr sz="1200" dirty="0">
                <a:latin typeface="Times New Roman"/>
                <a:cs typeface="Times New Roman"/>
              </a:rPr>
              <a:t>esterni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Universo locale.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pervaso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Madre del </a:t>
            </a:r>
            <a:r>
              <a:rPr sz="1200" dirty="0">
                <a:latin typeface="Times New Roman"/>
                <a:cs typeface="Times New Roman"/>
              </a:rPr>
              <a:t>nostro Universo 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Nebadon; </a:t>
            </a:r>
            <a:r>
              <a:rPr sz="1200" dirty="0">
                <a:latin typeface="Times New Roman"/>
                <a:cs typeface="Times New Roman"/>
              </a:rPr>
              <a:t>ciò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di là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spaziale è fuori di </a:t>
            </a:r>
            <a:r>
              <a:rPr sz="1200" spc="-5" dirty="0">
                <a:latin typeface="Times New Roman"/>
                <a:cs typeface="Times New Roman"/>
              </a:rPr>
              <a:t>Nebadon; si tratta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regioni </a:t>
            </a:r>
            <a:r>
              <a:rPr sz="1200" dirty="0">
                <a:latin typeface="Times New Roman"/>
                <a:cs typeface="Times New Roman"/>
              </a:rPr>
              <a:t>spaziali esterne a  </a:t>
            </a:r>
            <a:r>
              <a:rPr sz="1200" spc="-5" dirty="0">
                <a:latin typeface="Times New Roman"/>
                <a:cs typeface="Times New Roman"/>
              </a:rPr>
              <a:t>Nebadon del </a:t>
            </a:r>
            <a:r>
              <a:rPr sz="1200" dirty="0">
                <a:latin typeface="Times New Roman"/>
                <a:cs typeface="Times New Roman"/>
              </a:rPr>
              <a:t>Superuniverso 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altri Universi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(455.2) 41:0.2 </a:t>
            </a:r>
            <a:r>
              <a:rPr sz="1200" spc="-5" dirty="0">
                <a:latin typeface="Times New Roman"/>
                <a:cs typeface="Times New Roman"/>
              </a:rPr>
              <a:t>Mentre l’organizzazione amministrativa del grande Universo mostra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divisione </a:t>
            </a:r>
            <a:r>
              <a:rPr sz="1200" dirty="0">
                <a:latin typeface="Times New Roman"/>
                <a:cs typeface="Times New Roman"/>
              </a:rPr>
              <a:t>molto netta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queste divisioni </a:t>
            </a:r>
            <a:r>
              <a:rPr sz="1200" spc="-5" dirty="0">
                <a:latin typeface="Times New Roman"/>
                <a:cs typeface="Times New Roman"/>
              </a:rPr>
              <a:t>abbiano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parallelo astronomico nella  separazione spaziale </a:t>
            </a:r>
            <a:r>
              <a:rPr sz="1200" dirty="0">
                <a:latin typeface="Times New Roman"/>
                <a:cs typeface="Times New Roman"/>
              </a:rPr>
              <a:t>di Havona e dei sette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non vi sono </a:t>
            </a:r>
            <a:r>
              <a:rPr sz="1200" spc="-5" dirty="0">
                <a:latin typeface="Times New Roman"/>
                <a:cs typeface="Times New Roman"/>
              </a:rPr>
              <a:t>linee altrettanto </a:t>
            </a:r>
            <a:r>
              <a:rPr sz="1200" dirty="0">
                <a:latin typeface="Times New Roman"/>
                <a:cs typeface="Times New Roman"/>
              </a:rPr>
              <a:t>nette di </a:t>
            </a:r>
            <a:r>
              <a:rPr sz="1200" spc="-5" dirty="0">
                <a:latin typeface="Times New Roman"/>
                <a:cs typeface="Times New Roman"/>
              </a:rPr>
              <a:t>demarcazione fisica </a:t>
            </a:r>
            <a:r>
              <a:rPr sz="1200" dirty="0">
                <a:latin typeface="Times New Roman"/>
                <a:cs typeface="Times New Roman"/>
              </a:rPr>
              <a:t>che mettano in  rilievo le </a:t>
            </a:r>
            <a:r>
              <a:rPr sz="1200" spc="-5" dirty="0">
                <a:latin typeface="Times New Roman"/>
                <a:cs typeface="Times New Roman"/>
              </a:rPr>
              <a:t>creazioni locali.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settori maggiori </a:t>
            </a:r>
            <a:r>
              <a:rPr sz="1200" dirty="0">
                <a:latin typeface="Times New Roman"/>
                <a:cs typeface="Times New Roman"/>
              </a:rPr>
              <a:t>e minori di Orvonton sono </a:t>
            </a:r>
            <a:r>
              <a:rPr sz="1200" spc="-5" dirty="0">
                <a:latin typeface="Times New Roman"/>
                <a:cs typeface="Times New Roman"/>
              </a:rPr>
              <a:t>(per </a:t>
            </a:r>
            <a:r>
              <a:rPr sz="1200" dirty="0">
                <a:latin typeface="Times New Roman"/>
                <a:cs typeface="Times New Roman"/>
              </a:rPr>
              <a:t>noi) </a:t>
            </a:r>
            <a:r>
              <a:rPr sz="1200" spc="-5" dirty="0">
                <a:latin typeface="Times New Roman"/>
                <a:cs typeface="Times New Roman"/>
              </a:rPr>
              <a:t>chiaramente distinguibili,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così  facile </a:t>
            </a:r>
            <a:r>
              <a:rPr sz="1200" dirty="0">
                <a:latin typeface="Times New Roman"/>
                <a:cs typeface="Times New Roman"/>
              </a:rPr>
              <a:t>identificare i confini </a:t>
            </a:r>
            <a:r>
              <a:rPr sz="1200" spc="-5" dirty="0">
                <a:latin typeface="Times New Roman"/>
                <a:cs typeface="Times New Roman"/>
              </a:rPr>
              <a:t>fisici degli Universi </a:t>
            </a:r>
            <a:r>
              <a:rPr sz="1200" dirty="0">
                <a:latin typeface="Times New Roman"/>
                <a:cs typeface="Times New Roman"/>
              </a:rPr>
              <a:t>locali. Ciò è dovuto al </a:t>
            </a:r>
            <a:r>
              <a:rPr sz="1200" spc="-5" dirty="0">
                <a:latin typeface="Times New Roman"/>
                <a:cs typeface="Times New Roman"/>
              </a:rPr>
              <a:t>fatto che queste creazioni locali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amministrativamente  organizzate secondo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principi </a:t>
            </a:r>
            <a:r>
              <a:rPr sz="1200" i="1" spc="-5" dirty="0">
                <a:latin typeface="Times New Roman"/>
                <a:cs typeface="Times New Roman"/>
              </a:rPr>
              <a:t>creativi </a:t>
            </a:r>
            <a:r>
              <a:rPr sz="1200" spc="-5" dirty="0">
                <a:latin typeface="Times New Roman"/>
                <a:cs typeface="Times New Roman"/>
              </a:rPr>
              <a:t>che governano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segmentazione del carico </a:t>
            </a:r>
            <a:r>
              <a:rPr sz="1200" dirty="0">
                <a:latin typeface="Times New Roman"/>
                <a:cs typeface="Times New Roman"/>
              </a:rPr>
              <a:t>totale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mentre  le </a:t>
            </a:r>
            <a:r>
              <a:rPr sz="1200" spc="-5" dirty="0">
                <a:latin typeface="Times New Roman"/>
                <a:cs typeface="Times New Roman"/>
              </a:rPr>
              <a:t>loro componenti </a:t>
            </a:r>
            <a:r>
              <a:rPr sz="1200" dirty="0">
                <a:latin typeface="Times New Roman"/>
                <a:cs typeface="Times New Roman"/>
              </a:rPr>
              <a:t>fisiche, le </a:t>
            </a:r>
            <a:r>
              <a:rPr sz="1200" spc="-5" dirty="0">
                <a:latin typeface="Times New Roman"/>
                <a:cs typeface="Times New Roman"/>
              </a:rPr>
              <a:t>sfere dello </a:t>
            </a:r>
            <a:r>
              <a:rPr sz="1200" dirty="0">
                <a:latin typeface="Times New Roman"/>
                <a:cs typeface="Times New Roman"/>
              </a:rPr>
              <a:t>spazio — soli, isole </a:t>
            </a:r>
            <a:r>
              <a:rPr sz="1200" spc="-5" dirty="0">
                <a:latin typeface="Times New Roman"/>
                <a:cs typeface="Times New Roman"/>
              </a:rPr>
              <a:t>oscure, </a:t>
            </a:r>
            <a:r>
              <a:rPr sz="1200" dirty="0">
                <a:latin typeface="Times New Roman"/>
                <a:cs typeface="Times New Roman"/>
              </a:rPr>
              <a:t>pianeti, </a:t>
            </a:r>
            <a:r>
              <a:rPr sz="1200" spc="-5" dirty="0">
                <a:latin typeface="Times New Roman"/>
                <a:cs typeface="Times New Roman"/>
              </a:rPr>
              <a:t>ecc. </a:t>
            </a:r>
            <a:r>
              <a:rPr sz="1200" dirty="0">
                <a:latin typeface="Times New Roman"/>
                <a:cs typeface="Times New Roman"/>
              </a:rPr>
              <a:t>— hanno principalmente </a:t>
            </a:r>
            <a:r>
              <a:rPr sz="1200" spc="-5" dirty="0">
                <a:latin typeface="Times New Roman"/>
                <a:cs typeface="Times New Roman"/>
              </a:rPr>
              <a:t>origine dalle </a:t>
            </a:r>
            <a:r>
              <a:rPr sz="1200" dirty="0">
                <a:latin typeface="Times New Roman"/>
                <a:cs typeface="Times New Roman"/>
              </a:rPr>
              <a:t>nebulose, e 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ultime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apparizione </a:t>
            </a:r>
            <a:r>
              <a:rPr sz="1200" dirty="0">
                <a:latin typeface="Times New Roman"/>
                <a:cs typeface="Times New Roman"/>
              </a:rPr>
              <a:t>astronomica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i="1" spc="-5" dirty="0">
                <a:latin typeface="Times New Roman"/>
                <a:cs typeface="Times New Roman"/>
              </a:rPr>
              <a:t>precreativi </a:t>
            </a:r>
            <a:r>
              <a:rPr sz="1200" spc="-5" dirty="0">
                <a:latin typeface="Times New Roman"/>
                <a:cs typeface="Times New Roman"/>
              </a:rPr>
              <a:t>(trascendentali) degli Architetti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25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(455.3) 41:0.3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o più —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molte — di </a:t>
            </a:r>
            <a:r>
              <a:rPr sz="1200" spc="-5" dirty="0">
                <a:latin typeface="Times New Roman"/>
                <a:cs typeface="Times New Roman"/>
              </a:rPr>
              <a:t>tali nebulose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comprese nel </a:t>
            </a:r>
            <a:r>
              <a:rPr sz="1200" dirty="0">
                <a:latin typeface="Times New Roman"/>
                <a:cs typeface="Times New Roman"/>
              </a:rPr>
              <a:t>dominio di un </a:t>
            </a:r>
            <a:r>
              <a:rPr sz="1200" spc="-5" dirty="0">
                <a:latin typeface="Times New Roman"/>
                <a:cs typeface="Times New Roman"/>
              </a:rPr>
              <a:t>singolo Universo </a:t>
            </a:r>
            <a:r>
              <a:rPr sz="1200" dirty="0">
                <a:latin typeface="Times New Roman"/>
                <a:cs typeface="Times New Roman"/>
              </a:rPr>
              <a:t>locale, </a:t>
            </a:r>
            <a:r>
              <a:rPr sz="1200" spc="-5" dirty="0">
                <a:latin typeface="Times New Roman"/>
                <a:cs typeface="Times New Roman"/>
              </a:rPr>
              <a:t>così  come Nebadon fu </a:t>
            </a:r>
            <a:r>
              <a:rPr sz="1200" dirty="0">
                <a:latin typeface="Times New Roman"/>
                <a:cs typeface="Times New Roman"/>
              </a:rPr>
              <a:t>composto </a:t>
            </a:r>
            <a:r>
              <a:rPr sz="1200" spc="-5" dirty="0">
                <a:latin typeface="Times New Roman"/>
                <a:cs typeface="Times New Roman"/>
              </a:rPr>
              <a:t>fisicamente dalla progenie stellare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planetaria della nebulosa </a:t>
            </a:r>
            <a:r>
              <a:rPr sz="1200" dirty="0">
                <a:latin typeface="Times New Roman"/>
                <a:cs typeface="Times New Roman"/>
              </a:rPr>
              <a:t>di Andronover e di altre </a:t>
            </a:r>
            <a:r>
              <a:rPr sz="1200" spc="-5" dirty="0">
                <a:latin typeface="Times New Roman"/>
                <a:cs typeface="Times New Roman"/>
              </a:rPr>
              <a:t>nebulose. </a:t>
            </a:r>
            <a:r>
              <a:rPr sz="1200" spc="-1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Nebadon hanno </a:t>
            </a:r>
            <a:r>
              <a:rPr sz="1200" spc="-5" dirty="0">
                <a:latin typeface="Times New Roman"/>
                <a:cs typeface="Times New Roman"/>
              </a:rPr>
              <a:t>per antenato </a:t>
            </a:r>
            <a:r>
              <a:rPr sz="1200" dirty="0">
                <a:latin typeface="Times New Roman"/>
                <a:cs typeface="Times New Roman"/>
              </a:rPr>
              <a:t>nebulose </a:t>
            </a:r>
            <a:r>
              <a:rPr sz="1200" spc="-5" dirty="0">
                <a:latin typeface="Times New Roman"/>
                <a:cs typeface="Times New Roman"/>
              </a:rPr>
              <a:t>diverse, </a:t>
            </a:r>
            <a:r>
              <a:rPr sz="1200" dirty="0">
                <a:latin typeface="Times New Roman"/>
                <a:cs typeface="Times New Roman"/>
              </a:rPr>
              <a:t>ma queste </a:t>
            </a:r>
            <a:r>
              <a:rPr sz="1200" spc="-5" dirty="0">
                <a:latin typeface="Times New Roman"/>
                <a:cs typeface="Times New Roman"/>
              </a:rPr>
              <a:t>ebbero </a:t>
            </a:r>
            <a:r>
              <a:rPr sz="1200" dirty="0">
                <a:latin typeface="Times New Roman"/>
                <a:cs typeface="Times New Roman"/>
              </a:rPr>
              <a:t>tutte 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minimo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di movimento </a:t>
            </a:r>
            <a:r>
              <a:rPr sz="1200" spc="-5" dirty="0">
                <a:latin typeface="Times New Roman"/>
                <a:cs typeface="Times New Roman"/>
              </a:rPr>
              <a:t>spaziale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47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aggiustato dagli sforzi intelligenti dei direttori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in modo da produrre la nostra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aggregazione di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spaziali, che  </a:t>
            </a:r>
            <a:r>
              <a:rPr sz="1200" spc="-5" dirty="0">
                <a:latin typeface="Times New Roman"/>
                <a:cs typeface="Times New Roman"/>
              </a:rPr>
              <a:t>viaggia compatta come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sulle orbite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2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(455.4) 41:0.4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costituzione della </a:t>
            </a:r>
            <a:r>
              <a:rPr sz="1200" dirty="0">
                <a:latin typeface="Times New Roman"/>
                <a:cs typeface="Times New Roman"/>
              </a:rPr>
              <a:t>nube </a:t>
            </a:r>
            <a:r>
              <a:rPr sz="1200" spc="-5" dirty="0">
                <a:latin typeface="Times New Roman"/>
                <a:cs typeface="Times New Roman"/>
              </a:rPr>
              <a:t>stellare 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che </a:t>
            </a:r>
            <a:r>
              <a:rPr sz="1200" dirty="0">
                <a:latin typeface="Times New Roman"/>
                <a:cs typeface="Times New Roman"/>
              </a:rPr>
              <a:t>circola </a:t>
            </a:r>
            <a:r>
              <a:rPr sz="1200" spc="-5" dirty="0">
                <a:latin typeface="Times New Roman"/>
                <a:cs typeface="Times New Roman"/>
              </a:rPr>
              <a:t>attualmente su </a:t>
            </a:r>
            <a:r>
              <a:rPr sz="1200" dirty="0">
                <a:latin typeface="Times New Roman"/>
                <a:cs typeface="Times New Roman"/>
              </a:rPr>
              <a:t>un’orbita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stabilizzata  vicino </a:t>
            </a:r>
            <a:r>
              <a:rPr sz="1200" spc="-5" dirty="0">
                <a:latin typeface="Times New Roman"/>
                <a:cs typeface="Times New Roman"/>
              </a:rPr>
              <a:t>al 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settore minore di Orvonton, </a:t>
            </a:r>
            <a:r>
              <a:rPr sz="1200" spc="-5" dirty="0">
                <a:latin typeface="Times New Roman"/>
                <a:cs typeface="Times New Roman"/>
              </a:rPr>
              <a:t>nel Sagittario, </a:t>
            </a:r>
            <a:r>
              <a:rPr sz="1200" dirty="0">
                <a:latin typeface="Times New Roman"/>
                <a:cs typeface="Times New Roman"/>
              </a:rPr>
              <a:t>al quale </a:t>
            </a:r>
            <a:r>
              <a:rPr sz="1200" spc="-5" dirty="0">
                <a:latin typeface="Times New Roman"/>
                <a:cs typeface="Times New Roman"/>
              </a:rPr>
              <a:t>appartiene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creazione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centri di potere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Nebadon</a:t>
            </a:r>
            <a:endParaRPr sz="1600">
              <a:latin typeface="Times New Roman"/>
              <a:cs typeface="Times New Roman"/>
            </a:endParaRPr>
          </a:p>
          <a:p>
            <a:pPr marL="76200" marR="17399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(455.5) 41:1.1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nebulose a </a:t>
            </a:r>
            <a:r>
              <a:rPr sz="1200" spc="-5" dirty="0">
                <a:latin typeface="Times New Roman"/>
                <a:cs typeface="Times New Roman"/>
              </a:rPr>
              <a:t>spirale ed </a:t>
            </a:r>
            <a:r>
              <a:rPr sz="1200" dirty="0">
                <a:latin typeface="Times New Roman"/>
                <a:cs typeface="Times New Roman"/>
              </a:rPr>
              <a:t>altre nebulose, le </a:t>
            </a:r>
            <a:r>
              <a:rPr sz="1200" spc="-5" dirty="0">
                <a:latin typeface="Times New Roman"/>
                <a:cs typeface="Times New Roman"/>
              </a:rPr>
              <a:t>ruote madri </a:t>
            </a:r>
            <a:r>
              <a:rPr sz="1200" dirty="0">
                <a:latin typeface="Times New Roman"/>
                <a:cs typeface="Times New Roman"/>
              </a:rPr>
              <a:t>delle sfere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sono </a:t>
            </a:r>
            <a:r>
              <a:rPr sz="1200" spc="-5" dirty="0">
                <a:latin typeface="Times New Roman"/>
                <a:cs typeface="Times New Roman"/>
              </a:rPr>
              <a:t>avviate dagli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 del Paradiso.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successiva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nebulare </a:t>
            </a:r>
            <a:r>
              <a:rPr sz="1200" dirty="0">
                <a:latin typeface="Times New Roman"/>
                <a:cs typeface="Times New Roman"/>
              </a:rPr>
              <a:t>di reazione </a:t>
            </a:r>
            <a:r>
              <a:rPr sz="1200" spc="-5" dirty="0">
                <a:latin typeface="Times New Roman"/>
                <a:cs typeface="Times New Roman"/>
              </a:rPr>
              <a:t>alla gravità,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sono sostituiti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funzione  superuniversale dai </a:t>
            </a:r>
            <a:r>
              <a:rPr sz="1200" dirty="0">
                <a:latin typeface="Times New Roman"/>
                <a:cs typeface="Times New Roman"/>
              </a:rPr>
              <a:t>centri di potere 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controllori </a:t>
            </a:r>
            <a:r>
              <a:rPr sz="1200" spc="-5" dirty="0">
                <a:latin typeface="Times New Roman"/>
                <a:cs typeface="Times New Roman"/>
              </a:rPr>
              <a:t>fisici,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assumono </a:t>
            </a:r>
            <a:r>
              <a:rPr sz="1200" dirty="0">
                <a:latin typeface="Times New Roman"/>
                <a:cs typeface="Times New Roman"/>
              </a:rPr>
              <a:t>quindi la </a:t>
            </a:r>
            <a:r>
              <a:rPr sz="1200" spc="-5" dirty="0">
                <a:latin typeface="Times New Roman"/>
                <a:cs typeface="Times New Roman"/>
              </a:rPr>
              <a:t>piena 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dirigere </a:t>
            </a:r>
            <a:r>
              <a:rPr sz="1200" dirty="0">
                <a:latin typeface="Times New Roman"/>
                <a:cs typeface="Times New Roman"/>
              </a:rPr>
              <a:t>l’evoluzione  fisica </a:t>
            </a:r>
            <a:r>
              <a:rPr sz="1200" spc="-5" dirty="0">
                <a:latin typeface="Times New Roman"/>
                <a:cs typeface="Times New Roman"/>
              </a:rPr>
              <a:t>delle generazioni susseguenti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discendenza stellare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planetaria. All’arrivo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Figlio Creatore questa </a:t>
            </a:r>
            <a:r>
              <a:rPr sz="1200" dirty="0">
                <a:latin typeface="Times New Roman"/>
                <a:cs typeface="Times New Roman"/>
              </a:rPr>
              <a:t>supervisione  fisica </a:t>
            </a:r>
            <a:r>
              <a:rPr sz="1200" spc="-5" dirty="0">
                <a:latin typeface="Times New Roman"/>
                <a:cs typeface="Times New Roman"/>
              </a:rPr>
              <a:t>del preUniverso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fu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coordinata con </a:t>
            </a:r>
            <a:r>
              <a:rPr sz="1200" dirty="0">
                <a:latin typeface="Times New Roman"/>
                <a:cs typeface="Times New Roman"/>
              </a:rPr>
              <a:t>il suo piano </a:t>
            </a:r>
            <a:r>
              <a:rPr sz="1200" spc="-5" dirty="0">
                <a:latin typeface="Times New Roman"/>
                <a:cs typeface="Times New Roman"/>
              </a:rPr>
              <a:t>per l’organizzazione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All’interno  del </a:t>
            </a:r>
            <a:r>
              <a:rPr sz="1200" dirty="0">
                <a:latin typeface="Times New Roman"/>
                <a:cs typeface="Times New Roman"/>
              </a:rPr>
              <a:t>dominio di questo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Paradisiaco,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Maestri collaborarono 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e </a:t>
            </a:r>
            <a:r>
              <a:rPr sz="1200" spc="-5" dirty="0">
                <a:latin typeface="Times New Roman"/>
                <a:cs typeface="Times New Roman"/>
              </a:rPr>
              <a:t>con altri esseri che </a:t>
            </a:r>
            <a:r>
              <a:rPr sz="1200" dirty="0">
                <a:latin typeface="Times New Roman"/>
                <a:cs typeface="Times New Roman"/>
              </a:rPr>
              <a:t>apparvero 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produrre quel </a:t>
            </a:r>
            <a:r>
              <a:rPr sz="1200" dirty="0">
                <a:latin typeface="Times New Roman"/>
                <a:cs typeface="Times New Roman"/>
              </a:rPr>
              <a:t>vasto complesso di </a:t>
            </a:r>
            <a:r>
              <a:rPr sz="1200" spc="-5" dirty="0">
                <a:latin typeface="Times New Roman"/>
                <a:cs typeface="Times New Roman"/>
              </a:rPr>
              <a:t>linee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comunicazione, </a:t>
            </a:r>
            <a:r>
              <a:rPr sz="1200" dirty="0">
                <a:latin typeface="Times New Roman"/>
                <a:cs typeface="Times New Roman"/>
              </a:rPr>
              <a:t>di circuiti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collegano </a:t>
            </a:r>
            <a:r>
              <a:rPr sz="1200" dirty="0">
                <a:latin typeface="Times New Roman"/>
                <a:cs typeface="Times New Roman"/>
              </a:rPr>
              <a:t>stabilmente i </a:t>
            </a:r>
            <a:r>
              <a:rPr sz="1200" spc="-5" dirty="0">
                <a:latin typeface="Times New Roman"/>
                <a:cs typeface="Times New Roman"/>
              </a:rPr>
              <a:t>molteplici corpi spaziali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 sola unità </a:t>
            </a:r>
            <a:r>
              <a:rPr sz="1200" spc="-5" dirty="0">
                <a:latin typeface="Times New Roman"/>
                <a:cs typeface="Times New Roman"/>
              </a:rPr>
              <a:t>amministrativa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integrata.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(456.1) 41:1.2 </a:t>
            </a:r>
            <a:r>
              <a:rPr sz="1200" spc="-5" dirty="0">
                <a:latin typeface="Times New Roman"/>
                <a:cs typeface="Times New Roman"/>
              </a:rPr>
              <a:t>Cento Centri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del </a:t>
            </a:r>
            <a:r>
              <a:rPr sz="1200" dirty="0">
                <a:latin typeface="Times New Roman"/>
                <a:cs typeface="Times New Roman"/>
              </a:rPr>
              <a:t>quarto ordine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permanenza al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Universo locale. Questi esseri  ricevono </a:t>
            </a:r>
            <a:r>
              <a:rPr sz="1200" dirty="0">
                <a:latin typeface="Times New Roman"/>
                <a:cs typeface="Times New Roman"/>
              </a:rPr>
              <a:t>le linee di potere </a:t>
            </a:r>
            <a:r>
              <a:rPr sz="1200" spc="-5" dirty="0">
                <a:latin typeface="Times New Roman"/>
                <a:cs typeface="Times New Roman"/>
              </a:rPr>
              <a:t>che arrivano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centri del terzo 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ritrasmettono </a:t>
            </a:r>
            <a:r>
              <a:rPr sz="1200" dirty="0">
                <a:latin typeface="Times New Roman"/>
                <a:cs typeface="Times New Roman"/>
              </a:rPr>
              <a:t>i circuiti ridotti e </a:t>
            </a:r>
            <a:r>
              <a:rPr sz="1200" spc="-5" dirty="0">
                <a:latin typeface="Times New Roman"/>
                <a:cs typeface="Times New Roman"/>
              </a:rPr>
              <a:t>modificati ai </a:t>
            </a:r>
            <a:r>
              <a:rPr sz="1200" dirty="0">
                <a:latin typeface="Times New Roman"/>
                <a:cs typeface="Times New Roman"/>
              </a:rPr>
              <a:t>centri di  </a:t>
            </a:r>
            <a:r>
              <a:rPr sz="1200" spc="-5" dirty="0">
                <a:latin typeface="Times New Roman"/>
                <a:cs typeface="Times New Roman"/>
              </a:rPr>
              <a:t>potere delle </a:t>
            </a:r>
            <a:r>
              <a:rPr sz="1200" dirty="0">
                <a:latin typeface="Times New Roman"/>
                <a:cs typeface="Times New Roman"/>
              </a:rPr>
              <a:t>nostre costellazioni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sistemi.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funzionano in </a:t>
            </a:r>
            <a:r>
              <a:rPr sz="1200" spc="-5" dirty="0">
                <a:latin typeface="Times New Roman"/>
                <a:cs typeface="Times New Roman"/>
              </a:rPr>
              <a:t>associazione per produrre </a:t>
            </a:r>
            <a:r>
              <a:rPr sz="1200" dirty="0">
                <a:latin typeface="Times New Roman"/>
                <a:cs typeface="Times New Roman"/>
              </a:rPr>
              <a:t>il sistema vivente  di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equalizzazione che </a:t>
            </a:r>
            <a:r>
              <a:rPr sz="1200" dirty="0">
                <a:latin typeface="Times New Roman"/>
                <a:cs typeface="Times New Roman"/>
              </a:rPr>
              <a:t>opera per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l’equilibrio e la </a:t>
            </a:r>
            <a:r>
              <a:rPr sz="1200" spc="-5" dirty="0">
                <a:latin typeface="Times New Roman"/>
                <a:cs typeface="Times New Roman"/>
              </a:rPr>
              <a:t>distribuzione delle energie che altrimenti sarebbero  fluttuanti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variabili. </a:t>
            </a:r>
            <a:r>
              <a:rPr sz="1200" dirty="0">
                <a:latin typeface="Times New Roman"/>
                <a:cs typeface="Times New Roman"/>
              </a:rPr>
              <a:t>I centri di </a:t>
            </a:r>
            <a:r>
              <a:rPr sz="1200" spc="-5" dirty="0">
                <a:latin typeface="Times New Roman"/>
                <a:cs typeface="Times New Roman"/>
              </a:rPr>
              <a:t>potere, tuttavia,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s’interessano degli sconvolgimenti d’energia transitori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locali, </a:t>
            </a:r>
            <a:r>
              <a:rPr sz="1200" spc="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macchie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99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03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solari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perturbazioni elettriche dei sistemi.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e </a:t>
            </a:r>
            <a:r>
              <a:rPr sz="1200" spc="-5" dirty="0">
                <a:latin typeface="Times New Roman"/>
                <a:cs typeface="Times New Roman"/>
              </a:rPr>
              <a:t>l’elettricità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energie basilari dello </a:t>
            </a:r>
            <a:r>
              <a:rPr sz="1200" dirty="0">
                <a:latin typeface="Times New Roman"/>
                <a:cs typeface="Times New Roman"/>
              </a:rPr>
              <a:t>spazio; sono </a:t>
            </a:r>
            <a:r>
              <a:rPr sz="1200" spc="-5" dirty="0">
                <a:latin typeface="Times New Roman"/>
                <a:cs typeface="Times New Roman"/>
              </a:rPr>
              <a:t>manifestazioni  secondarie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sussidiarie.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(456.2) 41:1.3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centri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sono stazionati </a:t>
            </a:r>
            <a:r>
              <a:rPr sz="1200" spc="-5" dirty="0">
                <a:latin typeface="Times New Roman"/>
                <a:cs typeface="Times New Roman"/>
              </a:rPr>
              <a:t>su Salvington, </a:t>
            </a:r>
            <a:r>
              <a:rPr sz="1200" dirty="0">
                <a:latin typeface="Times New Roman"/>
                <a:cs typeface="Times New Roman"/>
              </a:rPr>
              <a:t>dove funzionano </a:t>
            </a:r>
            <a:r>
              <a:rPr sz="1200" spc="-5" dirty="0">
                <a:latin typeface="Times New Roman"/>
                <a:cs typeface="Times New Roman"/>
              </a:rPr>
              <a:t>esattamente al centro  d’energia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sfera.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architettoniche quali </a:t>
            </a:r>
            <a:r>
              <a:rPr sz="1200" spc="-5" dirty="0">
                <a:latin typeface="Times New Roman"/>
                <a:cs typeface="Times New Roman"/>
              </a:rPr>
              <a:t>Salvington, Edentia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illuminate, riscaldate ed </a:t>
            </a:r>
            <a:r>
              <a:rPr sz="1200" dirty="0">
                <a:latin typeface="Times New Roman"/>
                <a:cs typeface="Times New Roman"/>
              </a:rPr>
              <a:t>alimentate  </a:t>
            </a:r>
            <a:r>
              <a:rPr sz="1200" spc="-5" dirty="0">
                <a:latin typeface="Times New Roman"/>
                <a:cs typeface="Times New Roman"/>
              </a:rPr>
              <a:t>d’energia con </a:t>
            </a:r>
            <a:r>
              <a:rPr sz="1200" dirty="0">
                <a:latin typeface="Times New Roman"/>
                <a:cs typeface="Times New Roman"/>
              </a:rPr>
              <a:t>metodi che le </a:t>
            </a:r>
            <a:r>
              <a:rPr sz="1200" spc="-5" dirty="0">
                <a:latin typeface="Times New Roman"/>
                <a:cs typeface="Times New Roman"/>
              </a:rPr>
              <a:t>rendono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indipendenti dai soli </a:t>
            </a:r>
            <a:r>
              <a:rPr sz="1200" dirty="0">
                <a:latin typeface="Times New Roman"/>
                <a:cs typeface="Times New Roman"/>
              </a:rPr>
              <a:t>dello spazio. </a:t>
            </a:r>
            <a:r>
              <a:rPr sz="1200" spc="-5" dirty="0">
                <a:latin typeface="Times New Roman"/>
                <a:cs typeface="Times New Roman"/>
              </a:rPr>
              <a:t>Queste sfere furono costruite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fatte su  ordinazione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dai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controllori fisici,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concepite per esercitare </a:t>
            </a:r>
            <a:r>
              <a:rPr sz="1200" dirty="0">
                <a:latin typeface="Times New Roman"/>
                <a:cs typeface="Times New Roman"/>
              </a:rPr>
              <a:t>una potente influenza sulla distribuzione  </a:t>
            </a:r>
            <a:r>
              <a:rPr sz="1200" spc="-5" dirty="0">
                <a:latin typeface="Times New Roman"/>
                <a:cs typeface="Times New Roman"/>
              </a:rPr>
              <a:t>dell’energia. Basando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attività su </a:t>
            </a:r>
            <a:r>
              <a:rPr sz="1200" dirty="0">
                <a:latin typeface="Times New Roman"/>
                <a:cs typeface="Times New Roman"/>
              </a:rPr>
              <a:t>tali punti </a:t>
            </a:r>
            <a:r>
              <a:rPr sz="1200" spc="-5" dirty="0">
                <a:latin typeface="Times New Roman"/>
                <a:cs typeface="Times New Roman"/>
              </a:rPr>
              <a:t>focali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dell’energia, </a:t>
            </a:r>
            <a:r>
              <a:rPr sz="1200" dirty="0">
                <a:latin typeface="Times New Roman"/>
                <a:cs typeface="Times New Roman"/>
              </a:rPr>
              <a:t>i centri di </a:t>
            </a:r>
            <a:r>
              <a:rPr sz="1200" spc="-5" dirty="0">
                <a:latin typeface="Times New Roman"/>
                <a:cs typeface="Times New Roman"/>
              </a:rPr>
              <a:t>potere, mediante </a:t>
            </a:r>
            <a:r>
              <a:rPr sz="1200" dirty="0">
                <a:latin typeface="Times New Roman"/>
                <a:cs typeface="Times New Roman"/>
              </a:rPr>
              <a:t>le loro presenze  viventi, </a:t>
            </a:r>
            <a:r>
              <a:rPr sz="1200" spc="-5" dirty="0">
                <a:latin typeface="Times New Roman"/>
                <a:cs typeface="Times New Roman"/>
              </a:rPr>
              <a:t>orientano </a:t>
            </a:r>
            <a:r>
              <a:rPr sz="1200" dirty="0">
                <a:latin typeface="Times New Roman"/>
                <a:cs typeface="Times New Roman"/>
              </a:rPr>
              <a:t>e canalizzano 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E </a:t>
            </a:r>
            <a:r>
              <a:rPr sz="1200" spc="-5" dirty="0">
                <a:latin typeface="Times New Roman"/>
                <a:cs typeface="Times New Roman"/>
              </a:rPr>
              <a:t>questi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alla base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fisici- 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morontiali-spirituali.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5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(456.3) 41:1.4 </a:t>
            </a:r>
            <a:r>
              <a:rPr sz="1200" spc="-5" dirty="0">
                <a:latin typeface="Times New Roman"/>
                <a:cs typeface="Times New Roman"/>
              </a:rPr>
              <a:t>Dieci Centri Supremi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del </a:t>
            </a:r>
            <a:r>
              <a:rPr sz="1200" dirty="0">
                <a:latin typeface="Times New Roman"/>
                <a:cs typeface="Times New Roman"/>
              </a:rPr>
              <a:t>quinto ordine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ciascuna delle </a:t>
            </a:r>
            <a:r>
              <a:rPr sz="1200" dirty="0">
                <a:latin typeface="Times New Roman"/>
                <a:cs typeface="Times New Roman"/>
              </a:rPr>
              <a:t>suddivisioni primarie 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costellazioni.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Norlatiadek, </a:t>
            </a:r>
            <a:r>
              <a:rPr sz="1200" dirty="0">
                <a:latin typeface="Times New Roman"/>
                <a:cs typeface="Times New Roman"/>
              </a:rPr>
              <a:t>la vostra costellazione,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non sono stazionati sulla </a:t>
            </a:r>
            <a:r>
              <a:rPr sz="1200" spc="-5" dirty="0">
                <a:latin typeface="Times New Roman"/>
                <a:cs typeface="Times New Roman"/>
              </a:rPr>
              <a:t>sfera capitale, </a:t>
            </a:r>
            <a:r>
              <a:rPr sz="1200" dirty="0">
                <a:latin typeface="Times New Roman"/>
                <a:cs typeface="Times New Roman"/>
              </a:rPr>
              <a:t>ma sono situati al centro  </a:t>
            </a:r>
            <a:r>
              <a:rPr sz="1200" spc="-5" dirty="0">
                <a:latin typeface="Times New Roman"/>
                <a:cs typeface="Times New Roman"/>
              </a:rPr>
              <a:t>dell’enorme sistema stellare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il nucleo fisico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costellazione. Su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dieci controllori meccanici  associati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frandalank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costante collegamento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44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(456.4) 41:1.5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Centro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del sesto </a:t>
            </a:r>
            <a:r>
              <a:rPr sz="1200" dirty="0">
                <a:latin typeface="Times New Roman"/>
                <a:cs typeface="Times New Roman"/>
              </a:rPr>
              <a:t>ordine staziona </a:t>
            </a:r>
            <a:r>
              <a:rPr sz="1200" spc="-5" dirty="0">
                <a:latin typeface="Times New Roman"/>
                <a:cs typeface="Times New Roman"/>
              </a:rPr>
              <a:t>nel centro esatto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locale. Nel  sistema </a:t>
            </a:r>
            <a:r>
              <a:rPr sz="1200" dirty="0">
                <a:latin typeface="Times New Roman"/>
                <a:cs typeface="Times New Roman"/>
              </a:rPr>
              <a:t>di Satania 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assegnato </a:t>
            </a:r>
            <a:r>
              <a:rPr sz="1200" dirty="0">
                <a:latin typeface="Times New Roman"/>
                <a:cs typeface="Times New Roman"/>
              </a:rPr>
              <a:t>occupa un’isola oscura dello </a:t>
            </a:r>
            <a:r>
              <a:rPr sz="1200" spc="-5" dirty="0">
                <a:latin typeface="Times New Roman"/>
                <a:cs typeface="Times New Roman"/>
              </a:rPr>
              <a:t>spazio ubicata nel centro astronomico del </a:t>
            </a:r>
            <a:r>
              <a:rPr sz="1200" dirty="0">
                <a:latin typeface="Times New Roman"/>
                <a:cs typeface="Times New Roman"/>
              </a:rPr>
              <a:t>sistema.  Molte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oscure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enormi </a:t>
            </a:r>
            <a:r>
              <a:rPr sz="1200" spc="-5" dirty="0">
                <a:latin typeface="Times New Roman"/>
                <a:cs typeface="Times New Roman"/>
              </a:rPr>
              <a:t>dinamo </a:t>
            </a:r>
            <a:r>
              <a:rPr sz="1200" dirty="0">
                <a:latin typeface="Times New Roman"/>
                <a:cs typeface="Times New Roman"/>
              </a:rPr>
              <a:t>che mobilitano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orientano </a:t>
            </a:r>
            <a:r>
              <a:rPr sz="1200" spc="-5" dirty="0">
                <a:latin typeface="Times New Roman"/>
                <a:cs typeface="Times New Roman"/>
              </a:rPr>
              <a:t>certe energie </a:t>
            </a:r>
            <a:r>
              <a:rPr sz="1200" dirty="0">
                <a:latin typeface="Times New Roman"/>
                <a:cs typeface="Times New Roman"/>
              </a:rPr>
              <a:t>dello spazio, e </a:t>
            </a:r>
            <a:r>
              <a:rPr sz="1200" spc="-5" dirty="0">
                <a:latin typeface="Times New Roman"/>
                <a:cs typeface="Times New Roman"/>
              </a:rPr>
              <a:t>queste circostanze  naturali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efficacemente utilizzate dal 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la cui </a:t>
            </a:r>
            <a:r>
              <a:rPr sz="1200" spc="-5" dirty="0">
                <a:latin typeface="Times New Roman"/>
                <a:cs typeface="Times New Roman"/>
              </a:rPr>
              <a:t>massa vivente funziona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5" dirty="0">
                <a:latin typeface="Times New Roman"/>
                <a:cs typeface="Times New Roman"/>
              </a:rPr>
              <a:t>centri  </a:t>
            </a:r>
            <a:r>
              <a:rPr sz="1200" spc="-5" dirty="0">
                <a:latin typeface="Times New Roman"/>
                <a:cs typeface="Times New Roman"/>
              </a:rPr>
              <a:t>superiori, orientando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materializzato 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Maestri sui </a:t>
            </a:r>
            <a:r>
              <a:rPr sz="1200" spc="5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dello 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0514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controllori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fisici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Satania</a:t>
            </a:r>
            <a:endParaRPr sz="1600">
              <a:latin typeface="Times New Roman"/>
              <a:cs typeface="Times New Roman"/>
            </a:endParaRPr>
          </a:p>
          <a:p>
            <a:pPr marL="76200" marR="3206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(456.5) 41:2.1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 Controllori </a:t>
            </a:r>
            <a:r>
              <a:rPr sz="1200" spc="-5" dirty="0">
                <a:latin typeface="Times New Roman"/>
                <a:cs typeface="Times New Roman"/>
              </a:rPr>
              <a:t>Fisici Maestri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potere in tutto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Universo,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funzioni in un  </a:t>
            </a:r>
            <a:r>
              <a:rPr sz="1200" spc="-5" dirty="0">
                <a:latin typeface="Times New Roman"/>
                <a:cs typeface="Times New Roman"/>
              </a:rPr>
              <a:t>sistema locale come </a:t>
            </a:r>
            <a:r>
              <a:rPr sz="1200" dirty="0">
                <a:latin typeface="Times New Roman"/>
                <a:cs typeface="Times New Roman"/>
              </a:rPr>
              <a:t>Satania sono più </a:t>
            </a:r>
            <a:r>
              <a:rPr sz="1200" spc="-5" dirty="0">
                <a:latin typeface="Times New Roman"/>
                <a:cs typeface="Times New Roman"/>
              </a:rPr>
              <a:t>facili </a:t>
            </a:r>
            <a:r>
              <a:rPr sz="1200" dirty="0">
                <a:latin typeface="Times New Roman"/>
                <a:cs typeface="Times New Roman"/>
              </a:rPr>
              <a:t>da comprendere.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dei cento sistemi locali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costituiscono</a:t>
            </a:r>
            <a:endParaRPr sz="1200">
              <a:latin typeface="Times New Roman"/>
              <a:cs typeface="Times New Roman"/>
            </a:endParaRPr>
          </a:p>
          <a:p>
            <a:pPr marL="76200" marR="12192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l’organizzazione </a:t>
            </a:r>
            <a:r>
              <a:rPr sz="1200" spc="-5" dirty="0">
                <a:latin typeface="Times New Roman"/>
                <a:cs typeface="Times New Roman"/>
              </a:rPr>
              <a:t>amministrativa della costellazione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Norlatiadek, ed </a:t>
            </a:r>
            <a:r>
              <a:rPr sz="1200" dirty="0">
                <a:latin typeface="Times New Roman"/>
                <a:cs typeface="Times New Roman"/>
              </a:rPr>
              <a:t>ha come </a:t>
            </a:r>
            <a:r>
              <a:rPr sz="1200" spc="-5" dirty="0">
                <a:latin typeface="Times New Roman"/>
                <a:cs typeface="Times New Roman"/>
              </a:rPr>
              <a:t>vicini immediati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 Sandmatia, Assuntia,  </a:t>
            </a:r>
            <a:r>
              <a:rPr sz="1200" spc="-5" dirty="0">
                <a:latin typeface="Times New Roman"/>
                <a:cs typeface="Times New Roman"/>
              </a:rPr>
              <a:t>Porogia, Sortoria, </a:t>
            </a:r>
            <a:r>
              <a:rPr sz="1200" dirty="0">
                <a:latin typeface="Times New Roman"/>
                <a:cs typeface="Times New Roman"/>
              </a:rPr>
              <a:t>Rantulia e </a:t>
            </a:r>
            <a:r>
              <a:rPr sz="1200" spc="-5" dirty="0">
                <a:latin typeface="Times New Roman"/>
                <a:cs typeface="Times New Roman"/>
              </a:rPr>
              <a:t>Glantonia.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differiscono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dall’altro,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progressivi </a:t>
            </a:r>
            <a:r>
              <a:rPr sz="1200" dirty="0">
                <a:latin typeface="Times New Roman"/>
                <a:cs typeface="Times New Roman"/>
              </a:rPr>
              <a:t>in modo molto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(457.1) 41:2.2 </a:t>
            </a:r>
            <a:r>
              <a:rPr sz="1200" spc="-5" dirty="0">
                <a:latin typeface="Times New Roman"/>
                <a:cs typeface="Times New Roman"/>
              </a:rPr>
              <a:t>Satania stesso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di più di </a:t>
            </a:r>
            <a:r>
              <a:rPr sz="1200" spc="-5" dirty="0">
                <a:latin typeface="Times New Roman"/>
                <a:cs typeface="Times New Roman"/>
              </a:rPr>
              <a:t>settemila gruppi astronomici,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sistemi fisici,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quali hanno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un’origine  </a:t>
            </a:r>
            <a:r>
              <a:rPr sz="1200" spc="-5" dirty="0">
                <a:latin typeface="Times New Roman"/>
                <a:cs typeface="Times New Roman"/>
              </a:rPr>
              <a:t>similare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solare.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astronomico </a:t>
            </a:r>
            <a:r>
              <a:rPr sz="1200" dirty="0">
                <a:latin typeface="Times New Roman"/>
                <a:cs typeface="Times New Roman"/>
              </a:rPr>
              <a:t>di Satania è </a:t>
            </a:r>
            <a:r>
              <a:rPr sz="1200" spc="-5" dirty="0">
                <a:latin typeface="Times New Roman"/>
                <a:cs typeface="Times New Roman"/>
              </a:rPr>
              <a:t>un’enorme </a:t>
            </a:r>
            <a:r>
              <a:rPr sz="1200" dirty="0">
                <a:latin typeface="Times New Roman"/>
                <a:cs typeface="Times New Roman"/>
              </a:rPr>
              <a:t>isola </a:t>
            </a:r>
            <a:r>
              <a:rPr sz="1200" spc="-5" dirty="0">
                <a:latin typeface="Times New Roman"/>
                <a:cs typeface="Times New Roman"/>
              </a:rPr>
              <a:t>oscura dello spazio che,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 che l’accompagnano, </a:t>
            </a:r>
            <a:r>
              <a:rPr sz="1200" dirty="0">
                <a:latin typeface="Times New Roman"/>
                <a:cs typeface="Times New Roman"/>
              </a:rPr>
              <a:t>è situata non </a:t>
            </a:r>
            <a:r>
              <a:rPr sz="1200" spc="-5" dirty="0">
                <a:latin typeface="Times New Roman"/>
                <a:cs typeface="Times New Roman"/>
              </a:rPr>
              <a:t>lontano dalla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del governo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6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(457.2) 41:2.3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supervisione </a:t>
            </a:r>
            <a:r>
              <a:rPr sz="1200" spc="-5" dirty="0">
                <a:latin typeface="Times New Roman"/>
                <a:cs typeface="Times New Roman"/>
              </a:rPr>
              <a:t>dell’intero sistema d’energia fisica </a:t>
            </a:r>
            <a:r>
              <a:rPr sz="1200" dirty="0">
                <a:latin typeface="Times New Roman"/>
                <a:cs typeface="Times New Roman"/>
              </a:rPr>
              <a:t>di Satania,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potere assegnato,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incentrata su Jerusem. </a:t>
            </a:r>
            <a:r>
              <a:rPr sz="1200" dirty="0">
                <a:latin typeface="Times New Roman"/>
                <a:cs typeface="Times New Roman"/>
              </a:rPr>
              <a:t>Un Controllore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Maestro, stazionato </a:t>
            </a:r>
            <a:r>
              <a:rPr sz="1200" spc="-5" dirty="0">
                <a:latin typeface="Times New Roman"/>
                <a:cs typeface="Times New Roman"/>
              </a:rPr>
              <a:t>su questa sfera capitale, </a:t>
            </a:r>
            <a:r>
              <a:rPr sz="1200" dirty="0">
                <a:latin typeface="Times New Roman"/>
                <a:cs typeface="Times New Roman"/>
              </a:rPr>
              <a:t>opera in coordinazione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centro di  </a:t>
            </a:r>
            <a:r>
              <a:rPr sz="1200" spc="-5" dirty="0">
                <a:latin typeface="Times New Roman"/>
                <a:cs typeface="Times New Roman"/>
              </a:rPr>
              <a:t>potere del sistema </a:t>
            </a:r>
            <a:r>
              <a:rPr sz="1200" dirty="0">
                <a:latin typeface="Times New Roman"/>
                <a:cs typeface="Times New Roman"/>
              </a:rPr>
              <a:t>e serve </a:t>
            </a:r>
            <a:r>
              <a:rPr sz="1200" spc="-5" dirty="0">
                <a:latin typeface="Times New Roman"/>
                <a:cs typeface="Times New Roman"/>
              </a:rPr>
              <a:t>come capo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degli ispettori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situati su Jerusem </a:t>
            </a:r>
            <a:r>
              <a:rPr sz="1200" dirty="0">
                <a:latin typeface="Times New Roman"/>
                <a:cs typeface="Times New Roman"/>
              </a:rPr>
              <a:t>e funzionanti in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 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38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(457.3) 41:2.4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e la canalizzazione </a:t>
            </a:r>
            <a:r>
              <a:rPr sz="1200" spc="-5" dirty="0">
                <a:latin typeface="Times New Roman"/>
                <a:cs typeface="Times New Roman"/>
              </a:rPr>
              <a:t>dell’energia sono </a:t>
            </a:r>
            <a:r>
              <a:rPr sz="1200" dirty="0">
                <a:latin typeface="Times New Roman"/>
                <a:cs typeface="Times New Roman"/>
              </a:rPr>
              <a:t>controllate </a:t>
            </a:r>
            <a:r>
              <a:rPr sz="1200" spc="-5" dirty="0">
                <a:latin typeface="Times New Roman"/>
                <a:cs typeface="Times New Roman"/>
              </a:rPr>
              <a:t>dai cinquecentomila manipolatori dell’energia  </a:t>
            </a:r>
            <a:r>
              <a:rPr sz="1200" dirty="0">
                <a:latin typeface="Times New Roman"/>
                <a:cs typeface="Times New Roman"/>
              </a:rPr>
              <a:t>viventi ed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distribuiti in </a:t>
            </a:r>
            <a:r>
              <a:rPr sz="1200" spc="-5" dirty="0">
                <a:latin typeface="Times New Roman"/>
                <a:cs typeface="Times New Roman"/>
              </a:rPr>
              <a:t>tutto Satania. Tramite l’azione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controllori fisici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supervisori </a:t>
            </a:r>
            <a:r>
              <a:rPr sz="1200" spc="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della 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energie basilari </a:t>
            </a:r>
            <a:r>
              <a:rPr sz="1200" dirty="0">
                <a:latin typeface="Times New Roman"/>
                <a:cs typeface="Times New Roman"/>
              </a:rPr>
              <a:t>dello spazio, </a:t>
            </a:r>
            <a:r>
              <a:rPr sz="1200" spc="-5" dirty="0">
                <a:latin typeface="Times New Roman"/>
                <a:cs typeface="Times New Roman"/>
              </a:rPr>
              <a:t>comprese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emanazioni dei globi  incandescenti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oscure cariche d’energia. Questo gruppo </a:t>
            </a:r>
            <a:r>
              <a:rPr sz="1200" dirty="0">
                <a:latin typeface="Times New Roman"/>
                <a:cs typeface="Times New Roman"/>
              </a:rPr>
              <a:t>d’entità </a:t>
            </a:r>
            <a:r>
              <a:rPr sz="1200" spc="-5" dirty="0">
                <a:latin typeface="Times New Roman"/>
                <a:cs typeface="Times New Roman"/>
              </a:rPr>
              <a:t>viventi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mobilitare, trasformare, trasmutare,  manipolare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trasmettere quasi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organizzato.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32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(457.4) 41:2.5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possiede una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intrinseca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mobilitazione e la </a:t>
            </a:r>
            <a:r>
              <a:rPr sz="1200" spc="-5" dirty="0">
                <a:latin typeface="Times New Roman"/>
                <a:cs typeface="Times New Roman"/>
              </a:rPr>
              <a:t>trasmutazione dell’energia universale. Voi conoscete  bene l’azione della </a:t>
            </a:r>
            <a:r>
              <a:rPr sz="1200" dirty="0">
                <a:latin typeface="Times New Roman"/>
                <a:cs typeface="Times New Roman"/>
              </a:rPr>
              <a:t>vita vegetale </a:t>
            </a:r>
            <a:r>
              <a:rPr sz="1200" spc="-5" dirty="0">
                <a:latin typeface="Times New Roman"/>
                <a:cs typeface="Times New Roman"/>
              </a:rPr>
              <a:t>che trasforma l’energia materiale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varie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vegetale.</a:t>
            </a:r>
            <a:endParaRPr sz="1200">
              <a:latin typeface="Times New Roman"/>
              <a:cs typeface="Times New Roman"/>
            </a:endParaRPr>
          </a:p>
          <a:p>
            <a:pPr marL="76200" marR="139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Conoscete anche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 metodo </a:t>
            </a:r>
            <a:r>
              <a:rPr sz="1200" dirty="0">
                <a:latin typeface="Times New Roman"/>
                <a:cs typeface="Times New Roman"/>
              </a:rPr>
              <a:t>con il quale </a:t>
            </a:r>
            <a:r>
              <a:rPr sz="1200" spc="-5" dirty="0">
                <a:latin typeface="Times New Roman"/>
                <a:cs typeface="Times New Roman"/>
              </a:rPr>
              <a:t>quest’energia vegetale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convertita </a:t>
            </a:r>
            <a:r>
              <a:rPr sz="1200" dirty="0">
                <a:latin typeface="Times New Roman"/>
                <a:cs typeface="Times New Roman"/>
              </a:rPr>
              <a:t>nei fenomeni </a:t>
            </a:r>
            <a:r>
              <a:rPr sz="1200" spc="-5" dirty="0">
                <a:latin typeface="Times New Roman"/>
                <a:cs typeface="Times New Roman"/>
              </a:rPr>
              <a:t>delle attività </a:t>
            </a:r>
            <a:r>
              <a:rPr sz="1200" dirty="0">
                <a:latin typeface="Times New Roman"/>
                <a:cs typeface="Times New Roman"/>
              </a:rPr>
              <a:t>animali,  ma non </a:t>
            </a:r>
            <a:r>
              <a:rPr sz="1200" spc="-5" dirty="0">
                <a:latin typeface="Times New Roman"/>
                <a:cs typeface="Times New Roman"/>
              </a:rPr>
              <a:t>sapete praticamente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della tecnica 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dei controllori </a:t>
            </a:r>
            <a:r>
              <a:rPr sz="1200" spc="-5" dirty="0">
                <a:latin typeface="Times New Roman"/>
                <a:cs typeface="Times New Roman"/>
              </a:rPr>
              <a:t>fisici,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dotati della </a:t>
            </a:r>
            <a:r>
              <a:rPr sz="1200" dirty="0">
                <a:latin typeface="Times New Roman"/>
                <a:cs typeface="Times New Roman"/>
              </a:rPr>
              <a:t>capacità di  </a:t>
            </a:r>
            <a:r>
              <a:rPr sz="1200" spc="-5" dirty="0">
                <a:latin typeface="Times New Roman"/>
                <a:cs typeface="Times New Roman"/>
              </a:rPr>
              <a:t>mobilitare, trasformare, orientare </a:t>
            </a:r>
            <a:r>
              <a:rPr sz="1200" dirty="0">
                <a:latin typeface="Times New Roman"/>
                <a:cs typeface="Times New Roman"/>
              </a:rPr>
              <a:t>e concentrare le molteplici </a:t>
            </a:r>
            <a:r>
              <a:rPr sz="1200" spc="-5" dirty="0">
                <a:latin typeface="Times New Roman"/>
                <a:cs typeface="Times New Roman"/>
              </a:rPr>
              <a:t>energie dello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8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(457.5) 41:2.6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dell’energia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occupano direttamente dell’energia come </a:t>
            </a:r>
            <a:r>
              <a:rPr sz="1200" dirty="0">
                <a:latin typeface="Times New Roman"/>
                <a:cs typeface="Times New Roman"/>
              </a:rPr>
              <a:t>fattore </a:t>
            </a:r>
            <a:r>
              <a:rPr sz="1200" spc="-5" dirty="0">
                <a:latin typeface="Times New Roman"/>
                <a:cs typeface="Times New Roman"/>
              </a:rPr>
              <a:t>componente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 </a:t>
            </a:r>
            <a:r>
              <a:rPr sz="1200" dirty="0">
                <a:latin typeface="Times New Roman"/>
                <a:cs typeface="Times New Roman"/>
              </a:rPr>
              <a:t>viventi, e </a:t>
            </a:r>
            <a:r>
              <a:rPr sz="1200" spc="-5" dirty="0">
                <a:latin typeface="Times New Roman"/>
                <a:cs typeface="Times New Roman"/>
              </a:rPr>
              <a:t>nemmeno del </a:t>
            </a:r>
            <a:r>
              <a:rPr sz="1200" dirty="0">
                <a:latin typeface="Times New Roman"/>
                <a:cs typeface="Times New Roman"/>
              </a:rPr>
              <a:t>dominio della </a:t>
            </a:r>
            <a:r>
              <a:rPr sz="1200" spc="-5" dirty="0">
                <a:latin typeface="Times New Roman"/>
                <a:cs typeface="Times New Roman"/>
              </a:rPr>
              <a:t>chimica fisiologica.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s’interessano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dei preliminari fisici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vita,</a:t>
            </a:r>
            <a:endParaRPr sz="1200">
              <a:latin typeface="Times New Roman"/>
              <a:cs typeface="Times New Roman"/>
            </a:endParaRPr>
          </a:p>
          <a:p>
            <a:pPr marL="76200" marR="4178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dell’elaborazione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quei sistemi d’energia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possono servire </a:t>
            </a:r>
            <a:r>
              <a:rPr sz="1200" dirty="0">
                <a:latin typeface="Times New Roman"/>
                <a:cs typeface="Times New Roman"/>
              </a:rPr>
              <a:t>da veicoli </a:t>
            </a:r>
            <a:r>
              <a:rPr sz="1200" spc="-5" dirty="0">
                <a:latin typeface="Times New Roman"/>
                <a:cs typeface="Times New Roman"/>
              </a:rPr>
              <a:t>fisici alle energie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organismi materiali  </a:t>
            </a:r>
            <a:r>
              <a:rPr sz="1200" spc="-5" dirty="0">
                <a:latin typeface="Times New Roman"/>
                <a:cs typeface="Times New Roman"/>
              </a:rPr>
              <a:t>elementari.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senso i </a:t>
            </a:r>
            <a:r>
              <a:rPr sz="1200" spc="-5" dirty="0">
                <a:latin typeface="Times New Roman"/>
                <a:cs typeface="Times New Roman"/>
              </a:rPr>
              <a:t>controllori fisici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collegati con </a:t>
            </a:r>
            <a:r>
              <a:rPr sz="1200" dirty="0">
                <a:latin typeface="Times New Roman"/>
                <a:cs typeface="Times New Roman"/>
              </a:rPr>
              <a:t>le manifestazioni </a:t>
            </a:r>
            <a:r>
              <a:rPr sz="1200" spc="-5" dirty="0">
                <a:latin typeface="Times New Roman"/>
                <a:cs typeface="Times New Roman"/>
              </a:rPr>
              <a:t>previventi dell’energia materiale come </a:t>
            </a:r>
            <a:r>
              <a:rPr sz="1200" dirty="0">
                <a:latin typeface="Times New Roman"/>
                <a:cs typeface="Times New Roman"/>
              </a:rPr>
              <a:t>gli  spiriti aiutanti della </a:t>
            </a:r>
            <a:r>
              <a:rPr sz="1200" spc="-5" dirty="0">
                <a:latin typeface="Times New Roman"/>
                <a:cs typeface="Times New Roman"/>
              </a:rPr>
              <a:t>mente si occupano </a:t>
            </a:r>
            <a:r>
              <a:rPr sz="1200" dirty="0">
                <a:latin typeface="Times New Roman"/>
                <a:cs typeface="Times New Roman"/>
              </a:rPr>
              <a:t>delle funzioni </a:t>
            </a:r>
            <a:r>
              <a:rPr sz="1200" spc="-5" dirty="0">
                <a:latin typeface="Times New Roman"/>
                <a:cs typeface="Times New Roman"/>
              </a:rPr>
              <a:t>prespirituali 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(457.6) 41:2.7 </a:t>
            </a:r>
            <a:r>
              <a:rPr sz="1200" spc="-5" dirty="0">
                <a:latin typeface="Times New Roman"/>
                <a:cs typeface="Times New Roman"/>
              </a:rPr>
              <a:t>Queste creature intelligenti che </a:t>
            </a:r>
            <a:r>
              <a:rPr sz="1200" dirty="0">
                <a:latin typeface="Times New Roman"/>
                <a:cs typeface="Times New Roman"/>
              </a:rPr>
              <a:t>controllano il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orientano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devono aggiustare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sfera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alla </a:t>
            </a:r>
            <a:r>
              <a:rPr sz="1200" dirty="0">
                <a:latin typeface="Times New Roman"/>
                <a:cs typeface="Times New Roman"/>
              </a:rPr>
              <a:t>costituzione e </a:t>
            </a:r>
            <a:r>
              <a:rPr sz="1200" spc="-5" dirty="0">
                <a:latin typeface="Times New Roman"/>
                <a:cs typeface="Times New Roman"/>
              </a:rPr>
              <a:t>all’architettura fisica </a:t>
            </a:r>
            <a:r>
              <a:rPr sz="1200" dirty="0">
                <a:latin typeface="Times New Roman"/>
                <a:cs typeface="Times New Roman"/>
              </a:rPr>
              <a:t>di quel </a:t>
            </a:r>
            <a:r>
              <a:rPr sz="1200" spc="-5" dirty="0">
                <a:latin typeface="Times New Roman"/>
                <a:cs typeface="Times New Roman"/>
              </a:rPr>
              <a:t>pianeta.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utilizzano infallibilmente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calcoli </a:t>
            </a:r>
            <a:r>
              <a:rPr sz="1200" dirty="0">
                <a:latin typeface="Times New Roman"/>
                <a:cs typeface="Times New Roman"/>
              </a:rPr>
              <a:t>e le deduzioni </a:t>
            </a:r>
            <a:r>
              <a:rPr sz="1200" spc="-5" dirty="0">
                <a:latin typeface="Times New Roman"/>
                <a:cs typeface="Times New Roman"/>
              </a:rPr>
              <a:t>dei loro  rispettivi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altri consulenti tecnici concernenti </a:t>
            </a: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locale dei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altamente riscaldati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tipi di stelle  </a:t>
            </a:r>
            <a:r>
              <a:rPr sz="1200" spc="-5" dirty="0">
                <a:latin typeface="Times New Roman"/>
                <a:cs typeface="Times New Roman"/>
              </a:rPr>
              <a:t>supercaricate. Si </a:t>
            </a:r>
            <a:r>
              <a:rPr sz="1200" dirty="0">
                <a:latin typeface="Times New Roman"/>
                <a:cs typeface="Times New Roman"/>
              </a:rPr>
              <a:t>deve tenere </a:t>
            </a:r>
            <a:r>
              <a:rPr sz="1200" spc="-5" dirty="0">
                <a:latin typeface="Times New Roman"/>
                <a:cs typeface="Times New Roman"/>
              </a:rPr>
              <a:t>conto anche </a:t>
            </a:r>
            <a:r>
              <a:rPr sz="1200" dirty="0">
                <a:latin typeface="Times New Roman"/>
                <a:cs typeface="Times New Roman"/>
              </a:rPr>
              <a:t>degli enormi </a:t>
            </a:r>
            <a:r>
              <a:rPr sz="1200" spc="-5" dirty="0">
                <a:latin typeface="Times New Roman"/>
                <a:cs typeface="Times New Roman"/>
              </a:rPr>
              <a:t>giganti freddi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oscuri </a:t>
            </a:r>
            <a:r>
              <a:rPr sz="1200" dirty="0">
                <a:latin typeface="Times New Roman"/>
                <a:cs typeface="Times New Roman"/>
              </a:rPr>
              <a:t>dello spazio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sciami di nuvole di </a:t>
            </a:r>
            <a:r>
              <a:rPr sz="1200" spc="5" dirty="0">
                <a:latin typeface="Times New Roman"/>
                <a:cs typeface="Times New Roman"/>
              </a:rPr>
              <a:t>polvere  </a:t>
            </a:r>
            <a:r>
              <a:rPr sz="1200" spc="-5" dirty="0">
                <a:latin typeface="Times New Roman"/>
                <a:cs typeface="Times New Roman"/>
              </a:rPr>
              <a:t>stellare.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elementi materiali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coinvolti nei </a:t>
            </a:r>
            <a:r>
              <a:rPr sz="1200" dirty="0">
                <a:latin typeface="Times New Roman"/>
                <a:cs typeface="Times New Roman"/>
              </a:rPr>
              <a:t>problemi pratici di </a:t>
            </a:r>
            <a:r>
              <a:rPr sz="1200" spc="-5" dirty="0">
                <a:latin typeface="Times New Roman"/>
                <a:cs typeface="Times New Roman"/>
              </a:rPr>
              <a:t>manipolazione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dell’energia.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(457.7) 41:2.8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responsabilità </a:t>
            </a:r>
            <a:r>
              <a:rPr sz="1200" spc="-5" dirty="0">
                <a:latin typeface="Times New Roman"/>
                <a:cs typeface="Times New Roman"/>
              </a:rPr>
              <a:t>della supervisione del potere-energia </a:t>
            </a:r>
            <a:r>
              <a:rPr sz="1200" dirty="0">
                <a:latin typeface="Times New Roman"/>
                <a:cs typeface="Times New Roman"/>
              </a:rPr>
              <a:t>nei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abitati è </a:t>
            </a:r>
            <a:r>
              <a:rPr sz="1200" spc="-5" dirty="0">
                <a:latin typeface="Times New Roman"/>
                <a:cs typeface="Times New Roman"/>
              </a:rPr>
              <a:t>dei Controllori Fisici Maestri,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responsabili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disfunzioni dell’energia su </a:t>
            </a:r>
            <a:r>
              <a:rPr sz="1200" dirty="0">
                <a:latin typeface="Times New Roman"/>
                <a:cs typeface="Times New Roman"/>
              </a:rPr>
              <a:t>Urantia. </a:t>
            </a:r>
            <a:r>
              <a:rPr sz="1200" spc="-5" dirty="0">
                <a:latin typeface="Times New Roman"/>
                <a:cs typeface="Times New Roman"/>
              </a:rPr>
              <a:t>Queste perturbazioni hanno numerose </a:t>
            </a:r>
            <a:r>
              <a:rPr sz="1200" dirty="0">
                <a:latin typeface="Times New Roman"/>
                <a:cs typeface="Times New Roman"/>
              </a:rPr>
              <a:t>cause, 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quali esulano </a:t>
            </a:r>
            <a:r>
              <a:rPr sz="1200" spc="-5" dirty="0">
                <a:latin typeface="Times New Roman"/>
                <a:cs typeface="Times New Roman"/>
              </a:rPr>
              <a:t>dal campo </a:t>
            </a:r>
            <a:r>
              <a:rPr sz="1200" dirty="0">
                <a:latin typeface="Times New Roman"/>
                <a:cs typeface="Times New Roman"/>
              </a:rPr>
              <a:t>e dal controllo dei </a:t>
            </a:r>
            <a:r>
              <a:rPr sz="1200" spc="-5" dirty="0">
                <a:latin typeface="Times New Roman"/>
                <a:cs typeface="Times New Roman"/>
              </a:rPr>
              <a:t>custodi fisici.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sul percorso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formidabili, è un  </a:t>
            </a:r>
            <a:r>
              <a:rPr sz="1200" spc="-5" dirty="0">
                <a:latin typeface="Times New Roman"/>
                <a:cs typeface="Times New Roman"/>
              </a:rPr>
              <a:t>piccolo pianeta nel 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masse colossali,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locali </a:t>
            </a:r>
            <a:r>
              <a:rPr sz="1200" dirty="0">
                <a:latin typeface="Times New Roman"/>
                <a:cs typeface="Times New Roman"/>
              </a:rPr>
              <a:t>impiegano talvolta un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enorme di </a:t>
            </a:r>
            <a:r>
              <a:rPr sz="1200" spc="-5" dirty="0">
                <a:latin typeface="Times New Roman"/>
                <a:cs typeface="Times New Roman"/>
              </a:rPr>
              <a:t>membri del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467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82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ordine 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equilibrare queste </a:t>
            </a:r>
            <a:r>
              <a:rPr sz="1200" dirty="0">
                <a:latin typeface="Times New Roman"/>
                <a:cs typeface="Times New Roman"/>
              </a:rPr>
              <a:t>linee </a:t>
            </a:r>
            <a:r>
              <a:rPr sz="1200" spc="-5" dirty="0">
                <a:latin typeface="Times New Roman"/>
                <a:cs typeface="Times New Roman"/>
              </a:rPr>
              <a:t>d’energia.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operano abbastanza bene con </a:t>
            </a:r>
            <a:r>
              <a:rPr sz="1200" dirty="0">
                <a:latin typeface="Times New Roman"/>
                <a:cs typeface="Times New Roman"/>
              </a:rPr>
              <a:t>i circuiti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hanno  delle difficoltà </a:t>
            </a:r>
            <a:r>
              <a:rPr sz="1200" dirty="0">
                <a:latin typeface="Times New Roman"/>
                <a:cs typeface="Times New Roman"/>
              </a:rPr>
              <a:t>per isolare il </a:t>
            </a:r>
            <a:r>
              <a:rPr sz="1200" spc="-5" dirty="0">
                <a:latin typeface="Times New Roman"/>
                <a:cs typeface="Times New Roman"/>
              </a:rPr>
              <a:t>pianeta dalle </a:t>
            </a:r>
            <a:r>
              <a:rPr sz="1200" dirty="0">
                <a:latin typeface="Times New Roman"/>
                <a:cs typeface="Times New Roman"/>
              </a:rPr>
              <a:t>potenti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Norlatiadek.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nostri associati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stellari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(458.1) 41:3.1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più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duemila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splendenti che emanano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ed energia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Satania, ed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sole è un </a:t>
            </a:r>
            <a:r>
              <a:rPr sz="1200" spc="-5" dirty="0">
                <a:latin typeface="Times New Roman"/>
                <a:cs typeface="Times New Roman"/>
              </a:rPr>
              <a:t>globo ardente  </a:t>
            </a:r>
            <a:r>
              <a:rPr sz="1200" dirty="0">
                <a:latin typeface="Times New Roman"/>
                <a:cs typeface="Times New Roman"/>
              </a:rPr>
              <a:t>medio. </a:t>
            </a:r>
            <a:r>
              <a:rPr sz="1200" spc="-5" dirty="0">
                <a:latin typeface="Times New Roman"/>
                <a:cs typeface="Times New Roman"/>
              </a:rPr>
              <a:t>Dei trenta </a:t>
            </a:r>
            <a:r>
              <a:rPr sz="1200" dirty="0">
                <a:latin typeface="Times New Roman"/>
                <a:cs typeface="Times New Roman"/>
              </a:rPr>
              <a:t>soli più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tre sono più </a:t>
            </a:r>
            <a:r>
              <a:rPr sz="1200" spc="-5" dirty="0">
                <a:latin typeface="Times New Roman"/>
                <a:cs typeface="Times New Roman"/>
              </a:rPr>
              <a:t>brillanti. </a:t>
            </a:r>
            <a:r>
              <a:rPr sz="1200" dirty="0">
                <a:latin typeface="Times New Roman"/>
                <a:cs typeface="Times New Roman"/>
              </a:rPr>
              <a:t>I Direttori di </a:t>
            </a:r>
            <a:r>
              <a:rPr sz="1200" spc="-5" dirty="0">
                <a:latin typeface="Times New Roman"/>
                <a:cs typeface="Times New Roman"/>
              </a:rPr>
              <a:t>Potere d’Universo avviano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correnti</a:t>
            </a:r>
            <a:endParaRPr sz="1200">
              <a:latin typeface="Times New Roman"/>
              <a:cs typeface="Times New Roman"/>
            </a:endParaRPr>
          </a:p>
          <a:p>
            <a:pPr marL="76200" marR="37020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specializzate d’energia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singole stelle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rispettivi sistemi. Queste fornaci </a:t>
            </a:r>
            <a:r>
              <a:rPr sz="1200" dirty="0">
                <a:latin typeface="Times New Roman"/>
                <a:cs typeface="Times New Roman"/>
              </a:rPr>
              <a:t>solari, insieme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giganti  oscuri </a:t>
            </a:r>
            <a:r>
              <a:rPr sz="1200" dirty="0">
                <a:latin typeface="Times New Roman"/>
                <a:cs typeface="Times New Roman"/>
              </a:rPr>
              <a:t>dello spazio, </a:t>
            </a:r>
            <a:r>
              <a:rPr sz="1200" spc="-5" dirty="0">
                <a:latin typeface="Times New Roman"/>
                <a:cs typeface="Times New Roman"/>
              </a:rPr>
              <a:t>servono ai centri </a:t>
            </a:r>
            <a:r>
              <a:rPr sz="1200" dirty="0">
                <a:latin typeface="Times New Roman"/>
                <a:cs typeface="Times New Roman"/>
              </a:rPr>
              <a:t>di potere e </a:t>
            </a:r>
            <a:r>
              <a:rPr sz="1200" spc="-5" dirty="0">
                <a:latin typeface="Times New Roman"/>
                <a:cs typeface="Times New Roman"/>
              </a:rPr>
              <a:t>ai controllori fisici </a:t>
            </a:r>
            <a:r>
              <a:rPr sz="1200" dirty="0">
                <a:latin typeface="Times New Roman"/>
                <a:cs typeface="Times New Roman"/>
              </a:rPr>
              <a:t>da stazioni </a:t>
            </a:r>
            <a:r>
              <a:rPr sz="1200" spc="-5" dirty="0">
                <a:latin typeface="Times New Roman"/>
                <a:cs typeface="Times New Roman"/>
              </a:rPr>
              <a:t>secondarie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concentrare ed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orientare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d’energia delle creazioni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27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(458.2) 41:3.2 </a:t>
            </a:r>
            <a:r>
              <a:rPr sz="1200" dirty="0">
                <a:latin typeface="Times New Roman"/>
                <a:cs typeface="Times New Roman"/>
              </a:rPr>
              <a:t>I soli di Nebadon non sono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Universi.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composizione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soli, </a:t>
            </a:r>
            <a:r>
              <a:rPr sz="1200" dirty="0">
                <a:latin typeface="Times New Roman"/>
                <a:cs typeface="Times New Roman"/>
              </a:rPr>
              <a:t>isole </a:t>
            </a:r>
            <a:r>
              <a:rPr sz="1200" spc="-5" dirty="0">
                <a:latin typeface="Times New Roman"/>
                <a:cs typeface="Times New Roman"/>
              </a:rPr>
              <a:t>oscure,  pianeti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satelliti,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delle meteore, </a:t>
            </a:r>
            <a:r>
              <a:rPr sz="1200" dirty="0">
                <a:latin typeface="Times New Roman"/>
                <a:cs typeface="Times New Roman"/>
              </a:rPr>
              <a:t>è del tutto </a:t>
            </a:r>
            <a:r>
              <a:rPr sz="1200" spc="-5" dirty="0">
                <a:latin typeface="Times New Roman"/>
                <a:cs typeface="Times New Roman"/>
              </a:rPr>
              <a:t>identica. Questi </a:t>
            </a:r>
            <a:r>
              <a:rPr sz="1200" dirty="0">
                <a:latin typeface="Times New Roman"/>
                <a:cs typeface="Times New Roman"/>
              </a:rPr>
              <a:t>soli hanno un </a:t>
            </a:r>
            <a:r>
              <a:rPr sz="1200" spc="-5" dirty="0">
                <a:latin typeface="Times New Roman"/>
                <a:cs typeface="Times New Roman"/>
              </a:rPr>
              <a:t>diametro medio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unmilioneseicentomila  chilometri; quello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globo </a:t>
            </a:r>
            <a:r>
              <a:rPr sz="1200" dirty="0">
                <a:latin typeface="Times New Roman"/>
                <a:cs typeface="Times New Roman"/>
              </a:rPr>
              <a:t>solare è un po’ </a:t>
            </a:r>
            <a:r>
              <a:rPr sz="1200" spc="-5" dirty="0">
                <a:latin typeface="Times New Roman"/>
                <a:cs typeface="Times New Roman"/>
              </a:rPr>
              <a:t>inferiore.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stella </a:t>
            </a:r>
            <a:r>
              <a:rPr sz="1200" dirty="0">
                <a:latin typeface="Times New Roman"/>
                <a:cs typeface="Times New Roman"/>
              </a:rPr>
              <a:t>dell’Universo, la nube </a:t>
            </a:r>
            <a:r>
              <a:rPr sz="1200" spc="-5" dirty="0">
                <a:latin typeface="Times New Roman"/>
                <a:cs typeface="Times New Roman"/>
              </a:rPr>
              <a:t>stellare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Antares, </a:t>
            </a:r>
            <a:r>
              <a:rPr sz="1200" spc="5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quattrocentocinquanta </a:t>
            </a:r>
            <a:r>
              <a:rPr sz="1200" dirty="0">
                <a:latin typeface="Times New Roman"/>
                <a:cs typeface="Times New Roman"/>
              </a:rPr>
              <a:t>volte il </a:t>
            </a:r>
            <a:r>
              <a:rPr sz="1200" spc="-5" dirty="0">
                <a:latin typeface="Times New Roman"/>
                <a:cs typeface="Times New Roman"/>
              </a:rPr>
              <a:t>diametro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sessanta </a:t>
            </a:r>
            <a:r>
              <a:rPr sz="1200" dirty="0">
                <a:latin typeface="Times New Roman"/>
                <a:cs typeface="Times New Roman"/>
              </a:rPr>
              <a:t>milioni di volte il suo </a:t>
            </a:r>
            <a:r>
              <a:rPr sz="1200" spc="-5" dirty="0">
                <a:latin typeface="Times New Roman"/>
                <a:cs typeface="Times New Roman"/>
              </a:rPr>
              <a:t>volume. Ma c’è spazio sufficiente per  accogliere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enormi.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proporzione </a:t>
            </a:r>
            <a:r>
              <a:rPr sz="1200" spc="-5" dirty="0">
                <a:latin typeface="Times New Roman"/>
                <a:cs typeface="Times New Roman"/>
              </a:rPr>
              <a:t>essi hanno altrettanto </a:t>
            </a:r>
            <a:r>
              <a:rPr sz="1200" dirty="0">
                <a:latin typeface="Times New Roman"/>
                <a:cs typeface="Times New Roman"/>
              </a:rPr>
              <a:t>spazio per </a:t>
            </a:r>
            <a:r>
              <a:rPr sz="1200" spc="-5" dirty="0">
                <a:latin typeface="Times New Roman"/>
                <a:cs typeface="Times New Roman"/>
              </a:rPr>
              <a:t>muoversi </a:t>
            </a:r>
            <a:r>
              <a:rPr sz="1200" dirty="0">
                <a:latin typeface="Times New Roman"/>
                <a:cs typeface="Times New Roman"/>
              </a:rPr>
              <a:t>quanto ne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una dozzina  </a:t>
            </a:r>
            <a:r>
              <a:rPr sz="1200" spc="-5" dirty="0">
                <a:latin typeface="Times New Roman"/>
                <a:cs typeface="Times New Roman"/>
              </a:rPr>
              <a:t>d’arance circolanti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di Urantia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fosse </a:t>
            </a:r>
            <a:r>
              <a:rPr sz="1200" dirty="0">
                <a:latin typeface="Times New Roman"/>
                <a:cs typeface="Times New Roman"/>
              </a:rPr>
              <a:t>una sfera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vuota.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68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(458.3) 41:3.3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ruota madre </a:t>
            </a:r>
            <a:r>
              <a:rPr sz="1200" dirty="0">
                <a:latin typeface="Times New Roman"/>
                <a:cs typeface="Times New Roman"/>
              </a:rPr>
              <a:t>nebulare </a:t>
            </a:r>
            <a:r>
              <a:rPr sz="1200" spc="-5" dirty="0">
                <a:latin typeface="Times New Roman"/>
                <a:cs typeface="Times New Roman"/>
              </a:rPr>
              <a:t>vengono eiettati dei </a:t>
            </a:r>
            <a:r>
              <a:rPr sz="1200" dirty="0">
                <a:latin typeface="Times New Roman"/>
                <a:cs typeface="Times New Roman"/>
              </a:rPr>
              <a:t>soli troppo </a:t>
            </a:r>
            <a:r>
              <a:rPr sz="1200" spc="-5" dirty="0">
                <a:latin typeface="Times New Roman"/>
                <a:cs typeface="Times New Roman"/>
              </a:rPr>
              <a:t>grandi, essi si </a:t>
            </a:r>
            <a:r>
              <a:rPr sz="1200" dirty="0">
                <a:latin typeface="Times New Roman"/>
                <a:cs typeface="Times New Roman"/>
              </a:rPr>
              <a:t>frammentano subito o </a:t>
            </a:r>
            <a:r>
              <a:rPr sz="1200" spc="-5" dirty="0">
                <a:latin typeface="Times New Roman"/>
                <a:cs typeface="Times New Roman"/>
              </a:rPr>
              <a:t>formano delle 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doppie.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tutti i soli sono </a:t>
            </a:r>
            <a:r>
              <a:rPr sz="1200" spc="-5" dirty="0">
                <a:latin typeface="Times New Roman"/>
                <a:cs typeface="Times New Roman"/>
              </a:rPr>
              <a:t>puramente gassosi, </a:t>
            </a:r>
            <a:r>
              <a:rPr sz="1200" dirty="0">
                <a:latin typeface="Times New Roman"/>
                <a:cs typeface="Times New Roman"/>
              </a:rPr>
              <a:t>benché possano in </a:t>
            </a:r>
            <a:r>
              <a:rPr sz="1200" spc="-5" dirty="0">
                <a:latin typeface="Times New Roman"/>
                <a:cs typeface="Times New Roman"/>
              </a:rPr>
              <a:t>seguito esistere </a:t>
            </a:r>
            <a:r>
              <a:rPr sz="1200" dirty="0">
                <a:latin typeface="Times New Roman"/>
                <a:cs typeface="Times New Roman"/>
              </a:rPr>
              <a:t>provvisoriamente </a:t>
            </a:r>
            <a:r>
              <a:rPr sz="1200" spc="-5" dirty="0">
                <a:latin typeface="Times New Roman"/>
                <a:cs typeface="Times New Roman"/>
              </a:rPr>
              <a:t>allo stato  semiliquido.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raggiunse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quasi liquido di </a:t>
            </a:r>
            <a:r>
              <a:rPr sz="1200" spc="-5" dirty="0">
                <a:latin typeface="Times New Roman"/>
                <a:cs typeface="Times New Roman"/>
              </a:rPr>
              <a:t>pressione supergassosa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sufficientemente </a:t>
            </a:r>
            <a:r>
              <a:rPr sz="1200" spc="5" dirty="0">
                <a:latin typeface="Times New Roman"/>
                <a:cs typeface="Times New Roman"/>
              </a:rPr>
              <a:t>grande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scindersi all’equatore, come avviene </a:t>
            </a:r>
            <a:r>
              <a:rPr sz="1200" dirty="0">
                <a:latin typeface="Times New Roman"/>
                <a:cs typeface="Times New Roman"/>
              </a:rPr>
              <a:t>in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modi di </a:t>
            </a:r>
            <a:r>
              <a:rPr sz="1200" spc="-5" dirty="0">
                <a:latin typeface="Times New Roman"/>
                <a:cs typeface="Times New Roman"/>
              </a:rPr>
              <a:t>formazione delle </a:t>
            </a:r>
            <a:r>
              <a:rPr sz="1200" dirty="0">
                <a:latin typeface="Times New Roman"/>
                <a:cs typeface="Times New Roman"/>
              </a:rPr>
              <a:t>stelle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doppie.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89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30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(458.4) 41:3.4 </a:t>
            </a:r>
            <a:r>
              <a:rPr sz="1200" spc="-5" dirty="0">
                <a:latin typeface="Times New Roman"/>
                <a:cs typeface="Times New Roman"/>
              </a:rPr>
              <a:t>Quando hanno </a:t>
            </a:r>
            <a:r>
              <a:rPr sz="1200" dirty="0">
                <a:latin typeface="Times New Roman"/>
                <a:cs typeface="Times New Roman"/>
              </a:rPr>
              <a:t>meno di un </a:t>
            </a:r>
            <a:r>
              <a:rPr sz="1200" spc="-5" dirty="0">
                <a:latin typeface="Times New Roman"/>
                <a:cs typeface="Times New Roman"/>
              </a:rPr>
              <a:t>decimo della taglia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sole, queste sfere ardenti si contraggono, si condensano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 raffreddano rapidamente. Quando hanno </a:t>
            </a:r>
            <a:r>
              <a:rPr sz="1200" dirty="0">
                <a:latin typeface="Times New Roman"/>
                <a:cs typeface="Times New Roman"/>
              </a:rPr>
              <a:t>più di trenta volte la </a:t>
            </a:r>
            <a:r>
              <a:rPr sz="1200" spc="-5" dirty="0">
                <a:latin typeface="Times New Roman"/>
                <a:cs typeface="Times New Roman"/>
              </a:rPr>
              <a:t>sua taglia </a:t>
            </a:r>
            <a:r>
              <a:rPr sz="1200" dirty="0">
                <a:latin typeface="Times New Roman"/>
                <a:cs typeface="Times New Roman"/>
              </a:rPr>
              <a:t>— o piuttosto </a:t>
            </a: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volte il </a:t>
            </a:r>
            <a:r>
              <a:rPr sz="1200" spc="-5" dirty="0">
                <a:latin typeface="Times New Roman"/>
                <a:cs typeface="Times New Roman"/>
              </a:rPr>
              <a:t>contenuto globale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 effettiva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soli si scindono rapidamente </a:t>
            </a:r>
            <a:r>
              <a:rPr sz="1200" dirty="0">
                <a:latin typeface="Times New Roman"/>
                <a:cs typeface="Times New Roman"/>
              </a:rPr>
              <a:t>in due corpi </a:t>
            </a:r>
            <a:r>
              <a:rPr sz="1200" spc="-5" dirty="0">
                <a:latin typeface="Times New Roman"/>
                <a:cs typeface="Times New Roman"/>
              </a:rPr>
              <a:t>separati, diventando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nuovi sistemi </a:t>
            </a:r>
            <a:r>
              <a:rPr sz="1200" spc="-5" dirty="0">
                <a:latin typeface="Times New Roman"/>
                <a:cs typeface="Times New Roman"/>
              </a:rPr>
              <a:t>oppure restando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nel 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dell’altro e </a:t>
            </a:r>
            <a:r>
              <a:rPr sz="1200" spc="-5" dirty="0">
                <a:latin typeface="Times New Roman"/>
                <a:cs typeface="Times New Roman"/>
              </a:rPr>
              <a:t>girando attorno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centro comune come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tipo di stella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doppia.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0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(458.5) 41:3.5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recente delle eruzioni cosmiche maggiori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fu la </a:t>
            </a:r>
            <a:r>
              <a:rPr sz="1200" spc="-5" dirty="0">
                <a:latin typeface="Times New Roman"/>
                <a:cs typeface="Times New Roman"/>
              </a:rPr>
              <a:t>straordinaria esplosione </a:t>
            </a:r>
            <a:r>
              <a:rPr sz="1200" dirty="0">
                <a:latin typeface="Times New Roman"/>
                <a:cs typeface="Times New Roman"/>
              </a:rPr>
              <a:t>di una stella </a:t>
            </a:r>
            <a:r>
              <a:rPr sz="1200" spc="-5" dirty="0">
                <a:latin typeface="Times New Roman"/>
                <a:cs typeface="Times New Roman"/>
              </a:rPr>
              <a:t>doppia,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raggiunse Urantia </a:t>
            </a:r>
            <a:r>
              <a:rPr sz="1200" dirty="0">
                <a:latin typeface="Times New Roman"/>
                <a:cs typeface="Times New Roman"/>
              </a:rPr>
              <a:t>nel 1572. </a:t>
            </a:r>
            <a:r>
              <a:rPr sz="1200" spc="-5" dirty="0">
                <a:latin typeface="Times New Roman"/>
                <a:cs typeface="Times New Roman"/>
              </a:rPr>
              <a:t>Questa conflagrazione fu così </a:t>
            </a:r>
            <a:r>
              <a:rPr sz="1200" dirty="0">
                <a:latin typeface="Times New Roman"/>
                <a:cs typeface="Times New Roman"/>
              </a:rPr>
              <a:t>intensa che </a:t>
            </a:r>
            <a:r>
              <a:rPr sz="1200" spc="-5" dirty="0">
                <a:latin typeface="Times New Roman"/>
                <a:cs typeface="Times New Roman"/>
              </a:rPr>
              <a:t>l’esplosione fu </a:t>
            </a:r>
            <a:r>
              <a:rPr sz="1200" dirty="0">
                <a:latin typeface="Times New Roman"/>
                <a:cs typeface="Times New Roman"/>
              </a:rPr>
              <a:t>chiaramente visibile in </a:t>
            </a:r>
            <a:r>
              <a:rPr sz="1200" spc="-5" dirty="0">
                <a:latin typeface="Times New Roman"/>
                <a:cs typeface="Times New Roman"/>
              </a:rPr>
              <a:t>pieno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5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(458.6) 41:3.6 </a:t>
            </a:r>
            <a:r>
              <a:rPr sz="1200" dirty="0">
                <a:latin typeface="Times New Roman"/>
                <a:cs typeface="Times New Roman"/>
              </a:rPr>
              <a:t>Non tutte le </a:t>
            </a:r>
            <a:r>
              <a:rPr sz="1200" spc="-5" dirty="0">
                <a:latin typeface="Times New Roman"/>
                <a:cs typeface="Times New Roman"/>
              </a:rPr>
              <a:t>stelle </a:t>
            </a:r>
            <a:r>
              <a:rPr sz="1200" dirty="0">
                <a:latin typeface="Times New Roman"/>
                <a:cs typeface="Times New Roman"/>
              </a:rPr>
              <a:t>sono solide, ma 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vecchie </a:t>
            </a:r>
            <a:r>
              <a:rPr sz="1200" dirty="0">
                <a:latin typeface="Times New Roman"/>
                <a:cs typeface="Times New Roman"/>
              </a:rPr>
              <a:t>lo sono.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rossastre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risplendono  debolmente hanno </a:t>
            </a:r>
            <a:r>
              <a:rPr sz="1200" dirty="0">
                <a:latin typeface="Times New Roman"/>
                <a:cs typeface="Times New Roman"/>
              </a:rPr>
              <a:t>acquisito nel </a:t>
            </a:r>
            <a:r>
              <a:rPr sz="1200" spc="-5" dirty="0">
                <a:latin typeface="Times New Roman"/>
                <a:cs typeface="Times New Roman"/>
              </a:rPr>
              <a:t>centro delle </a:t>
            </a:r>
            <a:r>
              <a:rPr sz="1200" dirty="0">
                <a:latin typeface="Times New Roman"/>
                <a:cs typeface="Times New Roman"/>
              </a:rPr>
              <a:t>loro enormi </a:t>
            </a:r>
            <a:r>
              <a:rPr sz="1200" spc="-5" dirty="0">
                <a:latin typeface="Times New Roman"/>
                <a:cs typeface="Times New Roman"/>
              </a:rPr>
              <a:t>masse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densità che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espressa </a:t>
            </a:r>
            <a:r>
              <a:rPr sz="1200" spc="-5" dirty="0">
                <a:latin typeface="Times New Roman"/>
                <a:cs typeface="Times New Roman"/>
              </a:rPr>
              <a:t>dicendo </a:t>
            </a:r>
            <a:r>
              <a:rPr sz="1200" dirty="0">
                <a:latin typeface="Times New Roman"/>
                <a:cs typeface="Times New Roman"/>
              </a:rPr>
              <a:t>che un centimetro  </a:t>
            </a:r>
            <a:r>
              <a:rPr sz="1200" spc="-5" dirty="0">
                <a:latin typeface="Times New Roman"/>
                <a:cs typeface="Times New Roman"/>
              </a:rPr>
              <a:t>cubico </a:t>
            </a:r>
            <a:r>
              <a:rPr sz="1200" dirty="0">
                <a:latin typeface="Times New Roman"/>
                <a:cs typeface="Times New Roman"/>
              </a:rPr>
              <a:t>di una tale stella </a:t>
            </a:r>
            <a:r>
              <a:rPr sz="1200" spc="-5" dirty="0">
                <a:latin typeface="Times New Roman"/>
                <a:cs typeface="Times New Roman"/>
              </a:rPr>
              <a:t>peserebbe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170 </a:t>
            </a:r>
            <a:r>
              <a:rPr sz="1200" spc="-5" dirty="0">
                <a:latin typeface="Times New Roman"/>
                <a:cs typeface="Times New Roman"/>
              </a:rPr>
              <a:t>chilogrammi.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pressione </a:t>
            </a:r>
            <a:r>
              <a:rPr sz="1200" spc="-5" dirty="0">
                <a:latin typeface="Times New Roman"/>
                <a:cs typeface="Times New Roman"/>
              </a:rPr>
              <a:t>enorme, accompagnata dalla </a:t>
            </a:r>
            <a:r>
              <a:rPr sz="1200" dirty="0">
                <a:latin typeface="Times New Roman"/>
                <a:cs typeface="Times New Roman"/>
              </a:rPr>
              <a:t>perdita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calore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dell’energia circolante,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crescente avvicinamento </a:t>
            </a:r>
            <a:r>
              <a:rPr sz="1200" dirty="0">
                <a:latin typeface="Times New Roman"/>
                <a:cs typeface="Times New Roman"/>
              </a:rPr>
              <a:t>delle orbite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sue unità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base, al  </a:t>
            </a:r>
            <a:r>
              <a:rPr sz="1200" dirty="0">
                <a:latin typeface="Times New Roman"/>
                <a:cs typeface="Times New Roman"/>
              </a:rPr>
              <a:t>punto che ora sono molto vicine </a:t>
            </a:r>
            <a:r>
              <a:rPr sz="1200" spc="-5" dirty="0">
                <a:latin typeface="Times New Roman"/>
                <a:cs typeface="Times New Roman"/>
              </a:rPr>
              <a:t>allo 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condensazione elettronica. Questo processo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raffreddamento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contrazione </a:t>
            </a:r>
            <a:r>
              <a:rPr sz="1200" spc="1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proseguire fino 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critico </a:t>
            </a:r>
            <a:r>
              <a:rPr sz="1200" dirty="0">
                <a:latin typeface="Times New Roman"/>
                <a:cs typeface="Times New Roman"/>
              </a:rPr>
              <a:t>limite </a:t>
            </a:r>
            <a:r>
              <a:rPr sz="1200" spc="-5" dirty="0">
                <a:latin typeface="Times New Roman"/>
                <a:cs typeface="Times New Roman"/>
              </a:rPr>
              <a:t>d’esplosione della </a:t>
            </a:r>
            <a:r>
              <a:rPr sz="1200" dirty="0">
                <a:latin typeface="Times New Roman"/>
                <a:cs typeface="Times New Roman"/>
              </a:rPr>
              <a:t>condensazione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ultimatonica.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5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(459.1) 41:3.7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giganti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relativamente giovani; </a:t>
            </a:r>
            <a:r>
              <a:rPr sz="1200" dirty="0">
                <a:latin typeface="Times New Roman"/>
                <a:cs typeface="Times New Roman"/>
              </a:rPr>
              <a:t>le stelle </a:t>
            </a:r>
            <a:r>
              <a:rPr sz="1200" spc="-5" dirty="0">
                <a:latin typeface="Times New Roman"/>
                <a:cs typeface="Times New Roman"/>
              </a:rPr>
              <a:t>nane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maggioranza vecchie, sebbene </a:t>
            </a:r>
            <a:r>
              <a:rPr sz="1200" dirty="0">
                <a:latin typeface="Times New Roman"/>
                <a:cs typeface="Times New Roman"/>
              </a:rPr>
              <a:t>non  tutte.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nane </a:t>
            </a:r>
            <a:r>
              <a:rPr sz="1200" spc="-5" dirty="0">
                <a:latin typeface="Times New Roman"/>
                <a:cs typeface="Times New Roman"/>
              </a:rPr>
              <a:t>originate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collisioni </a:t>
            </a:r>
            <a:r>
              <a:rPr sz="1200" spc="-5" dirty="0">
                <a:latin typeface="Times New Roman"/>
                <a:cs typeface="Times New Roman"/>
              </a:rPr>
              <a:t>possono essere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 brillare di </a:t>
            </a:r>
            <a:r>
              <a:rPr sz="1200" spc="-5" dirty="0">
                <a:latin typeface="Times New Roman"/>
                <a:cs typeface="Times New Roman"/>
              </a:rPr>
              <a:t>un’intensa luce </a:t>
            </a:r>
            <a:r>
              <a:rPr sz="1200" dirty="0">
                <a:latin typeface="Times New Roman"/>
                <a:cs typeface="Times New Roman"/>
              </a:rPr>
              <a:t>bianca </a:t>
            </a:r>
            <a:r>
              <a:rPr sz="1200" spc="-5" dirty="0">
                <a:latin typeface="Times New Roman"/>
                <a:cs typeface="Times New Roman"/>
              </a:rPr>
              <a:t>senza aver mai </a:t>
            </a:r>
            <a:r>
              <a:rPr sz="1200" dirty="0">
                <a:latin typeface="Times New Roman"/>
                <a:cs typeface="Times New Roman"/>
              </a:rPr>
              <a:t>conosciuto  uno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rosso </a:t>
            </a:r>
            <a:r>
              <a:rPr sz="1200" dirty="0">
                <a:latin typeface="Times New Roman"/>
                <a:cs typeface="Times New Roman"/>
              </a:rPr>
              <a:t>di luminosità </a:t>
            </a:r>
            <a:r>
              <a:rPr sz="1200" spc="-5" dirty="0">
                <a:latin typeface="Times New Roman"/>
                <a:cs typeface="Times New Roman"/>
              </a:rPr>
              <a:t>giovanile. Sia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molto giovani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vecchi </a:t>
            </a:r>
            <a:r>
              <a:rPr sz="1200" dirty="0">
                <a:latin typeface="Times New Roman"/>
                <a:cs typeface="Times New Roman"/>
              </a:rPr>
              <a:t>brillano di solito di una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luce</a:t>
            </a:r>
            <a:endParaRPr sz="1200">
              <a:latin typeface="Times New Roman"/>
              <a:cs typeface="Times New Roman"/>
            </a:endParaRPr>
          </a:p>
          <a:p>
            <a:pPr marL="88900" marR="831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rossastra.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colore </a:t>
            </a:r>
            <a:r>
              <a:rPr sz="1200" spc="-5" dirty="0">
                <a:latin typeface="Times New Roman"/>
                <a:cs typeface="Times New Roman"/>
              </a:rPr>
              <a:t>giallo indica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giovinezza relativa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l’approssimarsi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vecchiaia, </a:t>
            </a:r>
            <a:r>
              <a:rPr sz="1200" dirty="0">
                <a:latin typeface="Times New Roman"/>
                <a:cs typeface="Times New Roman"/>
              </a:rPr>
              <a:t>ma la luce </a:t>
            </a:r>
            <a:r>
              <a:rPr sz="1200" spc="-5" dirty="0">
                <a:latin typeface="Times New Roman"/>
                <a:cs typeface="Times New Roman"/>
              </a:rPr>
              <a:t>bianca </a:t>
            </a:r>
            <a:r>
              <a:rPr sz="1200" dirty="0">
                <a:latin typeface="Times New Roman"/>
                <a:cs typeface="Times New Roman"/>
              </a:rPr>
              <a:t>brillante è </a:t>
            </a:r>
            <a:r>
              <a:rPr sz="1200" spc="-5" dirty="0">
                <a:latin typeface="Times New Roman"/>
                <a:cs typeface="Times New Roman"/>
              </a:rPr>
              <a:t>segno </a:t>
            </a:r>
            <a:r>
              <a:rPr sz="1200" dirty="0">
                <a:latin typeface="Times New Roman"/>
                <a:cs typeface="Times New Roman"/>
              </a:rPr>
              <a:t>di una  vita </a:t>
            </a:r>
            <a:r>
              <a:rPr sz="1200" spc="-5" dirty="0">
                <a:latin typeface="Times New Roman"/>
                <a:cs typeface="Times New Roman"/>
              </a:rPr>
              <a:t>adulta vigorosa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prolungata.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(459.2) 41:3.8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adolescenti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passano </a:t>
            </a:r>
            <a:r>
              <a:rPr sz="1200" dirty="0">
                <a:latin typeface="Times New Roman"/>
                <a:cs typeface="Times New Roman"/>
              </a:rPr>
              <a:t>per uno stadio di pulsazione,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non in modo visibile, </a:t>
            </a:r>
            <a:r>
              <a:rPr sz="1200" spc="-5" dirty="0">
                <a:latin typeface="Times New Roman"/>
                <a:cs typeface="Times New Roman"/>
              </a:rPr>
              <a:t>guardando nello </a:t>
            </a:r>
            <a:r>
              <a:rPr sz="1200" dirty="0">
                <a:latin typeface="Times New Roman"/>
                <a:cs typeface="Times New Roman"/>
              </a:rPr>
              <a:t>spazio  potete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molte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stelle più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giganteschi moti </a:t>
            </a:r>
            <a:r>
              <a:rPr sz="1200" spc="-5" dirty="0">
                <a:latin typeface="Times New Roman"/>
                <a:cs typeface="Times New Roman"/>
              </a:rPr>
              <a:t>respiratori richiedono dai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giorni per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completare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2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(364.2) 32:4.12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ha, </a:t>
            </a:r>
            <a:r>
              <a:rPr sz="1200" spc="-5" dirty="0">
                <a:latin typeface="Times New Roman"/>
                <a:cs typeface="Times New Roman"/>
              </a:rPr>
              <a:t>per così dire, </a:t>
            </a:r>
            <a:r>
              <a:rPr sz="1200" dirty="0">
                <a:latin typeface="Times New Roman"/>
                <a:cs typeface="Times New Roman"/>
              </a:rPr>
              <a:t>sparso </a:t>
            </a:r>
            <a:r>
              <a:rPr sz="1200" spc="-5" dirty="0">
                <a:latin typeface="Times New Roman"/>
                <a:cs typeface="Times New Roman"/>
              </a:rPr>
              <a:t>se stesso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arricchire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possesso della personalità ed  </a:t>
            </a:r>
            <a:r>
              <a:rPr sz="1200" dirty="0">
                <a:latin typeface="Times New Roman"/>
                <a:cs typeface="Times New Roman"/>
              </a:rPr>
              <a:t>il potenziale di </a:t>
            </a:r>
            <a:r>
              <a:rPr sz="1200" spc="-5" dirty="0">
                <a:latin typeface="Times New Roman"/>
                <a:cs typeface="Times New Roman"/>
              </a:rPr>
              <a:t>realizzazione spirituale. Dio 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donato se stesso affinché possiamo essere </a:t>
            </a:r>
            <a:r>
              <a:rPr sz="1200" dirty="0">
                <a:latin typeface="Times New Roman"/>
                <a:cs typeface="Times New Roman"/>
              </a:rPr>
              <a:t>simili a lui, ed ha </a:t>
            </a:r>
            <a:r>
              <a:rPr sz="1200" spc="-5" dirty="0">
                <a:latin typeface="Times New Roman"/>
                <a:cs typeface="Times New Roman"/>
              </a:rPr>
              <a:t>riservato per sé </a:t>
            </a:r>
            <a:r>
              <a:rPr sz="120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quel tanto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di gloria </a:t>
            </a:r>
            <a:r>
              <a:rPr sz="1200" spc="-5" dirty="0">
                <a:latin typeface="Times New Roman"/>
                <a:cs typeface="Times New Roman"/>
              </a:rPr>
              <a:t>necessari per </a:t>
            </a:r>
            <a:r>
              <a:rPr sz="1200" dirty="0">
                <a:latin typeface="Times New Roman"/>
                <a:cs typeface="Times New Roman"/>
              </a:rPr>
              <a:t>il mantenimento di </a:t>
            </a:r>
            <a:r>
              <a:rPr sz="1200" spc="-5" dirty="0">
                <a:latin typeface="Times New Roman"/>
                <a:cs typeface="Times New Roman"/>
              </a:rPr>
              <a:t>quelle cose per amore delle quali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spogliato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proposito eterno 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divino</a:t>
            </a:r>
            <a:endParaRPr sz="1600">
              <a:latin typeface="Times New Roman"/>
              <a:cs typeface="Times New Roman"/>
            </a:endParaRPr>
          </a:p>
          <a:p>
            <a:pPr marL="76200" marR="14097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(364.3) 32:5.1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glorioso </a:t>
            </a:r>
            <a:r>
              <a:rPr sz="1200" dirty="0">
                <a:latin typeface="Times New Roman"/>
                <a:cs typeface="Times New Roman"/>
              </a:rPr>
              <a:t>proposito nel cammino </a:t>
            </a:r>
            <a:r>
              <a:rPr sz="1200" spc="-5" dirty="0">
                <a:latin typeface="Times New Roman"/>
                <a:cs typeface="Times New Roman"/>
              </a:rPr>
              <a:t>degli Universi attraverso </a:t>
            </a:r>
            <a:r>
              <a:rPr sz="1200" dirty="0">
                <a:latin typeface="Times New Roman"/>
                <a:cs typeface="Times New Roman"/>
              </a:rPr>
              <a:t>lo spazio. Tutte le vostre lotte 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avvengono </a:t>
            </a:r>
            <a:r>
              <a:rPr sz="1200" dirty="0">
                <a:latin typeface="Times New Roman"/>
                <a:cs typeface="Times New Roman"/>
              </a:rPr>
              <a:t>invano. </a:t>
            </a:r>
            <a:r>
              <a:rPr sz="1200" spc="-5" dirty="0">
                <a:latin typeface="Times New Roman"/>
                <a:cs typeface="Times New Roman"/>
              </a:rPr>
              <a:t>Noi facciamo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 piano </a:t>
            </a:r>
            <a:r>
              <a:rPr sz="1200" spc="-5" dirty="0">
                <a:latin typeface="Times New Roman"/>
                <a:cs typeface="Times New Roman"/>
              </a:rPr>
              <a:t>immenso,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un’impresa gigantesca, ed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vastità dell’impresa </a:t>
            </a:r>
            <a:r>
              <a:rPr sz="1200" dirty="0">
                <a:latin typeface="Times New Roman"/>
                <a:cs typeface="Times New Roman"/>
              </a:rPr>
              <a:t>che rende  impossibile </a:t>
            </a:r>
            <a:r>
              <a:rPr sz="1200" spc="-5" dirty="0">
                <a:latin typeface="Times New Roman"/>
                <a:cs typeface="Times New Roman"/>
              </a:rPr>
              <a:t>vederne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in un qualunque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Facciamo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progetto  eterno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sovrintendono e mettono in </a:t>
            </a:r>
            <a:r>
              <a:rPr sz="1200" spc="-5" dirty="0">
                <a:latin typeface="Times New Roman"/>
                <a:cs typeface="Times New Roman"/>
              </a:rPr>
              <a:t>esecuzione. L’intero </a:t>
            </a:r>
            <a:r>
              <a:rPr sz="1200" dirty="0">
                <a:latin typeface="Times New Roman"/>
                <a:cs typeface="Times New Roman"/>
              </a:rPr>
              <a:t>meraviglioso </a:t>
            </a:r>
            <a:r>
              <a:rPr sz="1200" spc="-5" dirty="0">
                <a:latin typeface="Times New Roman"/>
                <a:cs typeface="Times New Roman"/>
              </a:rPr>
              <a:t>meccanismo universale si </a:t>
            </a:r>
            <a:r>
              <a:rPr sz="1200" dirty="0">
                <a:latin typeface="Times New Roman"/>
                <a:cs typeface="Times New Roman"/>
              </a:rPr>
              <a:t>muove </a:t>
            </a:r>
            <a:r>
              <a:rPr sz="1200" spc="-5" dirty="0">
                <a:latin typeface="Times New Roman"/>
                <a:cs typeface="Times New Roman"/>
              </a:rPr>
              <a:t>maestosamente  nello </a:t>
            </a:r>
            <a:r>
              <a:rPr sz="1200" dirty="0">
                <a:latin typeface="Times New Roman"/>
                <a:cs typeface="Times New Roman"/>
              </a:rPr>
              <a:t>spazio al </a:t>
            </a:r>
            <a:r>
              <a:rPr sz="1200" spc="-5" dirty="0">
                <a:latin typeface="Times New Roman"/>
                <a:cs typeface="Times New Roman"/>
              </a:rPr>
              <a:t>ritmo musicale del </a:t>
            </a:r>
            <a:r>
              <a:rPr sz="1200" dirty="0">
                <a:latin typeface="Times New Roman"/>
                <a:cs typeface="Times New Roman"/>
              </a:rPr>
              <a:t>pensiero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della Prima </a:t>
            </a:r>
            <a:r>
              <a:rPr sz="1200" spc="-5" dirty="0">
                <a:latin typeface="Times New Roman"/>
                <a:cs typeface="Times New Roman"/>
              </a:rPr>
              <a:t>Grande 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(364.4) 32:5.2 </a:t>
            </a:r>
            <a:r>
              <a:rPr sz="1200" spc="-5" dirty="0">
                <a:latin typeface="Times New Roman"/>
                <a:cs typeface="Times New Roman"/>
              </a:rPr>
              <a:t>L’eterno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è un alto </a:t>
            </a:r>
            <a:r>
              <a:rPr sz="1200" spc="-5" dirty="0">
                <a:latin typeface="Times New Roman"/>
                <a:cs typeface="Times New Roman"/>
              </a:rPr>
              <a:t>ideale spirituale. Gli </a:t>
            </a:r>
            <a:r>
              <a:rPr sz="1200" dirty="0">
                <a:latin typeface="Times New Roman"/>
                <a:cs typeface="Times New Roman"/>
              </a:rPr>
              <a:t>eventi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le lotte </a:t>
            </a:r>
            <a:r>
              <a:rPr sz="1200" spc="-5" dirty="0">
                <a:latin typeface="Times New Roman"/>
                <a:cs typeface="Times New Roman"/>
              </a:rPr>
              <a:t>dell’esistenza materiale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sono che </a:t>
            </a:r>
            <a:r>
              <a:rPr sz="1200" dirty="0">
                <a:latin typeface="Times New Roman"/>
                <a:cs typeface="Times New Roman"/>
              </a:rPr>
              <a:t>un ponte </a:t>
            </a:r>
            <a:r>
              <a:rPr sz="1200" spc="-5" dirty="0">
                <a:latin typeface="Times New Roman"/>
                <a:cs typeface="Times New Roman"/>
              </a:rPr>
              <a:t>provvisorio per passare </a:t>
            </a:r>
            <a:r>
              <a:rPr sz="1200" dirty="0">
                <a:latin typeface="Times New Roman"/>
                <a:cs typeface="Times New Roman"/>
              </a:rPr>
              <a:t>dall’altra </a:t>
            </a:r>
            <a:r>
              <a:rPr sz="1200" spc="-5" dirty="0">
                <a:latin typeface="Times New Roman"/>
                <a:cs typeface="Times New Roman"/>
              </a:rPr>
              <a:t>parte,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terra promessa della realtà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spc="5" dirty="0">
                <a:latin typeface="Times New Roman"/>
                <a:cs typeface="Times New Roman"/>
              </a:rPr>
              <a:t>celeste. </a:t>
            </a:r>
            <a:r>
              <a:rPr sz="1200" spc="-5" dirty="0">
                <a:latin typeface="Times New Roman"/>
                <a:cs typeface="Times New Roman"/>
              </a:rPr>
              <a:t>Certo, 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mortali trovate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l’idea di un proposito </a:t>
            </a:r>
            <a:r>
              <a:rPr sz="1200" spc="-5" dirty="0">
                <a:latin typeface="Times New Roman"/>
                <a:cs typeface="Times New Roman"/>
              </a:rPr>
              <a:t>eterno; siete praticamente incapaci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eternità, </a:t>
            </a:r>
            <a:r>
              <a:rPr sz="1200" dirty="0">
                <a:latin typeface="Times New Roman"/>
                <a:cs typeface="Times New Roman"/>
              </a:rPr>
              <a:t>di qualcosa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e non finisce mai.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vi è </a:t>
            </a:r>
            <a:r>
              <a:rPr sz="1200" spc="-5" dirty="0">
                <a:latin typeface="Times New Roman"/>
                <a:cs typeface="Times New Roman"/>
              </a:rPr>
              <a:t>familiare </a:t>
            </a:r>
            <a:r>
              <a:rPr sz="1200" dirty="0">
                <a:latin typeface="Times New Roman"/>
                <a:cs typeface="Times New Roman"/>
              </a:rPr>
              <a:t>ha una </a:t>
            </a:r>
            <a:r>
              <a:rPr sz="1200" spc="-5" dirty="0">
                <a:latin typeface="Times New Roman"/>
                <a:cs typeface="Times New Roman"/>
              </a:rPr>
              <a:t>fine.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00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(364.5) 32:5.3 </a:t>
            </a:r>
            <a:r>
              <a:rPr sz="1200" spc="-5" dirty="0">
                <a:latin typeface="Times New Roman"/>
                <a:cs typeface="Times New Roman"/>
              </a:rPr>
              <a:t>Per quanto riguarda </a:t>
            </a:r>
            <a:r>
              <a:rPr sz="1200" dirty="0">
                <a:latin typeface="Times New Roman"/>
                <a:cs typeface="Times New Roman"/>
              </a:rPr>
              <a:t>una singola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cronologia </a:t>
            </a:r>
            <a:r>
              <a:rPr sz="1200" dirty="0">
                <a:latin typeface="Times New Roman"/>
                <a:cs typeface="Times New Roman"/>
              </a:rPr>
              <a:t>di una serie connessa di </a:t>
            </a:r>
            <a:r>
              <a:rPr sz="1200" spc="-5" dirty="0">
                <a:latin typeface="Times New Roman"/>
                <a:cs typeface="Times New Roman"/>
              </a:rPr>
              <a:t>avvenimenti, </a:t>
            </a:r>
            <a:r>
              <a:rPr sz="1200" dirty="0">
                <a:latin typeface="Times New Roman"/>
                <a:cs typeface="Times New Roman"/>
              </a:rPr>
              <a:t>sembra  </a:t>
            </a:r>
            <a:r>
              <a:rPr sz="1200" spc="-5" dirty="0">
                <a:latin typeface="Times New Roman"/>
                <a:cs typeface="Times New Roman"/>
              </a:rPr>
              <a:t>trattarsi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lasso </a:t>
            </a:r>
            <a:r>
              <a:rPr sz="1200" dirty="0">
                <a:latin typeface="Times New Roman"/>
                <a:cs typeface="Times New Roman"/>
              </a:rPr>
              <a:t>di tempo isolato;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sembra avere un inizio ed una </a:t>
            </a:r>
            <a:r>
              <a:rPr sz="1200" spc="-5" dirty="0">
                <a:latin typeface="Times New Roman"/>
                <a:cs typeface="Times New Roman"/>
              </a:rPr>
              <a:t>fine. </a:t>
            </a:r>
            <a:r>
              <a:rPr sz="1200" dirty="0">
                <a:latin typeface="Times New Roman"/>
                <a:cs typeface="Times New Roman"/>
              </a:rPr>
              <a:t>E sembra che 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tali esperienze, </a:t>
            </a:r>
            <a:r>
              <a:rPr sz="1200" spc="-5" dirty="0">
                <a:latin typeface="Times New Roman"/>
                <a:cs typeface="Times New Roman"/>
              </a:rPr>
              <a:t>vite,  ere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epoche, </a:t>
            </a:r>
            <a:r>
              <a:rPr sz="1200" dirty="0">
                <a:latin typeface="Times New Roman"/>
                <a:cs typeface="Times New Roman"/>
              </a:rPr>
              <a:t>se disposta in </a:t>
            </a:r>
            <a:r>
              <a:rPr sz="1200" spc="-5" dirty="0">
                <a:latin typeface="Times New Roman"/>
                <a:cs typeface="Times New Roman"/>
              </a:rPr>
              <a:t>successione, </a:t>
            </a:r>
            <a:r>
              <a:rPr sz="1200" dirty="0">
                <a:latin typeface="Times New Roman"/>
                <a:cs typeface="Times New Roman"/>
              </a:rPr>
              <a:t>costituisca un </a:t>
            </a:r>
            <a:r>
              <a:rPr sz="1200" spc="-5" dirty="0">
                <a:latin typeface="Times New Roman"/>
                <a:cs typeface="Times New Roman"/>
              </a:rPr>
              <a:t>percorso rettilineo,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evento </a:t>
            </a:r>
            <a:r>
              <a:rPr sz="1200" dirty="0">
                <a:latin typeface="Times New Roman"/>
                <a:cs typeface="Times New Roman"/>
              </a:rPr>
              <a:t>isolato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balena</a:t>
            </a:r>
            <a:endParaRPr sz="1200">
              <a:latin typeface="Times New Roman"/>
              <a:cs typeface="Times New Roman"/>
            </a:endParaRPr>
          </a:p>
          <a:p>
            <a:pPr marL="76200" marR="116839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momentaneamente sul </a:t>
            </a:r>
            <a:r>
              <a:rPr sz="1200" dirty="0">
                <a:latin typeface="Times New Roman"/>
                <a:cs typeface="Times New Roman"/>
              </a:rPr>
              <a:t>volto infinito </a:t>
            </a:r>
            <a:r>
              <a:rPr sz="1200" spc="-5" dirty="0">
                <a:latin typeface="Times New Roman"/>
                <a:cs typeface="Times New Roman"/>
              </a:rPr>
              <a:t>dell’eternità. Ma se guardiamo </a:t>
            </a:r>
            <a:r>
              <a:rPr sz="1200" dirty="0">
                <a:latin typeface="Times New Roman"/>
                <a:cs typeface="Times New Roman"/>
              </a:rPr>
              <a:t>tutto ciò da </a:t>
            </a:r>
            <a:r>
              <a:rPr sz="1200" spc="-5" dirty="0">
                <a:latin typeface="Times New Roman"/>
                <a:cs typeface="Times New Roman"/>
              </a:rPr>
              <a:t>dietro </a:t>
            </a:r>
            <a:r>
              <a:rPr sz="1200" dirty="0">
                <a:latin typeface="Times New Roman"/>
                <a:cs typeface="Times New Roman"/>
              </a:rPr>
              <a:t>le quinte, una più ampia visione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più  </a:t>
            </a:r>
            <a:r>
              <a:rPr sz="1200" spc="-5" dirty="0">
                <a:latin typeface="Times New Roman"/>
                <a:cs typeface="Times New Roman"/>
              </a:rPr>
              <a:t>completa comprensione suggeriscono </a:t>
            </a:r>
            <a:r>
              <a:rPr sz="1200" dirty="0">
                <a:latin typeface="Times New Roman"/>
                <a:cs typeface="Times New Roman"/>
              </a:rPr>
              <a:t>che tale </a:t>
            </a:r>
            <a:r>
              <a:rPr sz="1200" spc="-5" dirty="0">
                <a:latin typeface="Times New Roman"/>
                <a:cs typeface="Times New Roman"/>
              </a:rPr>
              <a:t>interpretazione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inadeguata, incoerente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inadatta a </a:t>
            </a:r>
            <a:r>
              <a:rPr sz="1200" spc="-5" dirty="0">
                <a:latin typeface="Times New Roman"/>
                <a:cs typeface="Times New Roman"/>
              </a:rPr>
              <a:t>spiegare correttamente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transazioni del tempo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propositi soggiacenti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reazioni basilari dell’eternità, ed </a:t>
            </a:r>
            <a:r>
              <a:rPr sz="1200" dirty="0">
                <a:latin typeface="Times New Roman"/>
                <a:cs typeface="Times New Roman"/>
              </a:rPr>
              <a:t>a metterle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correlazione tra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8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86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ciclo.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stesso sole </a:t>
            </a:r>
            <a:r>
              <a:rPr sz="1200" spc="-5" dirty="0">
                <a:latin typeface="Times New Roman"/>
                <a:cs typeface="Times New Roman"/>
              </a:rPr>
              <a:t>porta ancora vestigia decrescenti degli enormi rigonfiamenti </a:t>
            </a:r>
            <a:r>
              <a:rPr sz="1200" dirty="0">
                <a:latin typeface="Times New Roman"/>
                <a:cs typeface="Times New Roman"/>
              </a:rPr>
              <a:t>dei tempi della </a:t>
            </a:r>
            <a:r>
              <a:rPr sz="1200" spc="-5" dirty="0">
                <a:latin typeface="Times New Roman"/>
                <a:cs typeface="Times New Roman"/>
              </a:rPr>
              <a:t>sua giovinezza, </a:t>
            </a:r>
            <a:r>
              <a:rPr sz="1200" dirty="0">
                <a:latin typeface="Times New Roman"/>
                <a:cs typeface="Times New Roman"/>
              </a:rPr>
              <a:t>ma il 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pulsazione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allungato </a:t>
            </a:r>
            <a:r>
              <a:rPr sz="1200" dirty="0">
                <a:latin typeface="Times New Roman"/>
                <a:cs typeface="Times New Roman"/>
              </a:rPr>
              <a:t>dai 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iniziali agli attuali cicli </a:t>
            </a:r>
            <a:r>
              <a:rPr sz="1200" dirty="0">
                <a:latin typeface="Times New Roman"/>
                <a:cs typeface="Times New Roman"/>
              </a:rPr>
              <a:t>di undici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 mezzo </a:t>
            </a:r>
            <a:r>
              <a:rPr sz="1200" spc="-5" dirty="0">
                <a:latin typeface="Times New Roman"/>
                <a:cs typeface="Times New Roman"/>
              </a:rPr>
              <a:t>delle macchie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(459.3) 41:3.9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variabili </a:t>
            </a:r>
            <a:r>
              <a:rPr sz="1200" dirty="0">
                <a:latin typeface="Times New Roman"/>
                <a:cs typeface="Times New Roman"/>
              </a:rPr>
              <a:t>stellari </a:t>
            </a:r>
            <a:r>
              <a:rPr sz="1200" spc="-5" dirty="0">
                <a:latin typeface="Times New Roman"/>
                <a:cs typeface="Times New Roman"/>
              </a:rPr>
              <a:t>hanno numerose origini.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certe stelle doppie le </a:t>
            </a:r>
            <a:r>
              <a:rPr sz="1200" spc="-5" dirty="0">
                <a:latin typeface="Times New Roman"/>
                <a:cs typeface="Times New Roman"/>
              </a:rPr>
              <a:t>maree </a:t>
            </a:r>
            <a:r>
              <a:rPr sz="1200" dirty="0">
                <a:latin typeface="Times New Roman"/>
                <a:cs typeface="Times New Roman"/>
              </a:rPr>
              <a:t>causate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rapidi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di distanza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due </a:t>
            </a:r>
            <a:r>
              <a:rPr sz="1200" spc="-5" dirty="0">
                <a:latin typeface="Times New Roman"/>
                <a:cs typeface="Times New Roman"/>
              </a:rPr>
              <a:t>corpi girano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orbite </a:t>
            </a:r>
            <a:r>
              <a:rPr sz="1200" spc="-5" dirty="0">
                <a:latin typeface="Times New Roman"/>
                <a:cs typeface="Times New Roman"/>
              </a:rPr>
              <a:t>causano anche </a:t>
            </a:r>
            <a:r>
              <a:rPr sz="1200" dirty="0">
                <a:latin typeface="Times New Roman"/>
                <a:cs typeface="Times New Roman"/>
              </a:rPr>
              <a:t>periodiche fluttuazioni </a:t>
            </a:r>
            <a:r>
              <a:rPr sz="1200" spc="-5" dirty="0">
                <a:latin typeface="Times New Roman"/>
                <a:cs typeface="Times New Roman"/>
              </a:rPr>
              <a:t>della luce. Queste variazioni della gravità  producono bagliori regolari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ricorrenti, allo stesso </a:t>
            </a:r>
            <a:r>
              <a:rPr sz="1200" dirty="0">
                <a:latin typeface="Times New Roman"/>
                <a:cs typeface="Times New Roman"/>
              </a:rPr>
              <a:t>modo che la </a:t>
            </a:r>
            <a:r>
              <a:rPr sz="1200" spc="-5" dirty="0">
                <a:latin typeface="Times New Roman"/>
                <a:cs typeface="Times New Roman"/>
              </a:rPr>
              <a:t>cattura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meteore produce, </a:t>
            </a:r>
            <a:r>
              <a:rPr sz="1200" dirty="0">
                <a:latin typeface="Times New Roman"/>
                <a:cs typeface="Times New Roman"/>
              </a:rPr>
              <a:t>per l’aumento di energia-materia sulla  </a:t>
            </a:r>
            <a:r>
              <a:rPr sz="1200" spc="-5" dirty="0">
                <a:latin typeface="Times New Roman"/>
                <a:cs typeface="Times New Roman"/>
              </a:rPr>
              <a:t>superficie,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lampi relativamente </a:t>
            </a:r>
            <a:r>
              <a:rPr sz="1200" dirty="0">
                <a:latin typeface="Times New Roman"/>
                <a:cs typeface="Times New Roman"/>
              </a:rPr>
              <a:t>improvvisi 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svaniscono rapidamente nella </a:t>
            </a:r>
            <a:r>
              <a:rPr sz="1200" dirty="0">
                <a:latin typeface="Times New Roman"/>
                <a:cs typeface="Times New Roman"/>
              </a:rPr>
              <a:t>normale luminosità di </a:t>
            </a:r>
            <a:r>
              <a:rPr sz="1200" spc="-5" dirty="0">
                <a:latin typeface="Times New Roman"/>
                <a:cs typeface="Times New Roman"/>
              </a:rPr>
              <a:t>quel sole. Talvolta  </a:t>
            </a:r>
            <a:r>
              <a:rPr sz="1200" dirty="0">
                <a:latin typeface="Times New Roman"/>
                <a:cs typeface="Times New Roman"/>
              </a:rPr>
              <a:t>un sole </a:t>
            </a:r>
            <a:r>
              <a:rPr sz="1200" spc="-5" dirty="0">
                <a:latin typeface="Times New Roman"/>
                <a:cs typeface="Times New Roman"/>
              </a:rPr>
              <a:t>cattura </a:t>
            </a:r>
            <a:r>
              <a:rPr sz="1200" dirty="0">
                <a:latin typeface="Times New Roman"/>
                <a:cs typeface="Times New Roman"/>
              </a:rPr>
              <a:t>una corrente di </a:t>
            </a:r>
            <a:r>
              <a:rPr sz="1200" spc="-5" dirty="0">
                <a:latin typeface="Times New Roman"/>
                <a:cs typeface="Times New Roman"/>
              </a:rPr>
              <a:t>meteore </a:t>
            </a:r>
            <a:r>
              <a:rPr sz="1200" dirty="0">
                <a:latin typeface="Times New Roman"/>
                <a:cs typeface="Times New Roman"/>
              </a:rPr>
              <a:t>in una linea di opposizione </a:t>
            </a:r>
            <a:r>
              <a:rPr sz="1200" spc="-5" dirty="0">
                <a:latin typeface="Times New Roman"/>
                <a:cs typeface="Times New Roman"/>
              </a:rPr>
              <a:t>gravitazionale attenuata ed </a:t>
            </a:r>
            <a:r>
              <a:rPr sz="1200" dirty="0">
                <a:latin typeface="Times New Roman"/>
                <a:cs typeface="Times New Roman"/>
              </a:rPr>
              <a:t>occasionalmente le </a:t>
            </a:r>
            <a:r>
              <a:rPr sz="1200" spc="-5" dirty="0">
                <a:latin typeface="Times New Roman"/>
                <a:cs typeface="Times New Roman"/>
              </a:rPr>
              <a:t>collisioni causano  delle vampate stellari,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tali fenomeni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dovuta a </a:t>
            </a:r>
            <a:r>
              <a:rPr sz="1200" spc="-5" dirty="0">
                <a:latin typeface="Times New Roman"/>
                <a:cs typeface="Times New Roman"/>
              </a:rPr>
              <a:t>fluttuazioni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95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(459.4) 41:3.10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stelle variabili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fluttuazione della </a:t>
            </a:r>
            <a:r>
              <a:rPr sz="1200" dirty="0">
                <a:latin typeface="Times New Roman"/>
                <a:cs typeface="Times New Roman"/>
              </a:rPr>
              <a:t>luce dipende </a:t>
            </a:r>
            <a:r>
              <a:rPr sz="1200" spc="-5" dirty="0">
                <a:latin typeface="Times New Roman"/>
                <a:cs typeface="Times New Roman"/>
              </a:rPr>
              <a:t>direttamente dalla </a:t>
            </a:r>
            <a:r>
              <a:rPr sz="1200" dirty="0">
                <a:latin typeface="Times New Roman"/>
                <a:cs typeface="Times New Roman"/>
              </a:rPr>
              <a:t>luminosità, e la 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di questo fatto </a:t>
            </a:r>
            <a:r>
              <a:rPr sz="1200" spc="-5" dirty="0">
                <a:latin typeface="Times New Roman"/>
                <a:cs typeface="Times New Roman"/>
              </a:rPr>
              <a:t>permette agli </a:t>
            </a:r>
            <a:r>
              <a:rPr sz="1200" dirty="0">
                <a:latin typeface="Times New Roman"/>
                <a:cs typeface="Times New Roman"/>
              </a:rPr>
              <a:t>astronomi di </a:t>
            </a:r>
            <a:r>
              <a:rPr sz="1200" spc="-5" dirty="0">
                <a:latin typeface="Times New Roman"/>
                <a:cs typeface="Times New Roman"/>
              </a:rPr>
              <a:t>utilizzare </a:t>
            </a:r>
            <a:r>
              <a:rPr sz="1200" dirty="0">
                <a:latin typeface="Times New Roman"/>
                <a:cs typeface="Times New Roman"/>
              </a:rPr>
              <a:t>tali soli </a:t>
            </a:r>
            <a:r>
              <a:rPr sz="1200" spc="-5" dirty="0">
                <a:latin typeface="Times New Roman"/>
                <a:cs typeface="Times New Roman"/>
              </a:rPr>
              <a:t>come fari universali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punti di misurazione </a:t>
            </a:r>
            <a:r>
              <a:rPr sz="1200" spc="-5" dirty="0">
                <a:latin typeface="Times New Roman"/>
                <a:cs typeface="Times New Roman"/>
              </a:rPr>
              <a:t>precisa  per esplorare meglio gli ammassi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stelle lontani.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questa tecnica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misurare </a:t>
            </a:r>
            <a:r>
              <a:rPr sz="1200" dirty="0">
                <a:latin typeface="Times New Roman"/>
                <a:cs typeface="Times New Roman"/>
              </a:rPr>
              <a:t>le distanze </a:t>
            </a:r>
            <a:r>
              <a:rPr sz="1200" spc="-5" dirty="0">
                <a:latin typeface="Times New Roman"/>
                <a:cs typeface="Times New Roman"/>
              </a:rPr>
              <a:t>stellari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spc="5" dirty="0">
                <a:latin typeface="Times New Roman"/>
                <a:cs typeface="Times New Roman"/>
              </a:rPr>
              <a:t>esattezza 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oltre un milione di </a:t>
            </a:r>
            <a:r>
              <a:rPr sz="1200" spc="-5" dirty="0">
                <a:latin typeface="Times New Roman"/>
                <a:cs typeface="Times New Roman"/>
              </a:rPr>
              <a:t>anni-luce. Migliori metodi </a:t>
            </a:r>
            <a:r>
              <a:rPr sz="1200" dirty="0">
                <a:latin typeface="Times New Roman"/>
                <a:cs typeface="Times New Roman"/>
              </a:rPr>
              <a:t>di misurazione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ed 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telescopica </a:t>
            </a:r>
            <a:r>
              <a:rPr sz="1200" spc="-5" dirty="0">
                <a:latin typeface="Times New Roman"/>
                <a:cs typeface="Times New Roman"/>
              </a:rPr>
              <a:t>perfezionata  riveleranno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le dieci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divisioni 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riconoscerete almeno </a:t>
            </a:r>
            <a:r>
              <a:rPr sz="1200" dirty="0">
                <a:latin typeface="Times New Roman"/>
                <a:cs typeface="Times New Roman"/>
              </a:rPr>
              <a:t>otto di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immensi settori come </a:t>
            </a:r>
            <a:r>
              <a:rPr sz="1200" spc="-5" dirty="0">
                <a:latin typeface="Times New Roman"/>
                <a:cs typeface="Times New Roman"/>
              </a:rPr>
              <a:t>enormi </a:t>
            </a:r>
            <a:r>
              <a:rPr sz="1200" dirty="0">
                <a:latin typeface="Times New Roman"/>
                <a:cs typeface="Times New Roman"/>
              </a:rPr>
              <a:t>ammassi </a:t>
            </a:r>
            <a:r>
              <a:rPr sz="1200" spc="-5" dirty="0">
                <a:latin typeface="Times New Roman"/>
                <a:cs typeface="Times New Roman"/>
              </a:rPr>
              <a:t>stellari relativamente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simmetrici.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densità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sole</a:t>
            </a:r>
            <a:endParaRPr sz="1600">
              <a:latin typeface="Times New Roman"/>
              <a:cs typeface="Times New Roman"/>
            </a:endParaRPr>
          </a:p>
          <a:p>
            <a:pPr marL="76200" marR="11176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(459.5) 41:4.1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massa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quanto la </a:t>
            </a:r>
            <a:r>
              <a:rPr sz="1200" spc="-5" dirty="0">
                <a:latin typeface="Times New Roman"/>
                <a:cs typeface="Times New Roman"/>
              </a:rPr>
              <a:t>stimano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fisici, </a:t>
            </a:r>
            <a:r>
              <a:rPr sz="1200" dirty="0">
                <a:latin typeface="Times New Roman"/>
                <a:cs typeface="Times New Roman"/>
              </a:rPr>
              <a:t>che l’hanno </a:t>
            </a:r>
            <a:r>
              <a:rPr sz="1200" spc="-5" dirty="0">
                <a:latin typeface="Times New Roman"/>
                <a:cs typeface="Times New Roman"/>
              </a:rPr>
              <a:t>valutata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milleottocento  quadrilioni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tonnellate (1,8 </a:t>
            </a:r>
            <a:r>
              <a:rPr sz="1200" dirty="0">
                <a:latin typeface="Times New Roman"/>
                <a:cs typeface="Times New Roman"/>
              </a:rPr>
              <a:t>x 10</a:t>
            </a:r>
            <a:r>
              <a:rPr sz="1200" baseline="38194" dirty="0">
                <a:latin typeface="Times New Roman"/>
                <a:cs typeface="Times New Roman"/>
              </a:rPr>
              <a:t>27</a:t>
            </a:r>
            <a:r>
              <a:rPr sz="1200" dirty="0">
                <a:latin typeface="Times New Roman"/>
                <a:cs typeface="Times New Roman"/>
              </a:rPr>
              <a:t>).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ora 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metà strada tra quella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stelle più </a:t>
            </a:r>
            <a:r>
              <a:rPr sz="1200" spc="-5" dirty="0">
                <a:latin typeface="Times New Roman"/>
                <a:cs typeface="Times New Roman"/>
              </a:rPr>
              <a:t>dense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delle </a:t>
            </a:r>
            <a:r>
              <a:rPr sz="1200" dirty="0">
                <a:latin typeface="Times New Roman"/>
                <a:cs typeface="Times New Roman"/>
              </a:rPr>
              <a:t>stelle più </a:t>
            </a:r>
            <a:r>
              <a:rPr sz="1200" spc="-5" dirty="0">
                <a:latin typeface="Times New Roman"/>
                <a:cs typeface="Times New Roman"/>
              </a:rPr>
              <a:t>rarefatte,  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una volta e mezza la </a:t>
            </a:r>
            <a:r>
              <a:rPr sz="1200" spc="-5" dirty="0">
                <a:latin typeface="Times New Roman"/>
                <a:cs typeface="Times New Roman"/>
              </a:rPr>
              <a:t>densità dell’acqua. Ma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non è né liquido né </a:t>
            </a:r>
            <a:r>
              <a:rPr sz="1200" spc="-5" dirty="0">
                <a:latin typeface="Times New Roman"/>
                <a:cs typeface="Times New Roman"/>
              </a:rPr>
              <a:t>solido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gassoso </a:t>
            </a:r>
            <a:r>
              <a:rPr sz="1200" dirty="0">
                <a:latin typeface="Times New Roman"/>
                <a:cs typeface="Times New Roman"/>
              </a:rPr>
              <a:t>—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vero 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gassosa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densità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densità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maggiori.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737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(459.6) 41:4.2 </a:t>
            </a:r>
            <a:r>
              <a:rPr sz="1200" spc="-5" dirty="0">
                <a:latin typeface="Times New Roman"/>
                <a:cs typeface="Times New Roman"/>
              </a:rPr>
              <a:t>Gli stati gassoso, </a:t>
            </a:r>
            <a:r>
              <a:rPr sz="1200" dirty="0">
                <a:latin typeface="Times New Roman"/>
                <a:cs typeface="Times New Roman"/>
              </a:rPr>
              <a:t>liquido e solido sono </a:t>
            </a:r>
            <a:r>
              <a:rPr sz="1200" spc="-5" dirty="0">
                <a:latin typeface="Times New Roman"/>
                <a:cs typeface="Times New Roman"/>
              </a:rPr>
              <a:t>questioni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atomico-molecolari, la </a:t>
            </a:r>
            <a:r>
              <a:rPr sz="1200" spc="-5" dirty="0">
                <a:latin typeface="Times New Roman"/>
                <a:cs typeface="Times New Roman"/>
              </a:rPr>
              <a:t>densità invece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rapporto </a:t>
            </a:r>
            <a:r>
              <a:rPr sz="1200" dirty="0">
                <a:latin typeface="Times New Roman"/>
                <a:cs typeface="Times New Roman"/>
              </a:rPr>
              <a:t>tra spazio  e </a:t>
            </a:r>
            <a:r>
              <a:rPr sz="1200" spc="-5" dirty="0">
                <a:latin typeface="Times New Roman"/>
                <a:cs typeface="Times New Roman"/>
              </a:rPr>
              <a:t>massa.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densità </a:t>
            </a:r>
            <a:r>
              <a:rPr sz="1200" spc="-5" dirty="0">
                <a:latin typeface="Times New Roman"/>
                <a:cs typeface="Times New Roman"/>
              </a:rPr>
              <a:t>varia direttamente con </a:t>
            </a:r>
            <a:r>
              <a:rPr sz="1200" dirty="0">
                <a:latin typeface="Times New Roman"/>
                <a:cs typeface="Times New Roman"/>
              </a:rPr>
              <a:t>la quantità di </a:t>
            </a:r>
            <a:r>
              <a:rPr sz="1200" spc="-5" dirty="0">
                <a:latin typeface="Times New Roman"/>
                <a:cs typeface="Times New Roman"/>
              </a:rPr>
              <a:t>massa 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ed inversamente con </a:t>
            </a:r>
            <a:r>
              <a:rPr sz="1200" dirty="0">
                <a:latin typeface="Times New Roman"/>
                <a:cs typeface="Times New Roman"/>
              </a:rPr>
              <a:t>la quantità di spazio nella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massa,</a:t>
            </a:r>
            <a:endParaRPr sz="1200">
              <a:latin typeface="Times New Roman"/>
              <a:cs typeface="Times New Roman"/>
            </a:endParaRPr>
          </a:p>
          <a:p>
            <a:pPr marL="76200" marR="30162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nuclei centrali della materia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particelle che girano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centri, </a:t>
            </a:r>
            <a:r>
              <a:rPr sz="1200" dirty="0">
                <a:latin typeface="Times New Roman"/>
                <a:cs typeface="Times New Roman"/>
              </a:rPr>
              <a:t>come pure 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di tali  particelle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79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(459.7) 41:4.3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stelle in corso di </a:t>
            </a:r>
            <a:r>
              <a:rPr sz="1200" spc="-5" dirty="0">
                <a:latin typeface="Times New Roman"/>
                <a:cs typeface="Times New Roman"/>
              </a:rPr>
              <a:t>raffreddamento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allo stesso tempo fisicamente gassose ed enormemente dense. Voi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bene i </a:t>
            </a:r>
            <a:r>
              <a:rPr sz="1200" i="1" dirty="0">
                <a:latin typeface="Times New Roman"/>
                <a:cs typeface="Times New Roman"/>
              </a:rPr>
              <a:t>supergas </a:t>
            </a:r>
            <a:r>
              <a:rPr sz="1200" spc="-5" dirty="0">
                <a:latin typeface="Times New Roman"/>
                <a:cs typeface="Times New Roman"/>
              </a:rPr>
              <a:t>solari,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altre forme </a:t>
            </a:r>
            <a:r>
              <a:rPr sz="1200" dirty="0">
                <a:latin typeface="Times New Roman"/>
                <a:cs typeface="Times New Roman"/>
              </a:rPr>
              <a:t>insolite di </a:t>
            </a:r>
            <a:r>
              <a:rPr sz="1200" spc="-5" dirty="0">
                <a:latin typeface="Times New Roman"/>
                <a:cs typeface="Times New Roman"/>
              </a:rPr>
              <a:t>materia spiegano come anche </a:t>
            </a:r>
            <a:r>
              <a:rPr sz="1200" dirty="0">
                <a:latin typeface="Times New Roman"/>
                <a:cs typeface="Times New Roman"/>
              </a:rPr>
              <a:t>i soli non solidi possono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densità uguale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ferro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di Urantia — e tuttavia </a:t>
            </a:r>
            <a:r>
              <a:rPr sz="1200" spc="-5" dirty="0">
                <a:latin typeface="Times New Roman"/>
                <a:cs typeface="Times New Roman"/>
              </a:rPr>
              <a:t>trovarsi </a:t>
            </a:r>
            <a:r>
              <a:rPr sz="1200" dirty="0">
                <a:latin typeface="Times New Roman"/>
                <a:cs typeface="Times New Roman"/>
              </a:rPr>
              <a:t>ad uno </a:t>
            </a:r>
            <a:r>
              <a:rPr sz="1200" spc="-5" dirty="0">
                <a:latin typeface="Times New Roman"/>
                <a:cs typeface="Times New Roman"/>
              </a:rPr>
              <a:t>stato gassoso  surriscaldato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funzionare come </a:t>
            </a:r>
            <a:r>
              <a:rPr sz="1200" dirty="0">
                <a:latin typeface="Times New Roman"/>
                <a:cs typeface="Times New Roman"/>
              </a:rPr>
              <a:t>soli.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supergas </a:t>
            </a:r>
            <a:r>
              <a:rPr sz="1200" dirty="0">
                <a:latin typeface="Times New Roman"/>
                <a:cs typeface="Times New Roman"/>
              </a:rPr>
              <a:t>densi </a:t>
            </a:r>
            <a:r>
              <a:rPr sz="1200" spc="-5" dirty="0">
                <a:latin typeface="Times New Roman"/>
                <a:cs typeface="Times New Roman"/>
              </a:rPr>
              <a:t>gli atomi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estremamente piccoli, contengono </a:t>
            </a:r>
            <a:r>
              <a:rPr sz="1200" spc="5" dirty="0">
                <a:latin typeface="Times New Roman"/>
                <a:cs typeface="Times New Roman"/>
              </a:rPr>
              <a:t>pochi  </a:t>
            </a:r>
            <a:r>
              <a:rPr sz="1200" spc="-5" dirty="0">
                <a:latin typeface="Times New Roman"/>
                <a:cs typeface="Times New Roman"/>
              </a:rPr>
              <a:t>elettroni. Questi </a:t>
            </a:r>
            <a:r>
              <a:rPr sz="1200" dirty="0">
                <a:latin typeface="Times New Roman"/>
                <a:cs typeface="Times New Roman"/>
              </a:rPr>
              <a:t>soli hanno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perso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riserve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ultimatonica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(460.1) 41:4.4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a voi, che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con </a:t>
            </a:r>
            <a:r>
              <a:rPr sz="1200" dirty="0">
                <a:latin typeface="Times New Roman"/>
                <a:cs typeface="Times New Roman"/>
              </a:rPr>
              <a:t>una massa </a:t>
            </a:r>
            <a:r>
              <a:rPr sz="1200" spc="-5" dirty="0">
                <a:latin typeface="Times New Roman"/>
                <a:cs typeface="Times New Roman"/>
              </a:rPr>
              <a:t>quasi uguale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sole,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ora contratto  quasi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taglia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divenuto quarantamila volte più </a:t>
            </a:r>
            <a:r>
              <a:rPr sz="1200" spc="-5" dirty="0">
                <a:latin typeface="Times New Roman"/>
                <a:cs typeface="Times New Roman"/>
              </a:rPr>
              <a:t>denso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peso di </a:t>
            </a:r>
            <a:r>
              <a:rPr sz="1200" spc="-5" dirty="0">
                <a:latin typeface="Times New Roman"/>
                <a:cs typeface="Times New Roman"/>
              </a:rPr>
              <a:t>questo corpo </a:t>
            </a:r>
            <a:r>
              <a:rPr sz="1200" dirty="0">
                <a:latin typeface="Times New Roman"/>
                <a:cs typeface="Times New Roman"/>
              </a:rPr>
              <a:t>gassoso-solido </a:t>
            </a:r>
            <a:r>
              <a:rPr sz="1200" spc="-5" dirty="0">
                <a:latin typeface="Times New Roman"/>
                <a:cs typeface="Times New Roman"/>
              </a:rPr>
              <a:t>caldo-  freddo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cinquantacinque chilogrammi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centimetro cubo.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sole brilla ancora di una debole luminosità </a:t>
            </a:r>
            <a:r>
              <a:rPr sz="1200" spc="-5" dirty="0">
                <a:latin typeface="Times New Roman"/>
                <a:cs typeface="Times New Roman"/>
              </a:rPr>
              <a:t>rossastra,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bagliore </a:t>
            </a:r>
            <a:r>
              <a:rPr sz="1200" dirty="0">
                <a:latin typeface="Times New Roman"/>
                <a:cs typeface="Times New Roman"/>
              </a:rPr>
              <a:t>senile di un </a:t>
            </a:r>
            <a:r>
              <a:rPr sz="1200" spc="-5" dirty="0">
                <a:latin typeface="Times New Roman"/>
                <a:cs typeface="Times New Roman"/>
              </a:rPr>
              <a:t>monarca </a:t>
            </a:r>
            <a:r>
              <a:rPr sz="1200" dirty="0">
                <a:latin typeface="Times New Roman"/>
                <a:cs typeface="Times New Roman"/>
              </a:rPr>
              <a:t>di luce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019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(460.2) 41:4.5 </a:t>
            </a:r>
            <a:r>
              <a:rPr sz="1200" dirty="0">
                <a:latin typeface="Times New Roman"/>
                <a:cs typeface="Times New Roman"/>
              </a:rPr>
              <a:t>I soli,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così </a:t>
            </a:r>
            <a:r>
              <a:rPr sz="1200" dirty="0">
                <a:latin typeface="Times New Roman"/>
                <a:cs typeface="Times New Roman"/>
              </a:rPr>
              <a:t>densi. Uno dei vostri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prossimi </a:t>
            </a:r>
            <a:r>
              <a:rPr sz="1200" dirty="0">
                <a:latin typeface="Times New Roman"/>
                <a:cs typeface="Times New Roman"/>
              </a:rPr>
              <a:t>ha una </a:t>
            </a:r>
            <a:r>
              <a:rPr sz="1200" spc="-5" dirty="0">
                <a:latin typeface="Times New Roman"/>
                <a:cs typeface="Times New Roman"/>
              </a:rPr>
              <a:t>densità </a:t>
            </a:r>
            <a:r>
              <a:rPr sz="1200" dirty="0">
                <a:latin typeface="Times New Roman"/>
                <a:cs typeface="Times New Roman"/>
              </a:rPr>
              <a:t>esattamente 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atmosfera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livello del mare. Se </a:t>
            </a:r>
            <a:r>
              <a:rPr sz="1200" dirty="0">
                <a:latin typeface="Times New Roman"/>
                <a:cs typeface="Times New Roman"/>
              </a:rPr>
              <a:t>voi vi </a:t>
            </a:r>
            <a:r>
              <a:rPr sz="1200" spc="-5" dirty="0">
                <a:latin typeface="Times New Roman"/>
                <a:cs typeface="Times New Roman"/>
              </a:rPr>
              <a:t>trovaste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sole,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riuscireste </a:t>
            </a:r>
            <a:r>
              <a:rPr sz="1200" dirty="0">
                <a:latin typeface="Times New Roman"/>
                <a:cs typeface="Times New Roman"/>
              </a:rPr>
              <a:t>a discernere  </a:t>
            </a:r>
            <a:r>
              <a:rPr sz="1200" spc="-5" dirty="0">
                <a:latin typeface="Times New Roman"/>
                <a:cs typeface="Times New Roman"/>
              </a:rPr>
              <a:t>nulla.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temperatura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consentisse, </a:t>
            </a:r>
            <a:r>
              <a:rPr sz="1200" dirty="0">
                <a:latin typeface="Times New Roman"/>
                <a:cs typeface="Times New Roman"/>
              </a:rPr>
              <a:t>voi potreste </a:t>
            </a:r>
            <a:r>
              <a:rPr sz="1200" spc="-5" dirty="0">
                <a:latin typeface="Times New Roman"/>
                <a:cs typeface="Times New Roman"/>
              </a:rPr>
              <a:t>penetrare nella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soli che </a:t>
            </a:r>
            <a:r>
              <a:rPr sz="1200" spc="-5" dirty="0">
                <a:latin typeface="Times New Roman"/>
                <a:cs typeface="Times New Roman"/>
              </a:rPr>
              <a:t>brillano nel cielo </a:t>
            </a:r>
            <a:r>
              <a:rPr sz="1200" dirty="0">
                <a:latin typeface="Times New Roman"/>
                <a:cs typeface="Times New Roman"/>
              </a:rPr>
              <a:t>notturno e non  </a:t>
            </a:r>
            <a:r>
              <a:rPr sz="1200" spc="-5" dirty="0">
                <a:latin typeface="Times New Roman"/>
                <a:cs typeface="Times New Roman"/>
              </a:rPr>
              <a:t>notare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quanta ne </a:t>
            </a:r>
            <a:r>
              <a:rPr sz="1200" spc="-5" dirty="0">
                <a:latin typeface="Times New Roman"/>
                <a:cs typeface="Times New Roman"/>
              </a:rPr>
              <a:t>percepite nell’aria delle </a:t>
            </a:r>
            <a:r>
              <a:rPr sz="1200" dirty="0">
                <a:latin typeface="Times New Roman"/>
                <a:cs typeface="Times New Roman"/>
              </a:rPr>
              <a:t>vostre stanze di </a:t>
            </a:r>
            <a:r>
              <a:rPr sz="1200" spc="-5" dirty="0">
                <a:latin typeface="Times New Roman"/>
                <a:cs typeface="Times New Roman"/>
              </a:rPr>
              <a:t>soggiorno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terrestri.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9434" cy="395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(460.3) 41:4.6 </a:t>
            </a:r>
            <a:r>
              <a:rPr sz="1200" spc="-5" dirty="0">
                <a:latin typeface="Times New Roman"/>
                <a:cs typeface="Times New Roman"/>
              </a:rPr>
              <a:t>L’imponente sole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Veluntia,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di Orvonton, ha una </a:t>
            </a:r>
            <a:r>
              <a:rPr sz="1200" spc="-5" dirty="0">
                <a:latin typeface="Times New Roman"/>
                <a:cs typeface="Times New Roman"/>
              </a:rPr>
              <a:t>densità pari soltanto ad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millesimo</a:t>
            </a:r>
            <a:endParaRPr sz="1200">
              <a:latin typeface="Times New Roman"/>
              <a:cs typeface="Times New Roman"/>
            </a:endParaRPr>
          </a:p>
          <a:p>
            <a:pPr marL="76200" marR="24637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dell’atmosfera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fosse di composizione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atmosfera </a:t>
            </a:r>
            <a:r>
              <a:rPr sz="1200" dirty="0">
                <a:latin typeface="Times New Roman"/>
                <a:cs typeface="Times New Roman"/>
              </a:rPr>
              <a:t>e non fosse </a:t>
            </a:r>
            <a:r>
              <a:rPr sz="1200" spc="-5" dirty="0">
                <a:latin typeface="Times New Roman"/>
                <a:cs typeface="Times New Roman"/>
              </a:rPr>
              <a:t>surriscaldato, </a:t>
            </a:r>
            <a:r>
              <a:rPr sz="1200" dirty="0">
                <a:latin typeface="Times New Roman"/>
                <a:cs typeface="Times New Roman"/>
              </a:rPr>
              <a:t>sarebbe  talmente vuoto che </a:t>
            </a:r>
            <a:r>
              <a:rPr sz="1200" spc="-5" dirty="0">
                <a:latin typeface="Times New Roman"/>
                <a:cs typeface="Times New Roman"/>
              </a:rPr>
              <a:t>gli esseri umani </a:t>
            </a:r>
            <a:r>
              <a:rPr sz="1200" dirty="0">
                <a:latin typeface="Times New Roman"/>
                <a:cs typeface="Times New Roman"/>
              </a:rPr>
              <a:t>soffocherebbero </a:t>
            </a:r>
            <a:r>
              <a:rPr sz="1200" spc="-5" dirty="0">
                <a:latin typeface="Times New Roman"/>
                <a:cs typeface="Times New Roman"/>
              </a:rPr>
              <a:t>rapidamente 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superficie che al suo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(460.4) 41:4.7 </a:t>
            </a:r>
            <a:r>
              <a:rPr sz="1200" spc="-5" dirty="0">
                <a:latin typeface="Times New Roman"/>
                <a:cs typeface="Times New Roman"/>
              </a:rPr>
              <a:t>Un altro dei giganti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ha ora una </a:t>
            </a:r>
            <a:r>
              <a:rPr sz="1200" spc="-5" dirty="0">
                <a:latin typeface="Times New Roman"/>
                <a:cs typeface="Times New Roman"/>
              </a:rPr>
              <a:t>temperatura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poco inferiore ai </a:t>
            </a:r>
            <a:r>
              <a:rPr sz="1200" dirty="0">
                <a:latin typeface="Times New Roman"/>
                <a:cs typeface="Times New Roman"/>
              </a:rPr>
              <a:t>1.600 </a:t>
            </a:r>
            <a:r>
              <a:rPr sz="1200" spc="-5" dirty="0">
                <a:latin typeface="Times New Roman"/>
                <a:cs typeface="Times New Roman"/>
              </a:rPr>
              <a:t>gradi.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diametro è di  oltre </a:t>
            </a:r>
            <a:r>
              <a:rPr sz="1200" spc="-5" dirty="0">
                <a:latin typeface="Times New Roman"/>
                <a:cs typeface="Times New Roman"/>
              </a:rPr>
              <a:t>quattrocentottanta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— uno </a:t>
            </a:r>
            <a:r>
              <a:rPr sz="1200" spc="-5" dirty="0">
                <a:latin typeface="Times New Roman"/>
                <a:cs typeface="Times New Roman"/>
              </a:rPr>
              <a:t>spazio 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accogliere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l’orbita attuale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terra.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tuttavia, malgrado questa enorme dimensione,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quaranta </a:t>
            </a:r>
            <a:r>
              <a:rPr sz="1200" dirty="0">
                <a:latin typeface="Times New Roman"/>
                <a:cs typeface="Times New Roman"/>
              </a:rPr>
              <a:t>milioni di volte </a:t>
            </a:r>
            <a:r>
              <a:rPr sz="1200" spc="-5" dirty="0">
                <a:latin typeface="Times New Roman"/>
                <a:cs typeface="Times New Roman"/>
              </a:rPr>
              <a:t>quella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massa </a:t>
            </a:r>
            <a:r>
              <a:rPr sz="1200" dirty="0">
                <a:latin typeface="Times New Roman"/>
                <a:cs typeface="Times New Roman"/>
              </a:rPr>
              <a:t>è soltanto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maggiore. Questi soli enormi hanno delle frange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estendono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sole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radiazione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solare</a:t>
            </a:r>
            <a:endParaRPr sz="1600">
              <a:latin typeface="Times New Roman"/>
              <a:cs typeface="Times New Roman"/>
            </a:endParaRPr>
          </a:p>
          <a:p>
            <a:pPr marL="76200" marR="426084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(460.5) 41:5.1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non siano molto </a:t>
            </a:r>
            <a:r>
              <a:rPr sz="1200" spc="-5" dirty="0">
                <a:latin typeface="Times New Roman"/>
                <a:cs typeface="Times New Roman"/>
              </a:rPr>
              <a:t>densi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provato </a:t>
            </a:r>
            <a:r>
              <a:rPr sz="1200" dirty="0">
                <a:latin typeface="Times New Roman"/>
                <a:cs typeface="Times New Roman"/>
              </a:rPr>
              <a:t>dalle continue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d’energia-luce che ne </a:t>
            </a:r>
            <a:r>
              <a:rPr sz="1200" spc="-5" dirty="0">
                <a:latin typeface="Times New Roman"/>
                <a:cs typeface="Times New Roman"/>
              </a:rPr>
              <a:t>sfuggono.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densità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alta tratterrebbe </a:t>
            </a:r>
            <a:r>
              <a:rPr sz="1200" dirty="0">
                <a:latin typeface="Times New Roman"/>
                <a:cs typeface="Times New Roman"/>
              </a:rPr>
              <a:t>la luce per </a:t>
            </a:r>
            <a:r>
              <a:rPr sz="1200" spc="-5" dirty="0">
                <a:latin typeface="Times New Roman"/>
                <a:cs typeface="Times New Roman"/>
              </a:rPr>
              <a:t>opacità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dell’energia-luce raggiungerebbe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endParaRPr sz="1200">
              <a:latin typeface="Times New Roman"/>
              <a:cs typeface="Times New Roman"/>
            </a:endParaRPr>
          </a:p>
          <a:p>
            <a:pPr marL="76200" marR="170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d’esplosione.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formidabile pressione </a:t>
            </a:r>
            <a:r>
              <a:rPr sz="1200" dirty="0">
                <a:latin typeface="Times New Roman"/>
                <a:cs typeface="Times New Roman"/>
              </a:rPr>
              <a:t>di luce o di gas </a:t>
            </a:r>
            <a:r>
              <a:rPr sz="1200" spc="-5" dirty="0">
                <a:latin typeface="Times New Roman"/>
                <a:cs typeface="Times New Roman"/>
              </a:rPr>
              <a:t>all’interno 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sole che </a:t>
            </a:r>
            <a:r>
              <a:rPr sz="1200" dirty="0">
                <a:latin typeface="Times New Roman"/>
                <a:cs typeface="Times New Roman"/>
              </a:rPr>
              <a:t>lo porta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emettere una </a:t>
            </a:r>
            <a:r>
              <a:rPr sz="1200" spc="-5" dirty="0">
                <a:latin typeface="Times New Roman"/>
                <a:cs typeface="Times New Roman"/>
              </a:rPr>
              <a:t>corrente d’energia  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lo spazio per milioni e milioni di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portare energia, luce </a:t>
            </a:r>
            <a:r>
              <a:rPr sz="1200" dirty="0">
                <a:latin typeface="Times New Roman"/>
                <a:cs typeface="Times New Roman"/>
              </a:rPr>
              <a:t>e calore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lontani. Una </a:t>
            </a:r>
            <a:r>
              <a:rPr sz="1200" spc="5" dirty="0">
                <a:latin typeface="Times New Roman"/>
                <a:cs typeface="Times New Roman"/>
              </a:rPr>
              <a:t>crosta </a:t>
            </a:r>
            <a:r>
              <a:rPr sz="1200" spc="-5" dirty="0">
                <a:latin typeface="Times New Roman"/>
                <a:cs typeface="Times New Roman"/>
              </a:rPr>
              <a:t>dello  spessore </a:t>
            </a:r>
            <a:r>
              <a:rPr sz="1200" dirty="0">
                <a:latin typeface="Times New Roman"/>
                <a:cs typeface="Times New Roman"/>
              </a:rPr>
              <a:t>di cinque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densità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impedirebbe efficacemente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fuga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raggi X </a:t>
            </a:r>
            <a:r>
              <a:rPr sz="1200" dirty="0">
                <a:latin typeface="Times New Roman"/>
                <a:cs typeface="Times New Roman"/>
              </a:rPr>
              <a:t>e di tutte le </a:t>
            </a:r>
            <a:r>
              <a:rPr sz="1200" spc="-5" dirty="0">
                <a:latin typeface="Times New Roman"/>
                <a:cs typeface="Times New Roman"/>
              </a:rPr>
              <a:t>energie-luce </a:t>
            </a:r>
            <a:r>
              <a:rPr sz="1200" dirty="0">
                <a:latin typeface="Times New Roman"/>
                <a:cs typeface="Times New Roman"/>
              </a:rPr>
              <a:t>da  un sole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crescente pressione </a:t>
            </a:r>
            <a:r>
              <a:rPr sz="1200" dirty="0">
                <a:latin typeface="Times New Roman"/>
                <a:cs typeface="Times New Roman"/>
              </a:rPr>
              <a:t>interna </a:t>
            </a:r>
            <a:r>
              <a:rPr sz="1200" spc="-5" dirty="0">
                <a:latin typeface="Times New Roman"/>
                <a:cs typeface="Times New Roman"/>
              </a:rPr>
              <a:t>delle energie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accumulano, risultanti dallo smembramento degli </a:t>
            </a:r>
            <a:r>
              <a:rPr sz="1200" spc="5" dirty="0">
                <a:latin typeface="Times New Roman"/>
                <a:cs typeface="Times New Roman"/>
              </a:rPr>
              <a:t>atomi,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prevarrebbe sulla </a:t>
            </a:r>
            <a:r>
              <a:rPr sz="1200" dirty="0">
                <a:latin typeface="Times New Roman"/>
                <a:cs typeface="Times New Roman"/>
              </a:rPr>
              <a:t>gravità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tremenda </a:t>
            </a:r>
            <a:r>
              <a:rPr sz="1200" dirty="0">
                <a:latin typeface="Times New Roman"/>
                <a:cs typeface="Times New Roman"/>
              </a:rPr>
              <a:t>esplosione </a:t>
            </a:r>
            <a:r>
              <a:rPr sz="1200" spc="-5" dirty="0">
                <a:latin typeface="Times New Roman"/>
                <a:cs typeface="Times New Roman"/>
              </a:rPr>
              <a:t>verso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987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(460.6) 41:5.2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luce, in presenza </a:t>
            </a:r>
            <a:r>
              <a:rPr sz="1200" spc="-5" dirty="0">
                <a:latin typeface="Times New Roman"/>
                <a:cs typeface="Times New Roman"/>
              </a:rPr>
              <a:t>dei gas propulsivi,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altamente esplosiva </a:t>
            </a:r>
            <a:r>
              <a:rPr sz="1200" dirty="0">
                <a:latin typeface="Times New Roman"/>
                <a:cs typeface="Times New Roman"/>
              </a:rPr>
              <a:t>quando è </a:t>
            </a:r>
            <a:r>
              <a:rPr sz="1200" spc="-5" dirty="0">
                <a:latin typeface="Times New Roman"/>
                <a:cs typeface="Times New Roman"/>
              </a:rPr>
              <a:t>imprigionata ad alte temperature entro </a:t>
            </a:r>
            <a:r>
              <a:rPr sz="1200" dirty="0">
                <a:latin typeface="Times New Roman"/>
                <a:cs typeface="Times New Roman"/>
              </a:rPr>
              <a:t>pareti  </a:t>
            </a:r>
            <a:r>
              <a:rPr sz="1200" spc="-5" dirty="0">
                <a:latin typeface="Times New Roman"/>
                <a:cs typeface="Times New Roman"/>
              </a:rPr>
              <a:t>opache </a:t>
            </a:r>
            <a:r>
              <a:rPr sz="1200" dirty="0">
                <a:latin typeface="Times New Roman"/>
                <a:cs typeface="Times New Roman"/>
              </a:rPr>
              <a:t>di contenimento.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è </a:t>
            </a:r>
            <a:r>
              <a:rPr sz="1200" spc="-5" dirty="0">
                <a:latin typeface="Times New Roman"/>
                <a:cs typeface="Times New Roman"/>
              </a:rPr>
              <a:t>reale. Nel </a:t>
            </a:r>
            <a:r>
              <a:rPr sz="1200" dirty="0">
                <a:latin typeface="Times New Roman"/>
                <a:cs typeface="Times New Roman"/>
              </a:rPr>
              <a:t>modo in cui voi valutate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e la potenza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mondo, la </a:t>
            </a:r>
            <a:r>
              <a:rPr sz="1200" spc="-5" dirty="0">
                <a:latin typeface="Times New Roman"/>
                <a:cs typeface="Times New Roman"/>
              </a:rPr>
              <a:t>luce del </a:t>
            </a:r>
            <a:r>
              <a:rPr sz="1200" spc="5" dirty="0">
                <a:latin typeface="Times New Roman"/>
                <a:cs typeface="Times New Roman"/>
              </a:rPr>
              <a:t>sole  </a:t>
            </a:r>
            <a:r>
              <a:rPr sz="1200" spc="-5" dirty="0">
                <a:latin typeface="Times New Roman"/>
                <a:cs typeface="Times New Roman"/>
              </a:rPr>
              <a:t>sarebbe economica </a:t>
            </a:r>
            <a:r>
              <a:rPr sz="1200" dirty="0">
                <a:latin typeface="Times New Roman"/>
                <a:cs typeface="Times New Roman"/>
              </a:rPr>
              <a:t>a due milioni di </a:t>
            </a:r>
            <a:r>
              <a:rPr sz="1200" spc="-5" dirty="0">
                <a:latin typeface="Times New Roman"/>
                <a:cs typeface="Times New Roman"/>
              </a:rPr>
              <a:t>dollari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chilogrammo.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7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753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(460.7) 41:5.3 </a:t>
            </a:r>
            <a:r>
              <a:rPr sz="1200" spc="-5" dirty="0">
                <a:latin typeface="Times New Roman"/>
                <a:cs typeface="Times New Roman"/>
              </a:rPr>
              <a:t>L’interno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enorme generatore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 X.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sono sostenuti dall’interno attraverso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bombardamento </a:t>
            </a:r>
            <a:r>
              <a:rPr sz="1200" dirty="0">
                <a:latin typeface="Times New Roman"/>
                <a:cs typeface="Times New Roman"/>
              </a:rPr>
              <a:t>incessante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potenti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emanazioni.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79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(460.8) 41:5.4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elettrone stimolato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raggi X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più di mezzo milione di anni </a:t>
            </a:r>
            <a:r>
              <a:rPr sz="1200" spc="-5" dirty="0">
                <a:latin typeface="Times New Roman"/>
                <a:cs typeface="Times New Roman"/>
              </a:rPr>
              <a:t>per aprirsi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strada dal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sole  medio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superficie solare,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partirà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sua avventura nello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forse per riscaldare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abitato, per essere  catturato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meteora, per partecipare alla </a:t>
            </a:r>
            <a:r>
              <a:rPr sz="1200" dirty="0">
                <a:latin typeface="Times New Roman"/>
                <a:cs typeface="Times New Roman"/>
              </a:rPr>
              <a:t>nascita di un </a:t>
            </a:r>
            <a:r>
              <a:rPr sz="1200" spc="-5" dirty="0">
                <a:latin typeface="Times New Roman"/>
                <a:cs typeface="Times New Roman"/>
              </a:rPr>
              <a:t>atomo, per essere attirato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un’isola </a:t>
            </a:r>
            <a:r>
              <a:rPr sz="1200" dirty="0">
                <a:latin typeface="Times New Roman"/>
                <a:cs typeface="Times New Roman"/>
              </a:rPr>
              <a:t>oscura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altamente  </a:t>
            </a:r>
            <a:r>
              <a:rPr sz="1200" spc="-5" dirty="0">
                <a:latin typeface="Times New Roman"/>
                <a:cs typeface="Times New Roman"/>
              </a:rPr>
              <a:t>carica,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terminare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volo spaziale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tuffo finale </a:t>
            </a:r>
            <a:r>
              <a:rPr sz="1200" dirty="0">
                <a:latin typeface="Times New Roman"/>
                <a:cs typeface="Times New Roman"/>
              </a:rPr>
              <a:t>sulla superficie di un sole simile 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(461.1) 41:5.5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X </a:t>
            </a:r>
            <a:r>
              <a:rPr sz="1200" spc="-5" dirty="0">
                <a:latin typeface="Times New Roman"/>
                <a:cs typeface="Times New Roman"/>
              </a:rPr>
              <a:t>dell’interno </a:t>
            </a:r>
            <a:r>
              <a:rPr sz="1200" dirty="0">
                <a:latin typeface="Times New Roman"/>
                <a:cs typeface="Times New Roman"/>
              </a:rPr>
              <a:t>di un sole </a:t>
            </a:r>
            <a:r>
              <a:rPr sz="1200" spc="-5" dirty="0">
                <a:latin typeface="Times New Roman"/>
                <a:cs typeface="Times New Roman"/>
              </a:rPr>
              <a:t>caricano gli elettroni fortemente riscaldati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agitati con energia sufficiente </a:t>
            </a:r>
            <a:r>
              <a:rPr sz="1200" dirty="0">
                <a:latin typeface="Times New Roman"/>
                <a:cs typeface="Times New Roman"/>
              </a:rPr>
              <a:t>a portarli 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nello spazio, oltre le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frenanti della materia </a:t>
            </a:r>
            <a:r>
              <a:rPr sz="1200" dirty="0">
                <a:latin typeface="Times New Roman"/>
                <a:cs typeface="Times New Roman"/>
              </a:rPr>
              <a:t>interposta e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le attrazioni </a:t>
            </a:r>
            <a:r>
              <a:rPr sz="1200" spc="-5" dirty="0">
                <a:latin typeface="Times New Roman"/>
                <a:cs typeface="Times New Roman"/>
              </a:rPr>
              <a:t>gravitazionali divergenti, 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lontane </a:t>
            </a:r>
            <a:r>
              <a:rPr sz="1200" dirty="0">
                <a:latin typeface="Times New Roman"/>
                <a:cs typeface="Times New Roman"/>
              </a:rPr>
              <a:t>sfere dei </a:t>
            </a:r>
            <a:r>
              <a:rPr sz="1200" spc="-5" dirty="0">
                <a:latin typeface="Times New Roman"/>
                <a:cs typeface="Times New Roman"/>
              </a:rPr>
              <a:t>sistemi remoti.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energia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velocità necessaria per sfuggire alla </a:t>
            </a:r>
            <a:r>
              <a:rPr sz="1200" dirty="0">
                <a:latin typeface="Times New Roman"/>
                <a:cs typeface="Times New Roman"/>
              </a:rPr>
              <a:t>presa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di un sole è  </a:t>
            </a:r>
            <a:r>
              <a:rPr sz="1200" spc="-5" dirty="0">
                <a:latin typeface="Times New Roman"/>
                <a:cs typeface="Times New Roman"/>
              </a:rPr>
              <a:t>sufficiente ad assicurare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raggio </a:t>
            </a:r>
            <a:r>
              <a:rPr sz="1200" dirty="0">
                <a:latin typeface="Times New Roman"/>
                <a:cs typeface="Times New Roman"/>
              </a:rPr>
              <a:t>di sole </a:t>
            </a:r>
            <a:r>
              <a:rPr sz="1200" spc="-5" dirty="0">
                <a:latin typeface="Times New Roman"/>
                <a:cs typeface="Times New Roman"/>
              </a:rPr>
              <a:t>viaggerà </a:t>
            </a:r>
            <a:r>
              <a:rPr sz="1200" dirty="0">
                <a:latin typeface="Times New Roman"/>
                <a:cs typeface="Times New Roman"/>
              </a:rPr>
              <a:t>senza perdere velocità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incontrerà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masse  considerevoli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materia.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sarà rapidamente trasformato </a:t>
            </a:r>
            <a:r>
              <a:rPr sz="1200" dirty="0">
                <a:latin typeface="Times New Roman"/>
                <a:cs typeface="Times New Roman"/>
              </a:rPr>
              <a:t>in calore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energie.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7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(461.2) 41:5.6 </a:t>
            </a:r>
            <a:r>
              <a:rPr sz="1200" spc="-5" dirty="0">
                <a:latin typeface="Times New Roman"/>
                <a:cs typeface="Times New Roman"/>
              </a:rPr>
              <a:t>L’energia, sia come luce che sotto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forme, nel suo </a:t>
            </a:r>
            <a:r>
              <a:rPr sz="1200" dirty="0">
                <a:latin typeface="Times New Roman"/>
                <a:cs typeface="Times New Roman"/>
              </a:rPr>
              <a:t>volo attraverso lo </a:t>
            </a:r>
            <a:r>
              <a:rPr sz="1200" spc="-5" dirty="0">
                <a:latin typeface="Times New Roman"/>
                <a:cs typeface="Times New Roman"/>
              </a:rPr>
              <a:t>spazio si </a:t>
            </a:r>
            <a:r>
              <a:rPr sz="1200" dirty="0">
                <a:latin typeface="Times New Roman"/>
                <a:cs typeface="Times New Roman"/>
              </a:rPr>
              <a:t>muove in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retta in </a:t>
            </a:r>
            <a:r>
              <a:rPr sz="1200" spc="-5" dirty="0">
                <a:latin typeface="Times New Roman"/>
                <a:cs typeface="Times New Roman"/>
              </a:rPr>
              <a:t>avanti.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particelle reali d’esistenza materiale attraversano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fucilata.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muovono in linea </a:t>
            </a:r>
            <a:r>
              <a:rPr sz="1200" spc="-5" dirty="0">
                <a:latin typeface="Times New Roman"/>
                <a:cs typeface="Times New Roman"/>
              </a:rPr>
              <a:t>retta ed </a:t>
            </a:r>
            <a:r>
              <a:rPr sz="1200" dirty="0">
                <a:latin typeface="Times New Roman"/>
                <a:cs typeface="Times New Roman"/>
              </a:rPr>
              <a:t>ininterrotta od in  </a:t>
            </a:r>
            <a:r>
              <a:rPr sz="1200" spc="-5" dirty="0">
                <a:latin typeface="Times New Roman"/>
                <a:cs typeface="Times New Roman"/>
              </a:rPr>
              <a:t>processione, </a:t>
            </a:r>
            <a:r>
              <a:rPr sz="1200" dirty="0">
                <a:latin typeface="Times New Roman"/>
                <a:cs typeface="Times New Roman"/>
              </a:rPr>
              <a:t>eccetto quando </a:t>
            </a:r>
            <a:r>
              <a:rPr sz="1200" spc="-5" dirty="0">
                <a:latin typeface="Times New Roman"/>
                <a:cs typeface="Times New Roman"/>
              </a:rPr>
              <a:t>sono influenzate </a:t>
            </a:r>
            <a:r>
              <a:rPr sz="1200" dirty="0">
                <a:latin typeface="Times New Roman"/>
                <a:cs typeface="Times New Roman"/>
              </a:rPr>
              <a:t>da forze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eccetto quando obbediscono </a:t>
            </a:r>
            <a:r>
              <a:rPr sz="1200" dirty="0">
                <a:latin typeface="Times New Roman"/>
                <a:cs typeface="Times New Roman"/>
              </a:rPr>
              <a:t>all’attrazione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lineare  insita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massa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presenza della gravità circolare dell’Isola 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(461.3) 41:5.7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sembrare che l’energia solare si propaghi ad ondate,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dovuto </a:t>
            </a:r>
            <a:r>
              <a:rPr sz="1200" spc="-5" dirty="0">
                <a:latin typeface="Times New Roman"/>
                <a:cs typeface="Times New Roman"/>
              </a:rPr>
              <a:t>all’azione d’influenze coesistenti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diverse. Una  data forma d’energia </a:t>
            </a:r>
            <a:r>
              <a:rPr sz="1200" dirty="0">
                <a:latin typeface="Times New Roman"/>
                <a:cs typeface="Times New Roman"/>
              </a:rPr>
              <a:t>organizzata non </a:t>
            </a:r>
            <a:r>
              <a:rPr sz="1200" spc="-5" dirty="0">
                <a:latin typeface="Times New Roman"/>
                <a:cs typeface="Times New Roman"/>
              </a:rPr>
              <a:t>procede ad ondate </a:t>
            </a:r>
            <a:r>
              <a:rPr sz="1200" dirty="0">
                <a:latin typeface="Times New Roman"/>
                <a:cs typeface="Times New Roman"/>
              </a:rPr>
              <a:t>ma in linea </a:t>
            </a:r>
            <a:r>
              <a:rPr sz="1200" spc="-5" dirty="0">
                <a:latin typeface="Times New Roman"/>
                <a:cs typeface="Times New Roman"/>
              </a:rPr>
              <a:t>retta.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una seconda o di una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forma  </a:t>
            </a:r>
            <a:r>
              <a:rPr sz="1200" spc="-5" dirty="0">
                <a:latin typeface="Times New Roman"/>
                <a:cs typeface="Times New Roman"/>
              </a:rPr>
              <a:t>d’energia-forza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far sì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corrente osservata </a:t>
            </a:r>
            <a:r>
              <a:rPr sz="1200" i="1" spc="-5" dirty="0">
                <a:latin typeface="Times New Roman"/>
                <a:cs typeface="Times New Roman"/>
              </a:rPr>
              <a:t>sembri </a:t>
            </a:r>
            <a:r>
              <a:rPr sz="1200" spc="-5" dirty="0">
                <a:latin typeface="Times New Roman"/>
                <a:cs typeface="Times New Roman"/>
              </a:rPr>
              <a:t>viaggiare </a:t>
            </a:r>
            <a:r>
              <a:rPr sz="1200" dirty="0">
                <a:latin typeface="Times New Roman"/>
                <a:cs typeface="Times New Roman"/>
              </a:rPr>
              <a:t>in formazione </a:t>
            </a:r>
            <a:r>
              <a:rPr sz="1200" spc="-5" dirty="0">
                <a:latin typeface="Times New Roman"/>
                <a:cs typeface="Times New Roman"/>
              </a:rPr>
              <a:t>ondulatoria, allo stesso </a:t>
            </a:r>
            <a:r>
              <a:rPr sz="1200" dirty="0">
                <a:latin typeface="Times New Roman"/>
                <a:cs typeface="Times New Roman"/>
              </a:rPr>
              <a:t>modo in cui, in un  </a:t>
            </a:r>
            <a:r>
              <a:rPr sz="1200" spc="-5" dirty="0">
                <a:latin typeface="Times New Roman"/>
                <a:cs typeface="Times New Roman"/>
              </a:rPr>
              <a:t>temporale accecante 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forte vento,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pioggia </a:t>
            </a:r>
            <a:r>
              <a:rPr sz="1200" dirty="0">
                <a:latin typeface="Times New Roman"/>
                <a:cs typeface="Times New Roman"/>
              </a:rPr>
              <a:t>sembra talvolta </a:t>
            </a:r>
            <a:r>
              <a:rPr sz="1200" spc="-5" dirty="0">
                <a:latin typeface="Times New Roman"/>
                <a:cs typeface="Times New Roman"/>
              </a:rPr>
              <a:t>cadere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strati </a:t>
            </a:r>
            <a:r>
              <a:rPr sz="1200" dirty="0">
                <a:latin typeface="Times New Roman"/>
                <a:cs typeface="Times New Roman"/>
              </a:rPr>
              <a:t>o scendere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ondate.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gocce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7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54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pioggia cadono giù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linea retta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processione ininterrotta, </a:t>
            </a:r>
            <a:r>
              <a:rPr sz="1200" dirty="0">
                <a:latin typeface="Times New Roman"/>
                <a:cs typeface="Times New Roman"/>
              </a:rPr>
              <a:t>ma l’azione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vento è tale da dare </a:t>
            </a:r>
            <a:r>
              <a:rPr sz="1200" spc="-5" dirty="0">
                <a:latin typeface="Times New Roman"/>
                <a:cs typeface="Times New Roman"/>
              </a:rPr>
              <a:t>l’impressione </a:t>
            </a:r>
            <a:r>
              <a:rPr sz="1200" dirty="0">
                <a:latin typeface="Times New Roman"/>
                <a:cs typeface="Times New Roman"/>
              </a:rPr>
              <a:t>visibile di </a:t>
            </a:r>
            <a:r>
              <a:rPr sz="1200" spc="-5" dirty="0">
                <a:latin typeface="Times New Roman"/>
                <a:cs typeface="Times New Roman"/>
              </a:rPr>
              <a:t>strati  d’acqua </a:t>
            </a:r>
            <a:r>
              <a:rPr sz="1200" dirty="0">
                <a:latin typeface="Times New Roman"/>
                <a:cs typeface="Times New Roman"/>
              </a:rPr>
              <a:t>e di ondate di </a:t>
            </a:r>
            <a:r>
              <a:rPr sz="1200" spc="-5" dirty="0">
                <a:latin typeface="Times New Roman"/>
                <a:cs typeface="Times New Roman"/>
              </a:rPr>
              <a:t>gocce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pioggia.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2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(461.4) 41:5.8 </a:t>
            </a:r>
            <a:r>
              <a:rPr sz="1200" spc="-5" dirty="0">
                <a:latin typeface="Times New Roman"/>
                <a:cs typeface="Times New Roman"/>
              </a:rPr>
              <a:t>L’azione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energie </a:t>
            </a:r>
            <a:r>
              <a:rPr sz="1200" dirty="0">
                <a:latin typeface="Times New Roman"/>
                <a:cs typeface="Times New Roman"/>
              </a:rPr>
              <a:t>secondarie e di </a:t>
            </a:r>
            <a:r>
              <a:rPr sz="1200" spc="-5" dirty="0">
                <a:latin typeface="Times New Roman"/>
                <a:cs typeface="Times New Roman"/>
              </a:rPr>
              <a:t>altre energie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scoperte presenti nelle regioni spaziali </a:t>
            </a:r>
            <a:r>
              <a:rPr sz="1200" dirty="0">
                <a:latin typeface="Times New Roman"/>
                <a:cs typeface="Times New Roman"/>
              </a:rPr>
              <a:t>del vostro 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è tale che le </a:t>
            </a:r>
            <a:r>
              <a:rPr sz="1200" spc="-5" dirty="0">
                <a:latin typeface="Times New Roman"/>
                <a:cs typeface="Times New Roman"/>
              </a:rPr>
              <a:t>emanazioni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solare </a:t>
            </a:r>
            <a:r>
              <a:rPr sz="1200" dirty="0">
                <a:latin typeface="Times New Roman"/>
                <a:cs typeface="Times New Roman"/>
              </a:rPr>
              <a:t>sembrano produrre </a:t>
            </a:r>
            <a:r>
              <a:rPr sz="1200" spc="-5" dirty="0">
                <a:latin typeface="Times New Roman"/>
                <a:cs typeface="Times New Roman"/>
              </a:rPr>
              <a:t>certi fenomeni ondulatori, come pure sembrano essere  spezzettate </a:t>
            </a:r>
            <a:r>
              <a:rPr sz="1200" dirty="0">
                <a:latin typeface="Times New Roman"/>
                <a:cs typeface="Times New Roman"/>
              </a:rPr>
              <a:t>in porzioni </a:t>
            </a:r>
            <a:r>
              <a:rPr sz="1200" spc="-5" dirty="0">
                <a:latin typeface="Times New Roman"/>
                <a:cs typeface="Times New Roman"/>
              </a:rPr>
              <a:t>infinitesimali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lunghezza </a:t>
            </a:r>
            <a:r>
              <a:rPr sz="1200" dirty="0">
                <a:latin typeface="Times New Roman"/>
                <a:cs typeface="Times New Roman"/>
              </a:rPr>
              <a:t>e di peso </a:t>
            </a:r>
            <a:r>
              <a:rPr sz="1200" spc="-5" dirty="0">
                <a:latin typeface="Times New Roman"/>
                <a:cs typeface="Times New Roman"/>
              </a:rPr>
              <a:t>definiti.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pratica, 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spc="5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 avviene. Voi </a:t>
            </a:r>
            <a:r>
              <a:rPr sz="1200" dirty="0">
                <a:latin typeface="Times New Roman"/>
                <a:cs typeface="Times New Roman"/>
              </a:rPr>
              <a:t>potete difficilmente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arrivare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meglio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della </a:t>
            </a:r>
            <a:r>
              <a:rPr sz="1200" dirty="0">
                <a:latin typeface="Times New Roman"/>
                <a:cs typeface="Times New Roman"/>
              </a:rPr>
              <a:t>luce prima di avere acquisito un 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chiaro dell’interazione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dell’interrelazione delle varie </a:t>
            </a:r>
            <a:r>
              <a:rPr sz="1200" dirty="0">
                <a:latin typeface="Times New Roman"/>
                <a:cs typeface="Times New Roman"/>
              </a:rPr>
              <a:t>forze </a:t>
            </a:r>
            <a:r>
              <a:rPr sz="1200" spc="-5" dirty="0">
                <a:latin typeface="Times New Roman"/>
                <a:cs typeface="Times New Roman"/>
              </a:rPr>
              <a:t>spaziali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energie solari che operano </a:t>
            </a:r>
            <a:r>
              <a:rPr sz="1200" spc="5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regioni  </a:t>
            </a:r>
            <a:r>
              <a:rPr sz="1200" dirty="0">
                <a:latin typeface="Times New Roman"/>
                <a:cs typeface="Times New Roman"/>
              </a:rPr>
              <a:t>spaziali 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confusione è dovuta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alla vostra incompleta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coinvolge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interassociate del controllo personale ed impersonale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presenze,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prestazioni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coordinazione dell’Attore Congiunto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dell’Assoluto Non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calcio – vagabondo dello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spazio</a:t>
            </a:r>
            <a:endParaRPr sz="1600">
              <a:latin typeface="Times New Roman"/>
              <a:cs typeface="Times New Roman"/>
            </a:endParaRPr>
          </a:p>
          <a:p>
            <a:pPr marL="76200" marR="23304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(461.5) 41:6.1 </a:t>
            </a:r>
            <a:r>
              <a:rPr sz="1200" spc="-5" dirty="0">
                <a:latin typeface="Times New Roman"/>
                <a:cs typeface="Times New Roman"/>
              </a:rPr>
              <a:t>Nel decifrare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dello spettro, bisognerebbe </a:t>
            </a:r>
            <a:r>
              <a:rPr sz="1200" dirty="0">
                <a:latin typeface="Times New Roman"/>
                <a:cs typeface="Times New Roman"/>
              </a:rPr>
              <a:t>ricordare che lo spazio non è vuoto; che la </a:t>
            </a:r>
            <a:r>
              <a:rPr sz="1200" spc="-5" dirty="0">
                <a:latin typeface="Times New Roman"/>
                <a:cs typeface="Times New Roman"/>
              </a:rPr>
              <a:t>luce, attraversando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spazio,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talvolta leggermente modificata dalle </a:t>
            </a:r>
            <a:r>
              <a:rPr sz="1200" dirty="0">
                <a:latin typeface="Times New Roman"/>
                <a:cs typeface="Times New Roman"/>
              </a:rPr>
              <a:t>varie forme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e di materia che </a:t>
            </a:r>
            <a:r>
              <a:rPr sz="1200" spc="-5" dirty="0">
                <a:latin typeface="Times New Roman"/>
                <a:cs typeface="Times New Roman"/>
              </a:rPr>
              <a:t>circolano </a:t>
            </a:r>
            <a:r>
              <a:rPr sz="1200" dirty="0">
                <a:latin typeface="Times New Roman"/>
                <a:cs typeface="Times New Roman"/>
              </a:rPr>
              <a:t>in tutto lo spazio </a:t>
            </a:r>
            <a:r>
              <a:rPr sz="1200" spc="-5" dirty="0">
                <a:latin typeface="Times New Roman"/>
                <a:cs typeface="Times New Roman"/>
              </a:rPr>
              <a:t>organizzato.  Alcune delle linee </a:t>
            </a:r>
            <a:r>
              <a:rPr sz="1200" dirty="0">
                <a:latin typeface="Times New Roman"/>
                <a:cs typeface="Times New Roman"/>
              </a:rPr>
              <a:t>indicanti le </a:t>
            </a:r>
            <a:r>
              <a:rPr sz="1200" spc="-5" dirty="0">
                <a:latin typeface="Times New Roman"/>
                <a:cs typeface="Times New Roman"/>
              </a:rPr>
              <a:t>materie sconosciute che </a:t>
            </a:r>
            <a:r>
              <a:rPr sz="1200" dirty="0">
                <a:latin typeface="Times New Roman"/>
                <a:cs typeface="Times New Roman"/>
              </a:rPr>
              <a:t>appaiono nello spettro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sole sono dovute a </a:t>
            </a:r>
            <a:r>
              <a:rPr sz="1200" spc="-5" dirty="0">
                <a:latin typeface="Times New Roman"/>
                <a:cs typeface="Times New Roman"/>
              </a:rPr>
              <a:t>modificazioni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elementi ben </a:t>
            </a:r>
            <a:r>
              <a:rPr sz="1200" dirty="0">
                <a:latin typeface="Times New Roman"/>
                <a:cs typeface="Times New Roman"/>
              </a:rPr>
              <a:t>noti </a:t>
            </a:r>
            <a:r>
              <a:rPr sz="1200" spc="-5" dirty="0">
                <a:latin typeface="Times New Roman"/>
                <a:cs typeface="Times New Roman"/>
              </a:rPr>
              <a:t>che navigano </a:t>
            </a:r>
            <a:r>
              <a:rPr sz="1200" dirty="0">
                <a:latin typeface="Times New Roman"/>
                <a:cs typeface="Times New Roman"/>
              </a:rPr>
              <a:t>nello spazio in </a:t>
            </a:r>
            <a:r>
              <a:rPr sz="1200" spc="-5" dirty="0">
                <a:latin typeface="Times New Roman"/>
                <a:cs typeface="Times New Roman"/>
              </a:rPr>
              <a:t>forma frammentata, </a:t>
            </a:r>
            <a:r>
              <a:rPr sz="1200" dirty="0">
                <a:latin typeface="Times New Roman"/>
                <a:cs typeface="Times New Roman"/>
              </a:rPr>
              <a:t>vittime atomiche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violenti scontri </a:t>
            </a:r>
            <a:r>
              <a:rPr sz="1200" spc="-5" dirty="0">
                <a:latin typeface="Times New Roman"/>
                <a:cs typeface="Times New Roman"/>
              </a:rPr>
              <a:t>nel corso dei </a:t>
            </a:r>
            <a:r>
              <a:rPr sz="1200" dirty="0">
                <a:latin typeface="Times New Roman"/>
                <a:cs typeface="Times New Roman"/>
              </a:rPr>
              <a:t>conflitti tra  </a:t>
            </a:r>
            <a:r>
              <a:rPr sz="1200" spc="-5" dirty="0">
                <a:latin typeface="Times New Roman"/>
                <a:cs typeface="Times New Roman"/>
              </a:rPr>
              <a:t>elementi solari.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è </a:t>
            </a:r>
            <a:r>
              <a:rPr sz="1200" spc="-5" dirty="0">
                <a:latin typeface="Times New Roman"/>
                <a:cs typeface="Times New Roman"/>
              </a:rPr>
              <a:t>pervaso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relitti </a:t>
            </a:r>
            <a:r>
              <a:rPr sz="1200" spc="-5" dirty="0">
                <a:latin typeface="Times New Roman"/>
                <a:cs typeface="Times New Roman"/>
              </a:rPr>
              <a:t>vaganti, specialmente </a:t>
            </a:r>
            <a:r>
              <a:rPr sz="1200" dirty="0">
                <a:latin typeface="Times New Roman"/>
                <a:cs typeface="Times New Roman"/>
              </a:rPr>
              <a:t>di sodio e 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calcio.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(461.6) 41:6.2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calcio, in effetti, è </a:t>
            </a:r>
            <a:r>
              <a:rPr sz="1200" spc="-5" dirty="0">
                <a:latin typeface="Times New Roman"/>
                <a:cs typeface="Times New Roman"/>
              </a:rPr>
              <a:t>l’elemento </a:t>
            </a:r>
            <a:r>
              <a:rPr sz="1200" dirty="0">
                <a:latin typeface="Times New Roman"/>
                <a:cs typeface="Times New Roman"/>
              </a:rPr>
              <a:t>principale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permea la </a:t>
            </a:r>
            <a:r>
              <a:rPr sz="1200" spc="-5" dirty="0">
                <a:latin typeface="Times New Roman"/>
                <a:cs typeface="Times New Roman"/>
              </a:rPr>
              <a:t>materia dello spazio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Orvonton. L’intero nostro  Superuniverso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cosparso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finemente </a:t>
            </a:r>
            <a:r>
              <a:rPr sz="1200" dirty="0">
                <a:latin typeface="Times New Roman"/>
                <a:cs typeface="Times New Roman"/>
              </a:rPr>
              <a:t>polverizzata.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pietra è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la materia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dei pianeti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 sfere </a:t>
            </a:r>
            <a:r>
              <a:rPr sz="1200" dirty="0">
                <a:latin typeface="Times New Roman"/>
                <a:cs typeface="Times New Roman"/>
              </a:rPr>
              <a:t>dello spazio.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nube </a:t>
            </a:r>
            <a:r>
              <a:rPr sz="1200" spc="-5" dirty="0">
                <a:latin typeface="Times New Roman"/>
                <a:cs typeface="Times New Roman"/>
              </a:rPr>
              <a:t>cosmica,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coltre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è composta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atomi di </a:t>
            </a:r>
            <a:r>
              <a:rPr sz="1200" spc="-5" dirty="0">
                <a:latin typeface="Times New Roman"/>
                <a:cs typeface="Times New Roman"/>
              </a:rPr>
              <a:t>calcio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modificati.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955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L’atomo della pietra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elementi più </a:t>
            </a:r>
            <a:r>
              <a:rPr sz="1200" spc="-5" dirty="0">
                <a:latin typeface="Times New Roman"/>
                <a:cs typeface="Times New Roman"/>
              </a:rPr>
              <a:t>diffusi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persistenti. </a:t>
            </a:r>
            <a:r>
              <a:rPr sz="1200" dirty="0">
                <a:latin typeface="Times New Roman"/>
                <a:cs typeface="Times New Roman"/>
              </a:rPr>
              <a:t>Esso non </a:t>
            </a:r>
            <a:r>
              <a:rPr sz="1200" spc="-5" dirty="0">
                <a:latin typeface="Times New Roman"/>
                <a:cs typeface="Times New Roman"/>
              </a:rPr>
              <a:t>solo sopporta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ionizzazione solare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scissione </a:t>
            </a:r>
            <a:r>
              <a:rPr sz="1200" dirty="0">
                <a:latin typeface="Times New Roman"/>
                <a:cs typeface="Times New Roman"/>
              </a:rPr>
              <a:t>—  ma </a:t>
            </a:r>
            <a:r>
              <a:rPr sz="1200" spc="-5" dirty="0">
                <a:latin typeface="Times New Roman"/>
                <a:cs typeface="Times New Roman"/>
              </a:rPr>
              <a:t>persiste come identità associativa </a:t>
            </a:r>
            <a:r>
              <a:rPr sz="1200" dirty="0">
                <a:latin typeface="Times New Roman"/>
                <a:cs typeface="Times New Roman"/>
              </a:rPr>
              <a:t>anche 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bombardato </a:t>
            </a:r>
            <a:r>
              <a:rPr sz="1200" dirty="0">
                <a:latin typeface="Times New Roman"/>
                <a:cs typeface="Times New Roman"/>
              </a:rPr>
              <a:t>dai distruttivi </a:t>
            </a:r>
            <a:r>
              <a:rPr sz="1200" spc="-5" dirty="0">
                <a:latin typeface="Times New Roman"/>
                <a:cs typeface="Times New Roman"/>
              </a:rPr>
              <a:t>raggi X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frantumato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alte temperature  solari.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calcio possiede un’individualità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longevità superiori </a:t>
            </a:r>
            <a:r>
              <a:rPr sz="1200" dirty="0">
                <a:latin typeface="Times New Roman"/>
                <a:cs typeface="Times New Roman"/>
              </a:rPr>
              <a:t>a tutte le più </a:t>
            </a:r>
            <a:r>
              <a:rPr sz="1200" spc="-5" dirty="0">
                <a:latin typeface="Times New Roman"/>
                <a:cs typeface="Times New Roman"/>
              </a:rPr>
              <a:t>comuni forme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(462.1) 41:6.3 </a:t>
            </a:r>
            <a:r>
              <a:rPr sz="1200" spc="-5" dirty="0">
                <a:latin typeface="Times New Roman"/>
                <a:cs typeface="Times New Roman"/>
              </a:rPr>
              <a:t>Come hanno </a:t>
            </a:r>
            <a:r>
              <a:rPr sz="1200" dirty="0">
                <a:latin typeface="Times New Roman"/>
                <a:cs typeface="Times New Roman"/>
              </a:rPr>
              <a:t>sospettato i vostri </a:t>
            </a:r>
            <a:r>
              <a:rPr sz="1200" spc="-5" dirty="0">
                <a:latin typeface="Times New Roman"/>
                <a:cs typeface="Times New Roman"/>
              </a:rPr>
              <a:t>fisici,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resti mutilati del calcio solare </a:t>
            </a:r>
            <a:r>
              <a:rPr sz="1200" dirty="0">
                <a:latin typeface="Times New Roman"/>
                <a:cs typeface="Times New Roman"/>
              </a:rPr>
              <a:t>cavalcano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di luce per  </a:t>
            </a:r>
            <a:r>
              <a:rPr sz="1200" spc="-5" dirty="0">
                <a:latin typeface="Times New Roman"/>
                <a:cs typeface="Times New Roman"/>
              </a:rPr>
              <a:t>varie distanze,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la loro </a:t>
            </a:r>
            <a:r>
              <a:rPr sz="1200" spc="-5" dirty="0">
                <a:latin typeface="Times New Roman"/>
                <a:cs typeface="Times New Roman"/>
              </a:rPr>
              <a:t>disseminazione su vasta scala </a:t>
            </a:r>
            <a:r>
              <a:rPr sz="1200" dirty="0">
                <a:latin typeface="Times New Roman"/>
                <a:cs typeface="Times New Roman"/>
              </a:rPr>
              <a:t>in tutto 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enormemente facilitata. </a:t>
            </a:r>
            <a:r>
              <a:rPr sz="1200" dirty="0">
                <a:latin typeface="Times New Roman"/>
                <a:cs typeface="Times New Roman"/>
              </a:rPr>
              <a:t>Anche l’atomo di  sodio, </a:t>
            </a:r>
            <a:r>
              <a:rPr sz="1200" spc="-5" dirty="0">
                <a:latin typeface="Times New Roman"/>
                <a:cs typeface="Times New Roman"/>
              </a:rPr>
              <a:t>con certe </a:t>
            </a:r>
            <a:r>
              <a:rPr sz="1200" dirty="0">
                <a:latin typeface="Times New Roman"/>
                <a:cs typeface="Times New Roman"/>
              </a:rPr>
              <a:t>modificazioni, 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locomozione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 e dell’energia. </a:t>
            </a:r>
            <a:r>
              <a:rPr sz="1200" spc="-5" dirty="0">
                <a:latin typeface="Times New Roman"/>
                <a:cs typeface="Times New Roman"/>
              </a:rPr>
              <a:t>L’impresa del calcio </a:t>
            </a:r>
            <a:r>
              <a:rPr sz="1200" dirty="0">
                <a:latin typeface="Times New Roman"/>
                <a:cs typeface="Times New Roman"/>
              </a:rPr>
              <a:t>è tanto più  </a:t>
            </a:r>
            <a:r>
              <a:rPr sz="1200" spc="-5" dirty="0">
                <a:latin typeface="Times New Roman"/>
                <a:cs typeface="Times New Roman"/>
              </a:rPr>
              <a:t>rimarchevole </a:t>
            </a:r>
            <a:r>
              <a:rPr sz="1200" dirty="0">
                <a:latin typeface="Times New Roman"/>
                <a:cs typeface="Times New Roman"/>
              </a:rPr>
              <a:t>in quanto questo </a:t>
            </a:r>
            <a:r>
              <a:rPr sz="1200" spc="-5" dirty="0">
                <a:latin typeface="Times New Roman"/>
                <a:cs typeface="Times New Roman"/>
              </a:rPr>
              <a:t>elemento </a:t>
            </a:r>
            <a:r>
              <a:rPr sz="1200" dirty="0">
                <a:latin typeface="Times New Roman"/>
                <a:cs typeface="Times New Roman"/>
              </a:rPr>
              <a:t>ha una massa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doppia di quella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sodio.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permeazione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del calcio </a:t>
            </a:r>
            <a:r>
              <a:rPr sz="1200" dirty="0">
                <a:latin typeface="Times New Roman"/>
                <a:cs typeface="Times New Roman"/>
              </a:rPr>
              <a:t>è dovuta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 esso </a:t>
            </a:r>
            <a:r>
              <a:rPr sz="1200" dirty="0">
                <a:latin typeface="Times New Roman"/>
                <a:cs typeface="Times New Roman"/>
              </a:rPr>
              <a:t>fugge </a:t>
            </a:r>
            <a:r>
              <a:rPr sz="1200" spc="-5" dirty="0">
                <a:latin typeface="Times New Roman"/>
                <a:cs typeface="Times New Roman"/>
              </a:rPr>
              <a:t>dalla fotosfera solare, </a:t>
            </a:r>
            <a:r>
              <a:rPr sz="1200" dirty="0">
                <a:latin typeface="Times New Roman"/>
                <a:cs typeface="Times New Roman"/>
              </a:rPr>
              <a:t>in forma modificata, </a:t>
            </a:r>
            <a:r>
              <a:rPr sz="1200" spc="-5" dirty="0">
                <a:latin typeface="Times New Roman"/>
                <a:cs typeface="Times New Roman"/>
              </a:rPr>
              <a:t>cavalcando letteralmente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di sole  </a:t>
            </a:r>
            <a:r>
              <a:rPr sz="1200" spc="-5" dirty="0">
                <a:latin typeface="Times New Roman"/>
                <a:cs typeface="Times New Roman"/>
              </a:rPr>
              <a:t>uscenti. Di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solari,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calcio, nonostante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relativo ingombro </a:t>
            </a:r>
            <a:r>
              <a:rPr sz="1200" dirty="0">
                <a:latin typeface="Times New Roman"/>
                <a:cs typeface="Times New Roman"/>
              </a:rPr>
              <a:t>— in quanto </a:t>
            </a:r>
            <a:r>
              <a:rPr sz="1200" spc="-5" dirty="0">
                <a:latin typeface="Times New Roman"/>
                <a:cs typeface="Times New Roman"/>
              </a:rPr>
              <a:t>contiene venti elettroni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rotazione</a:t>
            </a:r>
            <a:endParaRPr sz="1200">
              <a:latin typeface="Times New Roman"/>
              <a:cs typeface="Times New Roman"/>
            </a:endParaRPr>
          </a:p>
          <a:p>
            <a:pPr marL="63500" marR="138430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quello che riesce </a:t>
            </a:r>
            <a:r>
              <a:rPr sz="1200" dirty="0">
                <a:latin typeface="Times New Roman"/>
                <a:cs typeface="Times New Roman"/>
              </a:rPr>
              <a:t>meglio a </a:t>
            </a:r>
            <a:r>
              <a:rPr sz="1200" spc="-5" dirty="0">
                <a:latin typeface="Times New Roman"/>
                <a:cs typeface="Times New Roman"/>
              </a:rPr>
              <a:t>fuggire dall’interno del sole verso </a:t>
            </a:r>
            <a:r>
              <a:rPr sz="1200" dirty="0">
                <a:latin typeface="Times New Roman"/>
                <a:cs typeface="Times New Roman"/>
              </a:rPr>
              <a:t>i regni dello </a:t>
            </a:r>
            <a:r>
              <a:rPr sz="1200" spc="-5" dirty="0">
                <a:latin typeface="Times New Roman"/>
                <a:cs typeface="Times New Roman"/>
              </a:rPr>
              <a:t>spazio. Questo </a:t>
            </a:r>
            <a:r>
              <a:rPr sz="1200" dirty="0">
                <a:latin typeface="Times New Roman"/>
                <a:cs typeface="Times New Roman"/>
              </a:rPr>
              <a:t>spiega </a:t>
            </a:r>
            <a:r>
              <a:rPr sz="1200" spc="-5" dirty="0">
                <a:latin typeface="Times New Roman"/>
                <a:cs typeface="Times New Roman"/>
              </a:rPr>
              <a:t>perché sul sole </a:t>
            </a:r>
            <a:r>
              <a:rPr sz="1200" dirty="0">
                <a:latin typeface="Times New Roman"/>
                <a:cs typeface="Times New Roman"/>
              </a:rPr>
              <a:t>c’è uno </a:t>
            </a:r>
            <a:r>
              <a:rPr sz="1200" spc="-5" dirty="0">
                <a:latin typeface="Times New Roman"/>
                <a:cs typeface="Times New Roman"/>
              </a:rPr>
              <a:t>strato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calcio,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pietra gassosa dello </a:t>
            </a:r>
            <a:r>
              <a:rPr sz="1200" dirty="0">
                <a:latin typeface="Times New Roman"/>
                <a:cs typeface="Times New Roman"/>
              </a:rPr>
              <a:t>spessore di circa diecimila </a:t>
            </a:r>
            <a:r>
              <a:rPr sz="1200" spc="-5" dirty="0">
                <a:latin typeface="Times New Roman"/>
                <a:cs typeface="Times New Roman"/>
              </a:rPr>
              <a:t>chilometri;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nonostante 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diciannove  </a:t>
            </a:r>
            <a:r>
              <a:rPr sz="1200" spc="-5" dirty="0">
                <a:latin typeface="Times New Roman"/>
                <a:cs typeface="Times New Roman"/>
              </a:rPr>
              <a:t>elementi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leggeri, </a:t>
            </a:r>
            <a:r>
              <a:rPr sz="1200" dirty="0">
                <a:latin typeface="Times New Roman"/>
                <a:cs typeface="Times New Roman"/>
              </a:rPr>
              <a:t>e numerosi altri più </a:t>
            </a:r>
            <a:r>
              <a:rPr sz="1200" spc="-5" dirty="0">
                <a:latin typeface="Times New Roman"/>
                <a:cs typeface="Times New Roman"/>
              </a:rPr>
              <a:t>pesanti,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trovino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14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(462.2) 41:6.4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calcio, </a:t>
            </a:r>
            <a:r>
              <a:rPr sz="1200" spc="-5" dirty="0">
                <a:latin typeface="Times New Roman"/>
                <a:cs typeface="Times New Roman"/>
              </a:rPr>
              <a:t>alle temperature solari, </a:t>
            </a:r>
            <a:r>
              <a:rPr sz="1200" dirty="0">
                <a:latin typeface="Times New Roman"/>
                <a:cs typeface="Times New Roman"/>
              </a:rPr>
              <a:t>è un elemento </a:t>
            </a:r>
            <a:r>
              <a:rPr sz="1200" spc="-5" dirty="0">
                <a:latin typeface="Times New Roman"/>
                <a:cs typeface="Times New Roman"/>
              </a:rPr>
              <a:t>attivo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versatile. L’atomo della pietra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elettroni agili </a:t>
            </a:r>
            <a:r>
              <a:rPr sz="1200" dirty="0">
                <a:latin typeface="Times New Roman"/>
                <a:cs typeface="Times New Roman"/>
              </a:rPr>
              <a:t>ed associati  </a:t>
            </a:r>
            <a:r>
              <a:rPr sz="1200" spc="-5" dirty="0">
                <a:latin typeface="Times New Roman"/>
                <a:cs typeface="Times New Roman"/>
              </a:rPr>
              <a:t>liberamente nei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circuiti elettronici esterni, che </a:t>
            </a:r>
            <a:r>
              <a:rPr sz="1200" dirty="0">
                <a:latin typeface="Times New Roman"/>
                <a:cs typeface="Times New Roman"/>
              </a:rPr>
              <a:t>sono molto vicini tra loro.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atomica </a:t>
            </a:r>
            <a:r>
              <a:rPr sz="1200" spc="5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perde ben </a:t>
            </a:r>
            <a:r>
              <a:rPr sz="1200" dirty="0">
                <a:latin typeface="Times New Roman"/>
                <a:cs typeface="Times New Roman"/>
              </a:rPr>
              <a:t>presto il </a:t>
            </a:r>
            <a:r>
              <a:rPr sz="1200" spc="-5" dirty="0">
                <a:latin typeface="Times New Roman"/>
                <a:cs typeface="Times New Roman"/>
              </a:rPr>
              <a:t>suo  elettrone </a:t>
            </a:r>
            <a:r>
              <a:rPr sz="1200" dirty="0">
                <a:latin typeface="Times New Roman"/>
                <a:cs typeface="Times New Roman"/>
              </a:rPr>
              <a:t>esterno; 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impegna </a:t>
            </a:r>
            <a:r>
              <a:rPr sz="1200" dirty="0">
                <a:latin typeface="Times New Roman"/>
                <a:cs typeface="Times New Roman"/>
              </a:rPr>
              <a:t>il diciannovesimo </a:t>
            </a:r>
            <a:r>
              <a:rPr sz="1200" spc="-5" dirty="0">
                <a:latin typeface="Times New Roman"/>
                <a:cs typeface="Times New Roman"/>
              </a:rPr>
              <a:t>elettrone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magistrale 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andirivieni </a:t>
            </a:r>
            <a:r>
              <a:rPr sz="1200" dirty="0">
                <a:latin typeface="Times New Roman"/>
                <a:cs typeface="Times New Roman"/>
              </a:rPr>
              <a:t>tra il  </a:t>
            </a:r>
            <a:r>
              <a:rPr sz="1200" spc="-5" dirty="0">
                <a:latin typeface="Times New Roman"/>
                <a:cs typeface="Times New Roman"/>
              </a:rPr>
              <a:t>diciannovesimo ed </a:t>
            </a:r>
            <a:r>
              <a:rPr sz="1200" dirty="0">
                <a:latin typeface="Times New Roman"/>
                <a:cs typeface="Times New Roman"/>
              </a:rPr>
              <a:t>il ventesimo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rivoluzione elettronica. Proiettando questo diciannovesimo elettrone avanti </a:t>
            </a:r>
            <a:r>
              <a:rPr sz="1200" dirty="0">
                <a:latin typeface="Times New Roman"/>
                <a:cs typeface="Times New Roman"/>
              </a:rPr>
              <a:t>e indietro tra 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orbita e quella </a:t>
            </a:r>
            <a:r>
              <a:rPr sz="1200" spc="-5" dirty="0">
                <a:latin typeface="Times New Roman"/>
                <a:cs typeface="Times New Roman"/>
              </a:rPr>
              <a:t>del suo compagno perduto </a:t>
            </a:r>
            <a:r>
              <a:rPr sz="1200" dirty="0">
                <a:latin typeface="Times New Roman"/>
                <a:cs typeface="Times New Roman"/>
              </a:rPr>
              <a:t>per più di </a:t>
            </a:r>
            <a:r>
              <a:rPr sz="1200" spc="-5" dirty="0">
                <a:latin typeface="Times New Roman"/>
                <a:cs typeface="Times New Roman"/>
              </a:rPr>
              <a:t>venticinquemila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al secondo, </a:t>
            </a:r>
            <a:r>
              <a:rPr sz="1200" dirty="0">
                <a:latin typeface="Times New Roman"/>
                <a:cs typeface="Times New Roman"/>
              </a:rPr>
              <a:t>un atomo di </a:t>
            </a:r>
            <a:r>
              <a:rPr sz="1200" spc="-5" dirty="0">
                <a:latin typeface="Times New Roman"/>
                <a:cs typeface="Times New Roman"/>
              </a:rPr>
              <a:t>pietra mutilato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grado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sfidare </a:t>
            </a:r>
            <a:r>
              <a:rPr sz="1200" dirty="0">
                <a:latin typeface="Times New Roman"/>
                <a:cs typeface="Times New Roman"/>
              </a:rPr>
              <a:t>parzialmente 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e di riuscire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cavalcare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di luce 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emergenti, i </a:t>
            </a:r>
            <a:r>
              <a:rPr sz="1200" spc="-5" dirty="0">
                <a:latin typeface="Times New Roman"/>
                <a:cs typeface="Times New Roman"/>
              </a:rPr>
              <a:t>raggi solari, </a:t>
            </a:r>
            <a:r>
              <a:rPr sz="1200" dirty="0">
                <a:latin typeface="Times New Roman"/>
                <a:cs typeface="Times New Roman"/>
              </a:rPr>
              <a:t>verso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7048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l’avventura. Questo </a:t>
            </a:r>
            <a:r>
              <a:rPr sz="1200" dirty="0">
                <a:latin typeface="Times New Roman"/>
                <a:cs typeface="Times New Roman"/>
              </a:rPr>
              <a:t>atomo di </a:t>
            </a:r>
            <a:r>
              <a:rPr sz="1200" spc="-5" dirty="0">
                <a:latin typeface="Times New Roman"/>
                <a:cs typeface="Times New Roman"/>
              </a:rPr>
              <a:t>calcio si </a:t>
            </a:r>
            <a:r>
              <a:rPr sz="1200" dirty="0">
                <a:latin typeface="Times New Roman"/>
                <a:cs typeface="Times New Roman"/>
              </a:rPr>
              <a:t>muove </a:t>
            </a:r>
            <a:r>
              <a:rPr sz="1200" spc="-5" dirty="0">
                <a:latin typeface="Times New Roman"/>
                <a:cs typeface="Times New Roman"/>
              </a:rPr>
              <a:t>verso l’esterno con </a:t>
            </a:r>
            <a:r>
              <a:rPr sz="1200" dirty="0">
                <a:latin typeface="Times New Roman"/>
                <a:cs typeface="Times New Roman"/>
              </a:rPr>
              <a:t>scatti </a:t>
            </a:r>
            <a:r>
              <a:rPr sz="1200" spc="-5" dirty="0">
                <a:latin typeface="Times New Roman"/>
                <a:cs typeface="Times New Roman"/>
              </a:rPr>
              <a:t>alternati </a:t>
            </a:r>
            <a:r>
              <a:rPr sz="1200" dirty="0">
                <a:latin typeface="Times New Roman"/>
                <a:cs typeface="Times New Roman"/>
              </a:rPr>
              <a:t>di propulsione in </a:t>
            </a:r>
            <a:r>
              <a:rPr sz="1200" spc="-5" dirty="0">
                <a:latin typeface="Times New Roman"/>
                <a:cs typeface="Times New Roman"/>
              </a:rPr>
              <a:t>avanti, </a:t>
            </a:r>
            <a:r>
              <a:rPr sz="1200" dirty="0">
                <a:latin typeface="Times New Roman"/>
                <a:cs typeface="Times New Roman"/>
              </a:rPr>
              <a:t>afferrando e  </a:t>
            </a:r>
            <a:r>
              <a:rPr sz="1200" spc="-5" dirty="0">
                <a:latin typeface="Times New Roman"/>
                <a:cs typeface="Times New Roman"/>
              </a:rPr>
              <a:t>lasciando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raggio </a:t>
            </a:r>
            <a:r>
              <a:rPr sz="1200" dirty="0">
                <a:latin typeface="Times New Roman"/>
                <a:cs typeface="Times New Roman"/>
              </a:rPr>
              <a:t>di sole </a:t>
            </a:r>
            <a:r>
              <a:rPr sz="1200" spc="-5" dirty="0">
                <a:latin typeface="Times New Roman"/>
                <a:cs typeface="Times New Roman"/>
              </a:rPr>
              <a:t>circa venticinquemila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ogni secondo.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ragione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pietra è il </a:t>
            </a:r>
            <a:r>
              <a:rPr sz="1200" spc="-5" dirty="0">
                <a:latin typeface="Times New Roman"/>
                <a:cs typeface="Times New Roman"/>
              </a:rPr>
              <a:t>componente </a:t>
            </a:r>
            <a:r>
              <a:rPr sz="1200" dirty="0">
                <a:latin typeface="Times New Roman"/>
                <a:cs typeface="Times New Roman"/>
              </a:rPr>
              <a:t>principale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dello </a:t>
            </a:r>
            <a:r>
              <a:rPr sz="1200" spc="-5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calcio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l’evaso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esperto della prigione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149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68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(462.3) 41:6.5 </a:t>
            </a:r>
            <a:r>
              <a:rPr sz="1200" spc="-5" dirty="0">
                <a:latin typeface="Times New Roman"/>
                <a:cs typeface="Times New Roman"/>
              </a:rPr>
              <a:t>L’agilità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acrobatico elettrone del calcio </a:t>
            </a:r>
            <a:r>
              <a:rPr sz="1200" dirty="0">
                <a:latin typeface="Times New Roman"/>
                <a:cs typeface="Times New Roman"/>
              </a:rPr>
              <a:t>è indicata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che, quando </a:t>
            </a:r>
            <a:r>
              <a:rPr sz="1200" dirty="0">
                <a:latin typeface="Times New Roman"/>
                <a:cs typeface="Times New Roman"/>
              </a:rPr>
              <a:t>viene proiettato </a:t>
            </a:r>
            <a:r>
              <a:rPr sz="1200" spc="-5" dirty="0">
                <a:latin typeface="Times New Roman"/>
                <a:cs typeface="Times New Roman"/>
              </a:rPr>
              <a:t>dalle forze solari alla  temperatura dei raggi </a:t>
            </a:r>
            <a:r>
              <a:rPr sz="1200" dirty="0">
                <a:latin typeface="Times New Roman"/>
                <a:cs typeface="Times New Roman"/>
              </a:rPr>
              <a:t>X sul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dell’orbita </a:t>
            </a:r>
            <a:r>
              <a:rPr sz="1200" spc="-5" dirty="0">
                <a:latin typeface="Times New Roman"/>
                <a:cs typeface="Times New Roman"/>
              </a:rPr>
              <a:t>superiore, esso resta </a:t>
            </a:r>
            <a:r>
              <a:rPr sz="1200" dirty="0">
                <a:latin typeface="Times New Roman"/>
                <a:cs typeface="Times New Roman"/>
              </a:rPr>
              <a:t>in quell’orbita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milionesimo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circa. </a:t>
            </a:r>
            <a:r>
              <a:rPr sz="1200" spc="-5" dirty="0">
                <a:latin typeface="Times New Roman"/>
                <a:cs typeface="Times New Roman"/>
              </a:rPr>
              <a:t>Ma  prima che </a:t>
            </a:r>
            <a:r>
              <a:rPr sz="1200" dirty="0">
                <a:latin typeface="Times New Roman"/>
                <a:cs typeface="Times New Roman"/>
              </a:rPr>
              <a:t>il potere </a:t>
            </a:r>
            <a:r>
              <a:rPr sz="1200" spc="-5" dirty="0">
                <a:latin typeface="Times New Roman"/>
                <a:cs typeface="Times New Roman"/>
              </a:rPr>
              <a:t>elettrogravitazionale del </a:t>
            </a:r>
            <a:r>
              <a:rPr sz="1200" dirty="0">
                <a:latin typeface="Times New Roman"/>
                <a:cs typeface="Times New Roman"/>
              </a:rPr>
              <a:t>nucleo </a:t>
            </a:r>
            <a:r>
              <a:rPr sz="1200" spc="-5" dirty="0">
                <a:latin typeface="Times New Roman"/>
                <a:cs typeface="Times New Roman"/>
              </a:rPr>
              <a:t>atomico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riporti nella sua vecchia </a:t>
            </a:r>
            <a:r>
              <a:rPr sz="1200" dirty="0">
                <a:latin typeface="Times New Roman"/>
                <a:cs typeface="Times New Roman"/>
              </a:rPr>
              <a:t>orbita,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completare un  milione di </a:t>
            </a:r>
            <a:r>
              <a:rPr sz="1200" spc="-5" dirty="0">
                <a:latin typeface="Times New Roman"/>
                <a:cs typeface="Times New Roman"/>
              </a:rPr>
              <a:t>rivoluzioni attorno al centro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atomico.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(462.4) 41:6.6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sole si è </a:t>
            </a:r>
            <a:r>
              <a:rPr sz="1200" spc="-5" dirty="0">
                <a:latin typeface="Times New Roman"/>
                <a:cs typeface="Times New Roman"/>
              </a:rPr>
              <a:t>separato </a:t>
            </a:r>
            <a:r>
              <a:rPr sz="1200" dirty="0">
                <a:latin typeface="Times New Roman"/>
                <a:cs typeface="Times New Roman"/>
              </a:rPr>
              <a:t>da una quantità </a:t>
            </a:r>
            <a:r>
              <a:rPr sz="1200" spc="-5" dirty="0">
                <a:latin typeface="Times New Roman"/>
                <a:cs typeface="Times New Roman"/>
              </a:rPr>
              <a:t>enorme del suo calcio, avendone </a:t>
            </a:r>
            <a:r>
              <a:rPr sz="1200" dirty="0">
                <a:latin typeface="Times New Roman"/>
                <a:cs typeface="Times New Roman"/>
              </a:rPr>
              <a:t>perso </a:t>
            </a:r>
            <a:r>
              <a:rPr sz="1200" spc="-5" dirty="0">
                <a:latin typeface="Times New Roman"/>
                <a:cs typeface="Times New Roman"/>
              </a:rPr>
              <a:t>grandissime quantità durante </a:t>
            </a:r>
            <a:r>
              <a:rPr sz="1200" dirty="0">
                <a:latin typeface="Times New Roman"/>
                <a:cs typeface="Times New Roman"/>
              </a:rPr>
              <a:t>le epoche  </a:t>
            </a:r>
            <a:r>
              <a:rPr sz="1200" spc="-5" dirty="0">
                <a:latin typeface="Times New Roman"/>
                <a:cs typeface="Times New Roman"/>
              </a:rPr>
              <a:t>delle sue eruzioni </a:t>
            </a:r>
            <a:r>
              <a:rPr sz="1200" dirty="0">
                <a:latin typeface="Times New Roman"/>
                <a:cs typeface="Times New Roman"/>
              </a:rPr>
              <a:t>convulsive </a:t>
            </a:r>
            <a:r>
              <a:rPr sz="1200" spc="-5" dirty="0">
                <a:latin typeface="Times New Roman"/>
                <a:cs typeface="Times New Roman"/>
              </a:rPr>
              <a:t>connesse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solare. Gran 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calcio solare si </a:t>
            </a:r>
            <a:r>
              <a:rPr sz="1200" dirty="0">
                <a:latin typeface="Times New Roman"/>
                <a:cs typeface="Times New Roman"/>
              </a:rPr>
              <a:t>trova ora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crosta  </a:t>
            </a:r>
            <a:r>
              <a:rPr sz="1200" spc="-5" dirty="0">
                <a:latin typeface="Times New Roman"/>
                <a:cs typeface="Times New Roman"/>
              </a:rPr>
              <a:t>esterna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" dirty="0">
                <a:latin typeface="Times New Roman"/>
                <a:cs typeface="Times New Roman"/>
              </a:rPr>
              <a:t> sole.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831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(462.5) 41:6.7 </a:t>
            </a:r>
            <a:r>
              <a:rPr sz="1200" spc="-5" dirty="0">
                <a:latin typeface="Times New Roman"/>
                <a:cs typeface="Times New Roman"/>
              </a:rPr>
              <a:t>Bisognerebbe ricordare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analisi </a:t>
            </a:r>
            <a:r>
              <a:rPr sz="1200" dirty="0">
                <a:latin typeface="Times New Roman"/>
                <a:cs typeface="Times New Roman"/>
              </a:rPr>
              <a:t>dello spettro </a:t>
            </a:r>
            <a:r>
              <a:rPr sz="1200" spc="-5" dirty="0">
                <a:latin typeface="Times New Roman"/>
                <a:cs typeface="Times New Roman"/>
              </a:rPr>
              <a:t>rivelano </a:t>
            </a:r>
            <a:r>
              <a:rPr sz="1200" dirty="0">
                <a:latin typeface="Times New Roman"/>
                <a:cs typeface="Times New Roman"/>
              </a:rPr>
              <a:t>soltanto la </a:t>
            </a:r>
            <a:r>
              <a:rPr sz="1200" spc="-5" dirty="0">
                <a:latin typeface="Times New Roman"/>
                <a:cs typeface="Times New Roman"/>
              </a:rPr>
              <a:t>composizione della superficie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sole. Per  esempio: gli </a:t>
            </a:r>
            <a:r>
              <a:rPr sz="1200" dirty="0">
                <a:latin typeface="Times New Roman"/>
                <a:cs typeface="Times New Roman"/>
              </a:rPr>
              <a:t>spettri </a:t>
            </a:r>
            <a:r>
              <a:rPr sz="1200" spc="-5" dirty="0">
                <a:latin typeface="Times New Roman"/>
                <a:cs typeface="Times New Roman"/>
              </a:rPr>
              <a:t>solari </a:t>
            </a:r>
            <a:r>
              <a:rPr sz="1200" dirty="0">
                <a:latin typeface="Times New Roman"/>
                <a:cs typeface="Times New Roman"/>
              </a:rPr>
              <a:t>mostrano molte linee </a:t>
            </a:r>
            <a:r>
              <a:rPr sz="1200" spc="-5" dirty="0">
                <a:latin typeface="Times New Roman"/>
                <a:cs typeface="Times New Roman"/>
              </a:rPr>
              <a:t>del ferro,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ferro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l’elemento principale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sole. Questo fenomeno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 interamente </a:t>
            </a:r>
            <a:r>
              <a:rPr sz="1200" dirty="0">
                <a:latin typeface="Times New Roman"/>
                <a:cs typeface="Times New Roman"/>
              </a:rPr>
              <a:t>dovuto alla </a:t>
            </a:r>
            <a:r>
              <a:rPr sz="1200" spc="-5" dirty="0">
                <a:latin typeface="Times New Roman"/>
                <a:cs typeface="Times New Roman"/>
              </a:rPr>
              <a:t>temperatura attuale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sole, che </a:t>
            </a:r>
            <a:r>
              <a:rPr sz="1200" dirty="0">
                <a:latin typeface="Times New Roman"/>
                <a:cs typeface="Times New Roman"/>
              </a:rPr>
              <a:t>è di poco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a 3.300 </a:t>
            </a:r>
            <a:r>
              <a:rPr sz="1200" spc="-5" dirty="0">
                <a:latin typeface="Times New Roman"/>
                <a:cs typeface="Times New Roman"/>
              </a:rPr>
              <a:t>gradi,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temperatura è  molto </a:t>
            </a:r>
            <a:r>
              <a:rPr sz="1200" spc="-5" dirty="0">
                <a:latin typeface="Times New Roman"/>
                <a:cs typeface="Times New Roman"/>
              </a:rPr>
              <a:t>favorevole alla </a:t>
            </a:r>
            <a:r>
              <a:rPr sz="1200" dirty="0">
                <a:latin typeface="Times New Roman"/>
                <a:cs typeface="Times New Roman"/>
              </a:rPr>
              <a:t>registrazione </a:t>
            </a:r>
            <a:r>
              <a:rPr sz="1200" spc="-5" dirty="0">
                <a:latin typeface="Times New Roman"/>
                <a:cs typeface="Times New Roman"/>
              </a:rPr>
              <a:t>dello spettro 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ferro.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Le fonti dell’energia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solare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(463.1) 41:7.1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temperatura </a:t>
            </a:r>
            <a:r>
              <a:rPr sz="1200" spc="-5" dirty="0">
                <a:latin typeface="Times New Roman"/>
                <a:cs typeface="Times New Roman"/>
              </a:rPr>
              <a:t>interna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soli, anche del </a:t>
            </a:r>
            <a:r>
              <a:rPr sz="1200" dirty="0">
                <a:latin typeface="Times New Roman"/>
                <a:cs typeface="Times New Roman"/>
              </a:rPr>
              <a:t>vostro, è molto 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comunemente si creda. All’interno </a:t>
            </a:r>
            <a:r>
              <a:rPr sz="1200" dirty="0">
                <a:latin typeface="Times New Roman"/>
                <a:cs typeface="Times New Roman"/>
              </a:rPr>
              <a:t>di  un sole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atomi </a:t>
            </a:r>
            <a:r>
              <a:rPr sz="1200" spc="-5" dirty="0">
                <a:latin typeface="Times New Roman"/>
                <a:cs typeface="Times New Roman"/>
              </a:rPr>
              <a:t>interi;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tutti più o </a:t>
            </a:r>
            <a:r>
              <a:rPr sz="1200" spc="-5" dirty="0">
                <a:latin typeface="Times New Roman"/>
                <a:cs typeface="Times New Roman"/>
              </a:rPr>
              <a:t>meno frantumati dall’intenso bombardamento dei </a:t>
            </a:r>
            <a:r>
              <a:rPr sz="1200" dirty="0">
                <a:latin typeface="Times New Roman"/>
                <a:cs typeface="Times New Roman"/>
              </a:rPr>
              <a:t>raggi X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proprio di queste alte </a:t>
            </a:r>
            <a:r>
              <a:rPr sz="1200" spc="-5" dirty="0">
                <a:latin typeface="Times New Roman"/>
                <a:cs typeface="Times New Roman"/>
              </a:rPr>
              <a:t>temperature. Indipendentemente </a:t>
            </a:r>
            <a:r>
              <a:rPr sz="1200" dirty="0">
                <a:latin typeface="Times New Roman"/>
                <a:cs typeface="Times New Roman"/>
              </a:rPr>
              <a:t>da quali elementi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strati esterni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sole, quelli all’interno sono resi </a:t>
            </a:r>
            <a:r>
              <a:rPr sz="1200" dirty="0">
                <a:latin typeface="Times New Roman"/>
                <a:cs typeface="Times New Roman"/>
              </a:rPr>
              <a:t>molto simili </a:t>
            </a:r>
            <a:r>
              <a:rPr sz="1200" spc="-5" dirty="0">
                <a:latin typeface="Times New Roman"/>
                <a:cs typeface="Times New Roman"/>
              </a:rPr>
              <a:t>dall’azione dissociativa dei raggi </a:t>
            </a:r>
            <a:r>
              <a:rPr sz="1200" dirty="0">
                <a:latin typeface="Times New Roman"/>
                <a:cs typeface="Times New Roman"/>
              </a:rPr>
              <a:t>X </a:t>
            </a:r>
            <a:r>
              <a:rPr sz="1200" spc="-5" dirty="0">
                <a:latin typeface="Times New Roman"/>
                <a:cs typeface="Times New Roman"/>
              </a:rPr>
              <a:t>disgreganti.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raggio X è il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livellatore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dell’esistenza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atomica.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25459" cy="40849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47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(463.2) 41:7.2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temperatura </a:t>
            </a:r>
            <a:r>
              <a:rPr sz="1200" spc="-5" dirty="0">
                <a:latin typeface="Times New Roman"/>
                <a:cs typeface="Times New Roman"/>
              </a:rPr>
              <a:t>della superficie del </a:t>
            </a:r>
            <a:r>
              <a:rPr sz="1200" dirty="0">
                <a:latin typeface="Times New Roman"/>
                <a:cs typeface="Times New Roman"/>
              </a:rPr>
              <a:t>vostro sole è di circa 3.300 </a:t>
            </a:r>
            <a:r>
              <a:rPr sz="1200" spc="-5" dirty="0">
                <a:latin typeface="Times New Roman"/>
                <a:cs typeface="Times New Roman"/>
              </a:rPr>
              <a:t>gradi centigradi, </a:t>
            </a:r>
            <a:r>
              <a:rPr sz="1200" dirty="0">
                <a:latin typeface="Times New Roman"/>
                <a:cs typeface="Times New Roman"/>
              </a:rPr>
              <a:t>ma aumenta </a:t>
            </a:r>
            <a:r>
              <a:rPr sz="1200" spc="-5" dirty="0">
                <a:latin typeface="Times New Roman"/>
                <a:cs typeface="Times New Roman"/>
              </a:rPr>
              <a:t>rapidamente </a:t>
            </a:r>
            <a:r>
              <a:rPr sz="1200" dirty="0">
                <a:latin typeface="Times New Roman"/>
                <a:cs typeface="Times New Roman"/>
              </a:rPr>
              <a:t>penetrando  </a:t>
            </a:r>
            <a:r>
              <a:rPr sz="1200" spc="-5" dirty="0">
                <a:latin typeface="Times New Roman"/>
                <a:cs typeface="Times New Roman"/>
              </a:rPr>
              <a:t>verso l’interno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incredibile 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19.400.000 </a:t>
            </a:r>
            <a:r>
              <a:rPr sz="1200" spc="-5" dirty="0">
                <a:latin typeface="Times New Roman"/>
                <a:cs typeface="Times New Roman"/>
              </a:rPr>
              <a:t>gradi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regioni centrali. (Tutte queste </a:t>
            </a:r>
            <a:r>
              <a:rPr sz="1200" dirty="0">
                <a:latin typeface="Times New Roman"/>
                <a:cs typeface="Times New Roman"/>
              </a:rPr>
              <a:t>temperature </a:t>
            </a:r>
            <a:r>
              <a:rPr sz="1200" spc="-5" dirty="0">
                <a:latin typeface="Times New Roman"/>
                <a:cs typeface="Times New Roman"/>
              </a:rPr>
              <a:t>si  riferiscono alla </a:t>
            </a:r>
            <a:r>
              <a:rPr sz="1200" dirty="0">
                <a:latin typeface="Times New Roman"/>
                <a:cs typeface="Times New Roman"/>
              </a:rPr>
              <a:t>vostra scala </a:t>
            </a:r>
            <a:r>
              <a:rPr sz="1200" spc="-5" dirty="0">
                <a:latin typeface="Times New Roman"/>
                <a:cs typeface="Times New Roman"/>
              </a:rPr>
              <a:t>Celsius.)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(463.3) 41:7.3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fenomeni indicano </a:t>
            </a:r>
            <a:r>
              <a:rPr sz="1200" dirty="0">
                <a:latin typeface="Times New Roman"/>
                <a:cs typeface="Times New Roman"/>
              </a:rPr>
              <a:t>un enorme </a:t>
            </a:r>
            <a:r>
              <a:rPr sz="1200" spc="-5" dirty="0">
                <a:latin typeface="Times New Roman"/>
                <a:cs typeface="Times New Roman"/>
              </a:rPr>
              <a:t>dispendio d’energia,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fonti </a:t>
            </a:r>
            <a:r>
              <a:rPr sz="1200" dirty="0">
                <a:latin typeface="Times New Roman"/>
                <a:cs typeface="Times New Roman"/>
              </a:rPr>
              <a:t>d’energia </a:t>
            </a:r>
            <a:r>
              <a:rPr sz="1200" spc="-5" dirty="0">
                <a:latin typeface="Times New Roman"/>
                <a:cs typeface="Times New Roman"/>
              </a:rPr>
              <a:t>solare, citate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ordine d’importanza, 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(463.4) 41:7.4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L’annientamento degli atomi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alla fine, degli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elettroni.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(463.5) 41:7.5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trasmutazione </a:t>
            </a:r>
            <a:r>
              <a:rPr sz="1200" spc="-5" dirty="0">
                <a:latin typeface="Times New Roman"/>
                <a:cs typeface="Times New Roman"/>
              </a:rPr>
              <a:t>degli elementi, </a:t>
            </a:r>
            <a:r>
              <a:rPr sz="1200" dirty="0">
                <a:latin typeface="Times New Roman"/>
                <a:cs typeface="Times New Roman"/>
              </a:rPr>
              <a:t>incluso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radioattivo di </a:t>
            </a:r>
            <a:r>
              <a:rPr sz="1200" spc="-5" dirty="0">
                <a:latin typeface="Times New Roman"/>
                <a:cs typeface="Times New Roman"/>
              </a:rPr>
              <a:t>energie così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liberate.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(463.6) 41:7.6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L’accumulo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trasmissione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energie </a:t>
            </a:r>
            <a:r>
              <a:rPr sz="1200" dirty="0">
                <a:latin typeface="Times New Roman"/>
                <a:cs typeface="Times New Roman"/>
              </a:rPr>
              <a:t>spaziali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(463.7) 41:7.7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spaziale e le </a:t>
            </a:r>
            <a:r>
              <a:rPr sz="1200" spc="-5" dirty="0">
                <a:latin typeface="Times New Roman"/>
                <a:cs typeface="Times New Roman"/>
              </a:rPr>
              <a:t>meteore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tuffano incessantemente nei </a:t>
            </a:r>
            <a:r>
              <a:rPr sz="1200" dirty="0">
                <a:latin typeface="Times New Roman"/>
                <a:cs typeface="Times New Roman"/>
              </a:rPr>
              <a:t>soli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2801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(463.8) 41:7.8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contrazione solare;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raffreddamento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conseguente </a:t>
            </a:r>
            <a:r>
              <a:rPr sz="1200" dirty="0">
                <a:latin typeface="Times New Roman"/>
                <a:cs typeface="Times New Roman"/>
              </a:rPr>
              <a:t>contrazione di un sole producono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calore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forniti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materia 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9283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(463.9) 41:7.9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L’azione della gravità alle alte temperature trasforma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potere </a:t>
            </a:r>
            <a:r>
              <a:rPr sz="1200" dirty="0">
                <a:latin typeface="Times New Roman"/>
                <a:cs typeface="Times New Roman"/>
              </a:rPr>
              <a:t>posto in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energie  radiative.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42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(463.10) 41:7.10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ricatturata ed altre </a:t>
            </a:r>
            <a:r>
              <a:rPr sz="1200" dirty="0">
                <a:latin typeface="Times New Roman"/>
                <a:cs typeface="Times New Roman"/>
              </a:rPr>
              <a:t>materie che sono </a:t>
            </a:r>
            <a:r>
              <a:rPr sz="1200" spc="-5" dirty="0">
                <a:latin typeface="Times New Roman"/>
                <a:cs typeface="Times New Roman"/>
              </a:rPr>
              <a:t>ricondotte nel </a:t>
            </a:r>
            <a:r>
              <a:rPr sz="1200" dirty="0">
                <a:latin typeface="Times New Roman"/>
                <a:cs typeface="Times New Roman"/>
              </a:rPr>
              <a:t>sole dopo </a:t>
            </a:r>
            <a:r>
              <a:rPr sz="1200" spc="-5" dirty="0">
                <a:latin typeface="Times New Roman"/>
                <a:cs typeface="Times New Roman"/>
              </a:rPr>
              <a:t>averlo </a:t>
            </a:r>
            <a:r>
              <a:rPr sz="1200" dirty="0">
                <a:latin typeface="Times New Roman"/>
                <a:cs typeface="Times New Roman"/>
              </a:rPr>
              <a:t>lasciato, </a:t>
            </a:r>
            <a:r>
              <a:rPr sz="1200" spc="-5" dirty="0">
                <a:latin typeface="Times New Roman"/>
                <a:cs typeface="Times New Roman"/>
              </a:rPr>
              <a:t>assieme ad altre  energie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extrasolare.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(463.11) 41:7.11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una cappa </a:t>
            </a:r>
            <a:r>
              <a:rPr sz="1200" spc="-5" dirty="0">
                <a:latin typeface="Times New Roman"/>
                <a:cs typeface="Times New Roman"/>
              </a:rPr>
              <a:t>regolatrice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caldi </a:t>
            </a:r>
            <a:r>
              <a:rPr sz="1200" spc="-5" dirty="0">
                <a:latin typeface="Times New Roman"/>
                <a:cs typeface="Times New Roman"/>
              </a:rPr>
              <a:t>(talvolta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temperatura </a:t>
            </a:r>
            <a:r>
              <a:rPr sz="1200" dirty="0">
                <a:latin typeface="Times New Roman"/>
                <a:cs typeface="Times New Roman"/>
              </a:rPr>
              <a:t>di milioni di </a:t>
            </a:r>
            <a:r>
              <a:rPr sz="1200" spc="-5" dirty="0">
                <a:latin typeface="Times New Roman"/>
                <a:cs typeface="Times New Roman"/>
              </a:rPr>
              <a:t>gradi) che avvolge </a:t>
            </a:r>
            <a:r>
              <a:rPr sz="1200" dirty="0">
                <a:latin typeface="Times New Roman"/>
                <a:cs typeface="Times New Roman"/>
              </a:rPr>
              <a:t>i soli e che </a:t>
            </a:r>
            <a:r>
              <a:rPr sz="1200" spc="-5" dirty="0">
                <a:latin typeface="Times New Roman"/>
                <a:cs typeface="Times New Roman"/>
              </a:rPr>
              <a:t>agisce  per </a:t>
            </a:r>
            <a:r>
              <a:rPr sz="1200" dirty="0">
                <a:latin typeface="Times New Roman"/>
                <a:cs typeface="Times New Roman"/>
              </a:rPr>
              <a:t>stabilizzare le </a:t>
            </a:r>
            <a:r>
              <a:rPr sz="1200" spc="-5" dirty="0">
                <a:latin typeface="Times New Roman"/>
                <a:cs typeface="Times New Roman"/>
              </a:rPr>
              <a:t>perdite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calore </a:t>
            </a:r>
            <a:r>
              <a:rPr sz="1200" dirty="0">
                <a:latin typeface="Times New Roman"/>
                <a:cs typeface="Times New Roman"/>
              </a:rPr>
              <a:t>e per impedire in altri modi le </a:t>
            </a:r>
            <a:r>
              <a:rPr sz="1200" spc="-5" dirty="0">
                <a:latin typeface="Times New Roman"/>
                <a:cs typeface="Times New Roman"/>
              </a:rPr>
              <a:t>pericolose fluttuazioni della dispersione del calore. </a:t>
            </a:r>
            <a:r>
              <a:rPr sz="1200" dirty="0">
                <a:latin typeface="Times New Roman"/>
                <a:cs typeface="Times New Roman"/>
              </a:rPr>
              <a:t>Durante la vita  </a:t>
            </a:r>
            <a:r>
              <a:rPr sz="1200" spc="-5" dirty="0">
                <a:latin typeface="Times New Roman"/>
                <a:cs typeface="Times New Roman"/>
              </a:rPr>
              <a:t>attiva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temperatura </a:t>
            </a:r>
            <a:r>
              <a:rPr sz="1200" dirty="0">
                <a:latin typeface="Times New Roman"/>
                <a:cs typeface="Times New Roman"/>
              </a:rPr>
              <a:t>interna di 19.400.000 </a:t>
            </a:r>
            <a:r>
              <a:rPr sz="1200" spc="-5" dirty="0">
                <a:latin typeface="Times New Roman"/>
                <a:cs typeface="Times New Roman"/>
              </a:rPr>
              <a:t>gradi rimane press’a </a:t>
            </a:r>
            <a:r>
              <a:rPr sz="1200" dirty="0">
                <a:latin typeface="Times New Roman"/>
                <a:cs typeface="Times New Roman"/>
              </a:rPr>
              <a:t>poco la </a:t>
            </a:r>
            <a:r>
              <a:rPr sz="1200" spc="-5" dirty="0">
                <a:latin typeface="Times New Roman"/>
                <a:cs typeface="Times New Roman"/>
              </a:rPr>
              <a:t>stessa del </a:t>
            </a:r>
            <a:r>
              <a:rPr sz="1200" dirty="0">
                <a:latin typeface="Times New Roman"/>
                <a:cs typeface="Times New Roman"/>
              </a:rPr>
              <a:t>tutto indipendentemente dalla  diminuzione </a:t>
            </a:r>
            <a:r>
              <a:rPr sz="1200" spc="-5" dirty="0">
                <a:latin typeface="Times New Roman"/>
                <a:cs typeface="Times New Roman"/>
              </a:rPr>
              <a:t>progressiva della temperatura</a:t>
            </a:r>
            <a:r>
              <a:rPr sz="1200" dirty="0">
                <a:latin typeface="Times New Roman"/>
                <a:cs typeface="Times New Roman"/>
              </a:rPr>
              <a:t> esterna.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494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(463.12) 41:7.12 </a:t>
            </a:r>
            <a:r>
              <a:rPr sz="1200" spc="-5" dirty="0">
                <a:latin typeface="Times New Roman"/>
                <a:cs typeface="Times New Roman"/>
              </a:rPr>
              <a:t>Voi potete tentare d’immaginare </a:t>
            </a:r>
            <a:r>
              <a:rPr sz="1200" dirty="0">
                <a:latin typeface="Times New Roman"/>
                <a:cs typeface="Times New Roman"/>
              </a:rPr>
              <a:t>19.400.000 </a:t>
            </a:r>
            <a:r>
              <a:rPr sz="1200" spc="-5" dirty="0">
                <a:latin typeface="Times New Roman"/>
                <a:cs typeface="Times New Roman"/>
              </a:rPr>
              <a:t>gradi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calore,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certe </a:t>
            </a:r>
            <a:r>
              <a:rPr sz="1200" spc="-5" dirty="0">
                <a:latin typeface="Times New Roman"/>
                <a:cs typeface="Times New Roman"/>
              </a:rPr>
              <a:t>pressioni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gravità, </a:t>
            </a:r>
            <a:r>
              <a:rPr sz="1200" dirty="0">
                <a:latin typeface="Times New Roman"/>
                <a:cs typeface="Times New Roman"/>
              </a:rPr>
              <a:t>come il  punto </a:t>
            </a:r>
            <a:r>
              <a:rPr sz="1200" spc="-5" dirty="0">
                <a:latin typeface="Times New Roman"/>
                <a:cs typeface="Times New Roman"/>
              </a:rPr>
              <a:t>d’ebollizione elettronica. </a:t>
            </a:r>
            <a:r>
              <a:rPr sz="1200" dirty="0">
                <a:latin typeface="Times New Roman"/>
                <a:cs typeface="Times New Roman"/>
              </a:rPr>
              <a:t>Sotto una tale pressione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temperatura tutti </a:t>
            </a:r>
            <a:r>
              <a:rPr sz="1200" spc="-5" dirty="0">
                <a:latin typeface="Times New Roman"/>
                <a:cs typeface="Times New Roman"/>
              </a:rPr>
              <a:t>gli atomi </a:t>
            </a:r>
            <a:r>
              <a:rPr sz="1200" dirty="0">
                <a:latin typeface="Times New Roman"/>
                <a:cs typeface="Times New Roman"/>
              </a:rPr>
              <a:t>vengono </a:t>
            </a:r>
            <a:r>
              <a:rPr sz="1200" spc="-5" dirty="0">
                <a:latin typeface="Times New Roman"/>
                <a:cs typeface="Times New Roman"/>
              </a:rPr>
              <a:t>degradati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disgregati </a:t>
            </a:r>
            <a:r>
              <a:rPr sz="1200" dirty="0">
                <a:latin typeface="Times New Roman"/>
                <a:cs typeface="Times New Roman"/>
              </a:rPr>
              <a:t>nei  loro </a:t>
            </a:r>
            <a:r>
              <a:rPr sz="1200" spc="-5" dirty="0">
                <a:latin typeface="Times New Roman"/>
                <a:cs typeface="Times New Roman"/>
              </a:rPr>
              <a:t>componenti elettronici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altri componenti ancestrali. Anche gli </a:t>
            </a:r>
            <a:r>
              <a:rPr sz="1200" dirty="0">
                <a:latin typeface="Times New Roman"/>
                <a:cs typeface="Times New Roman"/>
              </a:rPr>
              <a:t>elettroni </a:t>
            </a:r>
            <a:r>
              <a:rPr sz="1200" spc="-5" dirty="0">
                <a:latin typeface="Times New Roman"/>
                <a:cs typeface="Times New Roman"/>
              </a:rPr>
              <a:t>ed altre associazioni </a:t>
            </a:r>
            <a:r>
              <a:rPr sz="1200" dirty="0">
                <a:latin typeface="Times New Roman"/>
                <a:cs typeface="Times New Roman"/>
              </a:rPr>
              <a:t>di ultimatoni possono </a:t>
            </a:r>
            <a:r>
              <a:rPr sz="1200" spc="-5" dirty="0">
                <a:latin typeface="Times New Roman"/>
                <a:cs typeface="Times New Roman"/>
              </a:rPr>
              <a:t>essere  disgregati, </a:t>
            </a:r>
            <a:r>
              <a:rPr sz="1200" dirty="0">
                <a:latin typeface="Times New Roman"/>
                <a:cs typeface="Times New Roman"/>
              </a:rPr>
              <a:t>ma i soli non 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degradare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ultimatoni.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19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(463.13) 41:7.13 </a:t>
            </a:r>
            <a:r>
              <a:rPr sz="1200" spc="-5" dirty="0">
                <a:latin typeface="Times New Roman"/>
                <a:cs typeface="Times New Roman"/>
              </a:rPr>
              <a:t>Queste temperature solari contribuiscono ad accelerare enormemente gli ultimatoni </a:t>
            </a:r>
            <a:r>
              <a:rPr sz="1200" dirty="0">
                <a:latin typeface="Times New Roman"/>
                <a:cs typeface="Times New Roman"/>
              </a:rPr>
              <a:t>e gli </a:t>
            </a:r>
            <a:r>
              <a:rPr sz="1200" spc="-5" dirty="0">
                <a:latin typeface="Times New Roman"/>
                <a:cs typeface="Times New Roman"/>
              </a:rPr>
              <a:t>elettroni,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quegli  elettroni che continuano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esistenza in queste condizioni. </a:t>
            </a:r>
            <a:r>
              <a:rPr sz="1200" spc="-5" dirty="0">
                <a:latin typeface="Times New Roman"/>
                <a:cs typeface="Times New Roman"/>
              </a:rPr>
              <a:t>Voi comprenderete 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significa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un’alta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temperatura </a:t>
            </a:r>
            <a:r>
              <a:rPr sz="1200" dirty="0">
                <a:latin typeface="Times New Roman"/>
                <a:cs typeface="Times New Roman"/>
              </a:rPr>
              <a:t>dovuta </a:t>
            </a:r>
            <a:r>
              <a:rPr sz="1200" spc="-5" dirty="0">
                <a:latin typeface="Times New Roman"/>
                <a:cs typeface="Times New Roman"/>
              </a:rPr>
              <a:t>all’accelerazione delle attività </a:t>
            </a:r>
            <a:r>
              <a:rPr sz="1200" dirty="0">
                <a:latin typeface="Times New Roman"/>
                <a:cs typeface="Times New Roman"/>
              </a:rPr>
              <a:t>ultimatoniche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elettroniche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soffermate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che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goccia</a:t>
            </a:r>
            <a:endParaRPr sz="1200">
              <a:latin typeface="Times New Roman"/>
              <a:cs typeface="Times New Roman"/>
            </a:endParaRPr>
          </a:p>
          <a:p>
            <a:pPr marL="76200" marR="2870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d’acqua </a:t>
            </a:r>
            <a:r>
              <a:rPr sz="1200" dirty="0">
                <a:latin typeface="Times New Roman"/>
                <a:cs typeface="Times New Roman"/>
              </a:rPr>
              <a:t>normale contiene più di un </a:t>
            </a:r>
            <a:r>
              <a:rPr sz="1200" spc="-5" dirty="0">
                <a:latin typeface="Times New Roman"/>
                <a:cs typeface="Times New Roman"/>
              </a:rPr>
              <a:t>miliardo di trilioni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atomi.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di più di </a:t>
            </a:r>
            <a:r>
              <a:rPr sz="1200" spc="-5" dirty="0">
                <a:latin typeface="Times New Roman"/>
                <a:cs typeface="Times New Roman"/>
              </a:rPr>
              <a:t>cento cavalli-vapore esercitata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continuazione per </a:t>
            </a:r>
            <a:r>
              <a:rPr sz="1200" dirty="0">
                <a:latin typeface="Times New Roman"/>
                <a:cs typeface="Times New Roman"/>
              </a:rPr>
              <a:t>due anni.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calore </a:t>
            </a:r>
            <a:r>
              <a:rPr sz="1200" spc="-5" dirty="0">
                <a:latin typeface="Times New Roman"/>
                <a:cs typeface="Times New Roman"/>
              </a:rPr>
              <a:t>totale attualmente emesso ogni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sistema solare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 </a:t>
            </a:r>
            <a:r>
              <a:rPr sz="1200" dirty="0">
                <a:latin typeface="Times New Roman"/>
                <a:cs typeface="Times New Roman"/>
              </a:rPr>
              <a:t>bollire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oceani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in un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19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(464.1) 41:7.14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canali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principali correnti d’energia </a:t>
            </a:r>
            <a:r>
              <a:rPr sz="1200" dirty="0">
                <a:latin typeface="Times New Roman"/>
                <a:cs typeface="Times New Roman"/>
              </a:rPr>
              <a:t>dell’Universo possono </a:t>
            </a:r>
            <a:r>
              <a:rPr sz="1200" spc="-5" dirty="0">
                <a:latin typeface="Times New Roman"/>
                <a:cs typeface="Times New Roman"/>
              </a:rPr>
              <a:t>brillare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sempre. Queste fornaci </a:t>
            </a:r>
            <a:r>
              <a:rPr sz="1200" dirty="0">
                <a:latin typeface="Times New Roman"/>
                <a:cs typeface="Times New Roman"/>
              </a:rPr>
              <a:t>solari </a:t>
            </a:r>
            <a:r>
              <a:rPr sz="1200" spc="-5" dirty="0">
                <a:latin typeface="Times New Roman"/>
                <a:cs typeface="Times New Roman"/>
              </a:rPr>
              <a:t>ardono indefinitamente, essendo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recuperare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perdite di </a:t>
            </a:r>
            <a:r>
              <a:rPr sz="1200" spc="-5" dirty="0">
                <a:latin typeface="Times New Roman"/>
                <a:cs typeface="Times New Roman"/>
              </a:rPr>
              <a:t>materia assorbendo </a:t>
            </a:r>
            <a:r>
              <a:rPr sz="1200" spc="5" dirty="0">
                <a:latin typeface="Times New Roman"/>
                <a:cs typeface="Times New Roman"/>
              </a:rPr>
              <a:t>forze  </a:t>
            </a:r>
            <a:r>
              <a:rPr sz="1200" dirty="0">
                <a:latin typeface="Times New Roman"/>
                <a:cs typeface="Times New Roman"/>
              </a:rPr>
              <a:t>spaziali ed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circolanti </a:t>
            </a:r>
            <a:r>
              <a:rPr sz="1200" spc="-5" dirty="0">
                <a:latin typeface="Times New Roman"/>
                <a:cs typeface="Times New Roman"/>
              </a:rPr>
              <a:t>analoghe. Ma </a:t>
            </a:r>
            <a:r>
              <a:rPr sz="1200" dirty="0">
                <a:latin typeface="Times New Roman"/>
                <a:cs typeface="Times New Roman"/>
              </a:rPr>
              <a:t>le stelle molto lontane da </a:t>
            </a:r>
            <a:r>
              <a:rPr sz="1200" spc="-5" dirty="0">
                <a:latin typeface="Times New Roman"/>
                <a:cs typeface="Times New Roman"/>
              </a:rPr>
              <a:t>questi canali principali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ricarica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destinate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subire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l’esaurimento dell’energia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raffreddarsi gradualmente ed </a:t>
            </a:r>
            <a:r>
              <a:rPr sz="1200" dirty="0">
                <a:latin typeface="Times New Roman"/>
                <a:cs typeface="Times New Roman"/>
              </a:rPr>
              <a:t>infine 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spegnersi.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5625" cy="37801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(464.2) 41:7.15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spenti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spegnimento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ringiovaniti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impatto per collisione </a:t>
            </a:r>
            <a:r>
              <a:rPr sz="1200" dirty="0">
                <a:latin typeface="Times New Roman"/>
                <a:cs typeface="Times New Roman"/>
              </a:rPr>
              <a:t>o possono </a:t>
            </a:r>
            <a:r>
              <a:rPr sz="1200" spc="-5" dirty="0">
                <a:latin typeface="Times New Roman"/>
                <a:cs typeface="Times New Roman"/>
              </a:rPr>
              <a:t>essere  ricaricati </a:t>
            </a:r>
            <a:r>
              <a:rPr sz="1200" dirty="0">
                <a:latin typeface="Times New Roman"/>
                <a:cs typeface="Times New Roman"/>
              </a:rPr>
              <a:t>da certe isole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non luminosa dello </a:t>
            </a:r>
            <a:r>
              <a:rPr sz="1200" spc="-5" dirty="0">
                <a:latin typeface="Times New Roman"/>
                <a:cs typeface="Times New Roman"/>
              </a:rPr>
              <a:t>spazio,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ancora appropriandosi per gravità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o di sistemi vicini più  </a:t>
            </a:r>
            <a:r>
              <a:rPr sz="1200" spc="-5" dirty="0">
                <a:latin typeface="Times New Roman"/>
                <a:cs typeface="Times New Roman"/>
              </a:rPr>
              <a:t>piccoli.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i soli spenti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rivivificati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queste o di altre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evoluzionarie.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alla fine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vengono ricaricati </a:t>
            </a:r>
            <a:r>
              <a:rPr sz="1200" dirty="0">
                <a:latin typeface="Times New Roman"/>
                <a:cs typeface="Times New Roman"/>
              </a:rPr>
              <a:t>in tal modo sono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subire la </a:t>
            </a:r>
            <a:r>
              <a:rPr sz="1200" spc="-5" dirty="0">
                <a:latin typeface="Times New Roman"/>
                <a:cs typeface="Times New Roman"/>
              </a:rPr>
              <a:t>disgregazione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massa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esplosione quando </a:t>
            </a:r>
            <a:r>
              <a:rPr sz="1200" dirty="0">
                <a:latin typeface="Times New Roman"/>
                <a:cs typeface="Times New Roman"/>
              </a:rPr>
              <a:t>la condensazione  </a:t>
            </a:r>
            <a:r>
              <a:rPr sz="1200" spc="-5" dirty="0">
                <a:latin typeface="Times New Roman"/>
                <a:cs typeface="Times New Roman"/>
              </a:rPr>
              <a:t>per gravità raggiungerà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critico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condensazione </a:t>
            </a:r>
            <a:r>
              <a:rPr sz="1200" dirty="0">
                <a:latin typeface="Times New Roman"/>
                <a:cs typeface="Times New Roman"/>
              </a:rPr>
              <a:t>ultimatonica dovuta </a:t>
            </a:r>
            <a:r>
              <a:rPr sz="1200" spc="-5" dirty="0">
                <a:latin typeface="Times New Roman"/>
                <a:cs typeface="Times New Roman"/>
              </a:rPr>
              <a:t>alla pressione dell’energia. Questi soli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scompaiono si trasformano 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della forma più </a:t>
            </a:r>
            <a:r>
              <a:rPr sz="1200" spc="-5" dirty="0">
                <a:latin typeface="Times New Roman"/>
                <a:cs typeface="Times New Roman"/>
              </a:rPr>
              <a:t>rara, perfettamente adatta ad energizzare altri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che si trovano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ubicazioni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favorevoli.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Le reazioni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dell’energia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solare</a:t>
            </a:r>
            <a:endParaRPr sz="1600">
              <a:latin typeface="Times New Roman"/>
              <a:cs typeface="Times New Roman"/>
            </a:endParaRPr>
          </a:p>
          <a:p>
            <a:pPr marL="63500" marR="5651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(464.3) 41:8.1 </a:t>
            </a:r>
            <a:r>
              <a:rPr sz="1200" spc="-5" dirty="0">
                <a:latin typeface="Times New Roman"/>
                <a:cs typeface="Times New Roman"/>
              </a:rPr>
              <a:t>Nei soli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inseriti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canali d’energia spaziale, l’energia solare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liberata </a:t>
            </a:r>
            <a:r>
              <a:rPr sz="1200" dirty="0">
                <a:latin typeface="Times New Roman"/>
                <a:cs typeface="Times New Roman"/>
              </a:rPr>
              <a:t>da varie catene di reazioni </a:t>
            </a:r>
            <a:r>
              <a:rPr sz="1200" spc="-5" dirty="0">
                <a:latin typeface="Times New Roman"/>
                <a:cs typeface="Times New Roman"/>
              </a:rPr>
              <a:t>nucleari  complesse, </a:t>
            </a:r>
            <a:r>
              <a:rPr sz="1200" dirty="0">
                <a:latin typeface="Times New Roman"/>
                <a:cs typeface="Times New Roman"/>
              </a:rPr>
              <a:t>la più comune </a:t>
            </a:r>
            <a:r>
              <a:rPr sz="1200" spc="-5" dirty="0">
                <a:latin typeface="Times New Roman"/>
                <a:cs typeface="Times New Roman"/>
              </a:rPr>
              <a:t>delle quali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reazione idrogeno-carbonio-elio.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metamorfosi il carbonio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da catalizzatore  </a:t>
            </a:r>
            <a:r>
              <a:rPr sz="1200" spc="-5" dirty="0">
                <a:latin typeface="Times New Roman"/>
                <a:cs typeface="Times New Roman"/>
              </a:rPr>
              <a:t>dell’energia,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non viene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effettivamente cambiato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processo </a:t>
            </a:r>
            <a:r>
              <a:rPr sz="1200" dirty="0">
                <a:latin typeface="Times New Roman"/>
                <a:cs typeface="Times New Roman"/>
              </a:rPr>
              <a:t>di conversione </a:t>
            </a:r>
            <a:r>
              <a:rPr sz="1200" spc="-5" dirty="0">
                <a:latin typeface="Times New Roman"/>
                <a:cs typeface="Times New Roman"/>
              </a:rPr>
              <a:t>dell’idrogeno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elio.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condizioni di alta </a:t>
            </a:r>
            <a:r>
              <a:rPr sz="1200" spc="-5" dirty="0">
                <a:latin typeface="Times New Roman"/>
                <a:cs typeface="Times New Roman"/>
              </a:rPr>
              <a:t>temperatura l’idrogeno </a:t>
            </a:r>
            <a:r>
              <a:rPr sz="1200" dirty="0">
                <a:latin typeface="Times New Roman"/>
                <a:cs typeface="Times New Roman"/>
              </a:rPr>
              <a:t>penetra i nuclei di </a:t>
            </a:r>
            <a:r>
              <a:rPr sz="1200" spc="-5" dirty="0">
                <a:latin typeface="Times New Roman"/>
                <a:cs typeface="Times New Roman"/>
              </a:rPr>
              <a:t>carbonio. </a:t>
            </a:r>
            <a:r>
              <a:rPr sz="1200" dirty="0">
                <a:latin typeface="Times New Roman"/>
                <a:cs typeface="Times New Roman"/>
              </a:rPr>
              <a:t>Poiché il carbonio non può </a:t>
            </a:r>
            <a:r>
              <a:rPr sz="1200" spc="-5" dirty="0">
                <a:latin typeface="Times New Roman"/>
                <a:cs typeface="Times New Roman"/>
              </a:rPr>
              <a:t>contenere </a:t>
            </a:r>
            <a:r>
              <a:rPr sz="1200" dirty="0">
                <a:latin typeface="Times New Roman"/>
                <a:cs typeface="Times New Roman"/>
              </a:rPr>
              <a:t>più di quattro  di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protoni, quando </a:t>
            </a:r>
            <a:r>
              <a:rPr sz="1200" spc="-5" dirty="0">
                <a:latin typeface="Times New Roman"/>
                <a:cs typeface="Times New Roman"/>
              </a:rPr>
              <a:t>viene raggiunto questo </a:t>
            </a:r>
            <a:r>
              <a:rPr sz="1200" dirty="0">
                <a:latin typeface="Times New Roman"/>
                <a:cs typeface="Times New Roman"/>
              </a:rPr>
              <a:t>stato di </a:t>
            </a:r>
            <a:r>
              <a:rPr sz="1200" spc="-5" dirty="0">
                <a:latin typeface="Times New Roman"/>
                <a:cs typeface="Times New Roman"/>
              </a:rPr>
              <a:t>saturazione, esso </a:t>
            </a:r>
            <a:r>
              <a:rPr sz="1200" dirty="0">
                <a:latin typeface="Times New Roman"/>
                <a:cs typeface="Times New Roman"/>
              </a:rPr>
              <a:t>comincia </a:t>
            </a:r>
            <a:r>
              <a:rPr sz="1200" spc="-5" dirty="0">
                <a:latin typeface="Times New Roman"/>
                <a:cs typeface="Times New Roman"/>
              </a:rPr>
              <a:t>ad emettere rapidamente </a:t>
            </a:r>
            <a:r>
              <a:rPr sz="1200" dirty="0">
                <a:latin typeface="Times New Roman"/>
                <a:cs typeface="Times New Roman"/>
              </a:rPr>
              <a:t>tanti protoni </a:t>
            </a:r>
            <a:r>
              <a:rPr sz="1200" spc="5" dirty="0">
                <a:latin typeface="Times New Roman"/>
                <a:cs typeface="Times New Roman"/>
              </a:rPr>
              <a:t>quanti </a:t>
            </a:r>
            <a:r>
              <a:rPr sz="1200" dirty="0">
                <a:latin typeface="Times New Roman"/>
                <a:cs typeface="Times New Roman"/>
              </a:rPr>
              <a:t>ne  </a:t>
            </a:r>
            <a:r>
              <a:rPr sz="1200" spc="-5" dirty="0">
                <a:latin typeface="Times New Roman"/>
                <a:cs typeface="Times New Roman"/>
              </a:rPr>
              <a:t>arrivano </a:t>
            </a:r>
            <a:r>
              <a:rPr sz="1200" dirty="0">
                <a:latin typeface="Times New Roman"/>
                <a:cs typeface="Times New Roman"/>
              </a:rPr>
              <a:t>di nuovi.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reazione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particelle d’idrogeno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entrano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escono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atomi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(464.4) 41:8.2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riduzione </a:t>
            </a:r>
            <a:r>
              <a:rPr sz="1200" spc="-5" dirty="0">
                <a:latin typeface="Times New Roman"/>
                <a:cs typeface="Times New Roman"/>
              </a:rPr>
              <a:t>del contenuto d’idrogeno accresce </a:t>
            </a:r>
            <a:r>
              <a:rPr sz="1200" dirty="0">
                <a:latin typeface="Times New Roman"/>
                <a:cs typeface="Times New Roman"/>
              </a:rPr>
              <a:t>la luminosità di un </a:t>
            </a:r>
            <a:r>
              <a:rPr sz="1200" spc="-5" dirty="0">
                <a:latin typeface="Times New Roman"/>
                <a:cs typeface="Times New Roman"/>
              </a:rPr>
              <a:t>sole. Nei soli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spegnersi, </a:t>
            </a:r>
            <a:r>
              <a:rPr sz="1200" dirty="0">
                <a:latin typeface="Times New Roman"/>
                <a:cs typeface="Times New Roman"/>
              </a:rPr>
              <a:t>il massimo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125730">
              <a:lnSpc>
                <a:spcPct val="959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luminosità </a:t>
            </a:r>
            <a:r>
              <a:rPr sz="1200" spc="-5" dirty="0">
                <a:latin typeface="Times New Roman"/>
                <a:cs typeface="Times New Roman"/>
              </a:rPr>
              <a:t>viene raggiunto 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esaurimento dell’idrogeno. Successivamente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punto, lo splendore è mantenuto dal 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di contrazione </a:t>
            </a:r>
            <a:r>
              <a:rPr sz="1200" spc="-5" dirty="0">
                <a:latin typeface="Times New Roman"/>
                <a:cs typeface="Times New Roman"/>
              </a:rPr>
              <a:t>gravitazionale risultante.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una tale stella </a:t>
            </a:r>
            <a:r>
              <a:rPr sz="1200" spc="-5" dirty="0">
                <a:latin typeface="Times New Roman"/>
                <a:cs typeface="Times New Roman"/>
              </a:rPr>
              <a:t>diventerà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cosiddetta </a:t>
            </a:r>
            <a:r>
              <a:rPr sz="1200" dirty="0">
                <a:latin typeface="Times New Roman"/>
                <a:cs typeface="Times New Roman"/>
              </a:rPr>
              <a:t>nana </a:t>
            </a:r>
            <a:r>
              <a:rPr sz="1200" spc="-5" dirty="0">
                <a:latin typeface="Times New Roman"/>
                <a:cs typeface="Times New Roman"/>
              </a:rPr>
              <a:t>bianca, </a:t>
            </a:r>
            <a:r>
              <a:rPr sz="1200" dirty="0">
                <a:latin typeface="Times New Roman"/>
                <a:cs typeface="Times New Roman"/>
              </a:rPr>
              <a:t>una sfera altamente  </a:t>
            </a:r>
            <a:r>
              <a:rPr sz="1200" spc="-5" dirty="0">
                <a:latin typeface="Times New Roman"/>
                <a:cs typeface="Times New Roman"/>
              </a:rPr>
              <a:t>condensata.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3559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216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(364.6) 32:5.4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appropriato,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spiegarlo alla </a:t>
            </a:r>
            <a:r>
              <a:rPr sz="1200" dirty="0">
                <a:latin typeface="Times New Roman"/>
                <a:cs typeface="Times New Roman"/>
              </a:rPr>
              <a:t>mente mortale, </a:t>
            </a:r>
            <a:r>
              <a:rPr sz="1200" spc="-5" dirty="0">
                <a:latin typeface="Times New Roman"/>
                <a:cs typeface="Times New Roman"/>
              </a:rPr>
              <a:t>concepire l’eternità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ciclo ed </a:t>
            </a:r>
            <a:r>
              <a:rPr sz="1200" dirty="0">
                <a:latin typeface="Times New Roman"/>
                <a:cs typeface="Times New Roman"/>
              </a:rPr>
              <a:t>il proposito  </a:t>
            </a:r>
            <a:r>
              <a:rPr sz="1200" spc="-5" dirty="0">
                <a:latin typeface="Times New Roman"/>
                <a:cs typeface="Times New Roman"/>
              </a:rPr>
              <a:t>eterno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infinito, un </a:t>
            </a:r>
            <a:r>
              <a:rPr sz="1200" spc="-5" dirty="0">
                <a:latin typeface="Times New Roman"/>
                <a:cs typeface="Times New Roman"/>
              </a:rPr>
              <a:t>ciclo d’eternità sincronizzato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certo qual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cicli materiali transitori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Riguardo ai </a:t>
            </a:r>
            <a:r>
              <a:rPr sz="1200" dirty="0">
                <a:latin typeface="Times New Roman"/>
                <a:cs typeface="Times New Roman"/>
              </a:rPr>
              <a:t>settori di tempo </a:t>
            </a:r>
            <a:r>
              <a:rPr sz="1200" spc="-5" dirty="0">
                <a:latin typeface="Times New Roman"/>
                <a:cs typeface="Times New Roman"/>
              </a:rPr>
              <a:t>connessi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ciclo dell’eternità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costituenti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essa, </a:t>
            </a:r>
            <a:r>
              <a:rPr sz="1200" spc="-5" dirty="0">
                <a:latin typeface="Times New Roman"/>
                <a:cs typeface="Times New Roman"/>
              </a:rPr>
              <a:t>siamo obbligati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queste epoche </a:t>
            </a:r>
            <a:r>
              <a:rPr sz="1200" dirty="0">
                <a:latin typeface="Times New Roman"/>
                <a:cs typeface="Times New Roman"/>
              </a:rPr>
              <a:t>temporanee </a:t>
            </a:r>
            <a:r>
              <a:rPr sz="1200" spc="-5" dirty="0">
                <a:latin typeface="Times New Roman"/>
                <a:cs typeface="Times New Roman"/>
              </a:rPr>
              <a:t>nascono, </a:t>
            </a:r>
            <a:r>
              <a:rPr sz="1200" dirty="0">
                <a:latin typeface="Times New Roman"/>
                <a:cs typeface="Times New Roman"/>
              </a:rPr>
              <a:t>vivono e muoiono </a:t>
            </a:r>
            <a:r>
              <a:rPr sz="1200" spc="-5" dirty="0">
                <a:latin typeface="Times New Roman"/>
                <a:cs typeface="Times New Roman"/>
              </a:rPr>
              <a:t>esattamente come gli esseri transitori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nascono, </a:t>
            </a:r>
            <a:r>
              <a:rPr sz="1200" dirty="0">
                <a:latin typeface="Times New Roman"/>
                <a:cs typeface="Times New Roman"/>
              </a:rPr>
              <a:t>vivono e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muoiono.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Gli esseri umani,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maggior parte, </a:t>
            </a:r>
            <a:r>
              <a:rPr sz="1200" dirty="0">
                <a:latin typeface="Times New Roman"/>
                <a:cs typeface="Times New Roman"/>
              </a:rPr>
              <a:t>muoiono </a:t>
            </a:r>
            <a:r>
              <a:rPr sz="1200" spc="-5" dirty="0">
                <a:latin typeface="Times New Roman"/>
                <a:cs typeface="Times New Roman"/>
              </a:rPr>
              <a:t>perché,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essendo 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spirituale di fusione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63500" marR="358775">
              <a:lnSpc>
                <a:spcPct val="957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l’Aggiustatore, </a:t>
            </a:r>
            <a:r>
              <a:rPr sz="1200" dirty="0">
                <a:latin typeface="Times New Roman"/>
                <a:cs typeface="Times New Roman"/>
              </a:rPr>
              <a:t>la metamorfosi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costituisce il </a:t>
            </a:r>
            <a:r>
              <a:rPr sz="1200" spc="-5" dirty="0">
                <a:latin typeface="Times New Roman"/>
                <a:cs typeface="Times New Roman"/>
              </a:rPr>
              <a:t>solo procedimento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con cui possono liberarsi dalle </a:t>
            </a:r>
            <a:r>
              <a:rPr sz="1200" dirty="0">
                <a:latin typeface="Times New Roman"/>
                <a:cs typeface="Times New Roman"/>
              </a:rPr>
              <a:t>catene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dai vincoli della creazione materiale </a:t>
            </a:r>
            <a:r>
              <a:rPr sz="1200" dirty="0">
                <a:latin typeface="Times New Roman"/>
                <a:cs typeface="Times New Roman"/>
              </a:rPr>
              <a:t>per trovarsi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tenere il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spirituale con il </a:t>
            </a:r>
            <a:r>
              <a:rPr sz="1200" spc="-5" dirty="0">
                <a:latin typeface="Times New Roman"/>
                <a:cs typeface="Times New Roman"/>
              </a:rPr>
              <a:t>procedere progressivo  dell’eternità. Giacché siete sopravvissuti alla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temporale e </a:t>
            </a:r>
            <a:r>
              <a:rPr sz="1200" spc="-5" dirty="0">
                <a:latin typeface="Times New Roman"/>
                <a:cs typeface="Times New Roman"/>
              </a:rPr>
              <a:t>dell’esistenza materiale, </a:t>
            </a:r>
            <a:r>
              <a:rPr sz="1200" dirty="0">
                <a:latin typeface="Times New Roman"/>
                <a:cs typeface="Times New Roman"/>
              </a:rPr>
              <a:t>diviene 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rimanere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l’eternità,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farne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parte, girando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con </a:t>
            </a:r>
            <a:r>
              <a:rPr sz="1200" dirty="0">
                <a:latin typeface="Times New Roman"/>
                <a:cs typeface="Times New Roman"/>
              </a:rPr>
              <a:t>i mondi dello </a:t>
            </a:r>
            <a:r>
              <a:rPr sz="1200" spc="-5" dirty="0">
                <a:latin typeface="Times New Roman"/>
                <a:cs typeface="Times New Roman"/>
              </a:rPr>
              <a:t>spazio 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delle ere  </a:t>
            </a:r>
            <a:r>
              <a:rPr sz="1200" spc="-5" dirty="0">
                <a:latin typeface="Times New Roman"/>
                <a:cs typeface="Times New Roman"/>
              </a:rPr>
              <a:t>eterne.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93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(365.1) 32:5.5 </a:t>
            </a:r>
            <a:r>
              <a:rPr sz="1200" dirty="0">
                <a:latin typeface="Times New Roman"/>
                <a:cs typeface="Times New Roman"/>
              </a:rPr>
              <a:t>I settori del tempo sono simili </a:t>
            </a:r>
            <a:r>
              <a:rPr sz="1200" spc="-5" dirty="0">
                <a:latin typeface="Times New Roman"/>
                <a:cs typeface="Times New Roman"/>
              </a:rPr>
              <a:t>ai bagliori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forma </a:t>
            </a:r>
            <a:r>
              <a:rPr sz="1200" spc="-5" dirty="0">
                <a:latin typeface="Times New Roman"/>
                <a:cs typeface="Times New Roman"/>
              </a:rPr>
              <a:t>temporale. Essi </a:t>
            </a:r>
            <a:r>
              <a:rPr sz="1200" dirty="0">
                <a:latin typeface="Times New Roman"/>
                <a:cs typeface="Times New Roman"/>
              </a:rPr>
              <a:t>appaiono per un certo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e poi  </a:t>
            </a:r>
            <a:r>
              <a:rPr sz="1200" spc="-5" dirty="0">
                <a:latin typeface="Times New Roman"/>
                <a:cs typeface="Times New Roman"/>
              </a:rPr>
              <a:t>scompaiono alla </a:t>
            </a:r>
            <a:r>
              <a:rPr sz="1200" dirty="0">
                <a:latin typeface="Times New Roman"/>
                <a:cs typeface="Times New Roman"/>
              </a:rPr>
              <a:t>vista umana solo </a:t>
            </a:r>
            <a:r>
              <a:rPr sz="1200" spc="-5" dirty="0">
                <a:latin typeface="Times New Roman"/>
                <a:cs typeface="Times New Roman"/>
              </a:rPr>
              <a:t>per riapparire </a:t>
            </a:r>
            <a:r>
              <a:rPr sz="1200" dirty="0">
                <a:latin typeface="Times New Roman"/>
                <a:cs typeface="Times New Roman"/>
              </a:rPr>
              <a:t>come nuovi </a:t>
            </a:r>
            <a:r>
              <a:rPr sz="1200" spc="-5" dirty="0">
                <a:latin typeface="Times New Roman"/>
                <a:cs typeface="Times New Roman"/>
              </a:rPr>
              <a:t>attori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di continuità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girare </a:t>
            </a:r>
            <a:r>
              <a:rPr sz="1200" spc="5" dirty="0">
                <a:latin typeface="Times New Roman"/>
                <a:cs typeface="Times New Roman"/>
              </a:rPr>
              <a:t>senza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fine</a:t>
            </a:r>
            <a:endParaRPr sz="1200">
              <a:latin typeface="Times New Roman"/>
              <a:cs typeface="Times New Roman"/>
            </a:endParaRPr>
          </a:p>
          <a:p>
            <a:pPr marL="63500" marR="1454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concepita come </a:t>
            </a:r>
            <a:r>
              <a:rPr sz="1200" dirty="0">
                <a:latin typeface="Times New Roman"/>
                <a:cs typeface="Times New Roman"/>
              </a:rPr>
              <a:t>un percorso in </a:t>
            </a:r>
            <a:r>
              <a:rPr sz="1200" spc="-5" dirty="0">
                <a:latin typeface="Times New Roman"/>
                <a:cs typeface="Times New Roman"/>
              </a:rPr>
              <a:t>linea retta, </a:t>
            </a:r>
            <a:r>
              <a:rPr sz="1200" dirty="0">
                <a:latin typeface="Times New Roman"/>
                <a:cs typeface="Times New Roman"/>
              </a:rPr>
              <a:t>visto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crediamo </a:t>
            </a:r>
            <a:r>
              <a:rPr sz="1200" dirty="0">
                <a:latin typeface="Times New Roman"/>
                <a:cs typeface="Times New Roman"/>
              </a:rPr>
              <a:t>in un Universo  </a:t>
            </a:r>
            <a:r>
              <a:rPr sz="1200" spc="-5" dirty="0">
                <a:latin typeface="Times New Roman"/>
                <a:cs typeface="Times New Roman"/>
              </a:rPr>
              <a:t>delimitato che si </a:t>
            </a:r>
            <a:r>
              <a:rPr sz="1200" dirty="0">
                <a:latin typeface="Times New Roman"/>
                <a:cs typeface="Times New Roman"/>
              </a:rPr>
              <a:t>muove </a:t>
            </a:r>
            <a:r>
              <a:rPr sz="1200" spc="-5" dirty="0">
                <a:latin typeface="Times New Roman"/>
                <a:cs typeface="Times New Roman"/>
              </a:rPr>
              <a:t>su un’immensa ellisse attorno al luogo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dimora centrale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1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(365.2) 32:5.6 </a:t>
            </a:r>
            <a:r>
              <a:rPr sz="1200" spc="-5" dirty="0">
                <a:latin typeface="Times New Roman"/>
                <a:cs typeface="Times New Roman"/>
              </a:rPr>
              <a:t>Francamente l’eternità </a:t>
            </a:r>
            <a:r>
              <a:rPr sz="1200" dirty="0">
                <a:latin typeface="Times New Roman"/>
                <a:cs typeface="Times New Roman"/>
              </a:rPr>
              <a:t>è incomprensibile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finita del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voi non riuscite </a:t>
            </a:r>
            <a:r>
              <a:rPr sz="1200" spc="-5" dirty="0">
                <a:latin typeface="Times New Roman"/>
                <a:cs typeface="Times New Roman"/>
              </a:rPr>
              <a:t>ad afferrarla;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riuscite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comprenderla.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non la visualizzo </a:t>
            </a:r>
            <a:r>
              <a:rPr sz="1200" spc="-5" dirty="0">
                <a:latin typeface="Times New Roman"/>
                <a:cs typeface="Times New Roman"/>
              </a:rPr>
              <a:t>completamente,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ci riuscissi,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impossibile trasmettere il  mio </a:t>
            </a:r>
            <a:r>
              <a:rPr sz="1200" spc="-5" dirty="0">
                <a:latin typeface="Times New Roman"/>
                <a:cs typeface="Times New Roman"/>
              </a:rPr>
              <a:t>concetto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fatto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vista,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19812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rivelarvi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delle cose </a:t>
            </a:r>
            <a:r>
              <a:rPr sz="1200" spc="-5" dirty="0">
                <a:latin typeface="Times New Roman"/>
                <a:cs typeface="Times New Roman"/>
              </a:rPr>
              <a:t>eterne. Mi sto sforzando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cristallizzare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pensieri su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valori che sono </a:t>
            </a:r>
            <a:r>
              <a:rPr sz="1200" dirty="0">
                <a:latin typeface="Times New Roman"/>
                <a:cs typeface="Times New Roman"/>
              </a:rPr>
              <a:t>di natura infinita e d’importanza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1495" cy="37801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(464.5) 41:8.3 </a:t>
            </a:r>
            <a:r>
              <a:rPr sz="1200" spc="-5" dirty="0">
                <a:latin typeface="Times New Roman"/>
                <a:cs typeface="Times New Roman"/>
              </a:rPr>
              <a:t>Nei grandi </a:t>
            </a:r>
            <a:r>
              <a:rPr sz="1200" dirty="0">
                <a:latin typeface="Times New Roman"/>
                <a:cs typeface="Times New Roman"/>
              </a:rPr>
              <a:t>soli — </a:t>
            </a:r>
            <a:r>
              <a:rPr sz="1200" spc="-5" dirty="0">
                <a:latin typeface="Times New Roman"/>
                <a:cs typeface="Times New Roman"/>
              </a:rPr>
              <a:t>piccole nebulose circolari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quando l’idrogeno si esaurisce </a:t>
            </a:r>
            <a:r>
              <a:rPr sz="1200" dirty="0">
                <a:latin typeface="Times New Roman"/>
                <a:cs typeface="Times New Roman"/>
              </a:rPr>
              <a:t>e ne segue la </a:t>
            </a:r>
            <a:r>
              <a:rPr sz="1200" spc="-5" dirty="0">
                <a:latin typeface="Times New Roman"/>
                <a:cs typeface="Times New Roman"/>
              </a:rPr>
              <a:t>contrazione gravitazionale,  se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sufficientemente </a:t>
            </a:r>
            <a:r>
              <a:rPr sz="1200" dirty="0">
                <a:latin typeface="Times New Roman"/>
                <a:cs typeface="Times New Roman"/>
              </a:rPr>
              <a:t>opaco da </a:t>
            </a:r>
            <a:r>
              <a:rPr sz="1200" spc="-5" dirty="0">
                <a:latin typeface="Times New Roman"/>
                <a:cs typeface="Times New Roman"/>
              </a:rPr>
              <a:t>trattenere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interna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sostiene le </a:t>
            </a:r>
            <a:r>
              <a:rPr sz="1200" spc="-5" dirty="0">
                <a:latin typeface="Times New Roman"/>
                <a:cs typeface="Times New Roman"/>
              </a:rPr>
              <a:t>regioni gassose esterne, si </a:t>
            </a:r>
            <a:r>
              <a:rPr sz="1200" dirty="0">
                <a:latin typeface="Times New Roman"/>
                <a:cs typeface="Times New Roman"/>
              </a:rPr>
              <a:t>verifica 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improvviso collasso.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cambiamenti elettro-gravitazionali </a:t>
            </a:r>
            <a:r>
              <a:rPr sz="1200" dirty="0">
                <a:latin typeface="Times New Roman"/>
                <a:cs typeface="Times New Roman"/>
              </a:rPr>
              <a:t>danno </a:t>
            </a:r>
            <a:r>
              <a:rPr sz="1200" spc="-5" dirty="0">
                <a:latin typeface="Times New Roman"/>
                <a:cs typeface="Times New Roman"/>
              </a:rPr>
              <a:t>origine ad </a:t>
            </a:r>
            <a:r>
              <a:rPr sz="1200" dirty="0">
                <a:latin typeface="Times New Roman"/>
                <a:cs typeface="Times New Roman"/>
              </a:rPr>
              <a:t>immense quantità di </a:t>
            </a:r>
            <a:r>
              <a:rPr sz="1200" spc="-5" dirty="0">
                <a:latin typeface="Times New Roman"/>
                <a:cs typeface="Times New Roman"/>
              </a:rPr>
              <a:t>minuscole particelle </a:t>
            </a:r>
            <a:r>
              <a:rPr sz="1200" dirty="0">
                <a:latin typeface="Times New Roman"/>
                <a:cs typeface="Times New Roman"/>
              </a:rPr>
              <a:t>prive  di potenziale </a:t>
            </a:r>
            <a:r>
              <a:rPr sz="1200" spc="-5" dirty="0">
                <a:latin typeface="Times New Roman"/>
                <a:cs typeface="Times New Roman"/>
              </a:rPr>
              <a:t>elettrico, </a:t>
            </a:r>
            <a:r>
              <a:rPr sz="1200" dirty="0">
                <a:latin typeface="Times New Roman"/>
                <a:cs typeface="Times New Roman"/>
              </a:rPr>
              <a:t>e tali </a:t>
            </a:r>
            <a:r>
              <a:rPr sz="1200" spc="-5" dirty="0">
                <a:latin typeface="Times New Roman"/>
                <a:cs typeface="Times New Roman"/>
              </a:rPr>
              <a:t>particelle fuggono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dall’interno del sole, determinando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collasso </a:t>
            </a:r>
            <a:r>
              <a:rPr sz="1200" dirty="0">
                <a:latin typeface="Times New Roman"/>
                <a:cs typeface="Times New Roman"/>
              </a:rPr>
              <a:t>di un  sole </a:t>
            </a:r>
            <a:r>
              <a:rPr sz="1200" spc="-5" dirty="0">
                <a:latin typeface="Times New Roman"/>
                <a:cs typeface="Times New Roman"/>
              </a:rPr>
              <a:t>gigantesco </a:t>
            </a:r>
            <a:r>
              <a:rPr sz="1200" dirty="0">
                <a:latin typeface="Times New Roman"/>
                <a:cs typeface="Times New Roman"/>
              </a:rPr>
              <a:t>in pochi </a:t>
            </a:r>
            <a:r>
              <a:rPr sz="1200" spc="-5" dirty="0">
                <a:latin typeface="Times New Roman"/>
                <a:cs typeface="Times New Roman"/>
              </a:rPr>
              <a:t>giorni.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simile </a:t>
            </a:r>
            <a:r>
              <a:rPr sz="1200" spc="-5" dirty="0">
                <a:latin typeface="Times New Roman"/>
                <a:cs typeface="Times New Roman"/>
              </a:rPr>
              <a:t>emigrazione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“particelle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fuga” che </a:t>
            </a:r>
            <a:r>
              <a:rPr sz="1200" dirty="0">
                <a:latin typeface="Times New Roman"/>
                <a:cs typeface="Times New Roman"/>
              </a:rPr>
              <a:t>provocò il </a:t>
            </a:r>
            <a:r>
              <a:rPr sz="1200" spc="-5" dirty="0">
                <a:latin typeface="Times New Roman"/>
                <a:cs typeface="Times New Roman"/>
              </a:rPr>
              <a:t>collasso </a:t>
            </a:r>
            <a:r>
              <a:rPr sz="1200" dirty="0">
                <a:latin typeface="Times New Roman"/>
                <a:cs typeface="Times New Roman"/>
              </a:rPr>
              <a:t>della nova </a:t>
            </a:r>
            <a:r>
              <a:rPr sz="1200" spc="-5" dirty="0">
                <a:latin typeface="Times New Roman"/>
                <a:cs typeface="Times New Roman"/>
              </a:rPr>
              <a:t>gigante  della nebulosa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Andromeda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-5" dirty="0">
                <a:latin typeface="Times New Roman"/>
                <a:cs typeface="Times New Roman"/>
              </a:rPr>
              <a:t>cinquant’anni fa. Questo </a:t>
            </a:r>
            <a:r>
              <a:rPr sz="1200" dirty="0">
                <a:latin typeface="Times New Roman"/>
                <a:cs typeface="Times New Roman"/>
              </a:rPr>
              <a:t>immenso corpo </a:t>
            </a:r>
            <a:r>
              <a:rPr sz="1200" spc="-5" dirty="0">
                <a:latin typeface="Times New Roman"/>
                <a:cs typeface="Times New Roman"/>
              </a:rPr>
              <a:t>stellare si disgregò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quaranta </a:t>
            </a:r>
            <a:r>
              <a:rPr sz="1200" dirty="0">
                <a:latin typeface="Times New Roman"/>
                <a:cs typeface="Times New Roman"/>
              </a:rPr>
              <a:t>minuti del tempo di 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0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(464.6) 41:8.4 </a:t>
            </a:r>
            <a:r>
              <a:rPr sz="1200" spc="-5" dirty="0">
                <a:latin typeface="Times New Roman"/>
                <a:cs typeface="Times New Roman"/>
              </a:rPr>
              <a:t>Di regola,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vasta estrusione </a:t>
            </a:r>
            <a:r>
              <a:rPr sz="1200" dirty="0">
                <a:latin typeface="Times New Roman"/>
                <a:cs typeface="Times New Roman"/>
              </a:rPr>
              <a:t>di materia </a:t>
            </a:r>
            <a:r>
              <a:rPr sz="1200" spc="-5" dirty="0">
                <a:latin typeface="Times New Roman"/>
                <a:cs typeface="Times New Roman"/>
              </a:rPr>
              <a:t>continua ad esistere </a:t>
            </a:r>
            <a:r>
              <a:rPr sz="1200" dirty="0">
                <a:latin typeface="Times New Roman"/>
                <a:cs typeface="Times New Roman"/>
              </a:rPr>
              <a:t>vicino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residuo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raffreddamento </a:t>
            </a:r>
            <a:r>
              <a:rPr sz="1200" dirty="0">
                <a:latin typeface="Times New Roman"/>
                <a:cs typeface="Times New Roman"/>
              </a:rPr>
              <a:t>sotto forma di  </a:t>
            </a: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nubi di </a:t>
            </a:r>
            <a:r>
              <a:rPr sz="1200" spc="-5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nebulari. E tutto </a:t>
            </a:r>
            <a:r>
              <a:rPr sz="1200" spc="-5" dirty="0">
                <a:latin typeface="Times New Roman"/>
                <a:cs typeface="Times New Roman"/>
              </a:rPr>
              <a:t>ciò spiega l’origine </a:t>
            </a:r>
            <a:r>
              <a:rPr sz="1200" dirty="0">
                <a:latin typeface="Times New Roman"/>
                <a:cs typeface="Times New Roman"/>
              </a:rPr>
              <a:t>di molti tipi di </a:t>
            </a:r>
            <a:r>
              <a:rPr sz="1200" spc="-5" dirty="0">
                <a:latin typeface="Times New Roman"/>
                <a:cs typeface="Times New Roman"/>
              </a:rPr>
              <a:t>nebulose irregolari, come </a:t>
            </a:r>
            <a:r>
              <a:rPr sz="1200" dirty="0">
                <a:latin typeface="Times New Roman"/>
                <a:cs typeface="Times New Roman"/>
              </a:rPr>
              <a:t>la nebulosa </a:t>
            </a:r>
            <a:r>
              <a:rPr sz="1200" spc="-5" dirty="0">
                <a:latin typeface="Times New Roman"/>
                <a:cs typeface="Times New Roman"/>
              </a:rPr>
              <a:t>del Cancro, </a:t>
            </a:r>
            <a:r>
              <a:rPr sz="1200" dirty="0">
                <a:latin typeface="Times New Roman"/>
                <a:cs typeface="Times New Roman"/>
              </a:rPr>
              <a:t>che ebbe  </a:t>
            </a:r>
            <a:r>
              <a:rPr sz="1200" spc="-5" dirty="0">
                <a:latin typeface="Times New Roman"/>
                <a:cs typeface="Times New Roman"/>
              </a:rPr>
              <a:t>origine circa </a:t>
            </a:r>
            <a:r>
              <a:rPr sz="1200" dirty="0">
                <a:latin typeface="Times New Roman"/>
                <a:cs typeface="Times New Roman"/>
              </a:rPr>
              <a:t>900 </a:t>
            </a:r>
            <a:r>
              <a:rPr sz="1200" spc="-5" dirty="0">
                <a:latin typeface="Times New Roman"/>
                <a:cs typeface="Times New Roman"/>
              </a:rPr>
              <a:t>anni fa,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mostra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la sfera madre come una stella </a:t>
            </a:r>
            <a:r>
              <a:rPr sz="1200" spc="-5" dirty="0">
                <a:latin typeface="Times New Roman"/>
                <a:cs typeface="Times New Roman"/>
              </a:rPr>
              <a:t>isolata vicina al </a:t>
            </a:r>
            <a:r>
              <a:rPr sz="1200" dirty="0">
                <a:latin typeface="Times New Roman"/>
                <a:cs typeface="Times New Roman"/>
              </a:rPr>
              <a:t>centro di questa </a:t>
            </a:r>
            <a:r>
              <a:rPr sz="1200" spc="-5" dirty="0">
                <a:latin typeface="Times New Roman"/>
                <a:cs typeface="Times New Roman"/>
              </a:rPr>
              <a:t>massa nebulare  irregolare.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stabilità dei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soli</a:t>
            </a:r>
            <a:endParaRPr sz="1600">
              <a:latin typeface="Times New Roman"/>
              <a:cs typeface="Times New Roman"/>
            </a:endParaRPr>
          </a:p>
          <a:p>
            <a:pPr marL="63500" marR="36004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(465.1) 41:9.1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mantengono </a:t>
            </a:r>
            <a:r>
              <a:rPr sz="1200" dirty="0">
                <a:latin typeface="Times New Roman"/>
                <a:cs typeface="Times New Roman"/>
              </a:rPr>
              <a:t>un tale controllo </a:t>
            </a:r>
            <a:r>
              <a:rPr sz="1200" spc="-5" dirty="0">
                <a:latin typeface="Times New Roman"/>
                <a:cs typeface="Times New Roman"/>
              </a:rPr>
              <a:t>gravitazionale sui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elettroni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sfugge </a:t>
            </a:r>
            <a:r>
              <a:rPr sz="1200" spc="-5" dirty="0">
                <a:latin typeface="Times New Roman"/>
                <a:cs typeface="Times New Roman"/>
              </a:rPr>
              <a:t>solo con </a:t>
            </a:r>
            <a:r>
              <a:rPr sz="1200" dirty="0">
                <a:latin typeface="Times New Roman"/>
                <a:cs typeface="Times New Roman"/>
              </a:rPr>
              <a:t>l’aiuto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potenti </a:t>
            </a:r>
            <a:r>
              <a:rPr sz="1200" spc="-5" dirty="0">
                <a:latin typeface="Times New Roman"/>
                <a:cs typeface="Times New Roman"/>
              </a:rPr>
              <a:t>raggi X. Questi raggi ausiliari penetrano </a:t>
            </a:r>
            <a:r>
              <a:rPr sz="1200" dirty="0">
                <a:latin typeface="Times New Roman"/>
                <a:cs typeface="Times New Roman"/>
              </a:rPr>
              <a:t>tutto lo spazio ed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 loro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mantenimento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associazioni  ultimatoniche basilari dell’energia.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perdite </a:t>
            </a:r>
            <a:r>
              <a:rPr sz="1200" spc="-5" dirty="0">
                <a:latin typeface="Times New Roman"/>
                <a:cs typeface="Times New Roman"/>
              </a:rPr>
              <a:t>d’energia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sole, susseguenti al </a:t>
            </a:r>
            <a:r>
              <a:rPr sz="1200" dirty="0">
                <a:latin typeface="Times New Roman"/>
                <a:cs typeface="Times New Roman"/>
              </a:rPr>
              <a:t>raggiungimento della  </a:t>
            </a:r>
            <a:r>
              <a:rPr sz="1200" spc="-5" dirty="0">
                <a:latin typeface="Times New Roman"/>
                <a:cs typeface="Times New Roman"/>
              </a:rPr>
              <a:t>temperatura massima </a:t>
            </a:r>
            <a:r>
              <a:rPr sz="1200" dirty="0">
                <a:latin typeface="Times New Roman"/>
                <a:cs typeface="Times New Roman"/>
              </a:rPr>
              <a:t>— oltre 19.400.000 </a:t>
            </a:r>
            <a:r>
              <a:rPr sz="1200" spc="-5" dirty="0">
                <a:latin typeface="Times New Roman"/>
                <a:cs typeface="Times New Roman"/>
              </a:rPr>
              <a:t>gradi </a:t>
            </a:r>
            <a:r>
              <a:rPr sz="1200" dirty="0">
                <a:latin typeface="Times New Roman"/>
                <a:cs typeface="Times New Roman"/>
              </a:rPr>
              <a:t>— non sono dovute tanto </a:t>
            </a:r>
            <a:r>
              <a:rPr sz="1200" spc="-5" dirty="0">
                <a:latin typeface="Times New Roman"/>
                <a:cs typeface="Times New Roman"/>
              </a:rPr>
              <a:t>alla fuga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quanto alla perdita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ultimatoni.</a:t>
            </a:r>
            <a:endParaRPr sz="1200">
              <a:latin typeface="Times New Roman"/>
              <a:cs typeface="Times New Roman"/>
            </a:endParaRPr>
          </a:p>
          <a:p>
            <a:pPr marL="63500" marR="7537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Queste energie </a:t>
            </a:r>
            <a:r>
              <a:rPr sz="1200" dirty="0">
                <a:latin typeface="Times New Roman"/>
                <a:cs typeface="Times New Roman"/>
              </a:rPr>
              <a:t>ultimatoniche </a:t>
            </a:r>
            <a:r>
              <a:rPr sz="1200" spc="-5" dirty="0">
                <a:latin typeface="Times New Roman"/>
                <a:cs typeface="Times New Roman"/>
              </a:rPr>
              <a:t>fuggono nello spazio, si lanciano nell’avventura dell’associazione elettronica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materializzazione </a:t>
            </a:r>
            <a:r>
              <a:rPr sz="1200" spc="-5" dirty="0">
                <a:latin typeface="Times New Roman"/>
                <a:cs typeface="Times New Roman"/>
              </a:rPr>
              <a:t>dell’energia, come </a:t>
            </a:r>
            <a:r>
              <a:rPr sz="1200" dirty="0">
                <a:latin typeface="Times New Roman"/>
                <a:cs typeface="Times New Roman"/>
              </a:rPr>
              <a:t>una vera e propria </a:t>
            </a:r>
            <a:r>
              <a:rPr sz="1200" spc="-5" dirty="0">
                <a:latin typeface="Times New Roman"/>
                <a:cs typeface="Times New Roman"/>
              </a:rPr>
              <a:t>esplosione d’energia, durante </a:t>
            </a:r>
            <a:r>
              <a:rPr sz="1200" dirty="0">
                <a:latin typeface="Times New Roman"/>
                <a:cs typeface="Times New Roman"/>
              </a:rPr>
              <a:t>le epoche </a:t>
            </a:r>
            <a:r>
              <a:rPr sz="1200" spc="-5" dirty="0">
                <a:latin typeface="Times New Roman"/>
                <a:cs typeface="Times New Roman"/>
              </a:rPr>
              <a:t>dell’adolescenza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82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(465.2) 41:9.2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atomi e </a:t>
            </a:r>
            <a:r>
              <a:rPr sz="1200" spc="-5" dirty="0">
                <a:latin typeface="Times New Roman"/>
                <a:cs typeface="Times New Roman"/>
              </a:rPr>
              <a:t>gli elettroni sono soggetti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gravità. Gli </a:t>
            </a:r>
            <a:r>
              <a:rPr sz="1200" dirty="0">
                <a:latin typeface="Times New Roman"/>
                <a:cs typeface="Times New Roman"/>
              </a:rPr>
              <a:t>ultimatoni non </a:t>
            </a:r>
            <a:r>
              <a:rPr sz="1200" spc="-5" dirty="0">
                <a:latin typeface="Times New Roman"/>
                <a:cs typeface="Times New Roman"/>
              </a:rPr>
              <a:t>sono soggetti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gravità locale, all’interazione  dell’attrazione materiale,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obbediscono interamente alla gravità assoluta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Paradiso, all’andamento ed al </a:t>
            </a:r>
            <a:r>
              <a:rPr sz="1200" dirty="0">
                <a:latin typeface="Times New Roman"/>
                <a:cs typeface="Times New Roman"/>
              </a:rPr>
              <a:t>ritmo del </a:t>
            </a:r>
            <a:r>
              <a:rPr sz="1200" spc="5" dirty="0">
                <a:latin typeface="Times New Roman"/>
                <a:cs typeface="Times New Roman"/>
              </a:rPr>
              <a:t>cerchio</a:t>
            </a:r>
            <a:endParaRPr sz="1200">
              <a:latin typeface="Times New Roman"/>
              <a:cs typeface="Times New Roman"/>
            </a:endParaRPr>
          </a:p>
          <a:p>
            <a:pPr marL="76200" marR="831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universale ed eterno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Universi. L’energia ultimatonica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obbedisce all’attrazione della gravità </a:t>
            </a:r>
            <a:r>
              <a:rPr sz="1200" dirty="0">
                <a:latin typeface="Times New Roman"/>
                <a:cs typeface="Times New Roman"/>
              </a:rPr>
              <a:t>lineare o diretta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masse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vicine o </a:t>
            </a:r>
            <a:r>
              <a:rPr sz="1200" spc="-5" dirty="0">
                <a:latin typeface="Times New Roman"/>
                <a:cs typeface="Times New Roman"/>
              </a:rPr>
              <a:t>lontane,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gira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esattamente sul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della grande ellisse </a:t>
            </a:r>
            <a:r>
              <a:rPr sz="1200" dirty="0">
                <a:latin typeface="Times New Roman"/>
                <a:cs typeface="Times New Roman"/>
              </a:rPr>
              <a:t>dell’immensa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62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(465.3) 41:9.3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centro </a:t>
            </a:r>
            <a:r>
              <a:rPr sz="1200" spc="-5" dirty="0">
                <a:latin typeface="Times New Roman"/>
                <a:cs typeface="Times New Roman"/>
              </a:rPr>
              <a:t>solare </a:t>
            </a:r>
            <a:r>
              <a:rPr sz="1200" dirty="0">
                <a:latin typeface="Times New Roman"/>
                <a:cs typeface="Times New Roman"/>
              </a:rPr>
              <a:t>irradia annualmente </a:t>
            </a:r>
            <a:r>
              <a:rPr sz="1200" spc="-5" dirty="0">
                <a:latin typeface="Times New Roman"/>
                <a:cs typeface="Times New Roman"/>
              </a:rPr>
              <a:t>quasi cento miliardi </a:t>
            </a:r>
            <a:r>
              <a:rPr sz="1200" dirty="0">
                <a:latin typeface="Times New Roman"/>
                <a:cs typeface="Times New Roman"/>
              </a:rPr>
              <a:t>di tonnellate 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reale,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giganti  perdono </a:t>
            </a:r>
            <a:r>
              <a:rPr sz="1200" dirty="0">
                <a:latin typeface="Times New Roman"/>
                <a:cs typeface="Times New Roman"/>
              </a:rPr>
              <a:t>materia a velocità </a:t>
            </a:r>
            <a:r>
              <a:rPr sz="1200" spc="-5" dirty="0">
                <a:latin typeface="Times New Roman"/>
                <a:cs typeface="Times New Roman"/>
              </a:rPr>
              <a:t>prodigiosa durante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iniziale,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miliardo di </a:t>
            </a:r>
            <a:r>
              <a:rPr sz="1200" dirty="0">
                <a:latin typeface="Times New Roman"/>
                <a:cs typeface="Times New Roman"/>
              </a:rPr>
              <a:t>anni.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di un sole diviene stabile 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massimo della temperatura interna </a:t>
            </a:r>
            <a:r>
              <a:rPr sz="1200" dirty="0">
                <a:latin typeface="Times New Roman"/>
                <a:cs typeface="Times New Roman"/>
              </a:rPr>
              <a:t>e dopo che le </a:t>
            </a:r>
            <a:r>
              <a:rPr sz="1200" spc="-5" dirty="0">
                <a:latin typeface="Times New Roman"/>
                <a:cs typeface="Times New Roman"/>
              </a:rPr>
              <a:t>energie subatomiche cominciano ad </a:t>
            </a:r>
            <a:r>
              <a:rPr sz="1200" spc="5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liberate. </a:t>
            </a:r>
            <a:r>
              <a:rPr sz="1200" dirty="0">
                <a:latin typeface="Times New Roman"/>
                <a:cs typeface="Times New Roman"/>
              </a:rPr>
              <a:t>Ed è  </a:t>
            </a:r>
            <a:r>
              <a:rPr sz="1200" spc="-5" dirty="0">
                <a:latin typeface="Times New Roman"/>
                <a:cs typeface="Times New Roman"/>
              </a:rPr>
              <a:t>precisamente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critico che </a:t>
            </a:r>
            <a:r>
              <a:rPr sz="1200" dirty="0">
                <a:latin typeface="Times New Roman"/>
                <a:cs typeface="Times New Roman"/>
              </a:rPr>
              <a:t>i soli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pulsazioni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convulsive.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(465.4) 41:9.4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stabilità </a:t>
            </a:r>
            <a:r>
              <a:rPr sz="1200" spc="-5" dirty="0">
                <a:latin typeface="Times New Roman"/>
                <a:cs typeface="Times New Roman"/>
              </a:rPr>
              <a:t>dei soli dipende totalmente dall’equilibrio nella </a:t>
            </a:r>
            <a:r>
              <a:rPr sz="1200" dirty="0">
                <a:latin typeface="Times New Roman"/>
                <a:cs typeface="Times New Roman"/>
              </a:rPr>
              <a:t>competizione </a:t>
            </a:r>
            <a:r>
              <a:rPr sz="1200" spc="-5" dirty="0">
                <a:latin typeface="Times New Roman"/>
                <a:cs typeface="Times New Roman"/>
              </a:rPr>
              <a:t>tra gravità </a:t>
            </a:r>
            <a:r>
              <a:rPr sz="1200" dirty="0">
                <a:latin typeface="Times New Roman"/>
                <a:cs typeface="Times New Roman"/>
              </a:rPr>
              <a:t>e calore — </a:t>
            </a:r>
            <a:r>
              <a:rPr sz="1200" spc="-5" dirty="0">
                <a:latin typeface="Times New Roman"/>
                <a:cs typeface="Times New Roman"/>
              </a:rPr>
              <a:t>pressioni </a:t>
            </a:r>
            <a:r>
              <a:rPr sz="1200" dirty="0">
                <a:latin typeface="Times New Roman"/>
                <a:cs typeface="Times New Roman"/>
              </a:rPr>
              <a:t>formidabili  </a:t>
            </a:r>
            <a:r>
              <a:rPr sz="1200" spc="-5" dirty="0">
                <a:latin typeface="Times New Roman"/>
                <a:cs typeface="Times New Roman"/>
              </a:rPr>
              <a:t>controbilanciate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temperature </a:t>
            </a:r>
            <a:r>
              <a:rPr sz="1200" spc="-5" dirty="0">
                <a:latin typeface="Times New Roman"/>
                <a:cs typeface="Times New Roman"/>
              </a:rPr>
              <a:t>inimmaginabili. L’elasticità dei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interni dei </a:t>
            </a:r>
            <a:r>
              <a:rPr sz="1200" spc="-5" dirty="0">
                <a:latin typeface="Times New Roman"/>
                <a:cs typeface="Times New Roman"/>
              </a:rPr>
              <a:t>soli sostiene gli strati esterni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materiali vari,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ed </a:t>
            </a:r>
            <a:r>
              <a:rPr sz="1200" dirty="0">
                <a:latin typeface="Times New Roman"/>
                <a:cs typeface="Times New Roman"/>
              </a:rPr>
              <a:t>il calore sono in </a:t>
            </a:r>
            <a:r>
              <a:rPr sz="1200" spc="-5" dirty="0">
                <a:latin typeface="Times New Roman"/>
                <a:cs typeface="Times New Roman"/>
              </a:rPr>
              <a:t>equilibrio, </a:t>
            </a:r>
            <a:r>
              <a:rPr sz="1200" dirty="0">
                <a:latin typeface="Times New Roman"/>
                <a:cs typeface="Times New Roman"/>
              </a:rPr>
              <a:t>il peso </a:t>
            </a:r>
            <a:r>
              <a:rPr sz="1200" spc="-5" dirty="0">
                <a:latin typeface="Times New Roman"/>
                <a:cs typeface="Times New Roman"/>
              </a:rPr>
              <a:t>dei materiali </a:t>
            </a:r>
            <a:r>
              <a:rPr sz="1200" dirty="0">
                <a:latin typeface="Times New Roman"/>
                <a:cs typeface="Times New Roman"/>
              </a:rPr>
              <a:t>esterni </a:t>
            </a:r>
            <a:r>
              <a:rPr sz="1200" spc="-5" dirty="0">
                <a:latin typeface="Times New Roman"/>
                <a:cs typeface="Times New Roman"/>
              </a:rPr>
              <a:t>eguaglia esattamente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della </a:t>
            </a:r>
            <a:r>
              <a:rPr sz="1200" dirty="0">
                <a:latin typeface="Times New Roman"/>
                <a:cs typeface="Times New Roman"/>
              </a:rPr>
              <a:t>temperatura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interni e </a:t>
            </a:r>
            <a:r>
              <a:rPr sz="1200" spc="-5" dirty="0">
                <a:latin typeface="Times New Roman"/>
                <a:cs typeface="Times New Roman"/>
              </a:rPr>
              <a:t>sottostanti.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stelle più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condensazione </a:t>
            </a:r>
            <a:r>
              <a:rPr sz="1200" dirty="0">
                <a:latin typeface="Times New Roman"/>
                <a:cs typeface="Times New Roman"/>
              </a:rPr>
              <a:t>continua dovuta </a:t>
            </a:r>
            <a:r>
              <a:rPr sz="1200" spc="-5" dirty="0">
                <a:latin typeface="Times New Roman"/>
                <a:cs typeface="Times New Roman"/>
              </a:rPr>
              <a:t>alla gravità produce </a:t>
            </a:r>
            <a:r>
              <a:rPr sz="1200" dirty="0">
                <a:latin typeface="Times New Roman"/>
                <a:cs typeface="Times New Roman"/>
              </a:rPr>
              <a:t>temperature interne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elevate, e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calore interno aumenta,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interna </a:t>
            </a:r>
            <a:r>
              <a:rPr sz="1200" spc="-5" dirty="0">
                <a:latin typeface="Times New Roman"/>
                <a:cs typeface="Times New Roman"/>
              </a:rPr>
              <a:t>dei raggi X causata </a:t>
            </a:r>
            <a:r>
              <a:rPr sz="1200" dirty="0">
                <a:latin typeface="Times New Roman"/>
                <a:cs typeface="Times New Roman"/>
              </a:rPr>
              <a:t>dai venti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supergas </a:t>
            </a:r>
            <a:r>
              <a:rPr sz="1200" dirty="0">
                <a:latin typeface="Times New Roman"/>
                <a:cs typeface="Times New Roman"/>
              </a:rPr>
              <a:t>diventa  </a:t>
            </a:r>
            <a:r>
              <a:rPr sz="1200" spc="-5" dirty="0">
                <a:latin typeface="Times New Roman"/>
                <a:cs typeface="Times New Roman"/>
              </a:rPr>
              <a:t>così forte che, </a:t>
            </a:r>
            <a:r>
              <a:rPr sz="1200" dirty="0">
                <a:latin typeface="Times New Roman"/>
                <a:cs typeface="Times New Roman"/>
              </a:rPr>
              <a:t>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movimento </a:t>
            </a:r>
            <a:r>
              <a:rPr sz="1200" spc="-5" dirty="0">
                <a:latin typeface="Times New Roman"/>
                <a:cs typeface="Times New Roman"/>
              </a:rPr>
              <a:t>centrifugo, </a:t>
            </a:r>
            <a:r>
              <a:rPr sz="1200" dirty="0">
                <a:latin typeface="Times New Roman"/>
                <a:cs typeface="Times New Roman"/>
              </a:rPr>
              <a:t>un sole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scagliare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strati esterni </a:t>
            </a:r>
            <a:r>
              <a:rPr sz="1200" dirty="0">
                <a:latin typeface="Times New Roman"/>
                <a:cs typeface="Times New Roman"/>
              </a:rPr>
              <a:t>nello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spazio,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ripristinando </a:t>
            </a:r>
            <a:r>
              <a:rPr sz="1200" spc="-5" dirty="0">
                <a:latin typeface="Times New Roman"/>
                <a:cs typeface="Times New Roman"/>
              </a:rPr>
              <a:t>così l’equilibrio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gravità ed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(465.5) 41:9.5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sole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da lungo tempo un </a:t>
            </a:r>
            <a:r>
              <a:rPr sz="1200" spc="-5" dirty="0">
                <a:latin typeface="Times New Roman"/>
                <a:cs typeface="Times New Roman"/>
              </a:rPr>
              <a:t>equilibrio relativo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suoi cicli d’espansione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contrazione, quelle  perturbazioni che </a:t>
            </a:r>
            <a:r>
              <a:rPr sz="1200" dirty="0">
                <a:latin typeface="Times New Roman"/>
                <a:cs typeface="Times New Roman"/>
              </a:rPr>
              <a:t>provocano le </a:t>
            </a:r>
            <a:r>
              <a:rPr sz="1200" spc="-5" dirty="0">
                <a:latin typeface="Times New Roman"/>
                <a:cs typeface="Times New Roman"/>
              </a:rPr>
              <a:t>gigantesche </a:t>
            </a:r>
            <a:r>
              <a:rPr sz="1200" dirty="0">
                <a:latin typeface="Times New Roman"/>
                <a:cs typeface="Times New Roman"/>
              </a:rPr>
              <a:t>pulsazioni di 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stelle più </a:t>
            </a:r>
            <a:r>
              <a:rPr sz="1200" spc="-5" dirty="0">
                <a:latin typeface="Times New Roman"/>
                <a:cs typeface="Times New Roman"/>
              </a:rPr>
              <a:t>giovani.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sole </a:t>
            </a:r>
            <a:r>
              <a:rPr sz="1200" spc="-5" dirty="0">
                <a:latin typeface="Times New Roman"/>
                <a:cs typeface="Times New Roman"/>
              </a:rPr>
              <a:t>sta ora superando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sei </a:t>
            </a:r>
            <a:r>
              <a:rPr sz="1200" spc="-5" dirty="0">
                <a:latin typeface="Times New Roman"/>
                <a:cs typeface="Times New Roman"/>
              </a:rPr>
              <a:t>miliardi  </a:t>
            </a:r>
            <a:r>
              <a:rPr sz="1200" dirty="0">
                <a:latin typeface="Times New Roman"/>
                <a:cs typeface="Times New Roman"/>
              </a:rPr>
              <a:t>di anni. Attualmente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funzionando </a:t>
            </a:r>
            <a:r>
              <a:rPr sz="1200" spc="-5" dirty="0">
                <a:latin typeface="Times New Roman"/>
                <a:cs typeface="Times New Roman"/>
              </a:rPr>
              <a:t>nel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maggiore economia.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brillerà con l’attuale efficienza per </a:t>
            </a:r>
            <a:r>
              <a:rPr sz="1200" dirty="0">
                <a:latin typeface="Times New Roman"/>
                <a:cs typeface="Times New Roman"/>
              </a:rPr>
              <a:t>più di venticinque 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anni. </a:t>
            </a:r>
            <a:r>
              <a:rPr sz="1200" spc="-5" dirty="0">
                <a:latin typeface="Times New Roman"/>
                <a:cs typeface="Times New Roman"/>
              </a:rPr>
              <a:t>Poi probabilmente attraverserà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declino </a:t>
            </a:r>
            <a:r>
              <a:rPr sz="1200" dirty="0">
                <a:latin typeface="Times New Roman"/>
                <a:cs typeface="Times New Roman"/>
              </a:rPr>
              <a:t>di parziale </a:t>
            </a:r>
            <a:r>
              <a:rPr sz="1200" spc="-5" dirty="0">
                <a:latin typeface="Times New Roman"/>
                <a:cs typeface="Times New Roman"/>
              </a:rPr>
              <a:t>efficienza lungo </a:t>
            </a:r>
            <a:r>
              <a:rPr sz="1200" dirty="0">
                <a:latin typeface="Times New Roman"/>
                <a:cs typeface="Times New Roman"/>
              </a:rPr>
              <a:t>quanto 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congiunti della  </a:t>
            </a:r>
            <a:r>
              <a:rPr sz="1200" spc="-5" dirty="0">
                <a:latin typeface="Times New Roman"/>
                <a:cs typeface="Times New Roman"/>
              </a:rPr>
              <a:t>sua giovinezza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funzione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stabilizzata.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6734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L’origine dei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abitati</a:t>
            </a:r>
            <a:endParaRPr sz="1600">
              <a:latin typeface="Times New Roman"/>
              <a:cs typeface="Times New Roman"/>
            </a:endParaRPr>
          </a:p>
          <a:p>
            <a:pPr marL="63500" marR="1117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(465.6) 41:10.1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stelle </a:t>
            </a:r>
            <a:r>
              <a:rPr sz="1200" spc="-5" dirty="0">
                <a:latin typeface="Times New Roman"/>
                <a:cs typeface="Times New Roman"/>
              </a:rPr>
              <a:t>variabili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trovano </a:t>
            </a:r>
            <a:r>
              <a:rPr sz="1200" spc="-5" dirty="0">
                <a:latin typeface="Times New Roman"/>
                <a:cs typeface="Times New Roman"/>
              </a:rPr>
              <a:t>nello 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massima </a:t>
            </a:r>
            <a:r>
              <a:rPr sz="1200" dirty="0">
                <a:latin typeface="Times New Roman"/>
                <a:cs typeface="Times New Roman"/>
              </a:rPr>
              <a:t>pulsazione o </a:t>
            </a:r>
            <a:r>
              <a:rPr sz="1200" spc="-5" dirty="0">
                <a:latin typeface="Times New Roman"/>
                <a:cs typeface="Times New Roman"/>
              </a:rPr>
              <a:t>prossime ad esso,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dando </a:t>
            </a:r>
            <a:r>
              <a:rPr sz="1200" dirty="0">
                <a:latin typeface="Times New Roman"/>
                <a:cs typeface="Times New Roman"/>
              </a:rPr>
              <a:t>origine a  </a:t>
            </a:r>
            <a:r>
              <a:rPr sz="1200" spc="-5" dirty="0">
                <a:latin typeface="Times New Roman"/>
                <a:cs typeface="Times New Roman"/>
              </a:rPr>
              <a:t>sistemi sussidiari, molti dei </a:t>
            </a:r>
            <a:r>
              <a:rPr sz="1200" dirty="0">
                <a:latin typeface="Times New Roman"/>
                <a:cs typeface="Times New Roman"/>
              </a:rPr>
              <a:t>quali alla </a:t>
            </a:r>
            <a:r>
              <a:rPr sz="1200" spc="-5" dirty="0">
                <a:latin typeface="Times New Roman"/>
                <a:cs typeface="Times New Roman"/>
              </a:rPr>
              <a:t>fine saranno assai </a:t>
            </a:r>
            <a:r>
              <a:rPr sz="1200" dirty="0">
                <a:latin typeface="Times New Roman"/>
                <a:cs typeface="Times New Roman"/>
              </a:rPr>
              <a:t>simili al vostro sole </a:t>
            </a:r>
            <a:r>
              <a:rPr sz="1200" spc="-5" dirty="0">
                <a:latin typeface="Times New Roman"/>
                <a:cs typeface="Times New Roman"/>
              </a:rPr>
              <a:t>ed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in rivoluzione.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sole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63500" marR="977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trovava proprio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stato di potente pulsazione </a:t>
            </a:r>
            <a:r>
              <a:rPr sz="1200" spc="-5" dirty="0">
                <a:latin typeface="Times New Roman"/>
                <a:cs typeface="Times New Roman"/>
              </a:rPr>
              <a:t>quando l’imponente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Angona si </a:t>
            </a:r>
            <a:r>
              <a:rPr sz="1200" dirty="0">
                <a:latin typeface="Times New Roman"/>
                <a:cs typeface="Times New Roman"/>
              </a:rPr>
              <a:t>avvicinò </a:t>
            </a:r>
            <a:r>
              <a:rPr sz="1200" spc="-5" dirty="0">
                <a:latin typeface="Times New Roman"/>
                <a:cs typeface="Times New Roman"/>
              </a:rPr>
              <a:t>considerevolmente,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superficie esterna </a:t>
            </a:r>
            <a:r>
              <a:rPr sz="1200" dirty="0">
                <a:latin typeface="Times New Roman"/>
                <a:cs typeface="Times New Roman"/>
              </a:rPr>
              <a:t>del sole </a:t>
            </a:r>
            <a:r>
              <a:rPr sz="1200" spc="-5" dirty="0">
                <a:latin typeface="Times New Roman"/>
                <a:cs typeface="Times New Roman"/>
              </a:rPr>
              <a:t>cominciò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eruttare </a:t>
            </a:r>
            <a:r>
              <a:rPr sz="1200" dirty="0">
                <a:latin typeface="Times New Roman"/>
                <a:cs typeface="Times New Roman"/>
              </a:rPr>
              <a:t>autentici </a:t>
            </a:r>
            <a:r>
              <a:rPr sz="1200" spc="-5" dirty="0">
                <a:latin typeface="Times New Roman"/>
                <a:cs typeface="Times New Roman"/>
              </a:rPr>
              <a:t>flussi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distese continue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materia.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proseguì </a:t>
            </a:r>
            <a:r>
              <a:rPr sz="1200" dirty="0">
                <a:latin typeface="Times New Roman"/>
                <a:cs typeface="Times New Roman"/>
              </a:rPr>
              <a:t>con violenza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sempre</a:t>
            </a:r>
            <a:endParaRPr sz="1200">
              <a:latin typeface="Times New Roman"/>
              <a:cs typeface="Times New Roman"/>
            </a:endParaRPr>
          </a:p>
          <a:p>
            <a:pPr marL="63500" marR="927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maggiore fino all’avvicinamento massimo, </a:t>
            </a:r>
            <a:r>
              <a:rPr sz="1200" dirty="0">
                <a:latin typeface="Times New Roman"/>
                <a:cs typeface="Times New Roman"/>
              </a:rPr>
              <a:t>quando i limiti </a:t>
            </a:r>
            <a:r>
              <a:rPr sz="1200" spc="-5" dirty="0">
                <a:latin typeface="Times New Roman"/>
                <a:cs typeface="Times New Roman"/>
              </a:rPr>
              <a:t>della coesione solare furono raggiunti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espulso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enorme </a:t>
            </a:r>
            <a:r>
              <a:rPr sz="1200" dirty="0">
                <a:latin typeface="Times New Roman"/>
                <a:cs typeface="Times New Roman"/>
              </a:rPr>
              <a:t>pinnacolo  di </a:t>
            </a:r>
            <a:r>
              <a:rPr sz="1200" spc="-5" dirty="0">
                <a:latin typeface="Times New Roman"/>
                <a:cs typeface="Times New Roman"/>
              </a:rPr>
              <a:t>materia, l’antenato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sistema solare.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vicinanza massima del corpo che attira </a:t>
            </a:r>
            <a:r>
              <a:rPr sz="1200" dirty="0">
                <a:latin typeface="Times New Roman"/>
                <a:cs typeface="Times New Roman"/>
              </a:rPr>
              <a:t>sottrae talvolta </a:t>
            </a:r>
            <a:r>
              <a:rPr sz="1200" spc="-5" dirty="0">
                <a:latin typeface="Times New Roman"/>
                <a:cs typeface="Times New Roman"/>
              </a:rPr>
              <a:t>interi  pianeti, addirittura </a:t>
            </a:r>
            <a:r>
              <a:rPr sz="1200" dirty="0">
                <a:latin typeface="Times New Roman"/>
                <a:cs typeface="Times New Roman"/>
              </a:rPr>
              <a:t>un quarto od un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di un sole. </a:t>
            </a:r>
            <a:r>
              <a:rPr sz="1200" spc="-5" dirty="0">
                <a:latin typeface="Times New Roman"/>
                <a:cs typeface="Times New Roman"/>
              </a:rPr>
              <a:t>Queste estrusioni maggiori formano </a:t>
            </a:r>
            <a:r>
              <a:rPr sz="1200" dirty="0">
                <a:latin typeface="Times New Roman"/>
                <a:cs typeface="Times New Roman"/>
              </a:rPr>
              <a:t>certi tipi </a:t>
            </a:r>
            <a:r>
              <a:rPr sz="1200" spc="-5" dirty="0">
                <a:latin typeface="Times New Roman"/>
                <a:cs typeface="Times New Roman"/>
              </a:rPr>
              <a:t>peculiari </a:t>
            </a:r>
            <a:r>
              <a:rPr sz="1200" dirty="0">
                <a:latin typeface="Times New Roman"/>
                <a:cs typeface="Times New Roman"/>
              </a:rPr>
              <a:t>di mondi circondati da  nubi,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molto simili a Giove e 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Saturno.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55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(466.1) 41:10.2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sistemi solari, tuttavia,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un’origine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differente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vostro,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anche  per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prodotti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delle maree gravitazionali. Ma qualunque sia </a:t>
            </a:r>
            <a:r>
              <a:rPr sz="1200" dirty="0">
                <a:latin typeface="Times New Roman"/>
                <a:cs typeface="Times New Roman"/>
              </a:rPr>
              <a:t>la tecnica per </a:t>
            </a:r>
            <a:r>
              <a:rPr sz="1200" spc="-5" dirty="0">
                <a:latin typeface="Times New Roman"/>
                <a:cs typeface="Times New Roman"/>
              </a:rPr>
              <a:t>dar luogo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endParaRPr sz="1200">
              <a:latin typeface="Times New Roman"/>
              <a:cs typeface="Times New Roman"/>
            </a:endParaRPr>
          </a:p>
          <a:p>
            <a:pPr marL="63500" marR="1987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di mondi, 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produce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tipo di </a:t>
            </a:r>
            <a:r>
              <a:rPr sz="1200" spc="-5" dirty="0">
                <a:latin typeface="Times New Roman"/>
                <a:cs typeface="Times New Roman"/>
              </a:rPr>
              <a:t>creazione del sistema solare; cioè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sole centrale </a:t>
            </a:r>
            <a:r>
              <a:rPr sz="1200" dirty="0">
                <a:latin typeface="Times New Roman"/>
                <a:cs typeface="Times New Roman"/>
              </a:rPr>
              <a:t>o un’isola oscura </a:t>
            </a:r>
            <a:r>
              <a:rPr sz="1200" spc="-5" dirty="0">
                <a:latin typeface="Times New Roman"/>
                <a:cs typeface="Times New Roman"/>
              </a:rPr>
              <a:t>con  pianeti, satelliti, subsatelliti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meteore.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(466.2) 41:10.3 </a:t>
            </a:r>
            <a:r>
              <a:rPr sz="1200" spc="-5" dirty="0">
                <a:latin typeface="Times New Roman"/>
                <a:cs typeface="Times New Roman"/>
              </a:rPr>
              <a:t>Gli aspetti fisici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mondi sono </a:t>
            </a:r>
            <a:r>
              <a:rPr sz="1200" spc="-5" dirty="0">
                <a:latin typeface="Times New Roman"/>
                <a:cs typeface="Times New Roman"/>
              </a:rPr>
              <a:t>largamente determinati dalle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modalità d’origine,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situazione  astronomica </a:t>
            </a:r>
            <a:r>
              <a:rPr sz="1200" dirty="0">
                <a:latin typeface="Times New Roman"/>
                <a:cs typeface="Times New Roman"/>
              </a:rPr>
              <a:t>e dall’ambiente </a:t>
            </a:r>
            <a:r>
              <a:rPr sz="1200" spc="-5" dirty="0">
                <a:latin typeface="Times New Roman"/>
                <a:cs typeface="Times New Roman"/>
              </a:rPr>
              <a:t>fisico. Età, dimensioni, velocità </a:t>
            </a:r>
            <a:r>
              <a:rPr sz="1200" dirty="0">
                <a:latin typeface="Times New Roman"/>
                <a:cs typeface="Times New Roman"/>
              </a:rPr>
              <a:t>di rivoluzione e </a:t>
            </a:r>
            <a:r>
              <a:rPr sz="1200" spc="-5" dirty="0">
                <a:latin typeface="Times New Roman"/>
                <a:cs typeface="Times New Roman"/>
              </a:rPr>
              <a:t>velocità nello spazio sono anch’essi fattori  determinanti. Sia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prodotti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contrazioni gassose che </a:t>
            </a:r>
            <a:r>
              <a:rPr sz="1200" dirty="0">
                <a:latin typeface="Times New Roman"/>
                <a:cs typeface="Times New Roman"/>
              </a:rPr>
              <a:t>quelli prodotti da </a:t>
            </a:r>
            <a:r>
              <a:rPr sz="1200" spc="-5" dirty="0">
                <a:latin typeface="Times New Roman"/>
                <a:cs typeface="Times New Roman"/>
              </a:rPr>
              <a:t>aggregazioni </a:t>
            </a:r>
            <a:r>
              <a:rPr sz="1200" dirty="0">
                <a:latin typeface="Times New Roman"/>
                <a:cs typeface="Times New Roman"/>
              </a:rPr>
              <a:t>solide sono </a:t>
            </a:r>
            <a:r>
              <a:rPr sz="1200" spc="-5" dirty="0">
                <a:latin typeface="Times New Roman"/>
                <a:cs typeface="Times New Roman"/>
              </a:rPr>
              <a:t>caratterizzati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montagne  e, durante </a:t>
            </a:r>
            <a:r>
              <a:rPr sz="1200" dirty="0">
                <a:latin typeface="Times New Roman"/>
                <a:cs typeface="Times New Roman"/>
              </a:rPr>
              <a:t>la loro vita iniziale, </a:t>
            </a:r>
            <a:r>
              <a:rPr sz="1200" spc="-5" dirty="0">
                <a:latin typeface="Times New Roman"/>
                <a:cs typeface="Times New Roman"/>
              </a:rPr>
              <a:t>se non sono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piccoli, dalla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d’acqua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d’aria.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originati </a:t>
            </a:r>
            <a:r>
              <a:rPr sz="1200" dirty="0">
                <a:latin typeface="Times New Roman"/>
                <a:cs typeface="Times New Roman"/>
              </a:rPr>
              <a:t>da scissioni-fusioni e da  </a:t>
            </a:r>
            <a:r>
              <a:rPr sz="1200" spc="-5" dirty="0">
                <a:latin typeface="Times New Roman"/>
                <a:cs typeface="Times New Roman"/>
              </a:rPr>
              <a:t>collisioni </a:t>
            </a:r>
            <a:r>
              <a:rPr sz="1200" dirty="0">
                <a:latin typeface="Times New Roman"/>
                <a:cs typeface="Times New Roman"/>
              </a:rPr>
              <a:t>sono talvolta </a:t>
            </a:r>
            <a:r>
              <a:rPr sz="1200" spc="-5" dirty="0">
                <a:latin typeface="Times New Roman"/>
                <a:cs typeface="Times New Roman"/>
              </a:rPr>
              <a:t>privi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catene montuose.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9595" cy="231648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54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(466.3) 41:10.4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epoche primitive di 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nuovi mondi, i </a:t>
            </a:r>
            <a:r>
              <a:rPr sz="1200" spc="-5" dirty="0">
                <a:latin typeface="Times New Roman"/>
                <a:cs typeface="Times New Roman"/>
              </a:rPr>
              <a:t>terremoti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frequenti </a:t>
            </a:r>
            <a:r>
              <a:rPr sz="1200" dirty="0">
                <a:latin typeface="Times New Roman"/>
                <a:cs typeface="Times New Roman"/>
              </a:rPr>
              <a:t>e sono tutti </a:t>
            </a:r>
            <a:r>
              <a:rPr sz="1200" spc="-5" dirty="0">
                <a:latin typeface="Times New Roman"/>
                <a:cs typeface="Times New Roman"/>
              </a:rPr>
              <a:t>caratterizzati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grandi  perturbazioni fisiche. Questo </a:t>
            </a:r>
            <a:r>
              <a:rPr sz="1200" dirty="0">
                <a:latin typeface="Times New Roman"/>
                <a:cs typeface="Times New Roman"/>
              </a:rPr>
              <a:t>vale in modo speciale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sfere formate da </a:t>
            </a:r>
            <a:r>
              <a:rPr sz="1200" spc="-5" dirty="0">
                <a:latin typeface="Times New Roman"/>
                <a:cs typeface="Times New Roman"/>
              </a:rPr>
              <a:t>contrazione gassosa,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5" dirty="0">
                <a:latin typeface="Times New Roman"/>
                <a:cs typeface="Times New Roman"/>
              </a:rPr>
              <a:t>nati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immensi anelli  </a:t>
            </a:r>
            <a:r>
              <a:rPr sz="1200" spc="-5" dirty="0">
                <a:latin typeface="Times New Roman"/>
                <a:cs typeface="Times New Roman"/>
              </a:rPr>
              <a:t>nebulari lasciati indietro al seguito delle </a:t>
            </a:r>
            <a:r>
              <a:rPr sz="1200" dirty="0">
                <a:latin typeface="Times New Roman"/>
                <a:cs typeface="Times New Roman"/>
              </a:rPr>
              <a:t>prime condensazioni e </a:t>
            </a:r>
            <a:r>
              <a:rPr sz="1200" spc="-5" dirty="0">
                <a:latin typeface="Times New Roman"/>
                <a:cs typeface="Times New Roman"/>
              </a:rPr>
              <a:t>contrazioni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singoli </a:t>
            </a:r>
            <a:r>
              <a:rPr sz="1200" dirty="0">
                <a:latin typeface="Times New Roman"/>
                <a:cs typeface="Times New Roman"/>
              </a:rPr>
              <a:t>soli. I pianeti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duplice  origine come Urantia passano 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carriera giovanile meno violenta </a:t>
            </a:r>
            <a:r>
              <a:rPr sz="1200" dirty="0">
                <a:latin typeface="Times New Roman"/>
                <a:cs typeface="Times New Roman"/>
              </a:rPr>
              <a:t>e tempestosa. </a:t>
            </a:r>
            <a:r>
              <a:rPr sz="1200" spc="-5" dirty="0">
                <a:latin typeface="Times New Roman"/>
                <a:cs typeface="Times New Roman"/>
              </a:rPr>
              <a:t>Comunque, </a:t>
            </a:r>
            <a:r>
              <a:rPr sz="1200" dirty="0">
                <a:latin typeface="Times New Roman"/>
                <a:cs typeface="Times New Roman"/>
              </a:rPr>
              <a:t>il vostro mondo è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per una 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iniziale di </a:t>
            </a:r>
            <a:r>
              <a:rPr sz="1200" spc="-5" dirty="0">
                <a:latin typeface="Times New Roman"/>
                <a:cs typeface="Times New Roman"/>
              </a:rPr>
              <a:t>potenti sconvolgimenti, caratterizzati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eruzioni vulcaniche, terremoti, </a:t>
            </a:r>
            <a:r>
              <a:rPr sz="1200" dirty="0">
                <a:latin typeface="Times New Roman"/>
                <a:cs typeface="Times New Roman"/>
              </a:rPr>
              <a:t>inondazioni e </a:t>
            </a:r>
            <a:r>
              <a:rPr sz="1200" spc="-5" dirty="0">
                <a:latin typeface="Times New Roman"/>
                <a:cs typeface="Times New Roman"/>
              </a:rPr>
              <a:t>spaventose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(466.4) 41:10.5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relativamente isolata alla periferia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ed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solare,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eccezione, </a:t>
            </a:r>
            <a:r>
              <a:rPr sz="1200" dirty="0">
                <a:latin typeface="Times New Roman"/>
                <a:cs typeface="Times New Roman"/>
              </a:rPr>
              <a:t>è il più 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Jerusem, mentre Satania stesso </a:t>
            </a:r>
            <a:r>
              <a:rPr sz="1200" dirty="0">
                <a:latin typeface="Times New Roman"/>
                <a:cs typeface="Times New Roman"/>
              </a:rPr>
              <a:t>è vicino al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Norlatiadek, </a:t>
            </a:r>
            <a:r>
              <a:rPr sz="1200" dirty="0">
                <a:latin typeface="Times New Roman"/>
                <a:cs typeface="Times New Roman"/>
              </a:rPr>
              <a:t>e questa costellazione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attraversando </a:t>
            </a:r>
            <a:r>
              <a:rPr sz="1200" spc="-5" dirty="0">
                <a:latin typeface="Times New Roman"/>
                <a:cs typeface="Times New Roman"/>
              </a:rPr>
              <a:t>ora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bordo esterno </a:t>
            </a:r>
            <a:r>
              <a:rPr sz="1200" dirty="0">
                <a:latin typeface="Times New Roman"/>
                <a:cs typeface="Times New Roman"/>
              </a:rPr>
              <a:t>di Nebadon. </a:t>
            </a:r>
            <a:r>
              <a:rPr sz="1200" spc="-5" dirty="0">
                <a:latin typeface="Times New Roman"/>
                <a:cs typeface="Times New Roman"/>
              </a:rPr>
              <a:t>Voi eravate </a:t>
            </a:r>
            <a:r>
              <a:rPr sz="1200" dirty="0">
                <a:latin typeface="Times New Roman"/>
                <a:cs typeface="Times New Roman"/>
              </a:rPr>
              <a:t>veramente tra i minori di tutta la creazione prima che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elevasse </a:t>
            </a:r>
            <a:r>
              <a:rPr sz="1200" dirty="0">
                <a:latin typeface="Times New Roman"/>
                <a:cs typeface="Times New Roman"/>
              </a:rPr>
              <a:t>il  vostro </a:t>
            </a:r>
            <a:r>
              <a:rPr sz="1200" spc="-5" dirty="0">
                <a:latin typeface="Times New Roman"/>
                <a:cs typeface="Times New Roman"/>
              </a:rPr>
              <a:t>pianeta ad </a:t>
            </a:r>
            <a:r>
              <a:rPr sz="1200" dirty="0">
                <a:latin typeface="Times New Roman"/>
                <a:cs typeface="Times New Roman"/>
              </a:rPr>
              <a:t>una posizione </a:t>
            </a:r>
            <a:r>
              <a:rPr sz="1200" spc="-5" dirty="0">
                <a:latin typeface="Times New Roman"/>
                <a:cs typeface="Times New Roman"/>
              </a:rPr>
              <a:t>d’onore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grande interesse </a:t>
            </a:r>
            <a:r>
              <a:rPr sz="1200" dirty="0">
                <a:latin typeface="Times New Roman"/>
                <a:cs typeface="Times New Roman"/>
              </a:rPr>
              <a:t>per l’Universo.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è talvolta il primo,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piccolo </a:t>
            </a:r>
            <a:r>
              <a:rPr sz="1200" dirty="0">
                <a:latin typeface="Times New Roman"/>
                <a:cs typeface="Times New Roman"/>
              </a:rPr>
              <a:t>diviene il più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(466.5) 41:10.6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Arcangelo </a:t>
            </a:r>
            <a:r>
              <a:rPr sz="1200" dirty="0">
                <a:latin typeface="Times New Roman"/>
                <a:cs typeface="Times New Roman"/>
              </a:rPr>
              <a:t>in collaborazione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12000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42: </a:t>
            </a:r>
            <a:r>
              <a:rPr sz="2200" b="1" spc="-25" dirty="0">
                <a:solidFill>
                  <a:srgbClr val="933634"/>
                </a:solidFill>
                <a:latin typeface="Times New Roman"/>
                <a:cs typeface="Times New Roman"/>
              </a:rPr>
              <a:t>L’energia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—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mente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</a:t>
            </a:r>
            <a:r>
              <a:rPr sz="2200" b="1" spc="5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materia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59750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9588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(467.1) 42:0.1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fondamento dell’Universo </a:t>
            </a:r>
            <a:r>
              <a:rPr sz="1200" dirty="0">
                <a:latin typeface="Times New Roman"/>
                <a:cs typeface="Times New Roman"/>
              </a:rPr>
              <a:t>è materiale </a:t>
            </a:r>
            <a:r>
              <a:rPr sz="1200" spc="-5" dirty="0">
                <a:latin typeface="Times New Roman"/>
                <a:cs typeface="Times New Roman"/>
              </a:rPr>
              <a:t>nel senso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l’esistenza,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pura è  </a:t>
            </a:r>
            <a:r>
              <a:rPr sz="1200" spc="-5" dirty="0">
                <a:latin typeface="Times New Roman"/>
                <a:cs typeface="Times New Roman"/>
              </a:rPr>
              <a:t>controllata dal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forza, </a:t>
            </a:r>
            <a:r>
              <a:rPr sz="1200" dirty="0">
                <a:latin typeface="Times New Roman"/>
                <a:cs typeface="Times New Roman"/>
              </a:rPr>
              <a:t>l’energia, è la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che si erge come </a:t>
            </a:r>
            <a:r>
              <a:rPr sz="1200" dirty="0">
                <a:latin typeface="Times New Roman"/>
                <a:cs typeface="Times New Roman"/>
              </a:rPr>
              <a:t>un monumento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a dimostrazione e </a:t>
            </a:r>
            <a:r>
              <a:rPr sz="1200" spc="-5" dirty="0">
                <a:latin typeface="Times New Roman"/>
                <a:cs typeface="Times New Roman"/>
              </a:rPr>
              <a:t>prova  dell’esistenza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dell’Assoluto Universale. Questo enorme </a:t>
            </a:r>
            <a:r>
              <a:rPr sz="1200" dirty="0">
                <a:latin typeface="Times New Roman"/>
                <a:cs typeface="Times New Roman"/>
              </a:rPr>
              <a:t>flusso </a:t>
            </a:r>
            <a:r>
              <a:rPr sz="1200" spc="-5" dirty="0">
                <a:latin typeface="Times New Roman"/>
                <a:cs typeface="Times New Roman"/>
              </a:rPr>
              <a:t>d’energia che </a:t>
            </a:r>
            <a:r>
              <a:rPr sz="1200" dirty="0">
                <a:latin typeface="Times New Roman"/>
                <a:cs typeface="Times New Roman"/>
              </a:rPr>
              <a:t>proviene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Presenze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Paradiso  </a:t>
            </a:r>
            <a:r>
              <a:rPr sz="1200" dirty="0">
                <a:latin typeface="Times New Roman"/>
                <a:cs typeface="Times New Roman"/>
              </a:rPr>
              <a:t>non è mai </a:t>
            </a:r>
            <a:r>
              <a:rPr sz="1200" spc="-5" dirty="0">
                <a:latin typeface="Times New Roman"/>
                <a:cs typeface="Times New Roman"/>
              </a:rPr>
              <a:t>cessato, </a:t>
            </a:r>
            <a:r>
              <a:rPr sz="1200" dirty="0">
                <a:latin typeface="Times New Roman"/>
                <a:cs typeface="Times New Roman"/>
              </a:rPr>
              <a:t>non è mai diminuito;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stata interruzione nel sostegno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(467.2) 42:0.2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manipolazione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universale è </a:t>
            </a:r>
            <a:r>
              <a:rPr sz="1200" spc="-5" dirty="0">
                <a:latin typeface="Times New Roman"/>
                <a:cs typeface="Times New Roman"/>
              </a:rPr>
              <a:t>sempre conforme </a:t>
            </a:r>
            <a:r>
              <a:rPr sz="1200" dirty="0">
                <a:latin typeface="Times New Roman"/>
                <a:cs typeface="Times New Roman"/>
              </a:rPr>
              <a:t>alla volontà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direttive infinitamente sagge  del Padre Universale. Questo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personale del potere manifestato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dell’energia circolante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modificato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 decisioni coordinate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propositi </a:t>
            </a:r>
            <a:r>
              <a:rPr sz="1200" spc="-5" dirty="0">
                <a:latin typeface="Times New Roman"/>
                <a:cs typeface="Times New Roman"/>
              </a:rPr>
              <a:t>congiunti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messi in </a:t>
            </a:r>
            <a:r>
              <a:rPr sz="1200" spc="-5" dirty="0">
                <a:latin typeface="Times New Roman"/>
                <a:cs typeface="Times New Roman"/>
              </a:rPr>
              <a:t>esecuzione </a:t>
            </a:r>
            <a:r>
              <a:rPr sz="1200" dirty="0">
                <a:latin typeface="Times New Roman"/>
                <a:cs typeface="Times New Roman"/>
              </a:rPr>
              <a:t>dall’Attore  </a:t>
            </a:r>
            <a:r>
              <a:rPr sz="1200" spc="-5" dirty="0">
                <a:latin typeface="Times New Roman"/>
                <a:cs typeface="Times New Roman"/>
              </a:rPr>
              <a:t>Congiunto. Questi esseri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a titolo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individui. </a:t>
            </a:r>
            <a:r>
              <a:rPr sz="1200" spc="-5" dirty="0">
                <a:latin typeface="Times New Roman"/>
                <a:cs typeface="Times New Roman"/>
              </a:rPr>
              <a:t>Essi operano </a:t>
            </a:r>
            <a:r>
              <a:rPr sz="1200" dirty="0">
                <a:latin typeface="Times New Roman"/>
                <a:cs typeface="Times New Roman"/>
              </a:rPr>
              <a:t>anche tramite 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di  un </a:t>
            </a:r>
            <a:r>
              <a:rPr sz="1200" spc="-5" dirty="0">
                <a:latin typeface="Times New Roman"/>
                <a:cs typeface="Times New Roman"/>
              </a:rPr>
              <a:t>numero quasi illimitato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subordinati, ciascuno variamente espressivo dell’eterno </a:t>
            </a:r>
            <a:r>
              <a:rPr sz="1200" dirty="0">
                <a:latin typeface="Times New Roman"/>
                <a:cs typeface="Times New Roman"/>
              </a:rPr>
              <a:t>e divino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degli  Universi. Ma queste </a:t>
            </a:r>
            <a:r>
              <a:rPr sz="1200" dirty="0">
                <a:latin typeface="Times New Roman"/>
                <a:cs typeface="Times New Roman"/>
              </a:rPr>
              <a:t>modificazioni o </a:t>
            </a:r>
            <a:r>
              <a:rPr sz="1200" spc="-5" dirty="0">
                <a:latin typeface="Times New Roman"/>
                <a:cs typeface="Times New Roman"/>
              </a:rPr>
              <a:t>trasmutazioni </a:t>
            </a:r>
            <a:r>
              <a:rPr sz="1200" dirty="0">
                <a:latin typeface="Times New Roman"/>
                <a:cs typeface="Times New Roman"/>
              </a:rPr>
              <a:t>funzionali e </a:t>
            </a:r>
            <a:r>
              <a:rPr sz="1200" spc="-5" dirty="0">
                <a:latin typeface="Times New Roman"/>
                <a:cs typeface="Times New Roman"/>
              </a:rPr>
              <a:t>temporanee del potere </a:t>
            </a:r>
            <a:r>
              <a:rPr sz="1200" dirty="0">
                <a:latin typeface="Times New Roman"/>
                <a:cs typeface="Times New Roman"/>
              </a:rPr>
              <a:t>divino non </a:t>
            </a:r>
            <a:r>
              <a:rPr sz="1200" spc="-5" dirty="0">
                <a:latin typeface="Times New Roman"/>
                <a:cs typeface="Times New Roman"/>
              </a:rPr>
              <a:t>sminuiscono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la  </a:t>
            </a:r>
            <a:r>
              <a:rPr sz="1200" spc="-5" dirty="0">
                <a:latin typeface="Times New Roman"/>
                <a:cs typeface="Times New Roman"/>
              </a:rPr>
              <a:t>verità dell’affermazione che ogni </a:t>
            </a:r>
            <a:r>
              <a:rPr sz="1200" dirty="0">
                <a:latin typeface="Times New Roman"/>
                <a:cs typeface="Times New Roman"/>
              </a:rPr>
              <a:t>forza-energia è sotto il </a:t>
            </a:r>
            <a:r>
              <a:rPr sz="1200" spc="-5" dirty="0">
                <a:latin typeface="Times New Roman"/>
                <a:cs typeface="Times New Roman"/>
              </a:rPr>
              <a:t>definitivo controllo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personale residente al centro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5" dirty="0">
                <a:latin typeface="Times New Roman"/>
                <a:cs typeface="Times New Roman"/>
              </a:rPr>
              <a:t>le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Le forze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energie del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Paradiso</a:t>
            </a:r>
            <a:endParaRPr sz="1600">
              <a:latin typeface="Times New Roman"/>
              <a:cs typeface="Times New Roman"/>
            </a:endParaRPr>
          </a:p>
          <a:p>
            <a:pPr marL="76200" marR="22987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(467.3) 42:1.1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fondamento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è materiale, ma </a:t>
            </a:r>
            <a:r>
              <a:rPr sz="1200" spc="-5" dirty="0">
                <a:latin typeface="Times New Roman"/>
                <a:cs typeface="Times New Roman"/>
              </a:rPr>
              <a:t>l’essenza della </a:t>
            </a:r>
            <a:r>
              <a:rPr sz="1200" dirty="0">
                <a:latin typeface="Times New Roman"/>
                <a:cs typeface="Times New Roman"/>
              </a:rPr>
              <a:t>vita è </a:t>
            </a:r>
            <a:r>
              <a:rPr sz="1200" spc="-5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è </a:t>
            </a:r>
            <a:r>
              <a:rPr sz="1200" spc="-5" dirty="0">
                <a:latin typeface="Times New Roman"/>
                <a:cs typeface="Times New Roman"/>
              </a:rPr>
              <a:t>anche l’antenato degli  Universi; l’eterno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Figlio Originale </a:t>
            </a:r>
            <a:r>
              <a:rPr sz="1200" dirty="0">
                <a:latin typeface="Times New Roman"/>
                <a:cs typeface="Times New Roman"/>
              </a:rPr>
              <a:t>è anche la </a:t>
            </a:r>
            <a:r>
              <a:rPr sz="1200" spc="-5" dirty="0">
                <a:latin typeface="Times New Roman"/>
                <a:cs typeface="Times New Roman"/>
              </a:rPr>
              <a:t>sorgente nell’eternità del modello originale, </a:t>
            </a:r>
            <a:r>
              <a:rPr sz="1200" dirty="0">
                <a:latin typeface="Times New Roman"/>
                <a:cs typeface="Times New Roman"/>
              </a:rPr>
              <a:t>l’Isola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09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(467.4) 42:1.2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— poiché sono soltanto </a:t>
            </a:r>
            <a:r>
              <a:rPr sz="1200" spc="-5" dirty="0">
                <a:latin typeface="Times New Roman"/>
                <a:cs typeface="Times New Roman"/>
              </a:rPr>
              <a:t>manifestazioni diverse della </a:t>
            </a:r>
            <a:r>
              <a:rPr sz="1200" dirty="0">
                <a:latin typeface="Times New Roman"/>
                <a:cs typeface="Times New Roman"/>
              </a:rPr>
              <a:t>medesima realtà </a:t>
            </a:r>
            <a:r>
              <a:rPr sz="1200" spc="-5" dirty="0">
                <a:latin typeface="Times New Roman"/>
                <a:cs typeface="Times New Roman"/>
              </a:rPr>
              <a:t>cosmica, </a:t>
            </a:r>
            <a:r>
              <a:rPr sz="1200" dirty="0">
                <a:latin typeface="Times New Roman"/>
                <a:cs typeface="Times New Roman"/>
              </a:rPr>
              <a:t>in quanto  </a:t>
            </a:r>
            <a:r>
              <a:rPr sz="1200" spc="-5" dirty="0">
                <a:latin typeface="Times New Roman"/>
                <a:cs typeface="Times New Roman"/>
              </a:rPr>
              <a:t>fenomeno universale </a:t>
            </a:r>
            <a:r>
              <a:rPr sz="1200" dirty="0">
                <a:latin typeface="Times New Roman"/>
                <a:cs typeface="Times New Roman"/>
              </a:rPr>
              <a:t>è insita </a:t>
            </a:r>
            <a:r>
              <a:rPr sz="1200" spc="-5" dirty="0">
                <a:latin typeface="Times New Roman"/>
                <a:cs typeface="Times New Roman"/>
              </a:rPr>
              <a:t>nel Padre Universale. “In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consistono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cose.”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materia può </a:t>
            </a:r>
            <a:r>
              <a:rPr sz="1200" spc="-5" dirty="0">
                <a:latin typeface="Times New Roman"/>
                <a:cs typeface="Times New Roman"/>
              </a:rPr>
              <a:t>sembrar </a:t>
            </a:r>
            <a:r>
              <a:rPr sz="1200" dirty="0">
                <a:latin typeface="Times New Roman"/>
                <a:cs typeface="Times New Roman"/>
              </a:rPr>
              <a:t>manifestare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energia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45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190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e mostrare poteri </a:t>
            </a:r>
            <a:r>
              <a:rPr sz="1200" spc="-5" dirty="0">
                <a:latin typeface="Times New Roman"/>
                <a:cs typeface="Times New Roman"/>
              </a:rPr>
              <a:t>contenuti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 stessa, </a:t>
            </a:r>
            <a:r>
              <a:rPr sz="1200" dirty="0">
                <a:latin typeface="Times New Roman"/>
                <a:cs typeface="Times New Roman"/>
              </a:rPr>
              <a:t>ma le linee 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attinenti </a:t>
            </a:r>
            <a:r>
              <a:rPr sz="1200" spc="-5" dirty="0">
                <a:latin typeface="Times New Roman"/>
                <a:cs typeface="Times New Roman"/>
              </a:rPr>
              <a:t>alle energie implicate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fisici  derivano </a:t>
            </a:r>
            <a:r>
              <a:rPr sz="1200" dirty="0">
                <a:latin typeface="Times New Roman"/>
                <a:cs typeface="Times New Roman"/>
              </a:rPr>
              <a:t>e dipendono dal </a:t>
            </a:r>
            <a:r>
              <a:rPr sz="1200" spc="-5" dirty="0">
                <a:latin typeface="Times New Roman"/>
                <a:cs typeface="Times New Roman"/>
              </a:rPr>
              <a:t>Paradiso. L’ultimatone,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misurabile </a:t>
            </a:r>
            <a:r>
              <a:rPr sz="1200" spc="-5" dirty="0">
                <a:latin typeface="Times New Roman"/>
                <a:cs typeface="Times New Roman"/>
              </a:rPr>
              <a:t>dell’energia,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spc="1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nucleo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(467.5) 42:1.3 </a:t>
            </a:r>
            <a:r>
              <a:rPr sz="1200" spc="-5" dirty="0">
                <a:latin typeface="Times New Roman"/>
                <a:cs typeface="Times New Roman"/>
              </a:rPr>
              <a:t>Innata nella materia </a:t>
            </a:r>
            <a:r>
              <a:rPr sz="1200" dirty="0">
                <a:latin typeface="Times New Roman"/>
                <a:cs typeface="Times New Roman"/>
              </a:rPr>
              <a:t>e presente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universale c’è </a:t>
            </a:r>
            <a:r>
              <a:rPr sz="1200" dirty="0">
                <a:latin typeface="Times New Roman"/>
                <a:cs typeface="Times New Roman"/>
              </a:rPr>
              <a:t>una forma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conosciuta su Urantia.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questa  scoperta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finalmente fatta, allora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avranno la </a:t>
            </a:r>
            <a:r>
              <a:rPr sz="1200" spc="-5" dirty="0">
                <a:latin typeface="Times New Roman"/>
                <a:cs typeface="Times New Roman"/>
              </a:rPr>
              <a:t>sensazione d’aver risolto,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quasi,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mistero della materia.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essi si  saranno </a:t>
            </a:r>
            <a:r>
              <a:rPr sz="1200" dirty="0">
                <a:latin typeface="Times New Roman"/>
                <a:cs typeface="Times New Roman"/>
              </a:rPr>
              <a:t>avvicinati di un </a:t>
            </a:r>
            <a:r>
              <a:rPr sz="1200" spc="-5" dirty="0">
                <a:latin typeface="Times New Roman"/>
                <a:cs typeface="Times New Roman"/>
              </a:rPr>
              <a:t>passo </a:t>
            </a:r>
            <a:r>
              <a:rPr sz="1200" dirty="0">
                <a:latin typeface="Times New Roman"/>
                <a:cs typeface="Times New Roman"/>
              </a:rPr>
              <a:t>in più al </a:t>
            </a:r>
            <a:r>
              <a:rPr sz="1200" spc="-5" dirty="0">
                <a:latin typeface="Times New Roman"/>
                <a:cs typeface="Times New Roman"/>
              </a:rPr>
              <a:t>Creatore, così si saranno </a:t>
            </a:r>
            <a:r>
              <a:rPr sz="1200" dirty="0">
                <a:latin typeface="Times New Roman"/>
                <a:cs typeface="Times New Roman"/>
              </a:rPr>
              <a:t>impadroniti di 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in più </a:t>
            </a:r>
            <a:r>
              <a:rPr sz="1200" spc="-5" dirty="0">
                <a:latin typeface="Times New Roman"/>
                <a:cs typeface="Times New Roman"/>
              </a:rPr>
              <a:t>della tecnica divina. Ma </a:t>
            </a:r>
            <a:r>
              <a:rPr sz="1200" dirty="0">
                <a:latin typeface="Times New Roman"/>
                <a:cs typeface="Times New Roman"/>
              </a:rPr>
              <a:t>in nessun  </a:t>
            </a:r>
            <a:r>
              <a:rPr sz="1200" spc="-5" dirty="0">
                <a:latin typeface="Times New Roman"/>
                <a:cs typeface="Times New Roman"/>
              </a:rPr>
              <a:t>senso essi avranno </a:t>
            </a:r>
            <a:r>
              <a:rPr sz="1200" dirty="0">
                <a:latin typeface="Times New Roman"/>
                <a:cs typeface="Times New Roman"/>
              </a:rPr>
              <a:t>trovato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avranno dimostrato l’esistenza della </a:t>
            </a:r>
            <a:r>
              <a:rPr sz="1200" dirty="0">
                <a:latin typeface="Times New Roman"/>
                <a:cs typeface="Times New Roman"/>
              </a:rPr>
              <a:t>materia o l’azione di </a:t>
            </a:r>
            <a:r>
              <a:rPr sz="1200" spc="-5" dirty="0">
                <a:latin typeface="Times New Roman"/>
                <a:cs typeface="Times New Roman"/>
              </a:rPr>
              <a:t>leggi naturali indipendenti dalla  tecnica cosmica del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motivante del Padre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(468.1) 42:1.4 </a:t>
            </a:r>
            <a:r>
              <a:rPr sz="1200" spc="-5" dirty="0">
                <a:latin typeface="Times New Roman"/>
                <a:cs typeface="Times New Roman"/>
              </a:rPr>
              <a:t>A seguito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 ancora maggiori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ulteriori scoperte,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Urantia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incommensurabilmente </a:t>
            </a:r>
            <a:r>
              <a:rPr sz="1200" dirty="0">
                <a:latin typeface="Times New Roman"/>
                <a:cs typeface="Times New Roman"/>
              </a:rPr>
              <a:t>avanzato  </a:t>
            </a:r>
            <a:r>
              <a:rPr sz="1200" spc="-5" dirty="0">
                <a:latin typeface="Times New Roman"/>
                <a:cs typeface="Times New Roman"/>
              </a:rPr>
              <a:t>rispetto alle attuali conoscenze,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doveste giungere al controllo delle </a:t>
            </a:r>
            <a:r>
              <a:rPr sz="1200" dirty="0">
                <a:latin typeface="Times New Roman"/>
                <a:cs typeface="Times New Roman"/>
              </a:rPr>
              <a:t>rivoluzioni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delle unità </a:t>
            </a:r>
            <a:r>
              <a:rPr sz="1200" spc="-5" dirty="0">
                <a:latin typeface="Times New Roman"/>
                <a:cs typeface="Times New Roman"/>
              </a:rPr>
              <a:t>elettriche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materia 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modificarne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fisiche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dopo 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possibili </a:t>
            </a:r>
            <a:r>
              <a:rPr sz="1200" spc="-5" dirty="0">
                <a:latin typeface="Times New Roman"/>
                <a:cs typeface="Times New Roman"/>
              </a:rPr>
              <a:t>progressi, gli </a:t>
            </a:r>
            <a:r>
              <a:rPr sz="1200" dirty="0">
                <a:latin typeface="Times New Roman"/>
                <a:cs typeface="Times New Roman"/>
              </a:rPr>
              <a:t>scienziati </a:t>
            </a:r>
            <a:r>
              <a:rPr sz="1200" spc="-5" dirty="0">
                <a:latin typeface="Times New Roman"/>
                <a:cs typeface="Times New Roman"/>
              </a:rPr>
              <a:t>saranno per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sempre</a:t>
            </a:r>
            <a:endParaRPr sz="1200">
              <a:latin typeface="Times New Roman"/>
              <a:cs typeface="Times New Roman"/>
            </a:endParaRPr>
          </a:p>
          <a:p>
            <a:pPr marL="76200" marR="6807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creare un </a:t>
            </a:r>
            <a:r>
              <a:rPr sz="1200" spc="-5" dirty="0">
                <a:latin typeface="Times New Roman"/>
                <a:cs typeface="Times New Roman"/>
              </a:rPr>
              <a:t>solo atomo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lampo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aggiungere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materia ciò </a:t>
            </a:r>
            <a:r>
              <a:rPr sz="1200" dirty="0">
                <a:latin typeface="Times New Roman"/>
                <a:cs typeface="Times New Roman"/>
              </a:rPr>
              <a:t>che noi  </a:t>
            </a:r>
            <a:r>
              <a:rPr sz="1200" spc="-5" dirty="0">
                <a:latin typeface="Times New Roman"/>
                <a:cs typeface="Times New Roman"/>
              </a:rPr>
              <a:t>chiamiamo 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(468.2) 42:1.5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dell’energia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sono prerogative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personalità Creatrici  </a:t>
            </a:r>
            <a:r>
              <a:rPr sz="1200" dirty="0">
                <a:latin typeface="Times New Roman"/>
                <a:cs typeface="Times New Roman"/>
              </a:rPr>
              <a:t>a lui </a:t>
            </a:r>
            <a:r>
              <a:rPr sz="1200" spc="-5" dirty="0">
                <a:latin typeface="Times New Roman"/>
                <a:cs typeface="Times New Roman"/>
              </a:rPr>
              <a:t>associate.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fiume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e di vita è una continua </a:t>
            </a:r>
            <a:r>
              <a:rPr sz="1200" spc="-5" dirty="0">
                <a:latin typeface="Times New Roman"/>
                <a:cs typeface="Times New Roman"/>
              </a:rPr>
              <a:t>effusione </a:t>
            </a:r>
            <a:r>
              <a:rPr sz="1200" dirty="0">
                <a:latin typeface="Times New Roman"/>
                <a:cs typeface="Times New Roman"/>
              </a:rPr>
              <a:t>proveniente </a:t>
            </a:r>
            <a:r>
              <a:rPr sz="1200" spc="-5" dirty="0">
                <a:latin typeface="Times New Roman"/>
                <a:cs typeface="Times New Roman"/>
              </a:rPr>
              <a:t>dalle Deità, </a:t>
            </a:r>
            <a:r>
              <a:rPr sz="1200" dirty="0">
                <a:latin typeface="Times New Roman"/>
                <a:cs typeface="Times New Roman"/>
              </a:rPr>
              <a:t>il flusso </a:t>
            </a:r>
            <a:r>
              <a:rPr sz="1200" spc="-5" dirty="0">
                <a:latin typeface="Times New Roman"/>
                <a:cs typeface="Times New Roman"/>
              </a:rPr>
              <a:t>universale ed </a:t>
            </a:r>
            <a:r>
              <a:rPr sz="1200" dirty="0">
                <a:latin typeface="Times New Roman"/>
                <a:cs typeface="Times New Roman"/>
              </a:rPr>
              <a:t>unificato </a:t>
            </a:r>
            <a:r>
              <a:rPr sz="1200" spc="-5" dirty="0">
                <a:latin typeface="Times New Roman"/>
                <a:cs typeface="Times New Roman"/>
              </a:rPr>
              <a:t>della  forza paradisiaca che si </a:t>
            </a:r>
            <a:r>
              <a:rPr sz="1200" dirty="0">
                <a:latin typeface="Times New Roman"/>
                <a:cs typeface="Times New Roman"/>
              </a:rPr>
              <a:t>sparge in tutto lo spazio. </a:t>
            </a:r>
            <a:r>
              <a:rPr sz="1200" spc="-5" dirty="0">
                <a:latin typeface="Times New Roman"/>
                <a:cs typeface="Times New Roman"/>
              </a:rPr>
              <a:t>Questa energia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pervade </a:t>
            </a:r>
            <a:r>
              <a:rPr sz="1200" dirty="0">
                <a:latin typeface="Times New Roman"/>
                <a:cs typeface="Times New Roman"/>
              </a:rPr>
              <a:t>tutta la creazione. </a:t>
            </a:r>
            <a:r>
              <a:rPr sz="1200" spc="-5" dirty="0">
                <a:latin typeface="Times New Roman"/>
                <a:cs typeface="Times New Roman"/>
              </a:rPr>
              <a:t>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danno  </a:t>
            </a:r>
            <a:r>
              <a:rPr sz="1200" dirty="0">
                <a:latin typeface="Times New Roman"/>
                <a:cs typeface="Times New Roman"/>
              </a:rPr>
              <a:t>inizio a </a:t>
            </a:r>
            <a:r>
              <a:rPr sz="1200" spc="-5" dirty="0">
                <a:latin typeface="Times New Roman"/>
                <a:cs typeface="Times New Roman"/>
              </a:rPr>
              <a:t>quei cambiamenti </a:t>
            </a:r>
            <a:r>
              <a:rPr sz="1200" dirty="0">
                <a:latin typeface="Times New Roman"/>
                <a:cs typeface="Times New Roman"/>
              </a:rPr>
              <a:t>ed istituiscono </a:t>
            </a:r>
            <a:r>
              <a:rPr sz="1200" spc="-5" dirty="0">
                <a:latin typeface="Times New Roman"/>
                <a:cs typeface="Times New Roman"/>
              </a:rPr>
              <a:t>quelle modificazioni della forza </a:t>
            </a:r>
            <a:r>
              <a:rPr sz="1200" dirty="0">
                <a:latin typeface="Times New Roman"/>
                <a:cs typeface="Times New Roman"/>
              </a:rPr>
              <a:t>spaziale </a:t>
            </a:r>
            <a:r>
              <a:rPr sz="1200" spc="-5" dirty="0">
                <a:latin typeface="Times New Roman"/>
                <a:cs typeface="Times New Roman"/>
              </a:rPr>
              <a:t>che si traducono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energia;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potere</a:t>
            </a:r>
            <a:endParaRPr sz="1200">
              <a:latin typeface="Times New Roman"/>
              <a:cs typeface="Times New Roman"/>
            </a:endParaRPr>
          </a:p>
          <a:p>
            <a:pPr marL="76200" marR="546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trasmutano l’energia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materia; </a:t>
            </a:r>
            <a:r>
              <a:rPr sz="1200" dirty="0">
                <a:latin typeface="Times New Roman"/>
                <a:cs typeface="Times New Roman"/>
              </a:rPr>
              <a:t>in tal modo nascono i mondi </a:t>
            </a:r>
            <a:r>
              <a:rPr sz="1200" spc="-5" dirty="0">
                <a:latin typeface="Times New Roman"/>
                <a:cs typeface="Times New Roman"/>
              </a:rPr>
              <a:t>materiali. </a:t>
            </a:r>
            <a:r>
              <a:rPr sz="1200" dirty="0">
                <a:latin typeface="Times New Roman"/>
                <a:cs typeface="Times New Roman"/>
              </a:rPr>
              <a:t>I Portatori di Vita </a:t>
            </a:r>
            <a:r>
              <a:rPr sz="1200" spc="-5" dirty="0">
                <a:latin typeface="Times New Roman"/>
                <a:cs typeface="Times New Roman"/>
              </a:rPr>
              <a:t>avviano nella materia </a:t>
            </a:r>
            <a:r>
              <a:rPr sz="1200" dirty="0">
                <a:latin typeface="Times New Roman"/>
                <a:cs typeface="Times New Roman"/>
              </a:rPr>
              <a:t>morta quei </a:t>
            </a:r>
            <a:r>
              <a:rPr sz="1200" spc="-5" dirty="0">
                <a:latin typeface="Times New Roman"/>
                <a:cs typeface="Times New Roman"/>
              </a:rPr>
              <a:t>processi  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chiamiamo </a:t>
            </a:r>
            <a:r>
              <a:rPr sz="1200" dirty="0">
                <a:latin typeface="Times New Roman"/>
                <a:cs typeface="Times New Roman"/>
              </a:rPr>
              <a:t>vita, vita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dirty="0">
                <a:latin typeface="Times New Roman"/>
                <a:cs typeface="Times New Roman"/>
              </a:rPr>
              <a:t>I Supervisori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operano allo stesso </a:t>
            </a:r>
            <a:r>
              <a:rPr sz="1200" dirty="0">
                <a:latin typeface="Times New Roman"/>
                <a:cs typeface="Times New Roman"/>
              </a:rPr>
              <a:t>modo in tutti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transizione tra  i mondi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spirituali. 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spirituali superiori </a:t>
            </a:r>
            <a:r>
              <a:rPr sz="1200" spc="-5" dirty="0">
                <a:latin typeface="Times New Roman"/>
                <a:cs typeface="Times New Roman"/>
              </a:rPr>
              <a:t>inaugurano dei processi simili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d’energia,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ne  </a:t>
            </a:r>
            <a:r>
              <a:rPr sz="1200" spc="-5" dirty="0">
                <a:latin typeface="Times New Roman"/>
                <a:cs typeface="Times New Roman"/>
              </a:rPr>
              <a:t>risultano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della vita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intelligente.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23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(468.3) 42:1.6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proviene </a:t>
            </a:r>
            <a:r>
              <a:rPr sz="1200" spc="-5" dirty="0">
                <a:latin typeface="Times New Roman"/>
                <a:cs typeface="Times New Roman"/>
              </a:rPr>
              <a:t>dal Paradiso, </a:t>
            </a:r>
            <a:r>
              <a:rPr sz="1200" dirty="0">
                <a:latin typeface="Times New Roman"/>
                <a:cs typeface="Times New Roman"/>
              </a:rPr>
              <a:t>modellata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l’ordine divino.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pura — partecipa </a:t>
            </a:r>
            <a:r>
              <a:rPr sz="1200" spc="-5" dirty="0">
                <a:latin typeface="Times New Roman"/>
                <a:cs typeface="Times New Roman"/>
              </a:rPr>
              <a:t>della natura  della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organizzazione; 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foggiata </a:t>
            </a:r>
            <a:r>
              <a:rPr sz="1200" dirty="0">
                <a:latin typeface="Times New Roman"/>
                <a:cs typeface="Times New Roman"/>
              </a:rPr>
              <a:t>secondo la similitudine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Dei abbracciati </a:t>
            </a:r>
            <a:r>
              <a:rPr sz="1200" dirty="0">
                <a:latin typeface="Times New Roman"/>
                <a:cs typeface="Times New Roman"/>
              </a:rPr>
              <a:t>in uno, quali </a:t>
            </a:r>
            <a:r>
              <a:rPr sz="1200" spc="-5" dirty="0">
                <a:latin typeface="Times New Roman"/>
                <a:cs typeface="Times New Roman"/>
              </a:rPr>
              <a:t>operano nel </a:t>
            </a:r>
            <a:r>
              <a:rPr sz="1200" spc="5" dirty="0">
                <a:latin typeface="Times New Roman"/>
                <a:cs typeface="Times New Roman"/>
              </a:rPr>
              <a:t>quartier 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Universi. 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forza è </a:t>
            </a:r>
            <a:r>
              <a:rPr sz="1200" spc="-5" dirty="0">
                <a:latin typeface="Times New Roman"/>
                <a:cs typeface="Times New Roman"/>
              </a:rPr>
              <a:t>messa </a:t>
            </a:r>
            <a:r>
              <a:rPr sz="1200" dirty="0">
                <a:latin typeface="Times New Roman"/>
                <a:cs typeface="Times New Roman"/>
              </a:rPr>
              <a:t>in circuito in </a:t>
            </a:r>
            <a:r>
              <a:rPr sz="1200" spc="-5" dirty="0">
                <a:latin typeface="Times New Roman"/>
                <a:cs typeface="Times New Roman"/>
              </a:rPr>
              <a:t>Paradiso, proviene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Presenze del Paradiso </a:t>
            </a:r>
            <a:r>
              <a:rPr sz="1200" dirty="0">
                <a:latin typeface="Times New Roman"/>
                <a:cs typeface="Times New Roman"/>
              </a:rPr>
              <a:t>e vi  </a:t>
            </a:r>
            <a:r>
              <a:rPr sz="1200" spc="-5" dirty="0">
                <a:latin typeface="Times New Roman"/>
                <a:cs typeface="Times New Roman"/>
              </a:rPr>
              <a:t>ritorna, ed </a:t>
            </a:r>
            <a:r>
              <a:rPr sz="1200" dirty="0">
                <a:latin typeface="Times New Roman"/>
                <a:cs typeface="Times New Roman"/>
              </a:rPr>
              <a:t>è nella </a:t>
            </a:r>
            <a:r>
              <a:rPr sz="1200" spc="-5" dirty="0">
                <a:latin typeface="Times New Roman"/>
                <a:cs typeface="Times New Roman"/>
              </a:rPr>
              <a:t>sua essenza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manifestazione della Causa non </a:t>
            </a:r>
            <a:r>
              <a:rPr sz="1200" dirty="0">
                <a:latin typeface="Times New Roman"/>
                <a:cs typeface="Times New Roman"/>
              </a:rPr>
              <a:t>causata — </a:t>
            </a:r>
            <a:r>
              <a:rPr sz="1200" spc="-5" dirty="0">
                <a:latin typeface="Times New Roman"/>
                <a:cs typeface="Times New Roman"/>
              </a:rPr>
              <a:t>del Padre Universale; </a:t>
            </a:r>
            <a:r>
              <a:rPr sz="1200" dirty="0">
                <a:latin typeface="Times New Roman"/>
                <a:cs typeface="Times New Roman"/>
              </a:rPr>
              <a:t>e senza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esisterebbe  </a:t>
            </a:r>
            <a:r>
              <a:rPr sz="1200" dirty="0">
                <a:latin typeface="Times New Roman"/>
                <a:cs typeface="Times New Roman"/>
              </a:rPr>
              <a:t>nulla di ciò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(468.4) 42:1.7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derivata dalla </a:t>
            </a:r>
            <a:r>
              <a:rPr sz="1200" dirty="0">
                <a:latin typeface="Times New Roman"/>
                <a:cs typeface="Times New Roman"/>
              </a:rPr>
              <a:t>Deità autoesistente è in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sempre esistente.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forza-energia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imperitura, </a:t>
            </a:r>
            <a:r>
              <a:rPr sz="1200" dirty="0">
                <a:latin typeface="Times New Roman"/>
                <a:cs typeface="Times New Roman"/>
              </a:rPr>
              <a:t>indistruttibile.  </a:t>
            </a:r>
            <a:r>
              <a:rPr sz="1200" spc="-5" dirty="0">
                <a:latin typeface="Times New Roman"/>
                <a:cs typeface="Times New Roman"/>
              </a:rPr>
              <a:t>Queste manifestazioni dell’Infinito possono essere sottoposte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trasmutazioni illimitate,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trasformazioni senza fine </a:t>
            </a:r>
            <a:r>
              <a:rPr sz="1200" dirty="0">
                <a:latin typeface="Times New Roman"/>
                <a:cs typeface="Times New Roman"/>
              </a:rPr>
              <a:t>e a metamorfosi  </a:t>
            </a:r>
            <a:r>
              <a:rPr sz="1200" spc="-5" dirty="0">
                <a:latin typeface="Times New Roman"/>
                <a:cs typeface="Times New Roman"/>
              </a:rPr>
              <a:t>eterne;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senso o </a:t>
            </a:r>
            <a:r>
              <a:rPr sz="1200" spc="-5" dirty="0">
                <a:latin typeface="Times New Roman"/>
                <a:cs typeface="Times New Roman"/>
              </a:rPr>
              <a:t>grado, nemmeno </a:t>
            </a:r>
            <a:r>
              <a:rPr sz="1200" dirty="0">
                <a:latin typeface="Times New Roman"/>
                <a:cs typeface="Times New Roman"/>
              </a:rPr>
              <a:t>nella più </a:t>
            </a:r>
            <a:r>
              <a:rPr sz="1200" spc="-5" dirty="0">
                <a:latin typeface="Times New Roman"/>
                <a:cs typeface="Times New Roman"/>
              </a:rPr>
              <a:t>piccola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immaginabile, potrebbero </a:t>
            </a:r>
            <a:r>
              <a:rPr sz="1200" dirty="0">
                <a:latin typeface="Times New Roman"/>
                <a:cs typeface="Times New Roman"/>
              </a:rPr>
              <a:t>subire o </a:t>
            </a:r>
            <a:r>
              <a:rPr sz="1200" spc="-5" dirty="0">
                <a:latin typeface="Times New Roman"/>
                <a:cs typeface="Times New Roman"/>
              </a:rPr>
              <a:t>subiranno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mai</a:t>
            </a:r>
            <a:endParaRPr sz="1200">
              <a:latin typeface="Times New Roman"/>
              <a:cs typeface="Times New Roman"/>
            </a:endParaRPr>
          </a:p>
          <a:p>
            <a:pPr marL="76200" marR="4203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l’estinzione. Ma l’energia, sebbene </a:t>
            </a:r>
            <a:r>
              <a:rPr sz="1200" dirty="0">
                <a:latin typeface="Times New Roman"/>
                <a:cs typeface="Times New Roman"/>
              </a:rPr>
              <a:t>scaturisca </a:t>
            </a:r>
            <a:r>
              <a:rPr sz="1200" spc="-5" dirty="0">
                <a:latin typeface="Times New Roman"/>
                <a:cs typeface="Times New Roman"/>
              </a:rPr>
              <a:t>dall’Infinito,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manifestata infinitamente; </a:t>
            </a:r>
            <a:r>
              <a:rPr sz="1200" dirty="0">
                <a:latin typeface="Times New Roman"/>
                <a:cs typeface="Times New Roman"/>
              </a:rPr>
              <a:t>vi sono limiti </a:t>
            </a:r>
            <a:r>
              <a:rPr sz="1200" spc="-5" dirty="0">
                <a:latin typeface="Times New Roman"/>
                <a:cs typeface="Times New Roman"/>
              </a:rPr>
              <a:t>esterni </a:t>
            </a:r>
            <a:r>
              <a:rPr sz="1200" dirty="0">
                <a:latin typeface="Times New Roman"/>
                <a:cs typeface="Times New Roman"/>
              </a:rPr>
              <a:t>all’Universo  </a:t>
            </a:r>
            <a:r>
              <a:rPr sz="1200" spc="-5" dirty="0">
                <a:latin typeface="Times New Roman"/>
                <a:cs typeface="Times New Roman"/>
              </a:rPr>
              <a:t>maestro attualmente</a:t>
            </a:r>
            <a:r>
              <a:rPr sz="1200" dirty="0">
                <a:latin typeface="Times New Roman"/>
                <a:cs typeface="Times New Roman"/>
              </a:rPr>
              <a:t> concepito.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(468.5) 42:1.8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è eterna ma non infinita; </a:t>
            </a:r>
            <a:r>
              <a:rPr sz="1200" spc="-5" dirty="0">
                <a:latin typeface="Times New Roman"/>
                <a:cs typeface="Times New Roman"/>
              </a:rPr>
              <a:t>essa reagisce sempre alla </a:t>
            </a:r>
            <a:r>
              <a:rPr sz="1200" dirty="0">
                <a:latin typeface="Times New Roman"/>
                <a:cs typeface="Times New Roman"/>
              </a:rPr>
              <a:t>presa </a:t>
            </a:r>
            <a:r>
              <a:rPr sz="1200" spc="-5" dirty="0">
                <a:latin typeface="Times New Roman"/>
                <a:cs typeface="Times New Roman"/>
              </a:rPr>
              <a:t>onnicomprensiva dell’Infinità.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l’energia  proseguono indefinitamente; essendo uscite dal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devono </a:t>
            </a:r>
            <a:r>
              <a:rPr sz="1200" dirty="0">
                <a:latin typeface="Times New Roman"/>
                <a:cs typeface="Times New Roman"/>
              </a:rPr>
              <a:t>farvi ritorno,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necessarie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ed ere </a:t>
            </a:r>
            <a:r>
              <a:rPr sz="1200" dirty="0">
                <a:latin typeface="Times New Roman"/>
                <a:cs typeface="Times New Roman"/>
              </a:rPr>
              <a:t>per completare il  </a:t>
            </a:r>
            <a:r>
              <a:rPr sz="1200" spc="-5" dirty="0">
                <a:latin typeface="Times New Roman"/>
                <a:cs typeface="Times New Roman"/>
              </a:rPr>
              <a:t>circuito stabilito.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origine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Deità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soltanto una </a:t>
            </a:r>
            <a:r>
              <a:rPr sz="1200" spc="-5" dirty="0">
                <a:latin typeface="Times New Roman"/>
                <a:cs typeface="Times New Roman"/>
              </a:rPr>
              <a:t>destinazione paradisiaca </a:t>
            </a:r>
            <a:r>
              <a:rPr sz="1200" dirty="0">
                <a:latin typeface="Times New Roman"/>
                <a:cs typeface="Times New Roman"/>
              </a:rPr>
              <a:t>o un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3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(468.6) 42:1.9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conferma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degli Universi circolare, </a:t>
            </a:r>
            <a:r>
              <a:rPr sz="1200" dirty="0">
                <a:latin typeface="Times New Roman"/>
                <a:cs typeface="Times New Roman"/>
              </a:rPr>
              <a:t>un po’ limitato, ma </a:t>
            </a:r>
            <a:r>
              <a:rPr sz="1200" spc="-5" dirty="0">
                <a:latin typeface="Times New Roman"/>
                <a:cs typeface="Times New Roman"/>
              </a:rPr>
              <a:t>ordinato ed </a:t>
            </a:r>
            <a:r>
              <a:rPr sz="1200" dirty="0">
                <a:latin typeface="Times New Roman"/>
                <a:cs typeface="Times New Roman"/>
              </a:rPr>
              <a:t>immenso.  </a:t>
            </a:r>
            <a:r>
              <a:rPr sz="1200" spc="-5" dirty="0">
                <a:latin typeface="Times New Roman"/>
                <a:cs typeface="Times New Roman"/>
              </a:rPr>
              <a:t>Se 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vero, allora presto </a:t>
            </a:r>
            <a:r>
              <a:rPr sz="1200" dirty="0">
                <a:latin typeface="Times New Roman"/>
                <a:cs typeface="Times New Roman"/>
              </a:rPr>
              <a:t>o tardi </a:t>
            </a:r>
            <a:r>
              <a:rPr sz="1200" spc="-5" dirty="0">
                <a:latin typeface="Times New Roman"/>
                <a:cs typeface="Times New Roman"/>
              </a:rPr>
              <a:t>apparirebbe </a:t>
            </a:r>
            <a:r>
              <a:rPr sz="1200" dirty="0">
                <a:latin typeface="Times New Roman"/>
                <a:cs typeface="Times New Roman"/>
              </a:rPr>
              <a:t>in qualche punto una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dispersione dell’energia. Tutte </a:t>
            </a:r>
            <a:r>
              <a:rPr sz="1200" dirty="0">
                <a:latin typeface="Times New Roman"/>
                <a:cs typeface="Times New Roman"/>
              </a:rPr>
              <a:t>le leggi, le  organizzazioni, </a:t>
            </a:r>
            <a:r>
              <a:rPr sz="1200" spc="-5" dirty="0">
                <a:latin typeface="Times New Roman"/>
                <a:cs typeface="Times New Roman"/>
              </a:rPr>
              <a:t>l’amministrazione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testimonianza degli esploratori </a:t>
            </a:r>
            <a:r>
              <a:rPr sz="1200" dirty="0">
                <a:latin typeface="Times New Roman"/>
                <a:cs typeface="Times New Roman"/>
              </a:rPr>
              <a:t>dell’Universo —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cosa indica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infinito,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finito, di una forma </a:t>
            </a:r>
            <a:r>
              <a:rPr sz="1200" spc="-5" dirty="0">
                <a:latin typeface="Times New Roman"/>
                <a:cs typeface="Times New Roman"/>
              </a:rPr>
              <a:t>circolare d’esistenza senza fine, quasi </a:t>
            </a:r>
            <a:r>
              <a:rPr sz="1200" dirty="0">
                <a:latin typeface="Times New Roman"/>
                <a:cs typeface="Times New Roman"/>
              </a:rPr>
              <a:t>senza limiti, ma </a:t>
            </a:r>
            <a:r>
              <a:rPr sz="1200" spc="-5" dirty="0">
                <a:latin typeface="Times New Roman"/>
                <a:cs typeface="Times New Roman"/>
              </a:rPr>
              <a:t>tuttavia finita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-5" dirty="0">
                <a:latin typeface="Times New Roman"/>
                <a:cs typeface="Times New Roman"/>
              </a:rPr>
              <a:t> l’infinità.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2295" cy="401510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76200" marR="3855720">
              <a:lnSpc>
                <a:spcPts val="1839"/>
              </a:lnSpc>
              <a:spcBef>
                <a:spcPts val="220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sistemi universali di energia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non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spirituale —  (Energie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fisiche)</a:t>
            </a:r>
            <a:endParaRPr sz="1600">
              <a:latin typeface="Times New Roman"/>
              <a:cs typeface="Times New Roman"/>
            </a:endParaRPr>
          </a:p>
          <a:p>
            <a:pPr marL="76200" marR="177800">
              <a:lnSpc>
                <a:spcPct val="95900"/>
              </a:lnSpc>
              <a:spcBef>
                <a:spcPts val="13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(469.1) 42:2.1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difficile </a:t>
            </a:r>
            <a:r>
              <a:rPr sz="1200" dirty="0">
                <a:latin typeface="Times New Roman"/>
                <a:cs typeface="Times New Roman"/>
              </a:rPr>
              <a:t>trovare le parole </a:t>
            </a:r>
            <a:r>
              <a:rPr sz="1200" spc="-5" dirty="0">
                <a:latin typeface="Times New Roman"/>
                <a:cs typeface="Times New Roman"/>
              </a:rPr>
              <a:t>appropriate nella lingua inglese con cui </a:t>
            </a:r>
            <a:r>
              <a:rPr sz="1200" dirty="0">
                <a:latin typeface="Times New Roman"/>
                <a:cs typeface="Times New Roman"/>
              </a:rPr>
              <a:t>indicare e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livelli della 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— fisici,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o spirituali. </a:t>
            </a:r>
            <a:r>
              <a:rPr sz="1200" spc="-5" dirty="0">
                <a:latin typeface="Times New Roman"/>
                <a:cs typeface="Times New Roman"/>
              </a:rPr>
              <a:t>Queste narrazioni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conformarsi </a:t>
            </a:r>
            <a:r>
              <a:rPr sz="1200" dirty="0">
                <a:latin typeface="Times New Roman"/>
                <a:cs typeface="Times New Roman"/>
              </a:rPr>
              <a:t>del tutto alle vostre </a:t>
            </a:r>
            <a:r>
              <a:rPr sz="1200" spc="-5" dirty="0">
                <a:latin typeface="Times New Roman"/>
                <a:cs typeface="Times New Roman"/>
              </a:rPr>
              <a:t>accettate  </a:t>
            </a:r>
            <a:r>
              <a:rPr sz="1200" dirty="0">
                <a:latin typeface="Times New Roman"/>
                <a:cs typeface="Times New Roman"/>
              </a:rPr>
              <a:t>definizioni </a:t>
            </a:r>
            <a:r>
              <a:rPr sz="1200" spc="-5" dirty="0">
                <a:latin typeface="Times New Roman"/>
                <a:cs typeface="Times New Roman"/>
              </a:rPr>
              <a:t>della forza, 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potere. </a:t>
            </a:r>
            <a:r>
              <a:rPr sz="1200" dirty="0">
                <a:latin typeface="Times New Roman"/>
                <a:cs typeface="Times New Roman"/>
              </a:rPr>
              <a:t>C’è una tale povertà di </a:t>
            </a:r>
            <a:r>
              <a:rPr sz="1200" spc="-5" dirty="0">
                <a:latin typeface="Times New Roman"/>
                <a:cs typeface="Times New Roman"/>
              </a:rPr>
              <a:t>linguaggio che siamo </a:t>
            </a:r>
            <a:r>
              <a:rPr sz="1200" dirty="0">
                <a:latin typeface="Times New Roman"/>
                <a:cs typeface="Times New Roman"/>
              </a:rPr>
              <a:t>costretti ad </a:t>
            </a:r>
            <a:r>
              <a:rPr sz="1200" spc="-5" dirty="0">
                <a:latin typeface="Times New Roman"/>
                <a:cs typeface="Times New Roman"/>
              </a:rPr>
              <a:t>impiegare questi </a:t>
            </a:r>
            <a:r>
              <a:rPr sz="1200" dirty="0">
                <a:latin typeface="Times New Roman"/>
                <a:cs typeface="Times New Roman"/>
              </a:rPr>
              <a:t>termini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significati.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fascicolo,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esempio,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parola </a:t>
            </a:r>
            <a:r>
              <a:rPr sz="1200" i="1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è usata per </a:t>
            </a:r>
            <a:r>
              <a:rPr sz="1200" spc="-5" dirty="0">
                <a:latin typeface="Times New Roman"/>
                <a:cs typeface="Times New Roman"/>
              </a:rPr>
              <a:t>indicare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movimento, d’azione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potenziale, mentre </a:t>
            </a:r>
            <a:r>
              <a:rPr sz="1200" i="1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applicata agli stadi dell’energia precedenti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quelli posteriori </a:t>
            </a:r>
            <a:r>
              <a:rPr sz="1200" dirty="0">
                <a:latin typeface="Times New Roman"/>
                <a:cs typeface="Times New Roman"/>
              </a:rPr>
              <a:t>alla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(469.2) 42:2.2 </a:t>
            </a:r>
            <a:r>
              <a:rPr sz="1200" spc="-5" dirty="0">
                <a:latin typeface="Times New Roman"/>
                <a:cs typeface="Times New Roman"/>
              </a:rPr>
              <a:t>Cercherò, tuttavia, </a:t>
            </a:r>
            <a:r>
              <a:rPr sz="1200" dirty="0">
                <a:latin typeface="Times New Roman"/>
                <a:cs typeface="Times New Roman"/>
              </a:rPr>
              <a:t>di diminuire la </a:t>
            </a:r>
            <a:r>
              <a:rPr sz="1200" spc="-5" dirty="0">
                <a:latin typeface="Times New Roman"/>
                <a:cs typeface="Times New Roman"/>
              </a:rPr>
              <a:t>confusione concettuale suggerendo l’opportunità </a:t>
            </a:r>
            <a:r>
              <a:rPr sz="1200" dirty="0">
                <a:latin typeface="Times New Roman"/>
                <a:cs typeface="Times New Roman"/>
              </a:rPr>
              <a:t>di adottare la seguente </a:t>
            </a:r>
            <a:r>
              <a:rPr sz="1200" spc="-5" dirty="0">
                <a:latin typeface="Times New Roman"/>
                <a:cs typeface="Times New Roman"/>
              </a:rPr>
              <a:t>classificazione 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cosmica,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l’energia emergente </a:t>
            </a:r>
            <a:r>
              <a:rPr sz="1200" dirty="0">
                <a:latin typeface="Times New Roman"/>
                <a:cs typeface="Times New Roman"/>
              </a:rPr>
              <a:t>e per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dell’Universo — </a:t>
            </a:r>
            <a:r>
              <a:rPr sz="1200" spc="-5" dirty="0">
                <a:latin typeface="Times New Roman"/>
                <a:cs typeface="Times New Roman"/>
              </a:rPr>
              <a:t>l’energia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(469.3) 42:2.3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Potenza spaziale.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presenza </a:t>
            </a:r>
            <a:r>
              <a:rPr sz="1200" spc="-5" dirty="0">
                <a:latin typeface="Times New Roman"/>
                <a:cs typeface="Times New Roman"/>
              </a:rPr>
              <a:t>incontestata nello spazio libero dell’Assoluto Non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L’estensione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concetto connota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forza spaziale insito nella totalità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funzionale</a:t>
            </a:r>
            <a:endParaRPr sz="1200">
              <a:latin typeface="Times New Roman"/>
              <a:cs typeface="Times New Roman"/>
            </a:endParaRPr>
          </a:p>
          <a:p>
            <a:pPr marL="533400" marR="6292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dell’Assoluto Non Qualificato, mentre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stretto questo concetto ingloba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totalità della realtà cosmica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 Universi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emanò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l’eternità dall’Isola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senza inizio, </a:t>
            </a:r>
            <a:r>
              <a:rPr sz="1200" spc="-5" dirty="0">
                <a:latin typeface="Times New Roman"/>
                <a:cs typeface="Times New Roman"/>
              </a:rPr>
              <a:t>senza fine, </a:t>
            </a:r>
            <a:r>
              <a:rPr sz="1200" dirty="0">
                <a:latin typeface="Times New Roman"/>
                <a:cs typeface="Times New Roman"/>
              </a:rPr>
              <a:t>immobile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immutabile.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875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(469.4) 42:2.4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origine sul lato inferiore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comprendono </a:t>
            </a:r>
            <a:r>
              <a:rPr sz="1200" spc="-5" dirty="0">
                <a:latin typeface="Times New Roman"/>
                <a:cs typeface="Times New Roman"/>
              </a:rPr>
              <a:t>probabilmente </a:t>
            </a:r>
            <a:r>
              <a:rPr sz="1200" dirty="0">
                <a:latin typeface="Times New Roman"/>
                <a:cs typeface="Times New Roman"/>
              </a:rPr>
              <a:t>tre zone di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 d’azione </a:t>
            </a:r>
            <a:r>
              <a:rPr sz="1200" spc="-5" dirty="0">
                <a:latin typeface="Times New Roman"/>
                <a:cs typeface="Times New Roman"/>
              </a:rPr>
              <a:t>della forza assoluta: </a:t>
            </a:r>
            <a:r>
              <a:rPr sz="1200" dirty="0">
                <a:latin typeface="Times New Roman"/>
                <a:cs typeface="Times New Roman"/>
              </a:rPr>
              <a:t>la zona di </a:t>
            </a:r>
            <a:r>
              <a:rPr sz="1200" spc="-5" dirty="0">
                <a:latin typeface="Times New Roman"/>
                <a:cs typeface="Times New Roman"/>
              </a:rPr>
              <a:t>fulcro dell’Assoluto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Qualificato, </a:t>
            </a:r>
            <a:r>
              <a:rPr sz="1200" dirty="0">
                <a:latin typeface="Times New Roman"/>
                <a:cs typeface="Times New Roman"/>
              </a:rPr>
              <a:t>la zona </a:t>
            </a:r>
            <a:r>
              <a:rPr sz="1200" spc="-5" dirty="0">
                <a:latin typeface="Times New Roman"/>
                <a:cs typeface="Times New Roman"/>
              </a:rPr>
              <a:t>dell’Isola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stessa </a:t>
            </a:r>
            <a:r>
              <a:rPr sz="1200" dirty="0">
                <a:latin typeface="Times New Roman"/>
                <a:cs typeface="Times New Roman"/>
              </a:rPr>
              <a:t>e la zona </a:t>
            </a:r>
            <a:r>
              <a:rPr sz="1200" spc="-5" dirty="0">
                <a:latin typeface="Times New Roman"/>
                <a:cs typeface="Times New Roman"/>
              </a:rPr>
              <a:t>intermedia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operazioni o </a:t>
            </a:r>
            <a:r>
              <a:rPr sz="1200" spc="-5" dirty="0">
                <a:latin typeface="Times New Roman"/>
                <a:cs typeface="Times New Roman"/>
              </a:rPr>
              <a:t>funzioni equilibranti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compensatrici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identificate.  Queste </a:t>
            </a:r>
            <a:r>
              <a:rPr sz="1200" dirty="0">
                <a:latin typeface="Times New Roman"/>
                <a:cs typeface="Times New Roman"/>
              </a:rPr>
              <a:t>zone triconcentriche sono il </a:t>
            </a:r>
            <a:r>
              <a:rPr sz="1200" spc="-5" dirty="0">
                <a:latin typeface="Times New Roman"/>
                <a:cs typeface="Times New Roman"/>
              </a:rPr>
              <a:t>centro del </a:t>
            </a:r>
            <a:r>
              <a:rPr sz="1200" dirty="0">
                <a:latin typeface="Times New Roman"/>
                <a:cs typeface="Times New Roman"/>
              </a:rPr>
              <a:t>ciclo </a:t>
            </a:r>
            <a:r>
              <a:rPr sz="1200" spc="-5" dirty="0">
                <a:latin typeface="Times New Roman"/>
                <a:cs typeface="Times New Roman"/>
              </a:rPr>
              <a:t>paradisiaco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0275" cy="4077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(469.5) 42:2.5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potenza spaziale è una </a:t>
            </a:r>
            <a:r>
              <a:rPr sz="1200" spc="-5" dirty="0">
                <a:latin typeface="Times New Roman"/>
                <a:cs typeface="Times New Roman"/>
              </a:rPr>
              <a:t>prerealtà; </a:t>
            </a:r>
            <a:r>
              <a:rPr sz="1200" dirty="0">
                <a:latin typeface="Times New Roman"/>
                <a:cs typeface="Times New Roman"/>
              </a:rPr>
              <a:t>essa è il dominio </a:t>
            </a:r>
            <a:r>
              <a:rPr sz="1200" spc="-5" dirty="0">
                <a:latin typeface="Times New Roman"/>
                <a:cs typeface="Times New Roman"/>
              </a:rPr>
              <a:t>dell’Assoluto Non Qualificato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risponde</a:t>
            </a:r>
            <a:endParaRPr sz="1200">
              <a:latin typeface="Times New Roman"/>
              <a:cs typeface="Times New Roman"/>
            </a:endParaRPr>
          </a:p>
          <a:p>
            <a:pPr marL="76200" marR="698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unicamente all’attrazione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 nonostante </a:t>
            </a:r>
            <a:r>
              <a:rPr sz="1200" dirty="0">
                <a:latin typeface="Times New Roman"/>
                <a:cs typeface="Times New Roman"/>
              </a:rPr>
              <a:t>sembri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modificabile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presenza degli 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</a:t>
            </a:r>
            <a:r>
              <a:rPr sz="1200" dirty="0">
                <a:latin typeface="Times New Roman"/>
                <a:cs typeface="Times New Roman"/>
              </a:rPr>
              <a:t> Primari.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(469.6) 42:2.6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la potenza spaziale è chiamata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absoluta.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3721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(469.7) 42:2.7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Forza primordiale. </a:t>
            </a:r>
            <a:r>
              <a:rPr sz="1200" spc="-5" dirty="0">
                <a:latin typeface="Times New Roman"/>
                <a:cs typeface="Times New Roman"/>
              </a:rPr>
              <a:t>Essa rappresenta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cambiamento fondamentale nella </a:t>
            </a:r>
            <a:r>
              <a:rPr sz="1200" dirty="0">
                <a:latin typeface="Times New Roman"/>
                <a:cs typeface="Times New Roman"/>
              </a:rPr>
              <a:t>potenza spaziale e  </a:t>
            </a:r>
            <a:r>
              <a:rPr sz="1200" spc="-5" dirty="0">
                <a:latin typeface="Times New Roman"/>
                <a:cs typeface="Times New Roman"/>
              </a:rPr>
              <a:t>potrebbe 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dell’Assoluto Non Qualificato </a:t>
            </a:r>
            <a:r>
              <a:rPr sz="1200" dirty="0">
                <a:latin typeface="Times New Roman"/>
                <a:cs typeface="Times New Roman"/>
              </a:rPr>
              <a:t>nel Paradiso </a:t>
            </a:r>
            <a:r>
              <a:rPr sz="1200" spc="-5" dirty="0">
                <a:latin typeface="Times New Roman"/>
                <a:cs typeface="Times New Roman"/>
              </a:rPr>
              <a:t>inferiore. Noi </a:t>
            </a:r>
            <a:r>
              <a:rPr sz="1200" dirty="0">
                <a:latin typeface="Times New Roman"/>
                <a:cs typeface="Times New Roman"/>
              </a:rPr>
              <a:t>sappiamo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spazio che esce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modificata </a:t>
            </a:r>
            <a:r>
              <a:rPr sz="1200" dirty="0">
                <a:latin typeface="Times New Roman"/>
                <a:cs typeface="Times New Roman"/>
              </a:rPr>
              <a:t>in qualche modo da </a:t>
            </a:r>
            <a:r>
              <a:rPr sz="1200" spc="-5" dirty="0">
                <a:latin typeface="Times New Roman"/>
                <a:cs typeface="Times New Roman"/>
              </a:rPr>
              <a:t>quella che entra. Ma  indipendentemente </a:t>
            </a:r>
            <a:r>
              <a:rPr sz="1200" dirty="0">
                <a:latin typeface="Times New Roman"/>
                <a:cs typeface="Times New Roman"/>
              </a:rPr>
              <a:t>da possibili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questo tipo, la </a:t>
            </a:r>
            <a:r>
              <a:rPr sz="1200" spc="-5" dirty="0">
                <a:latin typeface="Times New Roman"/>
                <a:cs typeface="Times New Roman"/>
              </a:rPr>
              <a:t>trasmutazione apertamente riconosciuta </a:t>
            </a:r>
            <a:r>
              <a:rPr sz="1200" dirty="0">
                <a:latin typeface="Times New Roman"/>
                <a:cs typeface="Times New Roman"/>
              </a:rPr>
              <a:t>della potenza  </a:t>
            </a:r>
            <a:r>
              <a:rPr sz="1200" spc="-5" dirty="0">
                <a:latin typeface="Times New Roman"/>
                <a:cs typeface="Times New Roman"/>
              </a:rPr>
              <a:t>spaziale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forza primordiale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primaria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differenziatrice esercitata dalla </a:t>
            </a:r>
            <a:r>
              <a:rPr sz="1200" dirty="0">
                <a:latin typeface="Times New Roman"/>
                <a:cs typeface="Times New Roman"/>
              </a:rPr>
              <a:t>presenza-tensione </a:t>
            </a:r>
            <a:r>
              <a:rPr sz="1200" spc="-5" dirty="0">
                <a:latin typeface="Times New Roman"/>
                <a:cs typeface="Times New Roman"/>
              </a:rPr>
              <a:t>degli 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viventi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38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(469.8) 42:2.8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passiva e potenziale diventa attiva e </a:t>
            </a:r>
            <a:r>
              <a:rPr sz="1200" spc="-5" dirty="0">
                <a:latin typeface="Times New Roman"/>
                <a:cs typeface="Times New Roman"/>
              </a:rPr>
              <a:t>primordiale </a:t>
            </a:r>
            <a:r>
              <a:rPr sz="1200" dirty="0">
                <a:latin typeface="Times New Roman"/>
                <a:cs typeface="Times New Roman"/>
              </a:rPr>
              <a:t>in risposta </a:t>
            </a:r>
            <a:r>
              <a:rPr sz="1200" spc="-5" dirty="0">
                <a:latin typeface="Times New Roman"/>
                <a:cs typeface="Times New Roman"/>
              </a:rPr>
              <a:t>alla resistenza </a:t>
            </a:r>
            <a:r>
              <a:rPr sz="1200" dirty="0">
                <a:latin typeface="Times New Roman"/>
                <a:cs typeface="Times New Roman"/>
              </a:rPr>
              <a:t>offerta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presenza 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degli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Primari Eventuati.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emerge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dominio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esclusivo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dell’Assoluto Non Qualificato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multipla — una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certi movimenti </a:t>
            </a:r>
            <a:r>
              <a:rPr sz="1200" dirty="0">
                <a:latin typeface="Times New Roman"/>
                <a:cs typeface="Times New Roman"/>
              </a:rPr>
              <a:t>primari </a:t>
            </a:r>
            <a:r>
              <a:rPr sz="1200" spc="-5" dirty="0">
                <a:latin typeface="Times New Roman"/>
                <a:cs typeface="Times New Roman"/>
              </a:rPr>
              <a:t>avviati dal Dio  dell’Azione </a:t>
            </a:r>
            <a:r>
              <a:rPr sz="1200" dirty="0">
                <a:latin typeface="Times New Roman"/>
                <a:cs typeface="Times New Roman"/>
              </a:rPr>
              <a:t>e poi a </a:t>
            </a:r>
            <a:r>
              <a:rPr sz="1200" spc="-5" dirty="0">
                <a:latin typeface="Times New Roman"/>
                <a:cs typeface="Times New Roman"/>
              </a:rPr>
              <a:t>certi movimenti compensatori che emanano dall’Assoluto 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primordiale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sembra reagire alla </a:t>
            </a:r>
            <a:r>
              <a:rPr sz="1200" dirty="0">
                <a:latin typeface="Times New Roman"/>
                <a:cs typeface="Times New Roman"/>
              </a:rPr>
              <a:t>causalità </a:t>
            </a:r>
            <a:r>
              <a:rPr sz="1200" spc="-5" dirty="0">
                <a:latin typeface="Times New Roman"/>
                <a:cs typeface="Times New Roman"/>
              </a:rPr>
              <a:t>trascendentale </a:t>
            </a:r>
            <a:r>
              <a:rPr sz="1200" dirty="0">
                <a:latin typeface="Times New Roman"/>
                <a:cs typeface="Times New Roman"/>
              </a:rPr>
              <a:t>in proporzione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all’assolutezza.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(469.9) 42:2.9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primordiale è talvolta denominata </a:t>
            </a:r>
            <a:r>
              <a:rPr sz="1200" i="1" spc="-5" dirty="0">
                <a:latin typeface="Times New Roman"/>
                <a:cs typeface="Times New Roman"/>
              </a:rPr>
              <a:t>energia </a:t>
            </a:r>
            <a:r>
              <a:rPr sz="1200" i="1" dirty="0">
                <a:latin typeface="Times New Roman"/>
                <a:cs typeface="Times New Roman"/>
              </a:rPr>
              <a:t>pura;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Uversa noi la </a:t>
            </a:r>
            <a:r>
              <a:rPr sz="1200" spc="-5" dirty="0">
                <a:latin typeface="Times New Roman"/>
                <a:cs typeface="Times New Roman"/>
              </a:rPr>
              <a:t>chiamiamo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segregata.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(470.1) 42:2.10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Energie emergenti.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passiva </a:t>
            </a:r>
            <a:r>
              <a:rPr sz="1200" spc="-5" dirty="0">
                <a:latin typeface="Times New Roman"/>
                <a:cs typeface="Times New Roman"/>
              </a:rPr>
              <a:t>degli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primari </a:t>
            </a:r>
            <a:r>
              <a:rPr sz="1200" dirty="0">
                <a:latin typeface="Times New Roman"/>
                <a:cs typeface="Times New Roman"/>
              </a:rPr>
              <a:t>è sufficiente a </a:t>
            </a:r>
            <a:r>
              <a:rPr sz="1200" spc="-5" dirty="0">
                <a:latin typeface="Times New Roman"/>
                <a:cs typeface="Times New Roman"/>
              </a:rPr>
              <a:t>trasformare  </a:t>
            </a:r>
            <a:r>
              <a:rPr sz="1200" dirty="0">
                <a:latin typeface="Times New Roman"/>
                <a:cs typeface="Times New Roman"/>
              </a:rPr>
              <a:t>la potenza spaziale in forza </a:t>
            </a:r>
            <a:r>
              <a:rPr sz="1200" spc="-5" dirty="0">
                <a:latin typeface="Times New Roman"/>
                <a:cs typeface="Times New Roman"/>
              </a:rPr>
              <a:t>primordiale,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spaziale attivato che </a:t>
            </a:r>
            <a:r>
              <a:rPr sz="1200" spc="-5" dirty="0">
                <a:latin typeface="Times New Roman"/>
                <a:cs typeface="Times New Roman"/>
              </a:rPr>
              <a:t>questi stessi </a:t>
            </a:r>
            <a:r>
              <a:rPr sz="1200" dirty="0">
                <a:latin typeface="Times New Roman"/>
                <a:cs typeface="Times New Roman"/>
              </a:rPr>
              <a:t>organizzatori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199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60424" y="513333"/>
            <a:ext cx="709422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38100" marR="304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forza cominciano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operazioni attive </a:t>
            </a:r>
            <a:r>
              <a:rPr sz="1200" dirty="0">
                <a:latin typeface="Times New Roman"/>
                <a:cs typeface="Times New Roman"/>
              </a:rPr>
              <a:t>iniziali.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primordiale </a:t>
            </a:r>
            <a:r>
              <a:rPr sz="1200" dirty="0">
                <a:latin typeface="Times New Roman"/>
                <a:cs typeface="Times New Roman"/>
              </a:rPr>
              <a:t>è destinata a </a:t>
            </a:r>
            <a:r>
              <a:rPr sz="1200" spc="-5" dirty="0">
                <a:latin typeface="Times New Roman"/>
                <a:cs typeface="Times New Roman"/>
              </a:rPr>
              <a:t>passare per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distinte di  </a:t>
            </a:r>
            <a:r>
              <a:rPr sz="1200" spc="-5" dirty="0">
                <a:latin typeface="Times New Roman"/>
                <a:cs typeface="Times New Roman"/>
              </a:rPr>
              <a:t>trasmutazione nei regni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dell’energia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livelli dell’energia emergente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494665" marR="368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(470.2) 42:2.11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i="1" spc="-5" dirty="0">
                <a:latin typeface="Times New Roman"/>
                <a:cs typeface="Times New Roman"/>
              </a:rPr>
              <a:t>Energia poderosa.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l’energia potentemente orientatrice, mossa dalla </a:t>
            </a:r>
            <a:r>
              <a:rPr sz="1200" dirty="0">
                <a:latin typeface="Times New Roman"/>
                <a:cs typeface="Times New Roman"/>
              </a:rPr>
              <a:t>massa,  </a:t>
            </a:r>
            <a:r>
              <a:rPr sz="1200" spc="-5" dirty="0">
                <a:latin typeface="Times New Roman"/>
                <a:cs typeface="Times New Roman"/>
              </a:rPr>
              <a:t>poderosamente </a:t>
            </a:r>
            <a:r>
              <a:rPr sz="1200" dirty="0">
                <a:latin typeface="Times New Roman"/>
                <a:cs typeface="Times New Roman"/>
              </a:rPr>
              <a:t>tesa e di reazione violenta — </a:t>
            </a:r>
            <a:r>
              <a:rPr sz="1200" spc="-5" dirty="0">
                <a:latin typeface="Times New Roman"/>
                <a:cs typeface="Times New Roman"/>
              </a:rPr>
              <a:t>giganteschi sistemi d’energia </a:t>
            </a:r>
            <a:r>
              <a:rPr sz="1200" dirty="0">
                <a:latin typeface="Times New Roman"/>
                <a:cs typeface="Times New Roman"/>
              </a:rPr>
              <a:t>messi in movimento </a:t>
            </a:r>
            <a:r>
              <a:rPr sz="1200" spc="-5" dirty="0">
                <a:latin typeface="Times New Roman"/>
                <a:cs typeface="Times New Roman"/>
              </a:rPr>
              <a:t>dalle  attività degli </a:t>
            </a:r>
            <a:r>
              <a:rPr sz="1200" dirty="0">
                <a:latin typeface="Times New Roman"/>
                <a:cs typeface="Times New Roman"/>
              </a:rPr>
              <a:t>organizzatori di </a:t>
            </a:r>
            <a:r>
              <a:rPr sz="1200" spc="-5" dirty="0">
                <a:latin typeface="Times New Roman"/>
                <a:cs typeface="Times New Roman"/>
              </a:rPr>
              <a:t>forza primari. Questa energia primaria </a:t>
            </a:r>
            <a:r>
              <a:rPr sz="1200" dirty="0">
                <a:latin typeface="Times New Roman"/>
                <a:cs typeface="Times New Roman"/>
              </a:rPr>
              <a:t>o poderosa all’inizio non  risponde </a:t>
            </a:r>
            <a:r>
              <a:rPr sz="1200" spc="-5" dirty="0">
                <a:latin typeface="Times New Roman"/>
                <a:cs typeface="Times New Roman"/>
              </a:rPr>
              <a:t>nettamente all’attrazione della gravità del Paradiso,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fornisce probabilmente </a:t>
            </a:r>
            <a:r>
              <a:rPr sz="1200" dirty="0">
                <a:latin typeface="Times New Roman"/>
                <a:cs typeface="Times New Roman"/>
              </a:rPr>
              <a:t>una  risposta di </a:t>
            </a:r>
            <a:r>
              <a:rPr sz="1200" spc="-5" dirty="0">
                <a:latin typeface="Times New Roman"/>
                <a:cs typeface="Times New Roman"/>
              </a:rPr>
              <a:t>aggregazione della massa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direzione nello </a:t>
            </a:r>
            <a:r>
              <a:rPr sz="1200" dirty="0">
                <a:latin typeface="Times New Roman"/>
                <a:cs typeface="Times New Roman"/>
              </a:rPr>
              <a:t>spazio al </a:t>
            </a:r>
            <a:r>
              <a:rPr sz="1200" spc="-5" dirty="0">
                <a:latin typeface="Times New Roman"/>
                <a:cs typeface="Times New Roman"/>
              </a:rPr>
              <a:t>gruppo collettivo delle </a:t>
            </a:r>
            <a:r>
              <a:rPr sz="1200" dirty="0">
                <a:latin typeface="Times New Roman"/>
                <a:cs typeface="Times New Roman"/>
              </a:rPr>
              <a:t>influenze  </a:t>
            </a:r>
            <a:r>
              <a:rPr sz="1200" spc="-5" dirty="0">
                <a:latin typeface="Times New Roman"/>
                <a:cs typeface="Times New Roman"/>
              </a:rPr>
              <a:t>assolute operanti dal lato inferiore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l’energia emerge </a:t>
            </a:r>
            <a:r>
              <a:rPr sz="1200" dirty="0">
                <a:latin typeface="Times New Roman"/>
                <a:cs typeface="Times New Roman"/>
              </a:rPr>
              <a:t>al livello di </a:t>
            </a:r>
            <a:r>
              <a:rPr sz="1200" spc="-5" dirty="0">
                <a:latin typeface="Times New Roman"/>
                <a:cs typeface="Times New Roman"/>
              </a:rPr>
              <a:t>risposta iniziale  all’attrazione circolare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gravità assoluta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primari cedono </a:t>
            </a:r>
            <a:r>
              <a:rPr sz="1200" dirty="0">
                <a:latin typeface="Times New Roman"/>
                <a:cs typeface="Times New Roman"/>
              </a:rPr>
              <a:t>il  posto </a:t>
            </a:r>
            <a:r>
              <a:rPr sz="1200" spc="-5" dirty="0">
                <a:latin typeface="Times New Roman"/>
                <a:cs typeface="Times New Roman"/>
              </a:rPr>
              <a:t>all’azione dei loro associati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494665" marR="471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(470.3) 42:2.12 </a:t>
            </a:r>
            <a:r>
              <a:rPr sz="1200" dirty="0">
                <a:latin typeface="Times New Roman"/>
                <a:cs typeface="Times New Roman"/>
              </a:rPr>
              <a:t>b. </a:t>
            </a:r>
            <a:r>
              <a:rPr sz="1200" i="1" spc="-5" dirty="0">
                <a:latin typeface="Times New Roman"/>
                <a:cs typeface="Times New Roman"/>
              </a:rPr>
              <a:t>Energia gravitazionale.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appare </a:t>
            </a:r>
            <a:r>
              <a:rPr sz="1200" dirty="0">
                <a:latin typeface="Times New Roman"/>
                <a:cs typeface="Times New Roman"/>
              </a:rPr>
              <a:t>poi, che risponde </a:t>
            </a:r>
            <a:r>
              <a:rPr sz="1200" spc="-5" dirty="0">
                <a:latin typeface="Times New Roman"/>
                <a:cs typeface="Times New Roman"/>
              </a:rPr>
              <a:t>alla gravità, contiene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d’Universo e diventa il </a:t>
            </a:r>
            <a:r>
              <a:rPr sz="1200" spc="-5" dirty="0">
                <a:latin typeface="Times New Roman"/>
                <a:cs typeface="Times New Roman"/>
              </a:rPr>
              <a:t>predecessore attivo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materia</a:t>
            </a:r>
            <a:r>
              <a:rPr sz="1200" dirty="0">
                <a:latin typeface="Times New Roman"/>
                <a:cs typeface="Times New Roman"/>
              </a:rPr>
              <a:t> dell’Universo.</a:t>
            </a:r>
            <a:endParaRPr sz="1200">
              <a:latin typeface="Times New Roman"/>
              <a:cs typeface="Times New Roman"/>
            </a:endParaRPr>
          </a:p>
          <a:p>
            <a:pPr marL="494665" marR="3917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Questa energia secondaria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gravitazionale </a:t>
            </a:r>
            <a:r>
              <a:rPr sz="1200" dirty="0">
                <a:latin typeface="Times New Roman"/>
                <a:cs typeface="Times New Roman"/>
              </a:rPr>
              <a:t>è il prodotto </a:t>
            </a:r>
            <a:r>
              <a:rPr sz="1200" spc="-5" dirty="0">
                <a:latin typeface="Times New Roman"/>
                <a:cs typeface="Times New Roman"/>
              </a:rPr>
              <a:t>dell’elaborazione dell’energia </a:t>
            </a:r>
            <a:r>
              <a:rPr sz="1200" dirty="0">
                <a:latin typeface="Times New Roman"/>
                <a:cs typeface="Times New Roman"/>
              </a:rPr>
              <a:t>risultante dalla  </a:t>
            </a:r>
            <a:r>
              <a:rPr sz="1200" spc="-5" dirty="0">
                <a:latin typeface="Times New Roman"/>
                <a:cs typeface="Times New Roman"/>
              </a:rPr>
              <a:t>presenza-pressione </a:t>
            </a:r>
            <a:r>
              <a:rPr sz="1200" dirty="0">
                <a:latin typeface="Times New Roman"/>
                <a:cs typeface="Times New Roman"/>
              </a:rPr>
              <a:t>e dalle </a:t>
            </a:r>
            <a:r>
              <a:rPr sz="1200" spc="-5" dirty="0">
                <a:latin typeface="Times New Roman"/>
                <a:cs typeface="Times New Roman"/>
              </a:rPr>
              <a:t>tendenze-tensioni </a:t>
            </a:r>
            <a:r>
              <a:rPr sz="1200" dirty="0">
                <a:latin typeface="Times New Roman"/>
                <a:cs typeface="Times New Roman"/>
              </a:rPr>
              <a:t>stabilite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Organizzatori di </a:t>
            </a:r>
            <a:r>
              <a:rPr sz="1200" spc="-5" dirty="0">
                <a:latin typeface="Times New Roman"/>
                <a:cs typeface="Times New Roman"/>
              </a:rPr>
              <a:t>Forza Maestri  Trascendentali Associati.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</a:t>
            </a:r>
            <a:r>
              <a:rPr sz="1200" spc="-5" dirty="0">
                <a:latin typeface="Times New Roman"/>
                <a:cs typeface="Times New Roman"/>
              </a:rPr>
              <a:t>al lavoro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manipolatori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forza, l’energia </a:t>
            </a:r>
            <a:r>
              <a:rPr sz="1200" dirty="0">
                <a:latin typeface="Times New Roman"/>
                <a:cs typeface="Times New Roman"/>
              </a:rPr>
              <a:t>spaziale  </a:t>
            </a:r>
            <a:r>
              <a:rPr sz="1200" spc="-5" dirty="0">
                <a:latin typeface="Times New Roman"/>
                <a:cs typeface="Times New Roman"/>
              </a:rPr>
              <a:t>passa rapidamente dallo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poderoso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gravitazionale, </a:t>
            </a:r>
            <a:r>
              <a:rPr sz="1200" dirty="0">
                <a:latin typeface="Times New Roman"/>
                <a:cs typeface="Times New Roman"/>
              </a:rPr>
              <a:t>divenendo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direttamente</a:t>
            </a:r>
            <a:endParaRPr sz="1200">
              <a:latin typeface="Times New Roman"/>
              <a:cs typeface="Times New Roman"/>
            </a:endParaRPr>
          </a:p>
          <a:p>
            <a:pPr marL="494665" marR="50419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sensibile all’attrazione circolare della gravità (assoluta) del Paradiso, rivelando allo stesso tempo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potenziale di </a:t>
            </a:r>
            <a:r>
              <a:rPr sz="1200" spc="-5" dirty="0">
                <a:latin typeface="Times New Roman"/>
                <a:cs typeface="Times New Roman"/>
              </a:rPr>
              <a:t>sensibilità all’attrazione della gravità lineare </a:t>
            </a:r>
            <a:r>
              <a:rPr sz="1200" dirty="0">
                <a:latin typeface="Times New Roman"/>
                <a:cs typeface="Times New Roman"/>
              </a:rPr>
              <a:t>insita </a:t>
            </a:r>
            <a:r>
              <a:rPr sz="1200" spc="-5" dirty="0">
                <a:latin typeface="Times New Roman"/>
                <a:cs typeface="Times New Roman"/>
              </a:rPr>
              <a:t>nelle masse materiali,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compaiono presto, degli stadi elettronico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postelettronico dell’energia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materia. All’apparire  della risposta alla gravità, 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Associati </a:t>
            </a:r>
            <a:r>
              <a:rPr sz="1200" dirty="0">
                <a:latin typeface="Times New Roman"/>
                <a:cs typeface="Times New Roman"/>
              </a:rPr>
              <a:t>possono ritirarsi dai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cicloni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458469"/>
            <a:ext cx="8086090" cy="408368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TITOLI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E AUTORI................................................................................................................................................................................</a:t>
            </a:r>
            <a:r>
              <a:rPr sz="1200" spc="-75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32: </a:t>
            </a: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L’evoluzione degli Universi locali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...................................................................................................................................</a:t>
            </a:r>
            <a:r>
              <a:rPr sz="1200" spc="-200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6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33: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L’amministrazione dell’Universo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locale ........................................................................................................................</a:t>
            </a:r>
            <a:r>
              <a:rPr sz="1200" spc="-229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21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34: </a:t>
            </a:r>
            <a:r>
              <a:rPr sz="1200" spc="-10" dirty="0">
                <a:latin typeface="Times New Roman"/>
                <a:cs typeface="Times New Roman"/>
                <a:hlinkClick r:id="rId5" action="ppaction://hlinksldjump"/>
              </a:rPr>
              <a:t>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Spirito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Madre dell’Universo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locale...........................................................................................................................</a:t>
            </a:r>
            <a:r>
              <a:rPr sz="1200" spc="-5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35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35: I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Figli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Dio dell’Universo locale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.................................................................................................................................</a:t>
            </a:r>
            <a:r>
              <a:rPr sz="1200" spc="-95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52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36: I Portatori di Vita............................................................................................................................................................</a:t>
            </a:r>
            <a:r>
              <a:rPr sz="1200" spc="-150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72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37: </a:t>
            </a:r>
            <a:r>
              <a:rPr sz="1200" spc="-10" dirty="0">
                <a:latin typeface="Times New Roman"/>
                <a:cs typeface="Times New Roman"/>
                <a:hlinkClick r:id="rId8" action="ppaction://hlinksldjump"/>
              </a:rPr>
              <a:t>Le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personalità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dell’Universo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locale................................................................................................................................</a:t>
            </a:r>
            <a:r>
              <a:rPr sz="1200" spc="-70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88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38: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Gli spiriti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tutelari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dell’Universo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locale.........................................................................................................................</a:t>
            </a:r>
            <a:r>
              <a:rPr sz="1200" spc="-55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109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39: </a:t>
            </a:r>
            <a:r>
              <a:rPr sz="1200" spc="-10" dirty="0">
                <a:latin typeface="Times New Roman"/>
                <a:cs typeface="Times New Roman"/>
                <a:hlinkClick r:id="rId10" action="ppaction://hlinksldjump"/>
              </a:rPr>
              <a:t>Le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schiere serafiche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......................................................................................................................................................</a:t>
            </a:r>
            <a:r>
              <a:rPr sz="1200" spc="-229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122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40: I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Figli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11" action="ppaction://hlinksldjump"/>
              </a:rPr>
              <a:t>Dio ascendenti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...............................................................................................................................................</a:t>
            </a:r>
            <a:r>
              <a:rPr sz="1200" spc="-215" dirty="0">
                <a:latin typeface="Times New Roman"/>
                <a:cs typeface="Times New Roman"/>
                <a:hlinkClick r:id="rId11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1" action="ppaction://hlinksldjump"/>
              </a:rPr>
              <a:t>152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41: </a:t>
            </a:r>
            <a:r>
              <a:rPr sz="1200" spc="-5" dirty="0">
                <a:latin typeface="Times New Roman"/>
                <a:cs typeface="Times New Roman"/>
                <a:hlinkClick r:id="rId12" action="ppaction://hlinksldjump"/>
              </a:rPr>
              <a:t>Aspetti fisici dell’Universo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locale................................................................................................................................</a:t>
            </a:r>
            <a:r>
              <a:rPr sz="1200" spc="55" dirty="0">
                <a:latin typeface="Times New Roman"/>
                <a:cs typeface="Times New Roman"/>
                <a:hlinkClick r:id="rId1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2" action="ppaction://hlinksldjump"/>
              </a:rPr>
              <a:t>173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42: </a:t>
            </a:r>
            <a:r>
              <a:rPr sz="1200" spc="-5" dirty="0">
                <a:latin typeface="Times New Roman"/>
                <a:cs typeface="Times New Roman"/>
                <a:hlinkClick r:id="rId13" action="ppaction://hlinksldjump"/>
              </a:rPr>
              <a:t>L’energia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— mente e materia.......................................................................................................................................</a:t>
            </a:r>
            <a:r>
              <a:rPr sz="1200" spc="-35" dirty="0">
                <a:latin typeface="Times New Roman"/>
                <a:cs typeface="Times New Roman"/>
                <a:hlinkClick r:id="rId1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3" action="ppaction://hlinksldjump"/>
              </a:rPr>
              <a:t>194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1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43: </a:t>
            </a:r>
            <a:r>
              <a:rPr sz="1200" spc="-10" dirty="0">
                <a:latin typeface="Times New Roman"/>
                <a:cs typeface="Times New Roman"/>
                <a:hlinkClick r:id="rId14" action="ppaction://hlinksldjump"/>
              </a:rPr>
              <a:t>Le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costellazioni ............................................................................................................................................................</a:t>
            </a:r>
            <a:r>
              <a:rPr sz="1200" spc="-150" dirty="0">
                <a:latin typeface="Times New Roman"/>
                <a:cs typeface="Times New Roman"/>
                <a:hlinkClick r:id="rId1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4" action="ppaction://hlinksldjump"/>
              </a:rPr>
              <a:t>227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44: </a:t>
            </a:r>
            <a:r>
              <a:rPr sz="1200" spc="-5" dirty="0">
                <a:latin typeface="Times New Roman"/>
                <a:cs typeface="Times New Roman"/>
                <a:hlinkClick r:id="rId15" action="ppaction://hlinksldjump"/>
              </a:rPr>
              <a:t>Gli artigiani celesti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.......................................................................................................................................................</a:t>
            </a:r>
            <a:r>
              <a:rPr sz="1200" spc="-140" dirty="0">
                <a:latin typeface="Times New Roman"/>
                <a:cs typeface="Times New Roman"/>
                <a:hlinkClick r:id="rId1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5" action="ppaction://hlinksldjump"/>
              </a:rPr>
              <a:t>248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45: </a:t>
            </a:r>
            <a:r>
              <a:rPr sz="1200" spc="-5" dirty="0">
                <a:latin typeface="Times New Roman"/>
                <a:cs typeface="Times New Roman"/>
                <a:hlinkClick r:id="rId16" action="ppaction://hlinksldjump"/>
              </a:rPr>
              <a:t>L’amministrazione del sistema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locale ..........................................................................................................................</a:t>
            </a:r>
            <a:r>
              <a:rPr sz="1200" spc="-220" dirty="0">
                <a:latin typeface="Times New Roman"/>
                <a:cs typeface="Times New Roman"/>
                <a:hlinkClick r:id="rId1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6" action="ppaction://hlinksldjump"/>
              </a:rPr>
              <a:t>270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46: </a:t>
            </a:r>
            <a:r>
              <a:rPr sz="1200" spc="-10" dirty="0">
                <a:latin typeface="Times New Roman"/>
                <a:cs typeface="Times New Roman"/>
                <a:hlinkClick r:id="rId17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17" action="ppaction://hlinksldjump"/>
              </a:rPr>
              <a:t>capitale del sistema locale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.......................................................................................................................................</a:t>
            </a:r>
            <a:r>
              <a:rPr sz="1200" spc="-215" dirty="0">
                <a:latin typeface="Times New Roman"/>
                <a:cs typeface="Times New Roman"/>
                <a:hlinkClick r:id="rId1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7" action="ppaction://hlinksldjump"/>
              </a:rPr>
              <a:t>289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47:</a:t>
            </a:r>
            <a:r>
              <a:rPr sz="1200" spc="5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I</a:t>
            </a:r>
            <a:r>
              <a:rPr sz="1200" spc="-25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sette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mondi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 delle</a:t>
            </a:r>
            <a:r>
              <a:rPr sz="1200" spc="-10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spc="-5" dirty="0">
                <a:latin typeface="Times New Roman"/>
                <a:cs typeface="Times New Roman"/>
                <a:hlinkClick r:id="rId18" action="ppaction://hlinksldjump"/>
              </a:rPr>
              <a:t>dimore</a:t>
            </a:r>
            <a:r>
              <a:rPr sz="1200" spc="-175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............................................................................................................................................</a:t>
            </a:r>
            <a:r>
              <a:rPr sz="1200" spc="-90" dirty="0">
                <a:latin typeface="Times New Roman"/>
                <a:cs typeface="Times New Roman"/>
                <a:hlinkClick r:id="rId1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8" action="ppaction://hlinksldjump"/>
              </a:rPr>
              <a:t>309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7999095" cy="19659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(365.3) 32:5.7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di </a:t>
            </a:r>
            <a:r>
              <a:rPr sz="1200" spc="-5" dirty="0">
                <a:latin typeface="Times New Roman"/>
                <a:cs typeface="Times New Roman"/>
              </a:rPr>
              <a:t>Dio c’è </a:t>
            </a:r>
            <a:r>
              <a:rPr sz="1200" dirty="0">
                <a:latin typeface="Times New Roman"/>
                <a:cs typeface="Times New Roman"/>
              </a:rPr>
              <a:t>un piano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include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creatura di tutti i suoi immensi </a:t>
            </a:r>
            <a:r>
              <a:rPr sz="1200" spc="-5" dirty="0">
                <a:latin typeface="Times New Roman"/>
                <a:cs typeface="Times New Roman"/>
              </a:rPr>
              <a:t>domini,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piano </a:t>
            </a:r>
            <a:r>
              <a:rPr sz="1200" dirty="0">
                <a:latin typeface="Times New Roman"/>
                <a:cs typeface="Times New Roman"/>
              </a:rPr>
              <a:t>è un proposito 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di opportunità </a:t>
            </a:r>
            <a:r>
              <a:rPr sz="1200" spc="-5" dirty="0">
                <a:latin typeface="Times New Roman"/>
                <a:cs typeface="Times New Roman"/>
              </a:rPr>
              <a:t>sconfinate,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illimitato </a:t>
            </a:r>
            <a:r>
              <a:rPr sz="1200" dirty="0">
                <a:latin typeface="Times New Roman"/>
                <a:cs typeface="Times New Roman"/>
              </a:rPr>
              <a:t>e di vita senza </a:t>
            </a:r>
            <a:r>
              <a:rPr sz="1200" spc="-5" dirty="0">
                <a:latin typeface="Times New Roman"/>
                <a:cs typeface="Times New Roman"/>
              </a:rPr>
              <a:t>fine.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tesori </a:t>
            </a:r>
            <a:r>
              <a:rPr sz="1200" dirty="0">
                <a:latin typeface="Times New Roman"/>
                <a:cs typeface="Times New Roman"/>
              </a:rPr>
              <a:t>infiniti di </a:t>
            </a:r>
            <a:r>
              <a:rPr sz="1200" spc="-5" dirty="0">
                <a:latin typeface="Times New Roman"/>
                <a:cs typeface="Times New Roman"/>
              </a:rPr>
              <a:t>questa incomparabile </a:t>
            </a:r>
            <a:r>
              <a:rPr sz="1200" dirty="0">
                <a:latin typeface="Times New Roman"/>
                <a:cs typeface="Times New Roman"/>
              </a:rPr>
              <a:t>carriera 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l’impegno!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95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(365.4) 32:5.8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vi è </a:t>
            </a:r>
            <a:r>
              <a:rPr sz="1200" spc="-5" dirty="0">
                <a:latin typeface="Times New Roman"/>
                <a:cs typeface="Times New Roman"/>
              </a:rPr>
              <a:t>davanti! L’avventura del raggiungimento </a:t>
            </a:r>
            <a:r>
              <a:rPr sz="1200" dirty="0">
                <a:latin typeface="Times New Roman"/>
                <a:cs typeface="Times New Roman"/>
              </a:rPr>
              <a:t>della divinità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davanti a voi!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corsa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è iniziata! Chiunque lo </a:t>
            </a:r>
            <a:r>
              <a:rPr sz="1200" spc="-5" dirty="0">
                <a:latin typeface="Times New Roman"/>
                <a:cs typeface="Times New Roman"/>
              </a:rPr>
              <a:t>voglia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parteciparvi, </a:t>
            </a:r>
            <a:r>
              <a:rPr sz="1200" dirty="0">
                <a:latin typeface="Times New Roman"/>
                <a:cs typeface="Times New Roman"/>
              </a:rPr>
              <a:t>ed una vittoria certa </a:t>
            </a:r>
            <a:r>
              <a:rPr sz="1200" spc="-5" dirty="0">
                <a:latin typeface="Times New Roman"/>
                <a:cs typeface="Times New Roman"/>
              </a:rPr>
              <a:t>coronerà gli sforzi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essere umano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parteciperà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corsa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fiducia, affidando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passo del cammino alle </a:t>
            </a:r>
            <a:r>
              <a:rPr sz="1200" spc="-5" dirty="0">
                <a:latin typeface="Times New Roman"/>
                <a:cs typeface="Times New Roman"/>
              </a:rPr>
              <a:t>direttive dell’Aggiustatore interiore </a:t>
            </a:r>
            <a:r>
              <a:rPr sz="1200" dirty="0">
                <a:latin typeface="Times New Roman"/>
                <a:cs typeface="Times New Roman"/>
              </a:rPr>
              <a:t>e alla 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quello spirito </a:t>
            </a:r>
            <a:r>
              <a:rPr sz="1200" dirty="0">
                <a:latin typeface="Times New Roman"/>
                <a:cs typeface="Times New Roman"/>
              </a:rPr>
              <a:t>buono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stato sparso </a:t>
            </a:r>
            <a:r>
              <a:rPr sz="1200" spc="-5" dirty="0">
                <a:latin typeface="Times New Roman"/>
                <a:cs typeface="Times New Roman"/>
              </a:rPr>
              <a:t>così generosamente su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genere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571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(365.5) 32:5.9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temporaneamente 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ed incaricato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missione da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Salvington.]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2947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2765" marR="6877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d’energia dello spazio </a:t>
            </a:r>
            <a:r>
              <a:rPr sz="1200" dirty="0">
                <a:latin typeface="Times New Roman"/>
                <a:cs typeface="Times New Roman"/>
              </a:rPr>
              <a:t>a condizione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d’Universo possano </a:t>
            </a:r>
            <a:r>
              <a:rPr sz="1200" spc="-5" dirty="0">
                <a:latin typeface="Times New Roman"/>
                <a:cs typeface="Times New Roman"/>
              </a:rPr>
              <a:t>essere assegnati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 campo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(470.4) 42:2.13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abbiamo alcuna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cause esatte degli </a:t>
            </a:r>
            <a:r>
              <a:rPr sz="1200" dirty="0">
                <a:latin typeface="Times New Roman"/>
                <a:cs typeface="Times New Roman"/>
              </a:rPr>
              <a:t>stadi primitivi di </a:t>
            </a:r>
            <a:r>
              <a:rPr sz="1200" spc="-5" dirty="0">
                <a:latin typeface="Times New Roman"/>
                <a:cs typeface="Times New Roman"/>
              </a:rPr>
              <a:t>evoluzione della forza, </a:t>
            </a:r>
            <a:r>
              <a:rPr sz="1200" spc="15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riconosciamo l’azione intelligente dell’Ultimo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livelli di </a:t>
            </a:r>
            <a:r>
              <a:rPr sz="1200" spc="-5" dirty="0">
                <a:latin typeface="Times New Roman"/>
                <a:cs typeface="Times New Roman"/>
              </a:rPr>
              <a:t>manifestazione dell’energia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emergente.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poderosa e quella </a:t>
            </a:r>
            <a:r>
              <a:rPr sz="1200" spc="-5" dirty="0">
                <a:latin typeface="Times New Roman"/>
                <a:cs typeface="Times New Roman"/>
              </a:rPr>
              <a:t>gravitazionale, considerate collettivamente,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chiamate su </a:t>
            </a:r>
            <a:r>
              <a:rPr sz="1200" dirty="0">
                <a:latin typeface="Times New Roman"/>
                <a:cs typeface="Times New Roman"/>
              </a:rPr>
              <a:t>Uversa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ultimata.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(470.5) 42:2.14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Potere d’Universo.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forza spaziale è stata </a:t>
            </a:r>
            <a:r>
              <a:rPr sz="1200" spc="-5" dirty="0">
                <a:latin typeface="Times New Roman"/>
                <a:cs typeface="Times New Roman"/>
              </a:rPr>
              <a:t>cambiata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energia spaziale </a:t>
            </a:r>
            <a:r>
              <a:rPr sz="1200" dirty="0">
                <a:latin typeface="Times New Roman"/>
                <a:cs typeface="Times New Roman"/>
              </a:rPr>
              <a:t>e poi in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sotto  </a:t>
            </a:r>
            <a:r>
              <a:rPr sz="1200" spc="-5" dirty="0">
                <a:latin typeface="Times New Roman"/>
                <a:cs typeface="Times New Roman"/>
              </a:rPr>
              <a:t>controllo gravitazionale. L’energia fisica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perfezionata 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poter essere </a:t>
            </a:r>
            <a:r>
              <a:rPr sz="1200" dirty="0">
                <a:latin typeface="Times New Roman"/>
                <a:cs typeface="Times New Roman"/>
              </a:rPr>
              <a:t>immessa in </a:t>
            </a:r>
            <a:r>
              <a:rPr sz="1200" spc="-5" dirty="0">
                <a:latin typeface="Times New Roman"/>
                <a:cs typeface="Times New Roman"/>
              </a:rPr>
              <a:t>canali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posta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dei molteplici </a:t>
            </a:r>
            <a:r>
              <a:rPr sz="1200" spc="-5" dirty="0">
                <a:latin typeface="Times New Roman"/>
                <a:cs typeface="Times New Roman"/>
              </a:rPr>
              <a:t>propositi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Creatori universali. Quest’opera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proseguita dai versatili  direttori, centri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controllori dell’energia fisica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— le creazioni </a:t>
            </a:r>
            <a:r>
              <a:rPr sz="1200" spc="-5" dirty="0">
                <a:latin typeface="Times New Roman"/>
                <a:cs typeface="Times New Roman"/>
              </a:rPr>
              <a:t>organizzate ed </a:t>
            </a:r>
            <a:r>
              <a:rPr sz="1200" dirty="0">
                <a:latin typeface="Times New Roman"/>
                <a:cs typeface="Times New Roman"/>
              </a:rPr>
              <a:t>abitate. </a:t>
            </a:r>
            <a:r>
              <a:rPr sz="1200" spc="-5" dirty="0">
                <a:latin typeface="Times New Roman"/>
                <a:cs typeface="Times New Roman"/>
              </a:rPr>
              <a:t>Questi 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assumono </a:t>
            </a:r>
            <a:r>
              <a:rPr sz="1200" dirty="0">
                <a:latin typeface="Times New Roman"/>
                <a:cs typeface="Times New Roman"/>
              </a:rPr>
              <a:t>il controllo più o </a:t>
            </a:r>
            <a:r>
              <a:rPr sz="1200" spc="-5" dirty="0">
                <a:latin typeface="Times New Roman"/>
                <a:cs typeface="Times New Roman"/>
              </a:rPr>
              <a:t>meno completo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ventuno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fasi </a:t>
            </a:r>
            <a:r>
              <a:rPr sz="1200" spc="-5" dirty="0">
                <a:latin typeface="Times New Roman"/>
                <a:cs typeface="Times New Roman"/>
              </a:rPr>
              <a:t>dell’energia  che costituiscono l’attuale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dei sette </a:t>
            </a:r>
            <a:r>
              <a:rPr sz="1200" spc="-5" dirty="0">
                <a:latin typeface="Times New Roman"/>
                <a:cs typeface="Times New Roman"/>
              </a:rPr>
              <a:t>Superuniversi. Questo </a:t>
            </a:r>
            <a:r>
              <a:rPr sz="1200" dirty="0">
                <a:latin typeface="Times New Roman"/>
                <a:cs typeface="Times New Roman"/>
              </a:rPr>
              <a:t>dominio del </a:t>
            </a:r>
            <a:r>
              <a:rPr sz="1200" spc="-5" dirty="0">
                <a:latin typeface="Times New Roman"/>
                <a:cs typeface="Times New Roman"/>
              </a:rPr>
              <a:t>potere-energia-materia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regno delle attività intelligenti del </a:t>
            </a:r>
            <a:r>
              <a:rPr sz="1200" dirty="0">
                <a:latin typeface="Times New Roman"/>
                <a:cs typeface="Times New Roman"/>
              </a:rPr>
              <a:t>Settuplo, e funziona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tempo-spazio sotto il supercontrollo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(470.6) 42:2.15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chiamiamo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del potere </a:t>
            </a:r>
            <a:r>
              <a:rPr sz="1200" dirty="0">
                <a:latin typeface="Times New Roman"/>
                <a:cs typeface="Times New Roman"/>
              </a:rPr>
              <a:t>d’Universo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gravita.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(470.7)  42:2.16 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Energia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Havona. </a:t>
            </a:r>
            <a:r>
              <a:rPr sz="1200" spc="-5" dirty="0">
                <a:latin typeface="Times New Roman"/>
                <a:cs typeface="Times New Roman"/>
              </a:rPr>
              <a:t>Concettualmente questa narrazione si </a:t>
            </a:r>
            <a:r>
              <a:rPr sz="1200" dirty="0">
                <a:latin typeface="Times New Roman"/>
                <a:cs typeface="Times New Roman"/>
              </a:rPr>
              <a:t>è spostata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seguendo,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  <a:p>
            <a:pPr marL="76200" marR="11176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l’altro,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trasmutazione della forza spaziale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livello operativo dell’energia-potere degli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spazio. Proseguendo verso </a:t>
            </a:r>
            <a:r>
              <a:rPr sz="1200" dirty="0">
                <a:latin typeface="Times New Roman"/>
                <a:cs typeface="Times New Roman"/>
              </a:rPr>
              <a:t>il Paradiso, </a:t>
            </a:r>
            <a:r>
              <a:rPr sz="1200" spc="-5" dirty="0">
                <a:latin typeface="Times New Roman"/>
                <a:cs typeface="Times New Roman"/>
              </a:rPr>
              <a:t>incontriamo </a:t>
            </a:r>
            <a:r>
              <a:rPr sz="1200" dirty="0">
                <a:latin typeface="Times New Roman"/>
                <a:cs typeface="Times New Roman"/>
              </a:rPr>
              <a:t>poi una </a:t>
            </a:r>
            <a:r>
              <a:rPr sz="1200" spc="-5" dirty="0">
                <a:latin typeface="Times New Roman"/>
                <a:cs typeface="Times New Roman"/>
              </a:rPr>
              <a:t>fase preesistente dell’energia </a:t>
            </a:r>
            <a:r>
              <a:rPr sz="1200" dirty="0">
                <a:latin typeface="Times New Roman"/>
                <a:cs typeface="Times New Roman"/>
              </a:rPr>
              <a:t>che è 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centrale. Qui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ciclo </a:t>
            </a:r>
            <a:r>
              <a:rPr sz="1200" dirty="0">
                <a:latin typeface="Times New Roman"/>
                <a:cs typeface="Times New Roman"/>
              </a:rPr>
              <a:t>evoluzionario </a:t>
            </a:r>
            <a:r>
              <a:rPr sz="1200" spc="-5" dirty="0">
                <a:latin typeface="Times New Roman"/>
                <a:cs typeface="Times New Roman"/>
              </a:rPr>
              <a:t>sembra tornare su se stesso; l’energia-potere </a:t>
            </a:r>
            <a:r>
              <a:rPr sz="1200" dirty="0">
                <a:latin typeface="Times New Roman"/>
                <a:cs typeface="Times New Roman"/>
              </a:rPr>
              <a:t>sembra  </a:t>
            </a:r>
            <a:r>
              <a:rPr sz="1200" spc="-5" dirty="0">
                <a:latin typeface="Times New Roman"/>
                <a:cs typeface="Times New Roman"/>
              </a:rPr>
              <a:t>ora cominciare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indietro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forza, </a:t>
            </a:r>
            <a:r>
              <a:rPr sz="1200" dirty="0">
                <a:latin typeface="Times New Roman"/>
                <a:cs typeface="Times New Roman"/>
              </a:rPr>
              <a:t>ma una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di natura molto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della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potenza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4830" cy="37268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85851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spaziale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forza primordiale.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d’energia </a:t>
            </a:r>
            <a:r>
              <a:rPr sz="1200" dirty="0">
                <a:latin typeface="Times New Roman"/>
                <a:cs typeface="Times New Roman"/>
              </a:rPr>
              <a:t>di Havona non </a:t>
            </a:r>
            <a:r>
              <a:rPr sz="1200" spc="-5" dirty="0">
                <a:latin typeface="Times New Roman"/>
                <a:cs typeface="Times New Roman"/>
              </a:rPr>
              <a:t>sono duali; sono </a:t>
            </a:r>
            <a:r>
              <a:rPr sz="1200" dirty="0">
                <a:latin typeface="Times New Roman"/>
                <a:cs typeface="Times New Roman"/>
              </a:rPr>
              <a:t>trini.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dominio  </a:t>
            </a:r>
            <a:r>
              <a:rPr sz="1200" spc="-5" dirty="0">
                <a:latin typeface="Times New Roman"/>
                <a:cs typeface="Times New Roman"/>
              </a:rPr>
              <a:t>esistenziale dell’energia dell’Attore Congiunto,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(471.1) 42:2.17 </a:t>
            </a:r>
            <a:r>
              <a:rPr sz="1200" spc="-5" dirty="0">
                <a:latin typeface="Times New Roman"/>
                <a:cs typeface="Times New Roman"/>
              </a:rPr>
              <a:t>Su Uversa queste energie </a:t>
            </a:r>
            <a:r>
              <a:rPr sz="1200" dirty="0">
                <a:latin typeface="Times New Roman"/>
                <a:cs typeface="Times New Roman"/>
              </a:rPr>
              <a:t>di Havona sono </a:t>
            </a:r>
            <a:r>
              <a:rPr sz="1200" spc="-5" dirty="0">
                <a:latin typeface="Times New Roman"/>
                <a:cs typeface="Times New Roman"/>
              </a:rPr>
              <a:t>conosciute come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0" marR="6019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(471.2) 42:2.18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Energia trascendentale. </a:t>
            </a:r>
            <a:r>
              <a:rPr sz="1200" spc="-5" dirty="0">
                <a:latin typeface="Times New Roman"/>
                <a:cs typeface="Times New Roman"/>
              </a:rPr>
              <a:t>Questo sistema d’energia opera sul livello superiore del </a:t>
            </a:r>
            <a:r>
              <a:rPr sz="1200" dirty="0">
                <a:latin typeface="Times New Roman"/>
                <a:cs typeface="Times New Roman"/>
              </a:rPr>
              <a:t>Paradiso, 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e solo in connessione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popolazioni </a:t>
            </a:r>
            <a:r>
              <a:rPr sz="1200" spc="-5" dirty="0">
                <a:latin typeface="Times New Roman"/>
                <a:cs typeface="Times New Roman"/>
              </a:rPr>
              <a:t>absonite. Su Uversa esso </a:t>
            </a:r>
            <a:r>
              <a:rPr sz="1200" dirty="0">
                <a:latin typeface="Times New Roman"/>
                <a:cs typeface="Times New Roman"/>
              </a:rPr>
              <a:t>è denominato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tranosta.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6502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(471.3) 42:2.19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Monota.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parente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del Paradiso. </a:t>
            </a:r>
            <a:r>
              <a:rPr sz="1200" spc="-5" dirty="0">
                <a:latin typeface="Times New Roman"/>
                <a:cs typeface="Times New Roman"/>
              </a:rPr>
              <a:t>Noi siamo inclini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credere  che </a:t>
            </a:r>
            <a:r>
              <a:rPr sz="1200" dirty="0">
                <a:latin typeface="Times New Roman"/>
                <a:cs typeface="Times New Roman"/>
              </a:rPr>
              <a:t>la monota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l’energia </a:t>
            </a:r>
            <a:r>
              <a:rPr sz="1200" spc="-5" dirty="0">
                <a:latin typeface="Times New Roman"/>
                <a:cs typeface="Times New Roman"/>
              </a:rPr>
              <a:t>vivente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spirituale del Paradiso </a:t>
            </a:r>
            <a:r>
              <a:rPr sz="1200" dirty="0">
                <a:latin typeface="Times New Roman"/>
                <a:cs typeface="Times New Roman"/>
              </a:rPr>
              <a:t>— un’eterna </a:t>
            </a:r>
            <a:r>
              <a:rPr sz="1200" spc="-5" dirty="0">
                <a:latin typeface="Times New Roman"/>
                <a:cs typeface="Times New Roman"/>
              </a:rPr>
              <a:t>contropartita dell’energia </a:t>
            </a:r>
            <a:r>
              <a:rPr sz="1200" dirty="0">
                <a:latin typeface="Times New Roman"/>
                <a:cs typeface="Times New Roman"/>
              </a:rPr>
              <a:t>vivente e  </a:t>
            </a:r>
            <a:r>
              <a:rPr sz="1200" spc="-5" dirty="0">
                <a:latin typeface="Times New Roman"/>
                <a:cs typeface="Times New Roman"/>
              </a:rPr>
              <a:t>spirituale del Figlio Originale </a:t>
            </a:r>
            <a:r>
              <a:rPr sz="1200" dirty="0">
                <a:latin typeface="Times New Roman"/>
                <a:cs typeface="Times New Roman"/>
              </a:rPr>
              <a:t>— quindi il </a:t>
            </a:r>
            <a:r>
              <a:rPr sz="1200" spc="-5" dirty="0">
                <a:latin typeface="Times New Roman"/>
                <a:cs typeface="Times New Roman"/>
              </a:rPr>
              <a:t>sistema d’energia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 del Padre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874394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(471.4) 42:2.20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distinguere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monota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Paradiso; sono  </a:t>
            </a:r>
            <a:r>
              <a:rPr sz="1200" spc="-5" dirty="0">
                <a:latin typeface="Times New Roman"/>
                <a:cs typeface="Times New Roman"/>
              </a:rPr>
              <a:t>apparentemente </a:t>
            </a:r>
            <a:r>
              <a:rPr sz="1200" dirty="0">
                <a:latin typeface="Times New Roman"/>
                <a:cs typeface="Times New Roman"/>
              </a:rPr>
              <a:t>simili. </a:t>
            </a:r>
            <a:r>
              <a:rPr sz="1200" spc="-5" dirty="0">
                <a:latin typeface="Times New Roman"/>
                <a:cs typeface="Times New Roman"/>
              </a:rPr>
              <a:t>Esse hanno </a:t>
            </a:r>
            <a:r>
              <a:rPr sz="1200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differenti,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dire molto di 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manifestazioni  spirituali </a:t>
            </a:r>
            <a:r>
              <a:rPr sz="1200" dirty="0">
                <a:latin typeface="Times New Roman"/>
                <a:cs typeface="Times New Roman"/>
              </a:rPr>
              <a:t>e non spirituali </a:t>
            </a:r>
            <a:r>
              <a:rPr sz="1200" spc="-5" dirty="0">
                <a:latin typeface="Times New Roman"/>
                <a:cs typeface="Times New Roman"/>
              </a:rPr>
              <a:t>si distinguono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nome.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" marR="361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(471.5) 42:2.21 </a:t>
            </a:r>
            <a:r>
              <a:rPr sz="1200" spc="-5" dirty="0">
                <a:latin typeface="Times New Roman"/>
                <a:cs typeface="Times New Roman"/>
              </a:rPr>
              <a:t>Noi sappiamo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finite possono raggiungere l’esperienza dell’adorazione del Padre Universale grazie al 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dubitiamo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dirty="0">
                <a:latin typeface="Times New Roman"/>
                <a:cs typeface="Times New Roman"/>
              </a:rPr>
              <a:t>subassolute, </a:t>
            </a:r>
            <a:r>
              <a:rPr sz="1200" spc="-5" dirty="0">
                <a:latin typeface="Times New Roman"/>
                <a:cs typeface="Times New Roman"/>
              </a:rPr>
              <a:t>anche gli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stessi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dell’energia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Sorgente e Centro. </a:t>
            </a:r>
            <a:r>
              <a:rPr sz="1200" spc="-5" dirty="0">
                <a:latin typeface="Times New Roman"/>
                <a:cs typeface="Times New Roman"/>
              </a:rPr>
              <a:t>Una cosa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certa: se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direttori</a:t>
            </a:r>
            <a:endParaRPr sz="1200">
              <a:latin typeface="Times New Roman"/>
              <a:cs typeface="Times New Roman"/>
            </a:endParaRPr>
          </a:p>
          <a:p>
            <a:pPr marL="50800" marR="6921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 corrente della tecnica </a:t>
            </a:r>
            <a:r>
              <a:rPr sz="1200" dirty="0">
                <a:latin typeface="Times New Roman"/>
                <a:cs typeface="Times New Roman"/>
              </a:rPr>
              <a:t>di metamorfosi </a:t>
            </a:r>
            <a:r>
              <a:rPr sz="1200" spc="-5" dirty="0">
                <a:latin typeface="Times New Roman"/>
                <a:cs typeface="Times New Roman"/>
              </a:rPr>
              <a:t>della forza spaziale,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rivelano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di noi. È mia opinione  </a:t>
            </a:r>
            <a:r>
              <a:rPr sz="1200" spc="-5" dirty="0">
                <a:latin typeface="Times New Roman"/>
                <a:cs typeface="Times New Roman"/>
              </a:rPr>
              <a:t>che essi </a:t>
            </a:r>
            <a:r>
              <a:rPr sz="1200" dirty="0">
                <a:latin typeface="Times New Roman"/>
                <a:cs typeface="Times New Roman"/>
              </a:rPr>
              <a:t>non comprendano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funzione degli </a:t>
            </a:r>
            <a:r>
              <a:rPr sz="1200" dirty="0">
                <a:latin typeface="Times New Roman"/>
                <a:cs typeface="Times New Roman"/>
              </a:rPr>
              <a:t>organizzatori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forza.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(471.6) 42:2.22 </a:t>
            </a:r>
            <a:r>
              <a:rPr sz="1200" spc="-5" dirty="0">
                <a:latin typeface="Times New Roman"/>
                <a:cs typeface="Times New Roman"/>
              </a:rPr>
              <a:t>Questi stessi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sono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catalizzatori d’energia; cioè, provocano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segmentazione dell’energia,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organizzano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assemblano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formazioni unitarie mediante </a:t>
            </a:r>
            <a:r>
              <a:rPr sz="1200" dirty="0">
                <a:latin typeface="Times New Roman"/>
                <a:cs typeface="Times New Roman"/>
              </a:rPr>
              <a:t>la loro presenza. E tutto ciò </a:t>
            </a:r>
            <a:r>
              <a:rPr sz="1200" spc="-5" dirty="0">
                <a:latin typeface="Times New Roman"/>
                <a:cs typeface="Times New Roman"/>
              </a:rPr>
              <a:t>implica che deve esserci </a:t>
            </a:r>
            <a:r>
              <a:rPr sz="1200" dirty="0">
                <a:latin typeface="Times New Roman"/>
                <a:cs typeface="Times New Roman"/>
              </a:rPr>
              <a:t>qualcosa </a:t>
            </a:r>
            <a:r>
              <a:rPr sz="1200" spc="5" dirty="0">
                <a:latin typeface="Times New Roman"/>
                <a:cs typeface="Times New Roman"/>
              </a:rPr>
              <a:t>d’insito  </a:t>
            </a:r>
            <a:r>
              <a:rPr sz="1200" spc="-5" dirty="0">
                <a:latin typeface="Times New Roman"/>
                <a:cs typeface="Times New Roman"/>
              </a:rPr>
              <a:t>nell’energia che </a:t>
            </a:r>
            <a:r>
              <a:rPr sz="1200" dirty="0">
                <a:latin typeface="Times New Roman"/>
                <a:cs typeface="Times New Roman"/>
              </a:rPr>
              <a:t>la fa funzionare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entità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hanno </a:t>
            </a:r>
            <a:r>
              <a:rPr sz="1200" dirty="0">
                <a:latin typeface="Times New Roman"/>
                <a:cs typeface="Times New Roman"/>
              </a:rPr>
              <a:t>denominato da 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il </a:t>
            </a:r>
            <a:r>
              <a:rPr sz="1200" spc="-5" dirty="0">
                <a:latin typeface="Times New Roman"/>
                <a:cs typeface="Times New Roman"/>
              </a:rPr>
              <a:t>fenomeno della trasmutazione della forza cosmica </a:t>
            </a:r>
            <a:r>
              <a:rPr sz="1200" dirty="0">
                <a:latin typeface="Times New Roman"/>
                <a:cs typeface="Times New Roman"/>
              </a:rPr>
              <a:t>in potere d’Universo una delle </a:t>
            </a:r>
            <a:r>
              <a:rPr sz="1200" spc="-5" dirty="0">
                <a:latin typeface="Times New Roman"/>
                <a:cs typeface="Times New Roman"/>
              </a:rPr>
              <a:t>sette “infinità della divinità”.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tutto, non </a:t>
            </a:r>
            <a:r>
              <a:rPr sz="1200" spc="-5" dirty="0">
                <a:latin typeface="Times New Roman"/>
                <a:cs typeface="Times New Roman"/>
              </a:rPr>
              <a:t>saprete altro su questo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durante l’ascensione </a:t>
            </a:r>
            <a:r>
              <a:rPr sz="1200" dirty="0">
                <a:latin typeface="Times New Roman"/>
                <a:cs typeface="Times New Roman"/>
              </a:rPr>
              <a:t>nel vostro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7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(471.7) 42:2.23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incapacità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pienamente l’origine, </a:t>
            </a:r>
            <a:r>
              <a:rPr sz="1200" dirty="0">
                <a:latin typeface="Times New Roman"/>
                <a:cs typeface="Times New Roman"/>
              </a:rPr>
              <a:t>la natura e le </a:t>
            </a:r>
            <a:r>
              <a:rPr sz="1200" spc="-5" dirty="0">
                <a:latin typeface="Times New Roman"/>
                <a:cs typeface="Times New Roman"/>
              </a:rPr>
              <a:t>trasmutazioni della forza cosmica,  siamo perfettamente </a:t>
            </a:r>
            <a:r>
              <a:rPr sz="1200" dirty="0">
                <a:latin typeface="Times New Roman"/>
                <a:cs typeface="Times New Roman"/>
              </a:rPr>
              <a:t>a conoscenza di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comportamento dell’energia emergente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momento in cui essa  risponde </a:t>
            </a:r>
            <a:r>
              <a:rPr sz="1200" spc="-5" dirty="0">
                <a:latin typeface="Times New Roman"/>
                <a:cs typeface="Times New Roman"/>
              </a:rPr>
              <a:t>direttamente ed infallibilmente all’azione della gravità del </a:t>
            </a:r>
            <a:r>
              <a:rPr sz="1200" dirty="0">
                <a:latin typeface="Times New Roman"/>
                <a:cs typeface="Times New Roman"/>
              </a:rPr>
              <a:t>Paradiso — </a:t>
            </a:r>
            <a:r>
              <a:rPr sz="1200" spc="-5" dirty="0">
                <a:latin typeface="Times New Roman"/>
                <a:cs typeface="Times New Roman"/>
              </a:rPr>
              <a:t>all’incirca </a:t>
            </a:r>
            <a:r>
              <a:rPr sz="1200" dirty="0">
                <a:latin typeface="Times New Roman"/>
                <a:cs typeface="Times New Roman"/>
              </a:rPr>
              <a:t>il periodo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iniziano </a:t>
            </a:r>
            <a:r>
              <a:rPr sz="1200" spc="-5" dirty="0">
                <a:latin typeface="Times New Roman"/>
                <a:cs typeface="Times New Roman"/>
              </a:rPr>
              <a:t>ad operare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classificazione della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materia</a:t>
            </a:r>
            <a:endParaRPr sz="1600">
              <a:latin typeface="Times New Roman"/>
              <a:cs typeface="Times New Roman"/>
            </a:endParaRPr>
          </a:p>
          <a:p>
            <a:pPr marL="76200" marR="5841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(471.8) 42:3.1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è identica in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Universi, </a:t>
            </a:r>
            <a:r>
              <a:rPr sz="1200" spc="-5" dirty="0">
                <a:latin typeface="Times New Roman"/>
                <a:cs typeface="Times New Roman"/>
              </a:rPr>
              <a:t>eccetto </a:t>
            </a:r>
            <a:r>
              <a:rPr sz="1200" dirty="0">
                <a:latin typeface="Times New Roman"/>
                <a:cs typeface="Times New Roman"/>
              </a:rPr>
              <a:t>che nell’Universo </a:t>
            </a:r>
            <a:r>
              <a:rPr sz="1200" spc="-5" dirty="0">
                <a:latin typeface="Times New Roman"/>
                <a:cs typeface="Times New Roman"/>
              </a:rPr>
              <a:t>centrale.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sue proprietà fisiche, 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velocità di rivoluzione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elementi componenti,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dimensioni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elementi </a:t>
            </a:r>
            <a:r>
              <a:rPr sz="1200" dirty="0">
                <a:latin typeface="Times New Roman"/>
                <a:cs typeface="Times New Roman"/>
              </a:rPr>
              <a:t>in rivoluzione, 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loro distanza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nucleare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contenuto spaziale </a:t>
            </a:r>
            <a:r>
              <a:rPr sz="1200" spc="-5" dirty="0">
                <a:latin typeface="Times New Roman"/>
                <a:cs typeface="Times New Roman"/>
              </a:rPr>
              <a:t>della materia,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presenza di </a:t>
            </a:r>
            <a:r>
              <a:rPr sz="1200" spc="-5" dirty="0">
                <a:latin typeface="Times New Roman"/>
                <a:cs typeface="Times New Roman"/>
              </a:rPr>
              <a:t>certe forze </a:t>
            </a:r>
            <a:r>
              <a:rPr sz="1200" dirty="0">
                <a:latin typeface="Times New Roman"/>
                <a:cs typeface="Times New Roman"/>
              </a:rPr>
              <a:t>non ancora  </a:t>
            </a:r>
            <a:r>
              <a:rPr sz="1200" spc="-5" dirty="0">
                <a:latin typeface="Times New Roman"/>
                <a:cs typeface="Times New Roman"/>
              </a:rPr>
              <a:t>scoperte 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(471.9) 42:3.2 </a:t>
            </a:r>
            <a:r>
              <a:rPr sz="1200" spc="-5" dirty="0">
                <a:latin typeface="Times New Roman"/>
                <a:cs typeface="Times New Roman"/>
              </a:rPr>
              <a:t>Nei differenti </a:t>
            </a:r>
            <a:r>
              <a:rPr sz="1200" dirty="0">
                <a:latin typeface="Times New Roman"/>
                <a:cs typeface="Times New Roman"/>
              </a:rPr>
              <a:t>soli,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spaziali vi sono </a:t>
            </a:r>
            <a:r>
              <a:rPr sz="1200" spc="-5" dirty="0">
                <a:latin typeface="Times New Roman"/>
                <a:cs typeface="Times New Roman"/>
              </a:rPr>
              <a:t>dieci grandi </a:t>
            </a:r>
            <a:r>
              <a:rPr sz="1200" dirty="0">
                <a:latin typeface="Times New Roman"/>
                <a:cs typeface="Times New Roman"/>
              </a:rPr>
              <a:t>divisioni della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7759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(472.1) 42:3.3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Materia ultimatonica </a:t>
            </a:r>
            <a:r>
              <a:rPr sz="1200" dirty="0">
                <a:latin typeface="Times New Roman"/>
                <a:cs typeface="Times New Roman"/>
              </a:rPr>
              <a:t>— le unità fisiche </a:t>
            </a:r>
            <a:r>
              <a:rPr sz="1200" spc="-5" dirty="0">
                <a:latin typeface="Times New Roman"/>
                <a:cs typeface="Times New Roman"/>
              </a:rPr>
              <a:t>primarie dell’esistenza materiale,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particelle d’energia che  vanno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costituire gli</a:t>
            </a:r>
            <a:r>
              <a:rPr sz="1200" dirty="0">
                <a:latin typeface="Times New Roman"/>
                <a:cs typeface="Times New Roman"/>
              </a:rPr>
              <a:t> elettroni.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39634" cy="3556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(472.2) 42:3.4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Materia subelettronica </a:t>
            </a:r>
            <a:r>
              <a:rPr sz="1200" dirty="0">
                <a:latin typeface="Times New Roman"/>
                <a:cs typeface="Times New Roman"/>
              </a:rPr>
              <a:t>— lo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esplosivo e </a:t>
            </a:r>
            <a:r>
              <a:rPr sz="1200" spc="-5" dirty="0">
                <a:latin typeface="Times New Roman"/>
                <a:cs typeface="Times New Roman"/>
              </a:rPr>
              <a:t>repulsivo dei supergas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3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(472.3) 42:3.5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Materia elettronica </a:t>
            </a:r>
            <a:r>
              <a:rPr sz="1200" dirty="0">
                <a:latin typeface="Times New Roman"/>
                <a:cs typeface="Times New Roman"/>
              </a:rPr>
              <a:t>— lo </a:t>
            </a:r>
            <a:r>
              <a:rPr sz="1200" spc="-5" dirty="0">
                <a:latin typeface="Times New Roman"/>
                <a:cs typeface="Times New Roman"/>
              </a:rPr>
              <a:t>stadio elettrico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differenziazione della materia </a:t>
            </a:r>
            <a:r>
              <a:rPr sz="1200" dirty="0">
                <a:latin typeface="Times New Roman"/>
                <a:cs typeface="Times New Roman"/>
              </a:rPr>
              <a:t>— elettroni, protoni e </a:t>
            </a:r>
            <a:r>
              <a:rPr sz="1200" spc="-5" dirty="0">
                <a:latin typeface="Times New Roman"/>
                <a:cs typeface="Times New Roman"/>
              </a:rPr>
              <a:t>varie  altre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che entrano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costituzione </a:t>
            </a:r>
            <a:r>
              <a:rPr sz="1200" spc="-5" dirty="0">
                <a:latin typeface="Times New Roman"/>
                <a:cs typeface="Times New Roman"/>
              </a:rPr>
              <a:t>dei gruppi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elettronici.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(472.4) 42:3.6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Materia subatomica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materia esistente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grande quantità all’interno dei soli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caldi.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(472.5) 42:3.7 </a:t>
            </a:r>
            <a:r>
              <a:rPr sz="1200" dirty="0">
                <a:latin typeface="Times New Roman"/>
                <a:cs typeface="Times New Roman"/>
              </a:rPr>
              <a:t>5. Atomi </a:t>
            </a:r>
            <a:r>
              <a:rPr sz="1200" spc="-5" dirty="0">
                <a:latin typeface="Times New Roman"/>
                <a:cs typeface="Times New Roman"/>
              </a:rPr>
              <a:t>frantumati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si trovano nei </a:t>
            </a:r>
            <a:r>
              <a:rPr sz="1200" dirty="0">
                <a:latin typeface="Times New Roman"/>
                <a:cs typeface="Times New Roman"/>
              </a:rPr>
              <a:t>soli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raffreddamento </a:t>
            </a:r>
            <a:r>
              <a:rPr sz="1200" dirty="0">
                <a:latin typeface="Times New Roman"/>
                <a:cs typeface="Times New Roman"/>
              </a:rPr>
              <a:t>ed in tutto lo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2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(472.6) 42:3.8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ionizzata — </a:t>
            </a:r>
            <a:r>
              <a:rPr sz="1200" spc="-5" dirty="0">
                <a:latin typeface="Times New Roman"/>
                <a:cs typeface="Times New Roman"/>
              </a:rPr>
              <a:t>singoli atomi spogliati dei loro elettroni </a:t>
            </a:r>
            <a:r>
              <a:rPr sz="1200" dirty="0">
                <a:latin typeface="Times New Roman"/>
                <a:cs typeface="Times New Roman"/>
              </a:rPr>
              <a:t>esterni </a:t>
            </a:r>
            <a:r>
              <a:rPr sz="1200" spc="-5" dirty="0">
                <a:latin typeface="Times New Roman"/>
                <a:cs typeface="Times New Roman"/>
              </a:rPr>
              <a:t>(chimicamente attivi)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attività  elettriche, termiche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 raggi X </a:t>
            </a:r>
            <a:r>
              <a:rPr sz="1200" dirty="0">
                <a:latin typeface="Times New Roman"/>
                <a:cs typeface="Times New Roman"/>
              </a:rPr>
              <a:t>e 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5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(472.7) 42:3.9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Materia atomica </a:t>
            </a:r>
            <a:r>
              <a:rPr sz="1200" dirty="0">
                <a:latin typeface="Times New Roman"/>
                <a:cs typeface="Times New Roman"/>
              </a:rPr>
              <a:t>— lo </a:t>
            </a:r>
            <a:r>
              <a:rPr sz="1200" spc="-5" dirty="0">
                <a:latin typeface="Times New Roman"/>
                <a:cs typeface="Times New Roman"/>
              </a:rPr>
              <a:t>stadio chimico </a:t>
            </a:r>
            <a:r>
              <a:rPr sz="1200" dirty="0">
                <a:latin typeface="Times New Roman"/>
                <a:cs typeface="Times New Roman"/>
              </a:rPr>
              <a:t>di organizzazione </a:t>
            </a:r>
            <a:r>
              <a:rPr sz="1200" spc="-5" dirty="0">
                <a:latin typeface="Times New Roman"/>
                <a:cs typeface="Times New Roman"/>
              </a:rPr>
              <a:t>degli elementi, </a:t>
            </a:r>
            <a:r>
              <a:rPr sz="1200" dirty="0">
                <a:latin typeface="Times New Roman"/>
                <a:cs typeface="Times New Roman"/>
              </a:rPr>
              <a:t>le unità </a:t>
            </a:r>
            <a:r>
              <a:rPr sz="1200" spc="-5" dirty="0">
                <a:latin typeface="Times New Roman"/>
                <a:cs typeface="Times New Roman"/>
              </a:rPr>
              <a:t>componenti della  materia molecolare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50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(472.8) 42:3.10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molecolare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esiste su Urantia allo 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materializzazione  relativamente </a:t>
            </a:r>
            <a:r>
              <a:rPr sz="1200" dirty="0">
                <a:latin typeface="Times New Roman"/>
                <a:cs typeface="Times New Roman"/>
              </a:rPr>
              <a:t>stabile in condizioni</a:t>
            </a:r>
            <a:r>
              <a:rPr sz="1200" spc="-5" dirty="0">
                <a:latin typeface="Times New Roman"/>
                <a:cs typeface="Times New Roman"/>
              </a:rPr>
              <a:t> ordinarie.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(472.9) 42:3.11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Materia radioattiva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l’attività disorganizzatrice degli elementi </a:t>
            </a:r>
            <a:r>
              <a:rPr sz="1200" dirty="0">
                <a:latin typeface="Times New Roman"/>
                <a:cs typeface="Times New Roman"/>
              </a:rPr>
              <a:t>più pesanti in condizioni  di </a:t>
            </a:r>
            <a:r>
              <a:rPr sz="1200" spc="-5" dirty="0">
                <a:latin typeface="Times New Roman"/>
                <a:cs typeface="Times New Roman"/>
              </a:rPr>
              <a:t>moderato calore </a:t>
            </a:r>
            <a:r>
              <a:rPr sz="1200" dirty="0">
                <a:latin typeface="Times New Roman"/>
                <a:cs typeface="Times New Roman"/>
              </a:rPr>
              <a:t>e di ridotta </a:t>
            </a:r>
            <a:r>
              <a:rPr sz="1200" spc="-5" dirty="0">
                <a:latin typeface="Times New Roman"/>
                <a:cs typeface="Times New Roman"/>
              </a:rPr>
              <a:t>pressione della</a:t>
            </a:r>
            <a:r>
              <a:rPr sz="1200" dirty="0">
                <a:latin typeface="Times New Roman"/>
                <a:cs typeface="Times New Roman"/>
              </a:rPr>
              <a:t> gravità.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68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6864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(472.10) 42:3.12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Materia disgregata </a:t>
            </a:r>
            <a:r>
              <a:rPr sz="1200" dirty="0">
                <a:latin typeface="Times New Roman"/>
                <a:cs typeface="Times New Roman"/>
              </a:rPr>
              <a:t>— la materia relativamente </a:t>
            </a:r>
            <a:r>
              <a:rPr sz="1200" spc="-5" dirty="0">
                <a:latin typeface="Times New Roman"/>
                <a:cs typeface="Times New Roman"/>
              </a:rPr>
              <a:t>stazionaria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all’interno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soli freddi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spenti. Questa 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realmente stazionaria; c’è ancora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po’ di attività </a:t>
            </a:r>
            <a:r>
              <a:rPr sz="1200" spc="-5" dirty="0">
                <a:latin typeface="Times New Roman"/>
                <a:cs typeface="Times New Roman"/>
              </a:rPr>
              <a:t>ultimatonica ed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elettronica, </a:t>
            </a:r>
            <a:r>
              <a:rPr sz="1200" dirty="0">
                <a:latin typeface="Times New Roman"/>
                <a:cs typeface="Times New Roman"/>
              </a:rPr>
              <a:t>ma queste unità sono in </a:t>
            </a:r>
            <a:r>
              <a:rPr sz="1200" spc="-5" dirty="0">
                <a:latin typeface="Times New Roman"/>
                <a:cs typeface="Times New Roman"/>
              </a:rPr>
              <a:t>strettissima vicinanza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velocità di rivoluzione sono </a:t>
            </a:r>
            <a:r>
              <a:rPr sz="1200" spc="-5" dirty="0">
                <a:latin typeface="Times New Roman"/>
                <a:cs typeface="Times New Roman"/>
              </a:rPr>
              <a:t>molto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diminuite.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(472.11) 42:3.13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suddetta </a:t>
            </a:r>
            <a:r>
              <a:rPr sz="1200" dirty="0">
                <a:latin typeface="Times New Roman"/>
                <a:cs typeface="Times New Roman"/>
              </a:rPr>
              <a:t>classificazione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organizzazione </a:t>
            </a:r>
            <a:r>
              <a:rPr sz="1200" dirty="0">
                <a:latin typeface="Times New Roman"/>
                <a:cs typeface="Times New Roman"/>
              </a:rPr>
              <a:t>piuttosto che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appare </a:t>
            </a:r>
            <a:r>
              <a:rPr sz="1200" spc="-5" dirty="0">
                <a:latin typeface="Times New Roman"/>
                <a:cs typeface="Times New Roman"/>
              </a:rPr>
              <a:t>agli esseri  creati. Essa </a:t>
            </a:r>
            <a:r>
              <a:rPr sz="1200" dirty="0">
                <a:latin typeface="Times New Roman"/>
                <a:cs typeface="Times New Roman"/>
              </a:rPr>
              <a:t>non tiene conto né </a:t>
            </a:r>
            <a:r>
              <a:rPr sz="1200" spc="-5" dirty="0">
                <a:latin typeface="Times New Roman"/>
                <a:cs typeface="Times New Roman"/>
              </a:rPr>
              <a:t>degli stadi preemergenti dell’energia </a:t>
            </a:r>
            <a:r>
              <a:rPr sz="1200" dirty="0">
                <a:latin typeface="Times New Roman"/>
                <a:cs typeface="Times New Roman"/>
              </a:rPr>
              <a:t>né delle </a:t>
            </a:r>
            <a:r>
              <a:rPr sz="1200" spc="-5" dirty="0">
                <a:latin typeface="Times New Roman"/>
                <a:cs typeface="Times New Roman"/>
              </a:rPr>
              <a:t>materializzazioni eterne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nell’Universo 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trasmutazioni dell’energia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materia</a:t>
            </a:r>
            <a:endParaRPr sz="1600">
              <a:latin typeface="Times New Roman"/>
              <a:cs typeface="Times New Roman"/>
            </a:endParaRPr>
          </a:p>
          <a:p>
            <a:pPr marL="76200" marR="3333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(472.12) 42:4.1 </a:t>
            </a:r>
            <a:r>
              <a:rPr sz="1200" spc="-10" dirty="0">
                <a:latin typeface="Times New Roman"/>
                <a:cs typeface="Times New Roman"/>
              </a:rPr>
              <a:t>Luce, </a:t>
            </a:r>
            <a:r>
              <a:rPr sz="1200" spc="-5" dirty="0">
                <a:latin typeface="Times New Roman"/>
                <a:cs typeface="Times New Roman"/>
              </a:rPr>
              <a:t>calore, elettricità, magnetismo, chimica, energia </a:t>
            </a:r>
            <a:r>
              <a:rPr sz="1200" dirty="0">
                <a:latin typeface="Times New Roman"/>
                <a:cs typeface="Times New Roman"/>
              </a:rPr>
              <a:t>e materia sono — </a:t>
            </a:r>
            <a:r>
              <a:rPr sz="1200" spc="-5" dirty="0">
                <a:latin typeface="Times New Roman"/>
                <a:cs typeface="Times New Roman"/>
              </a:rPr>
              <a:t>per origine, </a:t>
            </a:r>
            <a:r>
              <a:rPr sz="1200" dirty="0">
                <a:latin typeface="Times New Roman"/>
                <a:cs typeface="Times New Roman"/>
              </a:rPr>
              <a:t>natura e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— un’unica e  </a:t>
            </a:r>
            <a:r>
              <a:rPr sz="1200" spc="-5" dirty="0">
                <a:latin typeface="Times New Roman"/>
                <a:cs typeface="Times New Roman"/>
              </a:rPr>
              <a:t>medesima cosa, assieme ad altre realtà materiali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scoperte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09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(472.13) 42:4.2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comprendiamo interamente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infiniti ai </a:t>
            </a:r>
            <a:r>
              <a:rPr sz="1200" dirty="0">
                <a:latin typeface="Times New Roman"/>
                <a:cs typeface="Times New Roman"/>
              </a:rPr>
              <a:t>quali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soggetta </a:t>
            </a:r>
            <a:r>
              <a:rPr sz="1200" spc="-5" dirty="0">
                <a:latin typeface="Times New Roman"/>
                <a:cs typeface="Times New Roman"/>
              </a:rPr>
              <a:t>l’energia fisica.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Universo essa appare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luce, </a:t>
            </a:r>
            <a:r>
              <a:rPr sz="1200" dirty="0">
                <a:latin typeface="Times New Roman"/>
                <a:cs typeface="Times New Roman"/>
              </a:rPr>
              <a:t>in un altro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luce più </a:t>
            </a:r>
            <a:r>
              <a:rPr sz="1200" spc="-5" dirty="0">
                <a:latin typeface="Times New Roman"/>
                <a:cs typeface="Times New Roman"/>
              </a:rPr>
              <a:t>calore, </a:t>
            </a:r>
            <a:r>
              <a:rPr sz="1200" dirty="0">
                <a:latin typeface="Times New Roman"/>
                <a:cs typeface="Times New Roman"/>
              </a:rPr>
              <a:t>in un altro </a:t>
            </a:r>
            <a:r>
              <a:rPr sz="1200" spc="-5" dirty="0">
                <a:latin typeface="Times New Roman"/>
                <a:cs typeface="Times New Roman"/>
              </a:rPr>
              <a:t>ancora sotto forme d’energia sconosciute su Urantia. 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numero incalcolabile di milioni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essa può </a:t>
            </a:r>
            <a:r>
              <a:rPr sz="1200" spc="-5" dirty="0">
                <a:latin typeface="Times New Roman"/>
                <a:cs typeface="Times New Roman"/>
              </a:rPr>
              <a:t>riapparire sotto qualche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d’energia elettrica </a:t>
            </a:r>
            <a:r>
              <a:rPr sz="1200" dirty="0">
                <a:latin typeface="Times New Roman"/>
                <a:cs typeface="Times New Roman"/>
              </a:rPr>
              <a:t>o di potere magnetico  </a:t>
            </a:r>
            <a:r>
              <a:rPr sz="1200" spc="-5" dirty="0">
                <a:latin typeface="Times New Roman"/>
                <a:cs typeface="Times New Roman"/>
              </a:rPr>
              <a:t>perturbati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agitati. Più tardi ancora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ricomparire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successivo Universo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forma di </a:t>
            </a:r>
            <a:r>
              <a:rPr sz="1200" spc="-5" dirty="0">
                <a:latin typeface="Times New Roman"/>
                <a:cs typeface="Times New Roman"/>
              </a:rPr>
              <a:t>materia variabile che </a:t>
            </a:r>
            <a:r>
              <a:rPr sz="1200" dirty="0">
                <a:latin typeface="Times New Roman"/>
                <a:cs typeface="Times New Roman"/>
              </a:rPr>
              <a:t>passa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serie di metamorfosi, </a:t>
            </a:r>
            <a:r>
              <a:rPr sz="1200" spc="-5" dirty="0">
                <a:latin typeface="Times New Roman"/>
                <a:cs typeface="Times New Roman"/>
              </a:rPr>
              <a:t>seguite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scomparsa fisica esteriore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grande </a:t>
            </a:r>
            <a:r>
              <a:rPr sz="1200" dirty="0">
                <a:latin typeface="Times New Roman"/>
                <a:cs typeface="Times New Roman"/>
              </a:rPr>
              <a:t>cataclisma </a:t>
            </a:r>
            <a:r>
              <a:rPr sz="1200" spc="-5" dirty="0">
                <a:latin typeface="Times New Roman"/>
                <a:cs typeface="Times New Roman"/>
              </a:rPr>
              <a:t>dei regni. </a:t>
            </a:r>
            <a:r>
              <a:rPr sz="1200" dirty="0">
                <a:latin typeface="Times New Roman"/>
                <a:cs typeface="Times New Roman"/>
              </a:rPr>
              <a:t>E poi, dopo  </a:t>
            </a:r>
            <a:r>
              <a:rPr sz="1200" spc="-5" dirty="0">
                <a:latin typeface="Times New Roman"/>
                <a:cs typeface="Times New Roman"/>
              </a:rPr>
              <a:t>numerosissime ere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vagabondaggio </a:t>
            </a:r>
            <a:r>
              <a:rPr sz="1200" dirty="0">
                <a:latin typeface="Times New Roman"/>
                <a:cs typeface="Times New Roman"/>
              </a:rPr>
              <a:t>quasi senza </a:t>
            </a:r>
            <a:r>
              <a:rPr sz="1200" spc="-5" dirty="0">
                <a:latin typeface="Times New Roman"/>
                <a:cs typeface="Times New Roman"/>
              </a:rPr>
              <a:t>fine attraverso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indefinito </a:t>
            </a:r>
            <a:r>
              <a:rPr sz="1200" dirty="0">
                <a:latin typeface="Times New Roman"/>
                <a:cs typeface="Times New Roman"/>
              </a:rPr>
              <a:t>di Universi, </a:t>
            </a:r>
            <a:r>
              <a:rPr sz="1200" spc="-5" dirty="0">
                <a:latin typeface="Times New Roman"/>
                <a:cs typeface="Times New Roman"/>
              </a:rPr>
              <a:t>questa stessa energia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ancora riemergere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molte volte di forma e di </a:t>
            </a:r>
            <a:r>
              <a:rPr sz="1200" spc="-5" dirty="0">
                <a:latin typeface="Times New Roman"/>
                <a:cs typeface="Times New Roman"/>
              </a:rPr>
              <a:t>potenziale. </a:t>
            </a:r>
            <a:r>
              <a:rPr sz="1200" dirty="0">
                <a:latin typeface="Times New Roman"/>
                <a:cs typeface="Times New Roman"/>
              </a:rPr>
              <a:t>E queste </a:t>
            </a:r>
            <a:r>
              <a:rPr sz="1200" spc="-5" dirty="0">
                <a:latin typeface="Times New Roman"/>
                <a:cs typeface="Times New Roman"/>
              </a:rPr>
              <a:t>trasformazioni continuano così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 successive ed </a:t>
            </a:r>
            <a:r>
              <a:rPr sz="1200" dirty="0">
                <a:latin typeface="Times New Roman"/>
                <a:cs typeface="Times New Roman"/>
              </a:rPr>
              <a:t>in innumerevoli </a:t>
            </a:r>
            <a:r>
              <a:rPr sz="1200" spc="-5" dirty="0">
                <a:latin typeface="Times New Roman"/>
                <a:cs typeface="Times New Roman"/>
              </a:rPr>
              <a:t>regni.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la </a:t>
            </a:r>
            <a:r>
              <a:rPr sz="1200" spc="-5" dirty="0">
                <a:latin typeface="Times New Roman"/>
                <a:cs typeface="Times New Roman"/>
              </a:rPr>
              <a:t>materia prosegue, </a:t>
            </a:r>
            <a:r>
              <a:rPr sz="1200" dirty="0">
                <a:latin typeface="Times New Roman"/>
                <a:cs typeface="Times New Roman"/>
              </a:rPr>
              <a:t>subendo le </a:t>
            </a:r>
            <a:r>
              <a:rPr sz="1200" spc="-5" dirty="0">
                <a:latin typeface="Times New Roman"/>
                <a:cs typeface="Times New Roman"/>
              </a:rPr>
              <a:t>trasmutazioni del tempo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girando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fedelmente sul cerchio dell’eternità. Anche se </a:t>
            </a:r>
            <a:r>
              <a:rPr sz="1200" dirty="0">
                <a:latin typeface="Times New Roman"/>
                <a:cs typeface="Times New Roman"/>
              </a:rPr>
              <a:t>le è </a:t>
            </a:r>
            <a:r>
              <a:rPr sz="1200" spc="-5" dirty="0">
                <a:latin typeface="Times New Roman"/>
                <a:cs typeface="Times New Roman"/>
              </a:rPr>
              <a:t>impedito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di ritornare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sorgente, </a:t>
            </a:r>
            <a:r>
              <a:rPr sz="1200" dirty="0">
                <a:latin typeface="Times New Roman"/>
                <a:cs typeface="Times New Roman"/>
              </a:rPr>
              <a:t>essa le </a:t>
            </a:r>
            <a:r>
              <a:rPr sz="1200" spc="-5" dirty="0">
                <a:latin typeface="Times New Roman"/>
                <a:cs typeface="Times New Roman"/>
              </a:rPr>
              <a:t>risponde </a:t>
            </a:r>
            <a:r>
              <a:rPr sz="1200" dirty="0">
                <a:latin typeface="Times New Roman"/>
                <a:cs typeface="Times New Roman"/>
              </a:rPr>
              <a:t>per sempre e  </a:t>
            </a:r>
            <a:r>
              <a:rPr sz="1200" spc="-5" dirty="0">
                <a:latin typeface="Times New Roman"/>
                <a:cs typeface="Times New Roman"/>
              </a:rPr>
              <a:t>procede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sul sentiero stabilito dalla Personalità Infinita che </a:t>
            </a:r>
            <a:r>
              <a:rPr sz="1200" dirty="0">
                <a:latin typeface="Times New Roman"/>
                <a:cs typeface="Times New Roman"/>
              </a:rPr>
              <a:t>l’ha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emessa.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1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28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(473.1) 42:4.3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potere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sono molto </a:t>
            </a:r>
            <a:r>
              <a:rPr sz="1200" spc="-5" dirty="0">
                <a:latin typeface="Times New Roman"/>
                <a:cs typeface="Times New Roman"/>
              </a:rPr>
              <a:t>occupati nel </a:t>
            </a:r>
            <a:r>
              <a:rPr sz="1200" dirty="0">
                <a:latin typeface="Times New Roman"/>
                <a:cs typeface="Times New Roman"/>
              </a:rPr>
              <a:t>lavoro di </a:t>
            </a:r>
            <a:r>
              <a:rPr sz="1200" spc="-5" dirty="0">
                <a:latin typeface="Times New Roman"/>
                <a:cs typeface="Times New Roman"/>
              </a:rPr>
              <a:t>trasmutazione degli ultimatoni nei circuiti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 </a:t>
            </a:r>
            <a:r>
              <a:rPr sz="1200" dirty="0">
                <a:latin typeface="Times New Roman"/>
                <a:cs typeface="Times New Roman"/>
              </a:rPr>
              <a:t>rivoluzioni </a:t>
            </a:r>
            <a:r>
              <a:rPr sz="1200" spc="-5" dirty="0">
                <a:latin typeface="Times New Roman"/>
                <a:cs typeface="Times New Roman"/>
              </a:rPr>
              <a:t>degli elettroni. Questi esseri straordinari controllano </a:t>
            </a:r>
            <a:r>
              <a:rPr sz="1200" dirty="0">
                <a:latin typeface="Times New Roman"/>
                <a:cs typeface="Times New Roman"/>
              </a:rPr>
              <a:t>e combinano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manipolando abilmente le unità 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base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dell’energia materializzata, gli ultimatoni.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maestri dell’energia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circola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primitivo.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collegamento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essi sono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dirigere efficacemente l’energia anche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trasmutazione al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livello</a:t>
            </a:r>
            <a:endParaRPr sz="1200">
              <a:latin typeface="Times New Roman"/>
              <a:cs typeface="Times New Roman"/>
            </a:endParaRPr>
          </a:p>
          <a:p>
            <a:pPr marL="76200" marR="1270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elettrico,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cosiddetto stadio elettronico. Ma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campo d’azione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considerevolmente ristretto quando l’energia </a:t>
            </a:r>
            <a:r>
              <a:rPr sz="1200" dirty="0">
                <a:latin typeface="Times New Roman"/>
                <a:cs typeface="Times New Roman"/>
              </a:rPr>
              <a:t>organizzata  </a:t>
            </a:r>
            <a:r>
              <a:rPr sz="1200" spc="-5" dirty="0">
                <a:latin typeface="Times New Roman"/>
                <a:cs typeface="Times New Roman"/>
              </a:rPr>
              <a:t>elettronicamente </a:t>
            </a:r>
            <a:r>
              <a:rPr sz="1200" dirty="0">
                <a:latin typeface="Times New Roman"/>
                <a:cs typeface="Times New Roman"/>
              </a:rPr>
              <a:t>ruota nei </a:t>
            </a:r>
            <a:r>
              <a:rPr sz="1200" spc="-5" dirty="0">
                <a:latin typeface="Times New Roman"/>
                <a:cs typeface="Times New Roman"/>
              </a:rPr>
              <a:t>vortici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atomici. </a:t>
            </a:r>
            <a:r>
              <a:rPr sz="1200" dirty="0">
                <a:latin typeface="Times New Roman"/>
                <a:cs typeface="Times New Roman"/>
              </a:rPr>
              <a:t>Dopo tale </a:t>
            </a:r>
            <a:r>
              <a:rPr sz="1200" spc="-5" dirty="0">
                <a:latin typeface="Times New Roman"/>
                <a:cs typeface="Times New Roman"/>
              </a:rPr>
              <a:t>materializzazione queste energie cadono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dominio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 potere d’attrazione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lineare.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98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(473.2) 42:4.4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agisce positivamente sulle </a:t>
            </a:r>
            <a:r>
              <a:rPr sz="1200" dirty="0">
                <a:latin typeface="Times New Roman"/>
                <a:cs typeface="Times New Roman"/>
              </a:rPr>
              <a:t>linee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canali d’energia dei </a:t>
            </a:r>
            <a:r>
              <a:rPr sz="1200" dirty="0">
                <a:latin typeface="Times New Roman"/>
                <a:cs typeface="Times New Roman"/>
              </a:rPr>
              <a:t>centri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fisici, ma 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hanno solo un </a:t>
            </a:r>
            <a:r>
              <a:rPr sz="1200" spc="-5" dirty="0">
                <a:latin typeface="Times New Roman"/>
                <a:cs typeface="Times New Roman"/>
              </a:rPr>
              <a:t>rapporto negativo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l’esercizio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facoltà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antigravitazionali.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(473.3) 42:4.5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freddo ed altre </a:t>
            </a:r>
            <a:r>
              <a:rPr sz="1200" dirty="0">
                <a:latin typeface="Times New Roman"/>
                <a:cs typeface="Times New Roman"/>
              </a:rPr>
              <a:t>influenze </a:t>
            </a:r>
            <a:r>
              <a:rPr sz="1200" spc="-5" dirty="0">
                <a:latin typeface="Times New Roman"/>
                <a:cs typeface="Times New Roman"/>
              </a:rPr>
              <a:t>sono all’opera </a:t>
            </a:r>
            <a:r>
              <a:rPr sz="1200" dirty="0">
                <a:latin typeface="Times New Roman"/>
                <a:cs typeface="Times New Roman"/>
              </a:rPr>
              <a:t>per organizzare </a:t>
            </a:r>
            <a:r>
              <a:rPr sz="1200" spc="-5" dirty="0">
                <a:latin typeface="Times New Roman"/>
                <a:cs typeface="Times New Roman"/>
              </a:rPr>
              <a:t>creativamente gli ultimatoni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elettroni.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calore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misura dell’attività elettronica, mentre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freddo significa semplicemente assenza </a:t>
            </a:r>
            <a:r>
              <a:rPr sz="1200" dirty="0">
                <a:latin typeface="Times New Roman"/>
                <a:cs typeface="Times New Roman"/>
              </a:rPr>
              <a:t>di calore — riposo </a:t>
            </a:r>
            <a:r>
              <a:rPr sz="1200" spc="-5" dirty="0">
                <a:latin typeface="Times New Roman"/>
                <a:cs typeface="Times New Roman"/>
              </a:rPr>
              <a:t>relativo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dell’energia</a:t>
            </a: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—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universale </a:t>
            </a:r>
            <a:r>
              <a:rPr sz="1200" dirty="0">
                <a:latin typeface="Times New Roman"/>
                <a:cs typeface="Times New Roman"/>
              </a:rPr>
              <a:t>dello spazio, ammesso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l’energia emergente </a:t>
            </a:r>
            <a:r>
              <a:rPr sz="1200" dirty="0">
                <a:latin typeface="Times New Roman"/>
                <a:cs typeface="Times New Roman"/>
              </a:rPr>
              <a:t>né 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organizzata </a:t>
            </a:r>
            <a:r>
              <a:rPr sz="1200" spc="-5" dirty="0">
                <a:latin typeface="Times New Roman"/>
                <a:cs typeface="Times New Roman"/>
              </a:rPr>
              <a:t>siano presenti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responsivi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gravità.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09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(473.4) 42:4.6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l’azione della gravità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quelle che impediscono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comparsa </a:t>
            </a:r>
            <a:r>
              <a:rPr sz="1200" dirty="0">
                <a:latin typeface="Times New Roman"/>
                <a:cs typeface="Times New Roman"/>
              </a:rPr>
              <a:t>dello zero </a:t>
            </a:r>
            <a:r>
              <a:rPr sz="1200" spc="-5" dirty="0">
                <a:latin typeface="Times New Roman"/>
                <a:cs typeface="Times New Roman"/>
              </a:rPr>
              <a:t>teorico assoluto, perché </a:t>
            </a:r>
            <a:r>
              <a:rPr sz="1200" dirty="0">
                <a:latin typeface="Times New Roman"/>
                <a:cs typeface="Times New Roman"/>
              </a:rPr>
              <a:t>lo  spazio </a:t>
            </a:r>
            <a:r>
              <a:rPr sz="1200" spc="-5" dirty="0">
                <a:latin typeface="Times New Roman"/>
                <a:cs typeface="Times New Roman"/>
              </a:rPr>
              <a:t>interstellare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la temperatura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zero </a:t>
            </a:r>
            <a:r>
              <a:rPr sz="1200" spc="-5" dirty="0">
                <a:latin typeface="Times New Roman"/>
                <a:cs typeface="Times New Roman"/>
              </a:rPr>
              <a:t>assoluto.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lo spazio </a:t>
            </a:r>
            <a:r>
              <a:rPr sz="1200" spc="-5" dirty="0">
                <a:latin typeface="Times New Roman"/>
                <a:cs typeface="Times New Roman"/>
              </a:rPr>
              <a:t>organizzato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correnti d’energia che  </a:t>
            </a:r>
            <a:r>
              <a:rPr sz="1200" dirty="0">
                <a:latin typeface="Times New Roman"/>
                <a:cs typeface="Times New Roman"/>
              </a:rPr>
              <a:t>rispondono </a:t>
            </a:r>
            <a:r>
              <a:rPr sz="1200" spc="-5" dirty="0">
                <a:latin typeface="Times New Roman"/>
                <a:cs typeface="Times New Roman"/>
              </a:rPr>
              <a:t>alla gravità,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attività ultimatoniche, 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energie elettroniche organizzatrici. </a:t>
            </a:r>
            <a:r>
              <a:rPr sz="1200" dirty="0">
                <a:latin typeface="Times New Roman"/>
                <a:cs typeface="Times New Roman"/>
              </a:rPr>
              <a:t>Praticamente  </a:t>
            </a:r>
            <a:r>
              <a:rPr sz="1200" spc="-5" dirty="0">
                <a:latin typeface="Times New Roman"/>
                <a:cs typeface="Times New Roman"/>
              </a:rPr>
              <a:t>parlando, </a:t>
            </a:r>
            <a:r>
              <a:rPr sz="1200" dirty="0">
                <a:latin typeface="Times New Roman"/>
                <a:cs typeface="Times New Roman"/>
              </a:rPr>
              <a:t>lo spazio non è vuoto. Anche </a:t>
            </a:r>
            <a:r>
              <a:rPr sz="1200" spc="-5" dirty="0">
                <a:latin typeface="Times New Roman"/>
                <a:cs typeface="Times New Roman"/>
              </a:rPr>
              <a:t>l’atmosfera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si </a:t>
            </a:r>
            <a:r>
              <a:rPr sz="1200" dirty="0">
                <a:latin typeface="Times New Roman"/>
                <a:cs typeface="Times New Roman"/>
              </a:rPr>
              <a:t>rarefà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fino </a:t>
            </a:r>
            <a:r>
              <a:rPr sz="1200" spc="-5" dirty="0">
                <a:latin typeface="Times New Roman"/>
                <a:cs typeface="Times New Roman"/>
              </a:rPr>
              <a:t>all’altezza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cinquemila </a:t>
            </a:r>
            <a:r>
              <a:rPr sz="1200" spc="-5" dirty="0">
                <a:latin typeface="Times New Roman"/>
                <a:cs typeface="Times New Roman"/>
              </a:rPr>
              <a:t>chilometri, 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a sfumare </a:t>
            </a:r>
            <a:r>
              <a:rPr sz="1200" spc="-5" dirty="0">
                <a:latin typeface="Times New Roman"/>
                <a:cs typeface="Times New Roman"/>
              </a:rPr>
              <a:t>nella materia spaziale </a:t>
            </a:r>
            <a:r>
              <a:rPr sz="1200" dirty="0">
                <a:latin typeface="Times New Roman"/>
                <a:cs typeface="Times New Roman"/>
              </a:rPr>
              <a:t>media di </a:t>
            </a:r>
            <a:r>
              <a:rPr sz="1200" spc="-5" dirty="0">
                <a:latin typeface="Times New Roman"/>
                <a:cs typeface="Times New Roman"/>
              </a:rPr>
              <a:t>questa sezione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lo spazio che più </a:t>
            </a:r>
            <a:r>
              <a:rPr sz="1200" spc="-5" dirty="0">
                <a:latin typeface="Times New Roman"/>
                <a:cs typeface="Times New Roman"/>
              </a:rPr>
              <a:t>si avvicina al  </a:t>
            </a:r>
            <a:r>
              <a:rPr sz="1200" dirty="0">
                <a:latin typeface="Times New Roman"/>
                <a:cs typeface="Times New Roman"/>
              </a:rPr>
              <a:t>vuoto contiene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spc="-5" dirty="0">
                <a:latin typeface="Times New Roman"/>
                <a:cs typeface="Times New Roman"/>
              </a:rPr>
              <a:t>ultimatoni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l’equivalente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elettrone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sedici </a:t>
            </a:r>
            <a:r>
              <a:rPr sz="1200" spc="-5" dirty="0">
                <a:latin typeface="Times New Roman"/>
                <a:cs typeface="Times New Roman"/>
              </a:rPr>
              <a:t>centimetri </a:t>
            </a:r>
            <a:r>
              <a:rPr sz="1200" dirty="0">
                <a:latin typeface="Times New Roman"/>
                <a:cs typeface="Times New Roman"/>
              </a:rPr>
              <a:t>cubici. </a:t>
            </a:r>
            <a:r>
              <a:rPr sz="1200" spc="-5" dirty="0">
                <a:latin typeface="Times New Roman"/>
                <a:cs typeface="Times New Roman"/>
              </a:rPr>
              <a:t>Tale rarefazione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spazio praticamente</a:t>
            </a:r>
            <a:r>
              <a:rPr sz="1200" dirty="0">
                <a:latin typeface="Times New Roman"/>
                <a:cs typeface="Times New Roman"/>
              </a:rPr>
              <a:t> vuoto.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293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(473.5) 42:4.7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temperatura — </a:t>
            </a:r>
            <a:r>
              <a:rPr sz="1200" spc="-5" dirty="0">
                <a:latin typeface="Times New Roman"/>
                <a:cs typeface="Times New Roman"/>
              </a:rPr>
              <a:t>caldo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freddo </a:t>
            </a:r>
            <a:r>
              <a:rPr sz="1200" dirty="0">
                <a:latin typeface="Times New Roman"/>
                <a:cs typeface="Times New Roman"/>
              </a:rPr>
              <a:t>— è secondaria solo </a:t>
            </a:r>
            <a:r>
              <a:rPr sz="1200" spc="-5" dirty="0">
                <a:latin typeface="Times New Roman"/>
                <a:cs typeface="Times New Roman"/>
              </a:rPr>
              <a:t>alla gravità nei regni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materia. </a:t>
            </a:r>
            <a:r>
              <a:rPr sz="1200" spc="-5" dirty="0">
                <a:latin typeface="Times New Roman"/>
                <a:cs typeface="Times New Roman"/>
              </a:rPr>
              <a:t>Gli  ultimatoni obbediscono docilmente alle </a:t>
            </a:r>
            <a:r>
              <a:rPr sz="1200" dirty="0">
                <a:latin typeface="Times New Roman"/>
                <a:cs typeface="Times New Roman"/>
              </a:rPr>
              <a:t>temperature </a:t>
            </a:r>
            <a:r>
              <a:rPr sz="1200" spc="-5" dirty="0">
                <a:latin typeface="Times New Roman"/>
                <a:cs typeface="Times New Roman"/>
              </a:rPr>
              <a:t>estreme.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basse temperature favoriscono </a:t>
            </a:r>
            <a:r>
              <a:rPr sz="1200" dirty="0">
                <a:latin typeface="Times New Roman"/>
                <a:cs typeface="Times New Roman"/>
              </a:rPr>
              <a:t>certe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struttura elettronica e  di </a:t>
            </a:r>
            <a:r>
              <a:rPr sz="1200" spc="-5" dirty="0">
                <a:latin typeface="Times New Roman"/>
                <a:cs typeface="Times New Roman"/>
              </a:rPr>
              <a:t>assemblaggio atomico, 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alte </a:t>
            </a:r>
            <a:r>
              <a:rPr sz="1200" dirty="0">
                <a:latin typeface="Times New Roman"/>
                <a:cs typeface="Times New Roman"/>
              </a:rPr>
              <a:t>temperature </a:t>
            </a:r>
            <a:r>
              <a:rPr sz="1200" spc="-5" dirty="0">
                <a:latin typeface="Times New Roman"/>
                <a:cs typeface="Times New Roman"/>
              </a:rPr>
              <a:t>facilitano ogni </a:t>
            </a:r>
            <a:r>
              <a:rPr sz="1200" dirty="0">
                <a:latin typeface="Times New Roman"/>
                <a:cs typeface="Times New Roman"/>
              </a:rPr>
              <a:t>sorta di demolizione </a:t>
            </a:r>
            <a:r>
              <a:rPr sz="1200" spc="-5" dirty="0">
                <a:latin typeface="Times New Roman"/>
                <a:cs typeface="Times New Roman"/>
              </a:rPr>
              <a:t>degli atomi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disintegrazione della  materia.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34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(473.6) 42:4.8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sottoposte al calore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pressione </a:t>
            </a:r>
            <a:r>
              <a:rPr sz="1200" dirty="0">
                <a:latin typeface="Times New Roman"/>
                <a:cs typeface="Times New Roman"/>
              </a:rPr>
              <a:t>di certi </a:t>
            </a:r>
            <a:r>
              <a:rPr sz="1200" spc="-5" dirty="0">
                <a:latin typeface="Times New Roman"/>
                <a:cs typeface="Times New Roman"/>
              </a:rPr>
              <a:t>stati solari interni, </a:t>
            </a:r>
            <a:r>
              <a:rPr sz="1200" dirty="0">
                <a:latin typeface="Times New Roman"/>
                <a:cs typeface="Times New Roman"/>
              </a:rPr>
              <a:t>tutte le associazioni di </a:t>
            </a:r>
            <a:r>
              <a:rPr sz="1200" spc="-5" dirty="0">
                <a:latin typeface="Times New Roman"/>
                <a:cs typeface="Times New Roman"/>
              </a:rPr>
              <a:t>materia, salvo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1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primitive,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sciolte.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calore </a:t>
            </a:r>
            <a:r>
              <a:rPr sz="1200" dirty="0">
                <a:latin typeface="Times New Roman"/>
                <a:cs typeface="Times New Roman"/>
              </a:rPr>
              <a:t>può così vincere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la stabilità </a:t>
            </a:r>
            <a:r>
              <a:rPr sz="1200" spc="-5" dirty="0">
                <a:latin typeface="Times New Roman"/>
                <a:cs typeface="Times New Roman"/>
              </a:rPr>
              <a:t>gravitazionale. Ma nessun calore </a:t>
            </a:r>
            <a:r>
              <a:rPr sz="1200" dirty="0">
                <a:latin typeface="Times New Roman"/>
                <a:cs typeface="Times New Roman"/>
              </a:rPr>
              <a:t>o pressione  </a:t>
            </a:r>
            <a:r>
              <a:rPr sz="1200" spc="-5" dirty="0">
                <a:latin typeface="Times New Roman"/>
                <a:cs typeface="Times New Roman"/>
              </a:rPr>
              <a:t>solare conosciuta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riconvertire degli ultimatoni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energia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possente.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6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(473.7) 42:4.9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soli ardenti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varie forme d’energia,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oscuri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lo spazio </a:t>
            </a:r>
            <a:r>
              <a:rPr sz="1200" spc="-5" dirty="0">
                <a:latin typeface="Times New Roman"/>
                <a:cs typeface="Times New Roman"/>
              </a:rPr>
              <a:t>esterno possono  rallentare l’attività elettronica ed ultimatonica 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convertire queste energie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regni. Certe </a:t>
            </a:r>
            <a:r>
              <a:rPr sz="1200" dirty="0">
                <a:latin typeface="Times New Roman"/>
                <a:cs typeface="Times New Roman"/>
              </a:rPr>
              <a:t>associazioni  </a:t>
            </a:r>
            <a:r>
              <a:rPr sz="1200" spc="-5" dirty="0">
                <a:latin typeface="Times New Roman"/>
                <a:cs typeface="Times New Roman"/>
              </a:rPr>
              <a:t>elettroniche </a:t>
            </a:r>
            <a:r>
              <a:rPr sz="1200" dirty="0">
                <a:latin typeface="Times New Roman"/>
                <a:cs typeface="Times New Roman"/>
              </a:rPr>
              <a:t>di natura stretta, </a:t>
            </a:r>
            <a:r>
              <a:rPr sz="1200" spc="-5" dirty="0">
                <a:latin typeface="Times New Roman"/>
                <a:cs typeface="Times New Roman"/>
              </a:rPr>
              <a:t>come pure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associazioni basilari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nucleare, si </a:t>
            </a:r>
            <a:r>
              <a:rPr sz="1200" dirty="0">
                <a:latin typeface="Times New Roman"/>
                <a:cs typeface="Times New Roman"/>
              </a:rPr>
              <a:t>formano nelle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temperature</a:t>
            </a:r>
            <a:endParaRPr sz="1200">
              <a:latin typeface="Times New Roman"/>
              <a:cs typeface="Times New Roman"/>
            </a:endParaRPr>
          </a:p>
          <a:p>
            <a:pPr marL="88900" marR="3911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eccessivamente </a:t>
            </a:r>
            <a:r>
              <a:rPr sz="1200" dirty="0">
                <a:latin typeface="Times New Roman"/>
                <a:cs typeface="Times New Roman"/>
              </a:rPr>
              <a:t>basse dello </a:t>
            </a:r>
            <a:r>
              <a:rPr sz="1200" spc="-5" dirty="0">
                <a:latin typeface="Times New Roman"/>
                <a:cs typeface="Times New Roman"/>
              </a:rPr>
              <a:t>spazio libero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ulteriormente accresciute dall’associazione con </a:t>
            </a:r>
            <a:r>
              <a:rPr sz="1200" dirty="0">
                <a:latin typeface="Times New Roman"/>
                <a:cs typeface="Times New Roman"/>
              </a:rPr>
              <a:t>abbondanti </a:t>
            </a:r>
            <a:r>
              <a:rPr sz="1200" spc="-5" dirty="0">
                <a:latin typeface="Times New Roman"/>
                <a:cs typeface="Times New Roman"/>
              </a:rPr>
              <a:t>aggiunte </a:t>
            </a:r>
            <a:r>
              <a:rPr sz="1200" dirty="0">
                <a:latin typeface="Times New Roman"/>
                <a:cs typeface="Times New Roman"/>
              </a:rPr>
              <a:t>di energia  </a:t>
            </a:r>
            <a:r>
              <a:rPr sz="1200" spc="-5" dirty="0">
                <a:latin typeface="Times New Roman"/>
                <a:cs typeface="Times New Roman"/>
              </a:rPr>
              <a:t>materializzante.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33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(473.8) 42:4.10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metamorfosi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materia dobbiamo </a:t>
            </a:r>
            <a:r>
              <a:rPr sz="1200" spc="-5" dirty="0">
                <a:latin typeface="Times New Roman"/>
                <a:cs typeface="Times New Roman"/>
              </a:rPr>
              <a:t>tenere conto dell’influenza della pressione  gravitazionale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comportamento </a:t>
            </a:r>
            <a:r>
              <a:rPr sz="1200" spc="-5" dirty="0">
                <a:latin typeface="Times New Roman"/>
                <a:cs typeface="Times New Roman"/>
              </a:rPr>
              <a:t>antigravitazionale delle energie </a:t>
            </a:r>
            <a:r>
              <a:rPr sz="1200" dirty="0">
                <a:latin typeface="Times New Roman"/>
                <a:cs typeface="Times New Roman"/>
              </a:rPr>
              <a:t>ultimatoniche in certe condizioni di </a:t>
            </a:r>
            <a:r>
              <a:rPr sz="1200" spc="-5" dirty="0">
                <a:latin typeface="Times New Roman"/>
                <a:cs typeface="Times New Roman"/>
              </a:rPr>
              <a:t>temperatura,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e  di rivoluzione.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temperatura,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 d’energia, </a:t>
            </a:r>
            <a:r>
              <a:rPr sz="1200" dirty="0">
                <a:latin typeface="Times New Roman"/>
                <a:cs typeface="Times New Roman"/>
              </a:rPr>
              <a:t>la distanza e la presenza </a:t>
            </a:r>
            <a:r>
              <a:rPr sz="1200" spc="-5" dirty="0">
                <a:latin typeface="Times New Roman"/>
                <a:cs typeface="Times New Roman"/>
              </a:rPr>
              <a:t>degli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viventi e </a:t>
            </a:r>
            <a:r>
              <a:rPr sz="1200" spc="-5" dirty="0">
                <a:latin typeface="Times New Roman"/>
                <a:cs typeface="Times New Roman"/>
              </a:rPr>
              <a:t>dei direttori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potere hanno </a:t>
            </a:r>
            <a:r>
              <a:rPr sz="1200" dirty="0">
                <a:latin typeface="Times New Roman"/>
                <a:cs typeface="Times New Roman"/>
              </a:rPr>
              <a:t>influenza anche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trasmutazione 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33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(474.1) 42:4.11 </a:t>
            </a:r>
            <a:r>
              <a:rPr sz="1200" spc="-5" dirty="0">
                <a:latin typeface="Times New Roman"/>
                <a:cs typeface="Times New Roman"/>
              </a:rPr>
              <a:t>L’accrescimento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massa nella </a:t>
            </a:r>
            <a:r>
              <a:rPr sz="1200" dirty="0">
                <a:latin typeface="Times New Roman"/>
                <a:cs typeface="Times New Roman"/>
              </a:rPr>
              <a:t>materia è uguale </a:t>
            </a:r>
            <a:r>
              <a:rPr sz="1200" spc="-5" dirty="0">
                <a:latin typeface="Times New Roman"/>
                <a:cs typeface="Times New Roman"/>
              </a:rPr>
              <a:t>all’accrescimento dell’energia </a:t>
            </a:r>
            <a:r>
              <a:rPr sz="1200" dirty="0">
                <a:latin typeface="Times New Roman"/>
                <a:cs typeface="Times New Roman"/>
              </a:rPr>
              <a:t>diviso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quadrato </a:t>
            </a:r>
            <a:r>
              <a:rPr sz="1200" dirty="0">
                <a:latin typeface="Times New Roman"/>
                <a:cs typeface="Times New Roman"/>
              </a:rPr>
              <a:t>della velocità  </a:t>
            </a:r>
            <a:r>
              <a:rPr sz="1200" spc="-5" dirty="0">
                <a:latin typeface="Times New Roman"/>
                <a:cs typeface="Times New Roman"/>
              </a:rPr>
              <a:t>della luce.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senso dinamico il </a:t>
            </a:r>
            <a:r>
              <a:rPr sz="1200" spc="-5" dirty="0">
                <a:latin typeface="Times New Roman"/>
                <a:cs typeface="Times New Roman"/>
              </a:rPr>
              <a:t>lavoro che </a:t>
            </a:r>
            <a:r>
              <a:rPr sz="1200" dirty="0">
                <a:latin typeface="Times New Roman"/>
                <a:cs typeface="Times New Roman"/>
              </a:rPr>
              <a:t>può compiere 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riposo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uguale all’energia spesa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riunire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suoi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95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elementi dal Paradiso, </a:t>
            </a:r>
            <a:r>
              <a:rPr sz="1200" dirty="0">
                <a:latin typeface="Times New Roman"/>
                <a:cs typeface="Times New Roman"/>
              </a:rPr>
              <a:t>meno la </a:t>
            </a:r>
            <a:r>
              <a:rPr sz="1200" spc="-5" dirty="0">
                <a:latin typeface="Times New Roman"/>
                <a:cs typeface="Times New Roman"/>
              </a:rPr>
              <a:t>resistenza delle </a:t>
            </a:r>
            <a:r>
              <a:rPr sz="1200" dirty="0">
                <a:latin typeface="Times New Roman"/>
                <a:cs typeface="Times New Roman"/>
              </a:rPr>
              <a:t>forze da </a:t>
            </a:r>
            <a:r>
              <a:rPr sz="1200" spc="-5" dirty="0">
                <a:latin typeface="Times New Roman"/>
                <a:cs typeface="Times New Roman"/>
              </a:rPr>
              <a:t>vincere </a:t>
            </a:r>
            <a:r>
              <a:rPr sz="1200" dirty="0">
                <a:latin typeface="Times New Roman"/>
                <a:cs typeface="Times New Roman"/>
              </a:rPr>
              <a:t>durante il transito e </a:t>
            </a:r>
            <a:r>
              <a:rPr sz="1200" spc="-5" dirty="0">
                <a:latin typeface="Times New Roman"/>
                <a:cs typeface="Times New Roman"/>
              </a:rPr>
              <a:t>l’attrazione esercitata dai componenti della  materia </a:t>
            </a:r>
            <a:r>
              <a:rPr sz="1200" dirty="0">
                <a:latin typeface="Times New Roman"/>
                <a:cs typeface="Times New Roman"/>
              </a:rPr>
              <a:t>l’uno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sull’altro.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3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(474.2) 42:4.12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forme preelettroniche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è indicata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pesi </a:t>
            </a:r>
            <a:r>
              <a:rPr sz="1200" dirty="0">
                <a:latin typeface="Times New Roman"/>
                <a:cs typeface="Times New Roman"/>
              </a:rPr>
              <a:t>atomici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piombo.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piombo di </a:t>
            </a:r>
            <a:r>
              <a:rPr sz="1200" spc="-5" dirty="0">
                <a:latin typeface="Times New Roman"/>
                <a:cs typeface="Times New Roman"/>
              </a:rPr>
              <a:t>formazione  originaria pesa </a:t>
            </a:r>
            <a:r>
              <a:rPr sz="1200" dirty="0">
                <a:latin typeface="Times New Roman"/>
                <a:cs typeface="Times New Roman"/>
              </a:rPr>
              <a:t>poco più di quello prodotto </a:t>
            </a:r>
            <a:r>
              <a:rPr sz="1200" spc="-5" dirty="0">
                <a:latin typeface="Times New Roman"/>
                <a:cs typeface="Times New Roman"/>
              </a:rPr>
              <a:t>dalla disintegrazione dell’uranio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emanazioni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radio;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differenza  di peso </a:t>
            </a:r>
            <a:r>
              <a:rPr sz="1200" spc="-5" dirty="0">
                <a:latin typeface="Times New Roman"/>
                <a:cs typeface="Times New Roman"/>
              </a:rPr>
              <a:t>atomico rappresenta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perdita effettiva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disintegrazione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dell’atomo.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(474.3) 42:4.13 </a:t>
            </a:r>
            <a:r>
              <a:rPr sz="1200" spc="-5" dirty="0">
                <a:latin typeface="Times New Roman"/>
                <a:cs typeface="Times New Roman"/>
              </a:rPr>
              <a:t>L’integrità relativa della </a:t>
            </a:r>
            <a:r>
              <a:rPr sz="1200" dirty="0">
                <a:latin typeface="Times New Roman"/>
                <a:cs typeface="Times New Roman"/>
              </a:rPr>
              <a:t>materia è </a:t>
            </a:r>
            <a:r>
              <a:rPr sz="1200" spc="-5" dirty="0">
                <a:latin typeface="Times New Roman"/>
                <a:cs typeface="Times New Roman"/>
              </a:rPr>
              <a:t>assicurata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l’energia può </a:t>
            </a:r>
            <a:r>
              <a:rPr sz="1200" spc="-5" dirty="0">
                <a:latin typeface="Times New Roman"/>
                <a:cs typeface="Times New Roman"/>
              </a:rPr>
              <a:t>essere assorbita </a:t>
            </a:r>
            <a:r>
              <a:rPr sz="1200" spc="5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emessa solamente </a:t>
            </a:r>
            <a:r>
              <a:rPr sz="1200" dirty="0">
                <a:latin typeface="Times New Roman"/>
                <a:cs typeface="Times New Roman"/>
              </a:rPr>
              <a:t>in quelle  </a:t>
            </a:r>
            <a:r>
              <a:rPr sz="1200" spc="-5" dirty="0">
                <a:latin typeface="Times New Roman"/>
                <a:cs typeface="Times New Roman"/>
              </a:rPr>
              <a:t>quantità esatte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scienziati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hanno chiamato quanta. Questa saggia </a:t>
            </a:r>
            <a:r>
              <a:rPr sz="1200" dirty="0">
                <a:latin typeface="Times New Roman"/>
                <a:cs typeface="Times New Roman"/>
              </a:rPr>
              <a:t>disposizione </a:t>
            </a:r>
            <a:r>
              <a:rPr sz="1200" spc="-5" dirty="0">
                <a:latin typeface="Times New Roman"/>
                <a:cs typeface="Times New Roman"/>
              </a:rPr>
              <a:t>nei regni materiali </a:t>
            </a:r>
            <a:r>
              <a:rPr sz="1200" dirty="0">
                <a:latin typeface="Times New Roman"/>
                <a:cs typeface="Times New Roman"/>
              </a:rPr>
              <a:t>serve a mantenere 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come unità funzionanti.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7645">
              <a:lnSpc>
                <a:spcPct val="955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(474.4) 42:4.14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quantità d’energia assorbita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liberata quando cambia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posizione </a:t>
            </a:r>
            <a:r>
              <a:rPr sz="1200" spc="-5" dirty="0">
                <a:latin typeface="Times New Roman"/>
                <a:cs typeface="Times New Roman"/>
              </a:rPr>
              <a:t>degli elettroni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altri elementi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“quantum” </a:t>
            </a:r>
            <a:r>
              <a:rPr sz="1200" dirty="0">
                <a:latin typeface="Times New Roman"/>
                <a:cs typeface="Times New Roman"/>
              </a:rPr>
              <a:t>o un multiplo di </a:t>
            </a:r>
            <a:r>
              <a:rPr sz="1200" spc="-5" dirty="0">
                <a:latin typeface="Times New Roman"/>
                <a:cs typeface="Times New Roman"/>
              </a:rPr>
              <a:t>esso,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comportamento vibratorio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ondulatorio </a:t>
            </a:r>
            <a:r>
              <a:rPr sz="1200" dirty="0">
                <a:latin typeface="Times New Roman"/>
                <a:cs typeface="Times New Roman"/>
              </a:rPr>
              <a:t>di tali unità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determinato  </a:t>
            </a:r>
            <a:r>
              <a:rPr sz="1200" spc="-5" dirty="0">
                <a:latin typeface="Times New Roman"/>
                <a:cs typeface="Times New Roman"/>
              </a:rPr>
              <a:t>dalle dimensioni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strutture materiali interessate. Queste </a:t>
            </a:r>
            <a:r>
              <a:rPr sz="1200" dirty="0">
                <a:latin typeface="Times New Roman"/>
                <a:cs typeface="Times New Roman"/>
              </a:rPr>
              <a:t>onde </a:t>
            </a:r>
            <a:r>
              <a:rPr sz="1200" spc="-5" dirty="0">
                <a:latin typeface="Times New Roman"/>
                <a:cs typeface="Times New Roman"/>
              </a:rPr>
              <a:t>d’energia ondulatoria hanno </a:t>
            </a:r>
            <a:r>
              <a:rPr sz="1200" dirty="0">
                <a:latin typeface="Times New Roman"/>
                <a:cs typeface="Times New Roman"/>
              </a:rPr>
              <a:t>860 volte il </a:t>
            </a:r>
            <a:r>
              <a:rPr sz="1200" spc="-5" dirty="0">
                <a:latin typeface="Times New Roman"/>
                <a:cs typeface="Times New Roman"/>
              </a:rPr>
              <a:t>diametro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  <a:p>
            <a:pPr marL="76200" marR="5461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ultimatoni, degli elettroni, degli atomi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che così agiscono. L’interminabile confusione che accompagna </a:t>
            </a:r>
            <a:r>
              <a:rPr sz="1200" dirty="0">
                <a:latin typeface="Times New Roman"/>
                <a:cs typeface="Times New Roman"/>
              </a:rPr>
              <a:t>l’osservazione  </a:t>
            </a:r>
            <a:r>
              <a:rPr sz="1200" spc="-5" dirty="0">
                <a:latin typeface="Times New Roman"/>
                <a:cs typeface="Times New Roman"/>
              </a:rPr>
              <a:t>della meccanica </a:t>
            </a:r>
            <a:r>
              <a:rPr sz="1200" dirty="0">
                <a:latin typeface="Times New Roman"/>
                <a:cs typeface="Times New Roman"/>
              </a:rPr>
              <a:t>ondulatoria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comportamento del </a:t>
            </a:r>
            <a:r>
              <a:rPr sz="1200" spc="-5" dirty="0">
                <a:latin typeface="Times New Roman"/>
                <a:cs typeface="Times New Roman"/>
              </a:rPr>
              <a:t>quantum </a:t>
            </a:r>
            <a:r>
              <a:rPr sz="1200" dirty="0">
                <a:latin typeface="Times New Roman"/>
                <a:cs typeface="Times New Roman"/>
              </a:rPr>
              <a:t>è dovuta </a:t>
            </a:r>
            <a:r>
              <a:rPr sz="1200" spc="-5" dirty="0">
                <a:latin typeface="Times New Roman"/>
                <a:cs typeface="Times New Roman"/>
              </a:rPr>
              <a:t>alla sovrapposizione delle </a:t>
            </a:r>
            <a:r>
              <a:rPr sz="1200" dirty="0">
                <a:latin typeface="Times New Roman"/>
                <a:cs typeface="Times New Roman"/>
              </a:rPr>
              <a:t>onde </a:t>
            </a:r>
            <a:r>
              <a:rPr sz="1200" spc="-5" dirty="0">
                <a:latin typeface="Times New Roman"/>
                <a:cs typeface="Times New Roman"/>
              </a:rPr>
              <a:t>d’energia: </a:t>
            </a:r>
            <a:r>
              <a:rPr sz="1200" dirty="0">
                <a:latin typeface="Times New Roman"/>
                <a:cs typeface="Times New Roman"/>
              </a:rPr>
              <a:t>due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combinarsi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cresta </a:t>
            </a:r>
            <a:r>
              <a:rPr sz="1200" dirty="0">
                <a:latin typeface="Times New Roman"/>
                <a:cs typeface="Times New Roman"/>
              </a:rPr>
              <a:t>di altezza doppia,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cresta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avvallamento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combinarsi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annullarsi  reciprocamente.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09752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Le manifestazioni dell’energia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ondulatoria</a:t>
            </a:r>
            <a:endParaRPr sz="1600">
              <a:latin typeface="Times New Roman"/>
              <a:cs typeface="Times New Roman"/>
            </a:endParaRPr>
          </a:p>
          <a:p>
            <a:pPr marL="76200" marR="1962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(474.5) 42:5.1 </a:t>
            </a:r>
            <a:r>
              <a:rPr sz="1200" spc="-5" dirty="0">
                <a:latin typeface="Times New Roman"/>
                <a:cs typeface="Times New Roman"/>
              </a:rPr>
              <a:t>Nel Superuniverso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cento </a:t>
            </a:r>
            <a:r>
              <a:rPr sz="1200" dirty="0">
                <a:latin typeface="Times New Roman"/>
                <a:cs typeface="Times New Roman"/>
              </a:rPr>
              <a:t>ottave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ondulatoria.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cento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manifestazioni  dell’energia, sessantaquattro sono </a:t>
            </a:r>
            <a:r>
              <a:rPr sz="1200" dirty="0">
                <a:latin typeface="Times New Roman"/>
                <a:cs typeface="Times New Roman"/>
              </a:rPr>
              <a:t>totalmente o </a:t>
            </a:r>
            <a:r>
              <a:rPr sz="1200" spc="-5" dirty="0">
                <a:latin typeface="Times New Roman"/>
                <a:cs typeface="Times New Roman"/>
              </a:rPr>
              <a:t>parzialmente riconosciuti su </a:t>
            </a:r>
            <a:r>
              <a:rPr sz="1200" dirty="0">
                <a:latin typeface="Times New Roman"/>
                <a:cs typeface="Times New Roman"/>
              </a:rPr>
              <a:t>Urantia. 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del sole </a:t>
            </a:r>
            <a:r>
              <a:rPr sz="1200" spc="-5" dirty="0">
                <a:latin typeface="Times New Roman"/>
                <a:cs typeface="Times New Roman"/>
              </a:rPr>
              <a:t>costituiscono quattro </a:t>
            </a:r>
            <a:r>
              <a:rPr sz="1200" dirty="0">
                <a:latin typeface="Times New Roman"/>
                <a:cs typeface="Times New Roman"/>
              </a:rPr>
              <a:t>ottave  </a:t>
            </a:r>
            <a:r>
              <a:rPr sz="1200" spc="-5" dirty="0">
                <a:latin typeface="Times New Roman"/>
                <a:cs typeface="Times New Roman"/>
              </a:rPr>
              <a:t>della scala </a:t>
            </a:r>
            <a:r>
              <a:rPr sz="1200" dirty="0">
                <a:latin typeface="Times New Roman"/>
                <a:cs typeface="Times New Roman"/>
              </a:rPr>
              <a:t>superuniversale; 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visibili </a:t>
            </a:r>
            <a:r>
              <a:rPr sz="1200" spc="-5" dirty="0">
                <a:latin typeface="Times New Roman"/>
                <a:cs typeface="Times New Roman"/>
              </a:rPr>
              <a:t>inglobano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ottava,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numero quarantasei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serie. </a:t>
            </a:r>
            <a:r>
              <a:rPr sz="1200" dirty="0">
                <a:latin typeface="Times New Roman"/>
                <a:cs typeface="Times New Roman"/>
              </a:rPr>
              <a:t>Viene poi il </a:t>
            </a:r>
            <a:r>
              <a:rPr sz="1200" spc="-5" dirty="0">
                <a:latin typeface="Times New Roman"/>
                <a:cs typeface="Times New Roman"/>
              </a:rPr>
              <a:t>gruppo  ultravioletto, mentre </a:t>
            </a:r>
            <a:r>
              <a:rPr sz="1200" dirty="0">
                <a:latin typeface="Times New Roman"/>
                <a:cs typeface="Times New Roman"/>
              </a:rPr>
              <a:t>dieci ottave sopra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raggi X, seguiti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raggi gamma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radio. </a:t>
            </a:r>
            <a:r>
              <a:rPr sz="1200" dirty="0">
                <a:latin typeface="Times New Roman"/>
                <a:cs typeface="Times New Roman"/>
              </a:rPr>
              <a:t>Trentadue </a:t>
            </a:r>
            <a:r>
              <a:rPr sz="1200" spc="-5" dirty="0">
                <a:latin typeface="Times New Roman"/>
                <a:cs typeface="Times New Roman"/>
              </a:rPr>
              <a:t>ottave </a:t>
            </a:r>
            <a:r>
              <a:rPr sz="1200" dirty="0">
                <a:latin typeface="Times New Roman"/>
                <a:cs typeface="Times New Roman"/>
              </a:rPr>
              <a:t>sopra </a:t>
            </a:r>
            <a:r>
              <a:rPr sz="1200" spc="5" dirty="0">
                <a:latin typeface="Times New Roman"/>
                <a:cs typeface="Times New Roman"/>
              </a:rPr>
              <a:t>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visibile </a:t>
            </a:r>
            <a:r>
              <a:rPr sz="1200" spc="-5" dirty="0">
                <a:latin typeface="Times New Roman"/>
                <a:cs typeface="Times New Roman"/>
              </a:rPr>
              <a:t>del sole ci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raggi d’energia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così frequentemente mescolati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minuscole particelle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 fortemente energizzate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loro associate. Immediatamente al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sotto della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visibile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infrarossi,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ottave più in </a:t>
            </a:r>
            <a:r>
              <a:rPr sz="1200" spc="-5" dirty="0">
                <a:latin typeface="Times New Roman"/>
                <a:cs typeface="Times New Roman"/>
              </a:rPr>
              <a:t>basso c’è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delle </a:t>
            </a:r>
            <a:r>
              <a:rPr sz="1200" dirty="0">
                <a:latin typeface="Times New Roman"/>
                <a:cs typeface="Times New Roman"/>
              </a:rPr>
              <a:t>trasmissioni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(474.6) 42:5.2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manifestazioni dell’energia </a:t>
            </a:r>
            <a:r>
              <a:rPr sz="1200" dirty="0">
                <a:latin typeface="Times New Roman"/>
                <a:cs typeface="Times New Roman"/>
              </a:rPr>
              <a:t>ondulatoria —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dell’illuminazione scientifica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ventesimo  </a:t>
            </a:r>
            <a:r>
              <a:rPr sz="1200" spc="-5" dirty="0">
                <a:latin typeface="Times New Roman"/>
                <a:cs typeface="Times New Roman"/>
              </a:rPr>
              <a:t>secolo </a:t>
            </a:r>
            <a:r>
              <a:rPr sz="1200" dirty="0">
                <a:latin typeface="Times New Roman"/>
                <a:cs typeface="Times New Roman"/>
              </a:rPr>
              <a:t>— possono </a:t>
            </a:r>
            <a:r>
              <a:rPr sz="1200" spc="-5" dirty="0">
                <a:latin typeface="Times New Roman"/>
                <a:cs typeface="Times New Roman"/>
              </a:rPr>
              <a:t>essere classificate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dieci gruppi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746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(474.7) 42:5.3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Raggi </a:t>
            </a:r>
            <a:r>
              <a:rPr sz="1200" i="1" spc="-5" dirty="0">
                <a:latin typeface="Times New Roman"/>
                <a:cs typeface="Times New Roman"/>
              </a:rPr>
              <a:t>infraultimatonici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rivoluzioni marginali degli ultimatoni quando cominciano ad assumere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definita.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primo </a:t>
            </a:r>
            <a:r>
              <a:rPr sz="1200" spc="-5" dirty="0">
                <a:latin typeface="Times New Roman"/>
                <a:cs typeface="Times New Roman"/>
              </a:rPr>
              <a:t>stadio dell’energia emergente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possono scoprire </a:t>
            </a:r>
            <a:r>
              <a:rPr sz="1200" dirty="0">
                <a:latin typeface="Times New Roman"/>
                <a:cs typeface="Times New Roman"/>
              </a:rPr>
              <a:t>e misurare </a:t>
            </a:r>
            <a:r>
              <a:rPr sz="1200" spc="-5" dirty="0">
                <a:latin typeface="Times New Roman"/>
                <a:cs typeface="Times New Roman"/>
              </a:rPr>
              <a:t>fenomeni  ondulatori.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871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(474.8) 42:5.4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Raggi </a:t>
            </a:r>
            <a:r>
              <a:rPr sz="1200" i="1" spc="-5" dirty="0">
                <a:latin typeface="Times New Roman"/>
                <a:cs typeface="Times New Roman"/>
              </a:rPr>
              <a:t>ultimatonici. </a:t>
            </a:r>
            <a:r>
              <a:rPr sz="1200" spc="-5" dirty="0">
                <a:latin typeface="Times New Roman"/>
                <a:cs typeface="Times New Roman"/>
              </a:rPr>
              <a:t>L’accumularsi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minuscole sfere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ultimatoni causa delle  vibrazioni nel contenuto </a:t>
            </a:r>
            <a:r>
              <a:rPr sz="1200" dirty="0">
                <a:latin typeface="Times New Roman"/>
                <a:cs typeface="Times New Roman"/>
              </a:rPr>
              <a:t>dello spazio che sono </a:t>
            </a:r>
            <a:r>
              <a:rPr sz="1200" spc="-5" dirty="0">
                <a:latin typeface="Times New Roman"/>
                <a:cs typeface="Times New Roman"/>
              </a:rPr>
              <a:t>discernibili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misurabili. </a:t>
            </a:r>
            <a:r>
              <a:rPr sz="1200" dirty="0">
                <a:latin typeface="Times New Roman"/>
                <a:cs typeface="Times New Roman"/>
              </a:rPr>
              <a:t>E molto 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fisici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individuino</a:t>
            </a:r>
            <a:endParaRPr sz="1200">
              <a:latin typeface="Times New Roman"/>
              <a:cs typeface="Times New Roman"/>
            </a:endParaRPr>
          </a:p>
          <a:p>
            <a:pPr marL="533400" marR="409575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l’ultimatone, </a:t>
            </a:r>
            <a:r>
              <a:rPr sz="1200" spc="-5" dirty="0">
                <a:latin typeface="Times New Roman"/>
                <a:cs typeface="Times New Roman"/>
              </a:rPr>
              <a:t>scopriranno senza </a:t>
            </a:r>
            <a:r>
              <a:rPr sz="1200" dirty="0">
                <a:latin typeface="Times New Roman"/>
                <a:cs typeface="Times New Roman"/>
              </a:rPr>
              <a:t>dubbio 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raggi che </a:t>
            </a:r>
            <a:r>
              <a:rPr sz="1200" dirty="0">
                <a:latin typeface="Times New Roman"/>
                <a:cs typeface="Times New Roman"/>
              </a:rPr>
              <a:t>piovono </a:t>
            </a:r>
            <a:r>
              <a:rPr sz="1200" spc="-5" dirty="0">
                <a:latin typeface="Times New Roman"/>
                <a:cs typeface="Times New Roman"/>
              </a:rPr>
              <a:t>su Urantia. Questi raggi corti </a:t>
            </a:r>
            <a:r>
              <a:rPr sz="1200" dirty="0">
                <a:latin typeface="Times New Roman"/>
                <a:cs typeface="Times New Roman"/>
              </a:rPr>
              <a:t>e potenti  </a:t>
            </a:r>
            <a:r>
              <a:rPr sz="1200" spc="-5" dirty="0">
                <a:latin typeface="Times New Roman"/>
                <a:cs typeface="Times New Roman"/>
              </a:rPr>
              <a:t>rappresentano l’attività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degli ultimatoni quando questi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sono rallentati </a:t>
            </a:r>
            <a:r>
              <a:rPr sz="1200" dirty="0">
                <a:latin typeface="Times New Roman"/>
                <a:cs typeface="Times New Roman"/>
              </a:rPr>
              <a:t>al punto da orientarsi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verso</a:t>
            </a:r>
            <a:endParaRPr sz="1200">
              <a:latin typeface="Times New Roman"/>
              <a:cs typeface="Times New Roman"/>
            </a:endParaRPr>
          </a:p>
          <a:p>
            <a:pPr marL="533400" marR="918844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l’organizzazione </a:t>
            </a:r>
            <a:r>
              <a:rPr sz="1200" spc="-5" dirty="0">
                <a:latin typeface="Times New Roman"/>
                <a:cs typeface="Times New Roman"/>
              </a:rPr>
              <a:t>elettronica della materia.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gli ultimatoni si aggregano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elettroni, si </a:t>
            </a:r>
            <a:r>
              <a:rPr sz="1200" dirty="0">
                <a:latin typeface="Times New Roman"/>
                <a:cs typeface="Times New Roman"/>
              </a:rPr>
              <a:t>produce una  </a:t>
            </a:r>
            <a:r>
              <a:rPr sz="1200" spc="-5" dirty="0">
                <a:latin typeface="Times New Roman"/>
                <a:cs typeface="Times New Roman"/>
              </a:rPr>
              <a:t>condensazione con </a:t>
            </a:r>
            <a:r>
              <a:rPr sz="1200" dirty="0">
                <a:latin typeface="Times New Roman"/>
                <a:cs typeface="Times New Roman"/>
              </a:rPr>
              <a:t>conseguente </a:t>
            </a:r>
            <a:r>
              <a:rPr sz="1200" spc="-5" dirty="0">
                <a:latin typeface="Times New Roman"/>
                <a:cs typeface="Times New Roman"/>
              </a:rPr>
              <a:t>accumulo</a:t>
            </a:r>
            <a:r>
              <a:rPr sz="1200" dirty="0">
                <a:latin typeface="Times New Roman"/>
                <a:cs typeface="Times New Roman"/>
              </a:rPr>
              <a:t> d’energia.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09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8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(475.1) 42:5.5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raggi </a:t>
            </a:r>
            <a:r>
              <a:rPr sz="1200" i="1" spc="-5" dirty="0">
                <a:latin typeface="Times New Roman"/>
                <a:cs typeface="Times New Roman"/>
              </a:rPr>
              <a:t>spaziali corti.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sono le più </a:t>
            </a:r>
            <a:r>
              <a:rPr sz="1200" spc="-5" dirty="0">
                <a:latin typeface="Times New Roman"/>
                <a:cs typeface="Times New Roman"/>
              </a:rPr>
              <a:t>corte </a:t>
            </a:r>
            <a:r>
              <a:rPr sz="1200" dirty="0">
                <a:latin typeface="Times New Roman"/>
                <a:cs typeface="Times New Roman"/>
              </a:rPr>
              <a:t>di tutte le vibrazioni </a:t>
            </a:r>
            <a:r>
              <a:rPr sz="1200" spc="-5" dirty="0">
                <a:latin typeface="Times New Roman"/>
                <a:cs typeface="Times New Roman"/>
              </a:rPr>
              <a:t>puramente elettroniche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preatomico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forma di </a:t>
            </a:r>
            <a:r>
              <a:rPr sz="1200" spc="-5" dirty="0">
                <a:latin typeface="Times New Roman"/>
                <a:cs typeface="Times New Roman"/>
              </a:rPr>
              <a:t>materia. Questi raggi richiedono per </a:t>
            </a:r>
            <a:r>
              <a:rPr sz="1200" dirty="0">
                <a:latin typeface="Times New Roman"/>
                <a:cs typeface="Times New Roman"/>
              </a:rPr>
              <a:t>la loro produzione  </a:t>
            </a:r>
            <a:r>
              <a:rPr sz="1200" spc="-5" dirty="0">
                <a:latin typeface="Times New Roman"/>
                <a:cs typeface="Times New Roman"/>
              </a:rPr>
              <a:t>temperature straordinariamente elevate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basse. </a:t>
            </a:r>
            <a:r>
              <a:rPr sz="1200" dirty="0">
                <a:latin typeface="Times New Roman"/>
                <a:cs typeface="Times New Roman"/>
              </a:rPr>
              <a:t>Ci sono due tipi di tali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spaziali: uno </a:t>
            </a:r>
            <a:r>
              <a:rPr sz="1200" spc="-5" dirty="0">
                <a:latin typeface="Times New Roman"/>
                <a:cs typeface="Times New Roman"/>
              </a:rPr>
              <a:t>che accompagna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nascita  </a:t>
            </a:r>
            <a:r>
              <a:rPr sz="1200" spc="-5" dirty="0">
                <a:latin typeface="Times New Roman"/>
                <a:cs typeface="Times New Roman"/>
              </a:rPr>
              <a:t>degli atomi </a:t>
            </a:r>
            <a:r>
              <a:rPr sz="1200" dirty="0">
                <a:latin typeface="Times New Roman"/>
                <a:cs typeface="Times New Roman"/>
              </a:rPr>
              <a:t>e l’altro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indica la disgregazione </a:t>
            </a:r>
            <a:r>
              <a:rPr sz="1200" spc="-5" dirty="0">
                <a:latin typeface="Times New Roman"/>
                <a:cs typeface="Times New Roman"/>
              </a:rPr>
              <a:t>atomica.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emanano </a:t>
            </a:r>
            <a:r>
              <a:rPr sz="1200" dirty="0">
                <a:latin typeface="Times New Roman"/>
                <a:cs typeface="Times New Roman"/>
              </a:rPr>
              <a:t>in massima </a:t>
            </a:r>
            <a:r>
              <a:rPr sz="1200" spc="-5" dirty="0">
                <a:latin typeface="Times New Roman"/>
                <a:cs typeface="Times New Roman"/>
              </a:rPr>
              <a:t>parte dal piano </a:t>
            </a:r>
            <a:r>
              <a:rPr sz="1200" dirty="0">
                <a:latin typeface="Times New Roman"/>
                <a:cs typeface="Times New Roman"/>
              </a:rPr>
              <a:t>più denso </a:t>
            </a:r>
            <a:r>
              <a:rPr sz="1200" spc="-5" dirty="0">
                <a:latin typeface="Times New Roman"/>
                <a:cs typeface="Times New Roman"/>
              </a:rPr>
              <a:t>del  Superuniverso,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Via Lattea, che </a:t>
            </a:r>
            <a:r>
              <a:rPr sz="1200" dirty="0">
                <a:latin typeface="Times New Roman"/>
                <a:cs typeface="Times New Roman"/>
              </a:rPr>
              <a:t>è anche il piano più </a:t>
            </a:r>
            <a:r>
              <a:rPr sz="1200" spc="-5" dirty="0">
                <a:latin typeface="Times New Roman"/>
                <a:cs typeface="Times New Roman"/>
              </a:rPr>
              <a:t>denso degli Universi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1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(475.2) 42:5.6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Lo stadio elettronico. </a:t>
            </a:r>
            <a:r>
              <a:rPr sz="1200" spc="-5" dirty="0">
                <a:latin typeface="Times New Roman"/>
                <a:cs typeface="Times New Roman"/>
              </a:rPr>
              <a:t>Questo stadio dell’energia </a:t>
            </a:r>
            <a:r>
              <a:rPr sz="1200" dirty="0">
                <a:latin typeface="Times New Roman"/>
                <a:cs typeface="Times New Roman"/>
              </a:rPr>
              <a:t>è la base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materializzazione </a:t>
            </a:r>
            <a:r>
              <a:rPr sz="1200" spc="-1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sette  Superuniversi. Quando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elettroni passano dai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d’energia superiori </a:t>
            </a:r>
            <a:r>
              <a:rPr sz="1200" dirty="0">
                <a:latin typeface="Times New Roman"/>
                <a:cs typeface="Times New Roman"/>
              </a:rPr>
              <a:t>di rivoluzione </a:t>
            </a:r>
            <a:r>
              <a:rPr sz="1200" spc="-5" dirty="0">
                <a:latin typeface="Times New Roman"/>
                <a:cs typeface="Times New Roman"/>
              </a:rPr>
              <a:t>orbitale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inferiori,  vengono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emessi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quanta.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spostamento </a:t>
            </a:r>
            <a:r>
              <a:rPr sz="1200" spc="-5" dirty="0">
                <a:latin typeface="Times New Roman"/>
                <a:cs typeface="Times New Roman"/>
              </a:rPr>
              <a:t>orbitale degli </a:t>
            </a:r>
            <a:r>
              <a:rPr sz="1200" dirty="0">
                <a:latin typeface="Times New Roman"/>
                <a:cs typeface="Times New Roman"/>
              </a:rPr>
              <a:t>elettroni </a:t>
            </a:r>
            <a:r>
              <a:rPr sz="1200" spc="-5" dirty="0">
                <a:latin typeface="Times New Roman"/>
                <a:cs typeface="Times New Roman"/>
              </a:rPr>
              <a:t>produce </a:t>
            </a:r>
            <a:r>
              <a:rPr sz="1200" dirty="0">
                <a:latin typeface="Times New Roman"/>
                <a:cs typeface="Times New Roman"/>
              </a:rPr>
              <a:t>l’eiezione o </a:t>
            </a:r>
            <a:r>
              <a:rPr sz="1200" spc="-5" dirty="0">
                <a:latin typeface="Times New Roman"/>
                <a:cs typeface="Times New Roman"/>
              </a:rPr>
              <a:t>l’assorbimento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particelle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luce-energia misurabili </a:t>
            </a:r>
            <a:r>
              <a:rPr sz="1200" dirty="0">
                <a:latin typeface="Times New Roman"/>
                <a:cs typeface="Times New Roman"/>
              </a:rPr>
              <a:t>in modo molto </a:t>
            </a:r>
            <a:r>
              <a:rPr sz="1200" spc="-5" dirty="0">
                <a:latin typeface="Times New Roman"/>
                <a:cs typeface="Times New Roman"/>
              </a:rPr>
              <a:t>preciso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uniforme, </a:t>
            </a:r>
            <a:r>
              <a:rPr sz="1200" dirty="0">
                <a:latin typeface="Times New Roman"/>
                <a:cs typeface="Times New Roman"/>
              </a:rPr>
              <a:t>mentre il </a:t>
            </a:r>
            <a:r>
              <a:rPr sz="1200" spc="-5" dirty="0">
                <a:latin typeface="Times New Roman"/>
                <a:cs typeface="Times New Roman"/>
              </a:rPr>
              <a:t>singolo elettrone </a:t>
            </a:r>
            <a:r>
              <a:rPr sz="1200" dirty="0">
                <a:latin typeface="Times New Roman"/>
                <a:cs typeface="Times New Roman"/>
              </a:rPr>
              <a:t>cede sempre una  </a:t>
            </a:r>
            <a:r>
              <a:rPr sz="1200" spc="-5" dirty="0">
                <a:latin typeface="Times New Roman"/>
                <a:cs typeface="Times New Roman"/>
              </a:rPr>
              <a:t>particella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luce-energia quando subisce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collisione. Manifestazioni d’energia ondulatoria </a:t>
            </a:r>
            <a:r>
              <a:rPr sz="1200" dirty="0">
                <a:latin typeface="Times New Roman"/>
                <a:cs typeface="Times New Roman"/>
              </a:rPr>
              <a:t>accompagnano anche  le </a:t>
            </a:r>
            <a:r>
              <a:rPr sz="1200" spc="-5" dirty="0">
                <a:latin typeface="Times New Roman"/>
                <a:cs typeface="Times New Roman"/>
              </a:rPr>
              <a:t>attività dei corpi </a:t>
            </a:r>
            <a:r>
              <a:rPr sz="1200" dirty="0">
                <a:latin typeface="Times New Roman"/>
                <a:cs typeface="Times New Roman"/>
              </a:rPr>
              <a:t>positivi e </a:t>
            </a:r>
            <a:r>
              <a:rPr sz="1200" spc="-5" dirty="0">
                <a:latin typeface="Times New Roman"/>
                <a:cs typeface="Times New Roman"/>
              </a:rPr>
              <a:t>degli altri elementi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stadio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elettronico.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(475.3) 42:5.7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Raggi </a:t>
            </a:r>
            <a:r>
              <a:rPr sz="1200" i="1" spc="-5" dirty="0">
                <a:latin typeface="Times New Roman"/>
                <a:cs typeface="Times New Roman"/>
              </a:rPr>
              <a:t>gamma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quelle emanazioni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caratterizzano </a:t>
            </a:r>
            <a:r>
              <a:rPr sz="1200" dirty="0">
                <a:latin typeface="Times New Roman"/>
                <a:cs typeface="Times New Roman"/>
              </a:rPr>
              <a:t>la dissociazione </a:t>
            </a:r>
            <a:r>
              <a:rPr sz="1200" spc="-5" dirty="0">
                <a:latin typeface="Times New Roman"/>
                <a:cs typeface="Times New Roman"/>
              </a:rPr>
              <a:t>spontanea della materia atomica.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 esempio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elettronica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fenomeni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disintegrazione del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461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(475.4) 42:5.8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Il gruppo </a:t>
            </a:r>
            <a:r>
              <a:rPr sz="1200" i="1" spc="-10" dirty="0">
                <a:latin typeface="Times New Roman"/>
                <a:cs typeface="Times New Roman"/>
              </a:rPr>
              <a:t>dei </a:t>
            </a:r>
            <a:r>
              <a:rPr sz="1200" i="1" dirty="0">
                <a:latin typeface="Times New Roman"/>
                <a:cs typeface="Times New Roman"/>
              </a:rPr>
              <a:t>raggi X.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gradino successivo nel rallentamento dell’elettrone </a:t>
            </a:r>
            <a:r>
              <a:rPr sz="1200" dirty="0">
                <a:latin typeface="Times New Roman"/>
                <a:cs typeface="Times New Roman"/>
              </a:rPr>
              <a:t>fornisce le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forme di  </a:t>
            </a:r>
            <a:r>
              <a:rPr sz="1200" spc="-5" dirty="0">
                <a:latin typeface="Times New Roman"/>
                <a:cs typeface="Times New Roman"/>
              </a:rPr>
              <a:t>raggi X solari assieme ai raggi X generati </a:t>
            </a:r>
            <a:r>
              <a:rPr sz="1200" dirty="0">
                <a:latin typeface="Times New Roman"/>
                <a:cs typeface="Times New Roman"/>
              </a:rPr>
              <a:t>artificialmente.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dirty="0">
                <a:latin typeface="Times New Roman"/>
                <a:cs typeface="Times New Roman"/>
              </a:rPr>
              <a:t>elettronica </a:t>
            </a:r>
            <a:r>
              <a:rPr sz="1200" spc="-5" dirty="0">
                <a:latin typeface="Times New Roman"/>
                <a:cs typeface="Times New Roman"/>
              </a:rPr>
              <a:t>crea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campo elettrico;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 </a:t>
            </a:r>
            <a:r>
              <a:rPr sz="1200" dirty="0">
                <a:latin typeface="Times New Roman"/>
                <a:cs typeface="Times New Roman"/>
              </a:rPr>
              <a:t>dà </a:t>
            </a:r>
            <a:r>
              <a:rPr sz="1200" spc="-5" dirty="0">
                <a:latin typeface="Times New Roman"/>
                <a:cs typeface="Times New Roman"/>
              </a:rPr>
              <a:t>origine ad </a:t>
            </a:r>
            <a:r>
              <a:rPr sz="1200" dirty="0">
                <a:latin typeface="Times New Roman"/>
                <a:cs typeface="Times New Roman"/>
              </a:rPr>
              <a:t>una corrente </a:t>
            </a:r>
            <a:r>
              <a:rPr sz="1200" spc="-5" dirty="0">
                <a:latin typeface="Times New Roman"/>
                <a:cs typeface="Times New Roman"/>
              </a:rPr>
              <a:t>elettrica;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corrente produce </a:t>
            </a:r>
            <a:r>
              <a:rPr sz="1200" dirty="0">
                <a:latin typeface="Times New Roman"/>
                <a:cs typeface="Times New Roman"/>
              </a:rPr>
              <a:t>un campo </a:t>
            </a:r>
            <a:r>
              <a:rPr sz="1200" spc="-5" dirty="0">
                <a:latin typeface="Times New Roman"/>
                <a:cs typeface="Times New Roman"/>
              </a:rPr>
              <a:t>magnetico. Quando </a:t>
            </a:r>
            <a:r>
              <a:rPr sz="1200" dirty="0">
                <a:latin typeface="Times New Roman"/>
                <a:cs typeface="Times New Roman"/>
              </a:rPr>
              <a:t>un elettrone viene  </a:t>
            </a:r>
            <a:r>
              <a:rPr sz="1200" spc="-5" dirty="0">
                <a:latin typeface="Times New Roman"/>
                <a:cs typeface="Times New Roman"/>
              </a:rPr>
              <a:t>bruscamente arrestato,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perturbazione elettromagnetica risultante </a:t>
            </a:r>
            <a:r>
              <a:rPr sz="1200" dirty="0">
                <a:latin typeface="Times New Roman"/>
                <a:cs typeface="Times New Roman"/>
              </a:rPr>
              <a:t>produce il </a:t>
            </a:r>
            <a:r>
              <a:rPr sz="1200" spc="-5" dirty="0">
                <a:latin typeface="Times New Roman"/>
                <a:cs typeface="Times New Roman"/>
              </a:rPr>
              <a:t>raggio X;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raggio X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quella  perturbazione.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X </a:t>
            </a:r>
            <a:r>
              <a:rPr sz="1200" spc="-5" dirty="0">
                <a:latin typeface="Times New Roman"/>
                <a:cs typeface="Times New Roman"/>
              </a:rPr>
              <a:t>solari sono </a:t>
            </a:r>
            <a:r>
              <a:rPr sz="1200" dirty="0">
                <a:latin typeface="Times New Roman"/>
                <a:cs typeface="Times New Roman"/>
              </a:rPr>
              <a:t>identici a quelli </a:t>
            </a:r>
            <a:r>
              <a:rPr sz="1200" spc="-5" dirty="0">
                <a:latin typeface="Times New Roman"/>
                <a:cs typeface="Times New Roman"/>
              </a:rPr>
              <a:t>generati meccanicamente per esplorare </a:t>
            </a:r>
            <a:r>
              <a:rPr sz="1200" dirty="0">
                <a:latin typeface="Times New Roman"/>
                <a:cs typeface="Times New Roman"/>
              </a:rPr>
              <a:t>l’interno </a:t>
            </a:r>
            <a:r>
              <a:rPr sz="1200" spc="-5" dirty="0">
                <a:latin typeface="Times New Roman"/>
                <a:cs typeface="Times New Roman"/>
              </a:rPr>
              <a:t>del corpo  </a:t>
            </a:r>
            <a:r>
              <a:rPr sz="1200" dirty="0">
                <a:latin typeface="Times New Roman"/>
                <a:cs typeface="Times New Roman"/>
              </a:rPr>
              <a:t>umano, </a:t>
            </a:r>
            <a:r>
              <a:rPr sz="1200" spc="-5" dirty="0">
                <a:latin typeface="Times New Roman"/>
                <a:cs typeface="Times New Roman"/>
              </a:rPr>
              <a:t>eccetto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leggermente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lunghi.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31888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33: 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L’amministrazione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dell’Universo</a:t>
            </a:r>
            <a:r>
              <a:rPr sz="2200" b="1" spc="1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locale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081645" cy="36048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(366.1) 33:0.1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governa con </a:t>
            </a:r>
            <a:r>
              <a:rPr sz="1200" dirty="0">
                <a:latin typeface="Times New Roman"/>
                <a:cs typeface="Times New Roman"/>
              </a:rPr>
              <a:t>certezza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immensa </a:t>
            </a:r>
            <a:r>
              <a:rPr sz="1200" spc="-5" dirty="0">
                <a:latin typeface="Times New Roman"/>
                <a:cs typeface="Times New Roman"/>
              </a:rPr>
              <a:t>creazione, opera nell’amministrazione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tramite 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Creatore.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agisce personalmente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amministrativi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locale. Questi compiti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affidati al Figlio Creatore, 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ed ai loro </a:t>
            </a:r>
            <a:r>
              <a:rPr sz="1200" dirty="0">
                <a:latin typeface="Times New Roman"/>
                <a:cs typeface="Times New Roman"/>
              </a:rPr>
              <a:t>molteplici  </a:t>
            </a:r>
            <a:r>
              <a:rPr sz="1200" spc="-5" dirty="0">
                <a:latin typeface="Times New Roman"/>
                <a:cs typeface="Times New Roman"/>
              </a:rPr>
              <a:t>figli. </a:t>
            </a:r>
            <a:r>
              <a:rPr sz="1200" dirty="0">
                <a:latin typeface="Times New Roman"/>
                <a:cs typeface="Times New Roman"/>
              </a:rPr>
              <a:t>I piani, la politica e </a:t>
            </a:r>
            <a:r>
              <a:rPr sz="1200" spc="-5" dirty="0">
                <a:latin typeface="Times New Roman"/>
                <a:cs typeface="Times New Roman"/>
              </a:rPr>
              <a:t>gli atti amministrativi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sono formulati </a:t>
            </a:r>
            <a:r>
              <a:rPr sz="1200" spc="-5" dirty="0">
                <a:latin typeface="Times New Roman"/>
                <a:cs typeface="Times New Roman"/>
              </a:rPr>
              <a:t>ed eseguiti </a:t>
            </a:r>
            <a:r>
              <a:rPr sz="1200" dirty="0">
                <a:latin typeface="Times New Roman"/>
                <a:cs typeface="Times New Roman"/>
              </a:rPr>
              <a:t>da questo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quale, insieme 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associato, delega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esecutivo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e l’autorità </a:t>
            </a:r>
            <a:r>
              <a:rPr sz="1200" spc="-5" dirty="0">
                <a:latin typeface="Times New Roman"/>
                <a:cs typeface="Times New Roman"/>
              </a:rPr>
              <a:t>giurisdizionale ai Padri delle </a:t>
            </a:r>
            <a:r>
              <a:rPr sz="1200" dirty="0">
                <a:latin typeface="Times New Roman"/>
                <a:cs typeface="Times New Roman"/>
              </a:rPr>
              <a:t>Costellazioni, </a:t>
            </a:r>
            <a:r>
              <a:rPr sz="1200" spc="-5" dirty="0">
                <a:latin typeface="Times New Roman"/>
                <a:cs typeface="Times New Roman"/>
              </a:rPr>
              <a:t>ai Sovrani  dei Sistemi ed ai Principi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Micael di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Nebadon</a:t>
            </a:r>
            <a:endParaRPr sz="1600">
              <a:latin typeface="Times New Roman"/>
              <a:cs typeface="Times New Roman"/>
            </a:endParaRPr>
          </a:p>
          <a:p>
            <a:pPr marL="63500" marR="787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(366.2) 33:1.1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è la personificazione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611.121° </a:t>
            </a:r>
            <a:r>
              <a:rPr sz="1200" spc="-5" dirty="0">
                <a:latin typeface="Times New Roman"/>
                <a:cs typeface="Times New Roman"/>
              </a:rPr>
              <a:t>concetto originale </a:t>
            </a:r>
            <a:r>
              <a:rPr sz="1200" dirty="0">
                <a:latin typeface="Times New Roman"/>
                <a:cs typeface="Times New Roman"/>
              </a:rPr>
              <a:t>d’identità </a:t>
            </a:r>
            <a:r>
              <a:rPr sz="1200" spc="-5" dirty="0">
                <a:latin typeface="Times New Roman"/>
                <a:cs typeface="Times New Roman"/>
              </a:rPr>
              <a:t>infinita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origine simultanea  nel 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Figlio Eterno.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“Figlio unigenito” che </a:t>
            </a:r>
            <a:r>
              <a:rPr sz="1200" dirty="0">
                <a:latin typeface="Times New Roman"/>
                <a:cs typeface="Times New Roman"/>
              </a:rPr>
              <a:t>personifica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611.121° concetto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di divinità e d’infinità.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triplice residenza di </a:t>
            </a:r>
            <a:r>
              <a:rPr sz="1200" spc="-5" dirty="0">
                <a:latin typeface="Times New Roman"/>
                <a:cs typeface="Times New Roman"/>
              </a:rPr>
              <a:t>luce su Salvington. </a:t>
            </a:r>
            <a:r>
              <a:rPr sz="1200" dirty="0">
                <a:latin typeface="Times New Roman"/>
                <a:cs typeface="Times New Roman"/>
              </a:rPr>
              <a:t>E tale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 stabilita perché Micael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sperimentato </a:t>
            </a:r>
            <a:r>
              <a:rPr sz="1200" dirty="0">
                <a:latin typeface="Times New Roman"/>
                <a:cs typeface="Times New Roman"/>
              </a:rPr>
              <a:t>la vita di tutte e tre le </a:t>
            </a:r>
            <a:r>
              <a:rPr sz="1200" spc="-5" dirty="0">
                <a:latin typeface="Times New Roman"/>
                <a:cs typeface="Times New Roman"/>
              </a:rPr>
              <a:t>fasi dell’esistenza intelligente delle creature: </a:t>
            </a:r>
            <a:r>
              <a:rPr sz="1200" dirty="0">
                <a:latin typeface="Times New Roman"/>
                <a:cs typeface="Times New Roman"/>
              </a:rPr>
              <a:t>spirituale, morontiale e  </a:t>
            </a:r>
            <a:r>
              <a:rPr sz="1200" spc="-5" dirty="0">
                <a:latin typeface="Times New Roman"/>
                <a:cs typeface="Times New Roman"/>
              </a:rPr>
              <a:t>materiale. A </a:t>
            </a:r>
            <a:r>
              <a:rPr sz="1200" dirty="0">
                <a:latin typeface="Times New Roman"/>
                <a:cs typeface="Times New Roman"/>
              </a:rPr>
              <a:t>motivo del nome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settimo ed ultimo </a:t>
            </a:r>
            <a:r>
              <a:rPr sz="1200" spc="-5" dirty="0">
                <a:latin typeface="Times New Roman"/>
                <a:cs typeface="Times New Roman"/>
              </a:rPr>
              <a:t>conferimento su Urantia, egli </a:t>
            </a:r>
            <a:r>
              <a:rPr sz="1200" dirty="0">
                <a:latin typeface="Times New Roman"/>
                <a:cs typeface="Times New Roman"/>
              </a:rPr>
              <a:t>è talvolta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Cristo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(366.3) 33:1.2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non è il </a:t>
            </a:r>
            <a:r>
              <a:rPr sz="1200" spc="-5" dirty="0">
                <a:latin typeface="Times New Roman"/>
                <a:cs typeface="Times New Roman"/>
              </a:rPr>
              <a:t>Figlio Eterno, l’associato esistenziale paradisiaco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dello Spirito  </a:t>
            </a:r>
            <a:r>
              <a:rPr sz="1200" spc="-5" dirty="0">
                <a:latin typeface="Times New Roman"/>
                <a:cs typeface="Times New Roman"/>
              </a:rPr>
              <a:t>Infinito. 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della Trinità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dirty="0">
                <a:latin typeface="Times New Roman"/>
                <a:cs typeface="Times New Roman"/>
              </a:rPr>
              <a:t>Tuttavia il nostro </a:t>
            </a:r>
            <a:r>
              <a:rPr sz="1200" spc="-5" dirty="0">
                <a:latin typeface="Times New Roman"/>
                <a:cs typeface="Times New Roman"/>
              </a:rPr>
              <a:t>Figlio Maestro possiede nel suo regno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e i divini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stesso manifesterebbe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fosse effettivamente </a:t>
            </a:r>
            <a:r>
              <a:rPr sz="1200" dirty="0">
                <a:latin typeface="Times New Roman"/>
                <a:cs typeface="Times New Roman"/>
              </a:rPr>
              <a:t>presente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Salvington </a:t>
            </a:r>
            <a:r>
              <a:rPr sz="1200" spc="-5" dirty="0">
                <a:latin typeface="Times New Roman"/>
                <a:cs typeface="Times New Roman"/>
              </a:rPr>
              <a:t>ed  operasse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Nebadon. Micael </a:t>
            </a:r>
            <a:r>
              <a:rPr sz="1200" dirty="0">
                <a:latin typeface="Times New Roman"/>
                <a:cs typeface="Times New Roman"/>
              </a:rPr>
              <a:t>possiede anche un potere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un’autorità addizionali,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personifica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Eterno, ma  </a:t>
            </a:r>
            <a:r>
              <a:rPr sz="1200" spc="-5" dirty="0">
                <a:latin typeface="Times New Roman"/>
                <a:cs typeface="Times New Roman"/>
              </a:rPr>
              <a:t>rappresenta anche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incorpora effettivamente la presenza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13395" cy="3726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(475.5) 42:5.9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 raggi </a:t>
            </a:r>
            <a:r>
              <a:rPr sz="1200" i="1" spc="-5" dirty="0">
                <a:latin typeface="Times New Roman"/>
                <a:cs typeface="Times New Roman"/>
              </a:rPr>
              <a:t>ultravioletti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chimici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sole 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produzioni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meccaniche.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(475.6) 42:5.10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luce </a:t>
            </a:r>
            <a:r>
              <a:rPr sz="1200" i="1" spc="-5" dirty="0">
                <a:latin typeface="Times New Roman"/>
                <a:cs typeface="Times New Roman"/>
              </a:rPr>
              <a:t>bianca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tutta la luce visibile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20700" marR="5048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(475.7) 42:5.11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i="1" dirty="0">
                <a:latin typeface="Times New Roman"/>
                <a:cs typeface="Times New Roman"/>
              </a:rPr>
              <a:t>I raggi </a:t>
            </a:r>
            <a:r>
              <a:rPr sz="1200" i="1" spc="-5" dirty="0">
                <a:latin typeface="Times New Roman"/>
                <a:cs typeface="Times New Roman"/>
              </a:rPr>
              <a:t>infrarossi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rallentamento dell’attività elettronica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di più allo stadio di  </a:t>
            </a:r>
            <a:r>
              <a:rPr sz="1200" spc="-5" dirty="0">
                <a:latin typeface="Times New Roman"/>
                <a:cs typeface="Times New Roman"/>
              </a:rPr>
              <a:t>calore apprezzabile.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(475.8) 42:5.12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i="1" spc="-5" dirty="0">
                <a:latin typeface="Times New Roman"/>
                <a:cs typeface="Times New Roman"/>
              </a:rPr>
              <a:t>Le </a:t>
            </a:r>
            <a:r>
              <a:rPr sz="1200" i="1" dirty="0">
                <a:latin typeface="Times New Roman"/>
                <a:cs typeface="Times New Roman"/>
              </a:rPr>
              <a:t>onde </a:t>
            </a:r>
            <a:r>
              <a:rPr sz="1200" i="1" spc="-5" dirty="0">
                <a:latin typeface="Times New Roman"/>
                <a:cs typeface="Times New Roman"/>
              </a:rPr>
              <a:t>hertziane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utilizzate </a:t>
            </a:r>
            <a:r>
              <a:rPr sz="1200" spc="-5" dirty="0">
                <a:latin typeface="Times New Roman"/>
                <a:cs typeface="Times New Roman"/>
              </a:rPr>
              <a:t>su Urantia per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trasmissioni.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(475.9) 42:5.13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dieci 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dell’energia ondulatoria, </a:t>
            </a:r>
            <a:r>
              <a:rPr sz="1200" dirty="0">
                <a:latin typeface="Times New Roman"/>
                <a:cs typeface="Times New Roman"/>
              </a:rPr>
              <a:t>l’occhio </a:t>
            </a:r>
            <a:r>
              <a:rPr sz="1200" spc="-5" dirty="0">
                <a:latin typeface="Times New Roman"/>
                <a:cs typeface="Times New Roman"/>
              </a:rPr>
              <a:t>umano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reagire </a:t>
            </a:r>
            <a:r>
              <a:rPr sz="1200" dirty="0">
                <a:latin typeface="Times New Roman"/>
                <a:cs typeface="Times New Roman"/>
              </a:rPr>
              <a:t>ad una </a:t>
            </a:r>
            <a:r>
              <a:rPr sz="1200" spc="-5" dirty="0">
                <a:latin typeface="Times New Roman"/>
                <a:cs typeface="Times New Roman"/>
              </a:rPr>
              <a:t>sola ottava, quella della  </a:t>
            </a:r>
            <a:r>
              <a:rPr sz="1200" dirty="0">
                <a:latin typeface="Times New Roman"/>
                <a:cs typeface="Times New Roman"/>
              </a:rPr>
              <a:t>piena luce solare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(475.10) 42:5.14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cosiddetto </a:t>
            </a:r>
            <a:r>
              <a:rPr sz="1200" spc="-5" dirty="0">
                <a:latin typeface="Times New Roman"/>
                <a:cs typeface="Times New Roman"/>
              </a:rPr>
              <a:t>etere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un nome </a:t>
            </a:r>
            <a:r>
              <a:rPr sz="1200" spc="-5" dirty="0">
                <a:latin typeface="Times New Roman"/>
                <a:cs typeface="Times New Roman"/>
              </a:rPr>
              <a:t>collettivo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designare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della forza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dell’energia che  hanno luogo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spazio. Gli ultimatoni, gli elettroni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aggregazioni di massa </a:t>
            </a:r>
            <a:r>
              <a:rPr sz="1200" spc="-5" dirty="0">
                <a:latin typeface="Times New Roman"/>
                <a:cs typeface="Times New Roman"/>
              </a:rPr>
              <a:t>dell’energia sono </a:t>
            </a:r>
            <a:r>
              <a:rPr sz="1200" dirty="0">
                <a:latin typeface="Times New Roman"/>
                <a:cs typeface="Times New Roman"/>
              </a:rPr>
              <a:t>particelle </a:t>
            </a:r>
            <a:r>
              <a:rPr sz="1200" spc="-5" dirty="0">
                <a:latin typeface="Times New Roman"/>
                <a:cs typeface="Times New Roman"/>
              </a:rPr>
              <a:t>uniformi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materia, </a:t>
            </a:r>
            <a:r>
              <a:rPr sz="1200" dirty="0">
                <a:latin typeface="Times New Roman"/>
                <a:cs typeface="Times New Roman"/>
              </a:rPr>
              <a:t>e nel </a:t>
            </a:r>
            <a:r>
              <a:rPr sz="1200" spc="-5" dirty="0">
                <a:latin typeface="Times New Roman"/>
                <a:cs typeface="Times New Roman"/>
              </a:rPr>
              <a:t>loro transito attraverso </a:t>
            </a:r>
            <a:r>
              <a:rPr sz="1200" dirty="0">
                <a:latin typeface="Times New Roman"/>
                <a:cs typeface="Times New Roman"/>
              </a:rPr>
              <a:t>lo spazio </a:t>
            </a:r>
            <a:r>
              <a:rPr sz="1200" spc="-5" dirty="0">
                <a:latin typeface="Times New Roman"/>
                <a:cs typeface="Times New Roman"/>
              </a:rPr>
              <a:t>procedono realmente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linee rette.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luce e tutte le </a:t>
            </a:r>
            <a:r>
              <a:rPr sz="1200" spc="-5" dirty="0">
                <a:latin typeface="Times New Roman"/>
                <a:cs typeface="Times New Roman"/>
              </a:rPr>
              <a:t>altre forme </a:t>
            </a:r>
            <a:r>
              <a:rPr sz="1200" dirty="0">
                <a:latin typeface="Times New Roman"/>
                <a:cs typeface="Times New Roman"/>
              </a:rPr>
              <a:t>di manifestazioni  </a:t>
            </a:r>
            <a:r>
              <a:rPr sz="1200" spc="-5" dirty="0">
                <a:latin typeface="Times New Roman"/>
                <a:cs typeface="Times New Roman"/>
              </a:rPr>
              <a:t>dell’energia riconoscibili consistono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particelle </a:t>
            </a:r>
            <a:r>
              <a:rPr sz="1200" dirty="0">
                <a:latin typeface="Times New Roman"/>
                <a:cs typeface="Times New Roman"/>
              </a:rPr>
              <a:t>definite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spc="5" dirty="0">
                <a:latin typeface="Times New Roman"/>
                <a:cs typeface="Times New Roman"/>
              </a:rPr>
              <a:t>muovono </a:t>
            </a:r>
            <a:r>
              <a:rPr sz="1200" dirty="0">
                <a:latin typeface="Times New Roman"/>
                <a:cs typeface="Times New Roman"/>
              </a:rPr>
              <a:t>in linea </a:t>
            </a:r>
            <a:r>
              <a:rPr sz="1200" spc="-5" dirty="0">
                <a:latin typeface="Times New Roman"/>
                <a:cs typeface="Times New Roman"/>
              </a:rPr>
              <a:t>retta, </a:t>
            </a:r>
            <a:r>
              <a:rPr sz="1200" dirty="0">
                <a:latin typeface="Times New Roman"/>
                <a:cs typeface="Times New Roman"/>
              </a:rPr>
              <a:t>salvo quando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modificata dalla gravità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forze </a:t>
            </a:r>
            <a:r>
              <a:rPr sz="1200" spc="-5" dirty="0">
                <a:latin typeface="Times New Roman"/>
                <a:cs typeface="Times New Roman"/>
              </a:rPr>
              <a:t>interferenti.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queste processioni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particelle d’energia appaiano  come fenomeni </a:t>
            </a:r>
            <a:r>
              <a:rPr sz="1200" dirty="0">
                <a:latin typeface="Times New Roman"/>
                <a:cs typeface="Times New Roman"/>
              </a:rPr>
              <a:t>ondulatori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sottoposte </a:t>
            </a:r>
            <a:r>
              <a:rPr sz="1200" dirty="0">
                <a:latin typeface="Times New Roman"/>
                <a:cs typeface="Times New Roman"/>
              </a:rPr>
              <a:t>a certe osservazioni è dovuto alla resistenza </a:t>
            </a:r>
            <a:r>
              <a:rPr sz="1200" spc="-5" dirty="0">
                <a:latin typeface="Times New Roman"/>
                <a:cs typeface="Times New Roman"/>
              </a:rPr>
              <a:t>della coltre </a:t>
            </a:r>
            <a:r>
              <a:rPr sz="1200" dirty="0">
                <a:latin typeface="Times New Roman"/>
                <a:cs typeface="Times New Roman"/>
              </a:rPr>
              <a:t>di forza indifferenziata  di tutto lo </a:t>
            </a:r>
            <a:r>
              <a:rPr sz="1200" spc="-5" dirty="0">
                <a:latin typeface="Times New Roman"/>
                <a:cs typeface="Times New Roman"/>
              </a:rPr>
              <a:t>spazio, l’ipotetico etere,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tensione </a:t>
            </a:r>
            <a:r>
              <a:rPr sz="1200" spc="-5" dirty="0">
                <a:latin typeface="Times New Roman"/>
                <a:cs typeface="Times New Roman"/>
              </a:rPr>
              <a:t>intergravitazionale delle aggregazioni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associate.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distanza </a:t>
            </a:r>
            <a:r>
              <a:rPr sz="1200" spc="-5" dirty="0">
                <a:latin typeface="Times New Roman"/>
                <a:cs typeface="Times New Roman"/>
              </a:rPr>
              <a:t>degli  intervalli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particelle della materia, insieme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dei fasci d’energia, </a:t>
            </a:r>
            <a:r>
              <a:rPr sz="1200" dirty="0">
                <a:latin typeface="Times New Roman"/>
                <a:cs typeface="Times New Roman"/>
              </a:rPr>
              <a:t>provocano </a:t>
            </a:r>
            <a:r>
              <a:rPr sz="1200" spc="-5" dirty="0">
                <a:latin typeface="Times New Roman"/>
                <a:cs typeface="Times New Roman"/>
              </a:rPr>
              <a:t>l’apparenza ondulatoria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forme d’energia-materia.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103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47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(476.1) 42:5.15 </a:t>
            </a:r>
            <a:r>
              <a:rPr sz="1200" spc="-5" dirty="0">
                <a:latin typeface="Times New Roman"/>
                <a:cs typeface="Times New Roman"/>
              </a:rPr>
              <a:t>L’eccitazione del contenuto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 produce </a:t>
            </a:r>
            <a:r>
              <a:rPr sz="1200" dirty="0">
                <a:latin typeface="Times New Roman"/>
                <a:cs typeface="Times New Roman"/>
              </a:rPr>
              <a:t>una reazione </a:t>
            </a:r>
            <a:r>
              <a:rPr sz="1200" spc="-5" dirty="0">
                <a:latin typeface="Times New Roman"/>
                <a:cs typeface="Times New Roman"/>
              </a:rPr>
              <a:t>ondulatoria al passaggio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particelle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in rapido  movimento,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di una nave sull’acqua dà inizio a onde di ampiezza e </a:t>
            </a:r>
            <a:r>
              <a:rPr sz="1200" spc="-5" dirty="0">
                <a:latin typeface="Times New Roman"/>
                <a:cs typeface="Times New Roman"/>
              </a:rPr>
              <a:t>d’intervallo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variabili.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(476.2) 42:5.16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comportamento della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primordiale dà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per molti </a:t>
            </a:r>
            <a:r>
              <a:rPr sz="1200" spc="-5" dirty="0">
                <a:latin typeface="Times New Roman"/>
                <a:cs typeface="Times New Roman"/>
              </a:rPr>
              <a:t>versi analoghi al </a:t>
            </a:r>
            <a:r>
              <a:rPr sz="1200" dirty="0">
                <a:latin typeface="Times New Roman"/>
                <a:cs typeface="Times New Roman"/>
              </a:rPr>
              <a:t>vostro supposto </a:t>
            </a:r>
            <a:r>
              <a:rPr sz="1200" spc="-5" dirty="0">
                <a:latin typeface="Times New Roman"/>
                <a:cs typeface="Times New Roman"/>
              </a:rPr>
              <a:t>etere. </a:t>
            </a:r>
            <a:r>
              <a:rPr sz="1200" spc="-10" dirty="0">
                <a:latin typeface="Times New Roman"/>
                <a:cs typeface="Times New Roman"/>
              </a:rPr>
              <a:t>Lo  </a:t>
            </a:r>
            <a:r>
              <a:rPr sz="1200" dirty="0">
                <a:latin typeface="Times New Roman"/>
                <a:cs typeface="Times New Roman"/>
              </a:rPr>
              <a:t>spazio non è vuoto; 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tutto lo spazio </a:t>
            </a:r>
            <a:r>
              <a:rPr sz="1200" spc="-5" dirty="0">
                <a:latin typeface="Times New Roman"/>
                <a:cs typeface="Times New Roman"/>
              </a:rPr>
              <a:t>girano vorticosamente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s’immergono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vasto oceano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forza-energia </a:t>
            </a:r>
            <a:r>
              <a:rPr sz="1200" dirty="0">
                <a:latin typeface="Times New Roman"/>
                <a:cs typeface="Times New Roman"/>
              </a:rPr>
              <a:t>disseminata.  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contenuto spaziale </a:t>
            </a:r>
            <a:r>
              <a:rPr sz="1200" dirty="0">
                <a:latin typeface="Times New Roman"/>
                <a:cs typeface="Times New Roman"/>
              </a:rPr>
              <a:t>di un atomo è vuoto. </a:t>
            </a:r>
            <a:r>
              <a:rPr sz="1200" spc="-5" dirty="0">
                <a:latin typeface="Times New Roman"/>
                <a:cs typeface="Times New Roman"/>
              </a:rPr>
              <a:t>Nondimeno l’etere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l’assenza stessa </a:t>
            </a:r>
            <a:r>
              <a:rPr sz="1200" dirty="0">
                <a:latin typeface="Times New Roman"/>
                <a:cs typeface="Times New Roman"/>
              </a:rPr>
              <a:t>di questo ipotetico etere  </a:t>
            </a:r>
            <a:r>
              <a:rPr sz="1200" spc="-5" dirty="0">
                <a:latin typeface="Times New Roman"/>
                <a:cs typeface="Times New Roman"/>
              </a:rPr>
              <a:t>permette ai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evitare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cadere </a:t>
            </a:r>
            <a:r>
              <a:rPr sz="1200" dirty="0">
                <a:latin typeface="Times New Roman"/>
                <a:cs typeface="Times New Roman"/>
              </a:rPr>
              <a:t>nel sole e </a:t>
            </a:r>
            <a:r>
              <a:rPr sz="1200" spc="-5" dirty="0">
                <a:latin typeface="Times New Roman"/>
                <a:cs typeface="Times New Roman"/>
              </a:rPr>
              <a:t>agli elettroni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girano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loro orbite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cadere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nucleo.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Ultimatoni, elettroni ed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atomi</a:t>
            </a:r>
            <a:endParaRPr sz="1600">
              <a:latin typeface="Times New Roman"/>
              <a:cs typeface="Times New Roman"/>
            </a:endParaRPr>
          </a:p>
          <a:p>
            <a:pPr marL="88900" marR="52387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(476.3) 42:6.1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carico spaziale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omogeneo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indifferenziato, l’organizzazione dell’energia evoluta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materia implica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concentrazione dell’energia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masse </a:t>
            </a:r>
            <a:r>
              <a:rPr sz="1200" dirty="0">
                <a:latin typeface="Times New Roman"/>
                <a:cs typeface="Times New Roman"/>
              </a:rPr>
              <a:t>distinte di </a:t>
            </a:r>
            <a:r>
              <a:rPr sz="1200" spc="-5" dirty="0">
                <a:latin typeface="Times New Roman"/>
                <a:cs typeface="Times New Roman"/>
              </a:rPr>
              <a:t>dimensioni definite </a:t>
            </a:r>
            <a:r>
              <a:rPr sz="1200" dirty="0">
                <a:latin typeface="Times New Roman"/>
                <a:cs typeface="Times New Roman"/>
              </a:rPr>
              <a:t>e di pesi stabiliti — una </a:t>
            </a:r>
            <a:r>
              <a:rPr sz="1200" spc="-5" dirty="0">
                <a:latin typeface="Times New Roman"/>
                <a:cs typeface="Times New Roman"/>
              </a:rPr>
              <a:t>reazione  gravitazionale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precisa.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(476.4) 42:6.2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locale o </a:t>
            </a:r>
            <a:r>
              <a:rPr sz="1200" spc="-5" dirty="0">
                <a:latin typeface="Times New Roman"/>
                <a:cs typeface="Times New Roman"/>
              </a:rPr>
              <a:t>lineare </a:t>
            </a:r>
            <a:r>
              <a:rPr sz="1200" dirty="0">
                <a:latin typeface="Times New Roman"/>
                <a:cs typeface="Times New Roman"/>
              </a:rPr>
              <a:t>diviene pienamente </a:t>
            </a:r>
            <a:r>
              <a:rPr sz="1200" spc="-5" dirty="0">
                <a:latin typeface="Times New Roman"/>
                <a:cs typeface="Times New Roman"/>
              </a:rPr>
              <a:t>operativa all’apparire dell’organizzazione </a:t>
            </a:r>
            <a:r>
              <a:rPr sz="1200" dirty="0">
                <a:latin typeface="Times New Roman"/>
                <a:cs typeface="Times New Roman"/>
              </a:rPr>
              <a:t>atomica </a:t>
            </a:r>
            <a:r>
              <a:rPr sz="1200" spc="-5" dirty="0">
                <a:latin typeface="Times New Roman"/>
                <a:cs typeface="Times New Roman"/>
              </a:rPr>
              <a:t>della materia.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materia preatomica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leggermente </a:t>
            </a:r>
            <a:r>
              <a:rPr sz="1200" dirty="0">
                <a:latin typeface="Times New Roman"/>
                <a:cs typeface="Times New Roman"/>
              </a:rPr>
              <a:t>sensibile </a:t>
            </a:r>
            <a:r>
              <a:rPr sz="1200" spc="-5" dirty="0">
                <a:latin typeface="Times New Roman"/>
                <a:cs typeface="Times New Roman"/>
              </a:rPr>
              <a:t>alla gravità quando </a:t>
            </a:r>
            <a:r>
              <a:rPr sz="1200" dirty="0">
                <a:latin typeface="Times New Roman"/>
                <a:cs typeface="Times New Roman"/>
              </a:rPr>
              <a:t>è attivata da </a:t>
            </a:r>
            <a:r>
              <a:rPr sz="1200" spc="-5" dirty="0">
                <a:latin typeface="Times New Roman"/>
                <a:cs typeface="Times New Roman"/>
              </a:rPr>
              <a:t>raggi X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altre energie similari,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nessuna  </a:t>
            </a:r>
            <a:r>
              <a:rPr sz="1200" spc="-5" dirty="0">
                <a:latin typeface="Times New Roman"/>
                <a:cs typeface="Times New Roman"/>
              </a:rPr>
              <a:t>attrazione misurabile della gravità </a:t>
            </a:r>
            <a:r>
              <a:rPr sz="1200" dirty="0">
                <a:latin typeface="Times New Roman"/>
                <a:cs typeface="Times New Roman"/>
              </a:rPr>
              <a:t>lineare viene </a:t>
            </a:r>
            <a:r>
              <a:rPr sz="1200" spc="-5" dirty="0">
                <a:latin typeface="Times New Roman"/>
                <a:cs typeface="Times New Roman"/>
              </a:rPr>
              <a:t>esercitata sulle particelle d’energia elettronica </a:t>
            </a:r>
            <a:r>
              <a:rPr sz="1200" dirty="0">
                <a:latin typeface="Times New Roman"/>
                <a:cs typeface="Times New Roman"/>
              </a:rPr>
              <a:t>libere, </a:t>
            </a:r>
            <a:r>
              <a:rPr sz="1200" spc="-5" dirty="0">
                <a:latin typeface="Times New Roman"/>
                <a:cs typeface="Times New Roman"/>
              </a:rPr>
              <a:t>indipendenti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caricate,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sugli ultimatoni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367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(476.5) 42:6.3 </a:t>
            </a:r>
            <a:r>
              <a:rPr sz="1200" spc="-5" dirty="0">
                <a:latin typeface="Times New Roman"/>
                <a:cs typeface="Times New Roman"/>
              </a:rPr>
              <a:t>Gli ultimatoni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per attrazione reciproca, rispondendo </a:t>
            </a:r>
            <a:r>
              <a:rPr sz="1200" dirty="0">
                <a:latin typeface="Times New Roman"/>
                <a:cs typeface="Times New Roman"/>
              </a:rPr>
              <a:t>solo alla </a:t>
            </a:r>
            <a:r>
              <a:rPr sz="1200" spc="-5" dirty="0">
                <a:latin typeface="Times New Roman"/>
                <a:cs typeface="Times New Roman"/>
              </a:rPr>
              <a:t>forza della gravità circolare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rispondendo alla gravità </a:t>
            </a:r>
            <a:r>
              <a:rPr sz="1200" dirty="0">
                <a:latin typeface="Times New Roman"/>
                <a:cs typeface="Times New Roman"/>
              </a:rPr>
              <a:t>lineare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mantenuti nella </a:t>
            </a:r>
            <a:r>
              <a:rPr sz="1200" spc="-5" dirty="0">
                <a:latin typeface="Times New Roman"/>
                <a:cs typeface="Times New Roman"/>
              </a:rPr>
              <a:t>deriva universale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Gli ultimatoni </a:t>
            </a:r>
            <a:r>
              <a:rPr sz="1200" dirty="0">
                <a:latin typeface="Times New Roman"/>
                <a:cs typeface="Times New Roman"/>
              </a:rPr>
              <a:t>hanno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accelerare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velocità di rivoluzione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punto di un </a:t>
            </a:r>
            <a:r>
              <a:rPr sz="1200" spc="-5" dirty="0">
                <a:latin typeface="Times New Roman"/>
                <a:cs typeface="Times New Roman"/>
              </a:rPr>
              <a:t>parziale comportamento antigravitazionale, </a:t>
            </a:r>
            <a:r>
              <a:rPr sz="1200" dirty="0">
                <a:latin typeface="Times New Roman"/>
                <a:cs typeface="Times New Roman"/>
              </a:rPr>
              <a:t>ma non possono,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senza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l’intervento degli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o dei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velocità critica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fuga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perderebbero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134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876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individualità, ritornando allo 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poderosa.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gli ultimatoni sfuggono al loro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d’esistenza fisica </a:t>
            </a:r>
            <a:r>
              <a:rPr sz="120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quando partecipano alla </a:t>
            </a:r>
            <a:r>
              <a:rPr sz="1200" dirty="0">
                <a:latin typeface="Times New Roman"/>
                <a:cs typeface="Times New Roman"/>
              </a:rPr>
              <a:t>disgregazione </a:t>
            </a:r>
            <a:r>
              <a:rPr sz="1200" spc="-5" dirty="0">
                <a:latin typeface="Times New Roman"/>
                <a:cs typeface="Times New Roman"/>
              </a:rPr>
              <a:t>terminale </a:t>
            </a:r>
            <a:r>
              <a:rPr sz="1200" dirty="0">
                <a:latin typeface="Times New Roman"/>
                <a:cs typeface="Times New Roman"/>
              </a:rPr>
              <a:t>di un sole </a:t>
            </a:r>
            <a:r>
              <a:rPr sz="1200" spc="-5" dirty="0">
                <a:latin typeface="Times New Roman"/>
                <a:cs typeface="Times New Roman"/>
              </a:rPr>
              <a:t>raffreddato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06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(476.6) 42:6.4 </a:t>
            </a:r>
            <a:r>
              <a:rPr sz="1200" spc="-5" dirty="0">
                <a:latin typeface="Times New Roman"/>
                <a:cs typeface="Times New Roman"/>
              </a:rPr>
              <a:t>Gli ultimatoni, sconosciuti su Urantia, </a:t>
            </a:r>
            <a:r>
              <a:rPr sz="1200" dirty="0">
                <a:latin typeface="Times New Roman"/>
                <a:cs typeface="Times New Roman"/>
              </a:rPr>
              <a:t>riducono la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mediante molte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fisica </a:t>
            </a:r>
            <a:r>
              <a:rPr sz="1200" dirty="0">
                <a:latin typeface="Times New Roman"/>
                <a:cs typeface="Times New Roman"/>
              </a:rPr>
              <a:t>prima di raggiungere le  condizioni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di rivoluzione </a:t>
            </a:r>
            <a:r>
              <a:rPr sz="1200" spc="-5" dirty="0">
                <a:latin typeface="Times New Roman"/>
                <a:cs typeface="Times New Roman"/>
              </a:rPr>
              <a:t>preliminari all’organizzazione elettronica. Gli </a:t>
            </a:r>
            <a:r>
              <a:rPr sz="1200" dirty="0">
                <a:latin typeface="Times New Roman"/>
                <a:cs typeface="Times New Roman"/>
              </a:rPr>
              <a:t>ultimatoni hanno tre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di movimento: la  </a:t>
            </a:r>
            <a:r>
              <a:rPr sz="1200" spc="-5" dirty="0">
                <a:latin typeface="Times New Roman"/>
                <a:cs typeface="Times New Roman"/>
              </a:rPr>
              <a:t>resistenza reciproca alla </a:t>
            </a:r>
            <a:r>
              <a:rPr sz="1200" dirty="0">
                <a:latin typeface="Times New Roman"/>
                <a:cs typeface="Times New Roman"/>
              </a:rPr>
              <a:t>forza </a:t>
            </a:r>
            <a:r>
              <a:rPr sz="1200" spc="-5" dirty="0">
                <a:latin typeface="Times New Roman"/>
                <a:cs typeface="Times New Roman"/>
              </a:rPr>
              <a:t>cosmica,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rivoluzioni </a:t>
            </a:r>
            <a:r>
              <a:rPr sz="1200" dirty="0">
                <a:latin typeface="Times New Roman"/>
                <a:cs typeface="Times New Roman"/>
              </a:rPr>
              <a:t>individuali del </a:t>
            </a:r>
            <a:r>
              <a:rPr sz="1200" spc="-5" dirty="0">
                <a:latin typeface="Times New Roman"/>
                <a:cs typeface="Times New Roman"/>
              </a:rPr>
              <a:t>potenziale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antigravità, </a:t>
            </a:r>
            <a:r>
              <a:rPr sz="1200" dirty="0">
                <a:latin typeface="Times New Roman"/>
                <a:cs typeface="Times New Roman"/>
              </a:rPr>
              <a:t>e le posizioni intraelettroniche </a:t>
            </a:r>
            <a:r>
              <a:rPr sz="1200" spc="-5" dirty="0">
                <a:latin typeface="Times New Roman"/>
                <a:cs typeface="Times New Roman"/>
              </a:rPr>
              <a:t>dei  cento </a:t>
            </a:r>
            <a:r>
              <a:rPr sz="1200" dirty="0">
                <a:latin typeface="Times New Roman"/>
                <a:cs typeface="Times New Roman"/>
              </a:rPr>
              <a:t>ultimatoni </a:t>
            </a:r>
            <a:r>
              <a:rPr sz="1200" spc="-5" dirty="0">
                <a:latin typeface="Times New Roman"/>
                <a:cs typeface="Times New Roman"/>
              </a:rPr>
              <a:t>mutualmente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128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(476.7) 42:6.5 </a:t>
            </a:r>
            <a:r>
              <a:rPr sz="1200" spc="-5" dirty="0">
                <a:latin typeface="Times New Roman"/>
                <a:cs typeface="Times New Roman"/>
              </a:rPr>
              <a:t>L’attrazione reciproca </a:t>
            </a:r>
            <a:r>
              <a:rPr sz="1200" dirty="0">
                <a:latin typeface="Times New Roman"/>
                <a:cs typeface="Times New Roman"/>
              </a:rPr>
              <a:t>tiene insieme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ultimatoni nella </a:t>
            </a:r>
            <a:r>
              <a:rPr sz="1200" spc="-5" dirty="0">
                <a:latin typeface="Times New Roman"/>
                <a:cs typeface="Times New Roman"/>
              </a:rPr>
              <a:t>costituzione dell’elettrone;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ci sono </a:t>
            </a:r>
            <a:r>
              <a:rPr sz="1200" dirty="0">
                <a:latin typeface="Times New Roman"/>
                <a:cs typeface="Times New Roman"/>
              </a:rPr>
              <a:t>mai né più né meno 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ultimatoni in un </a:t>
            </a:r>
            <a:r>
              <a:rPr sz="1200" spc="-5" dirty="0">
                <a:latin typeface="Times New Roman"/>
                <a:cs typeface="Times New Roman"/>
              </a:rPr>
              <a:t>elettrone </a:t>
            </a:r>
            <a:r>
              <a:rPr sz="1200" dirty="0">
                <a:latin typeface="Times New Roman"/>
                <a:cs typeface="Times New Roman"/>
              </a:rPr>
              <a:t>tipico.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perdita di uno o più </a:t>
            </a:r>
            <a:r>
              <a:rPr sz="1200" spc="-5" dirty="0">
                <a:latin typeface="Times New Roman"/>
                <a:cs typeface="Times New Roman"/>
              </a:rPr>
              <a:t>ultimatoni distrugge l’identità tipica dell’elettrone, </a:t>
            </a:r>
            <a:r>
              <a:rPr sz="1200" dirty="0">
                <a:latin typeface="Times New Roman"/>
                <a:cs typeface="Times New Roman"/>
              </a:rPr>
              <a:t>portando in tal  modo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dieci forme </a:t>
            </a:r>
            <a:r>
              <a:rPr sz="1200" dirty="0">
                <a:latin typeface="Times New Roman"/>
                <a:cs typeface="Times New Roman"/>
              </a:rPr>
              <a:t>modificate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dell’elettrone.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3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(476.8) 42:6.6 </a:t>
            </a:r>
            <a:r>
              <a:rPr sz="1200" spc="-5" dirty="0">
                <a:latin typeface="Times New Roman"/>
                <a:cs typeface="Times New Roman"/>
              </a:rPr>
              <a:t>Gli ultimatoni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descrivono orbite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girano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all’interno </a:t>
            </a:r>
            <a:r>
              <a:rPr sz="1200" spc="-5" dirty="0">
                <a:latin typeface="Times New Roman"/>
                <a:cs typeface="Times New Roman"/>
              </a:rPr>
              <a:t>degli elettroni,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disperdono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si raggruppano  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velocità </a:t>
            </a:r>
            <a:r>
              <a:rPr sz="1200" spc="-5" dirty="0">
                <a:latin typeface="Times New Roman"/>
                <a:cs typeface="Times New Roman"/>
              </a:rPr>
              <a:t>assiali </a:t>
            </a:r>
            <a:r>
              <a:rPr sz="1200" dirty="0">
                <a:latin typeface="Times New Roman"/>
                <a:cs typeface="Times New Roman"/>
              </a:rPr>
              <a:t>di rivoluzione, </a:t>
            </a:r>
            <a:r>
              <a:rPr sz="1200" spc="-5" dirty="0">
                <a:latin typeface="Times New Roman"/>
                <a:cs typeface="Times New Roman"/>
              </a:rPr>
              <a:t>determinando così </a:t>
            </a:r>
            <a:r>
              <a:rPr sz="1200" dirty="0">
                <a:latin typeface="Times New Roman"/>
                <a:cs typeface="Times New Roman"/>
              </a:rPr>
              <a:t>le differenti </a:t>
            </a:r>
            <a:r>
              <a:rPr sz="1200" spc="-5" dirty="0">
                <a:latin typeface="Times New Roman"/>
                <a:cs typeface="Times New Roman"/>
              </a:rPr>
              <a:t>dimensioni degli elettroni. Questa stessa </a:t>
            </a:r>
            <a:r>
              <a:rPr sz="1200" dirty="0">
                <a:latin typeface="Times New Roman"/>
                <a:cs typeface="Times New Roman"/>
              </a:rPr>
              <a:t>velocità di  rivoluzione </a:t>
            </a:r>
            <a:r>
              <a:rPr sz="1200" spc="-5" dirty="0">
                <a:latin typeface="Times New Roman"/>
                <a:cs typeface="Times New Roman"/>
              </a:rPr>
              <a:t>assiale degli ultimatoni determina </a:t>
            </a:r>
            <a:r>
              <a:rPr sz="1200" dirty="0">
                <a:latin typeface="Times New Roman"/>
                <a:cs typeface="Times New Roman"/>
              </a:rPr>
              <a:t>anche le </a:t>
            </a:r>
            <a:r>
              <a:rPr sz="1200" spc="-5" dirty="0">
                <a:latin typeface="Times New Roman"/>
                <a:cs typeface="Times New Roman"/>
              </a:rPr>
              <a:t>reazioni negative </a:t>
            </a:r>
            <a:r>
              <a:rPr sz="1200" dirty="0">
                <a:latin typeface="Times New Roman"/>
                <a:cs typeface="Times New Roman"/>
              </a:rPr>
              <a:t>o positive </a:t>
            </a:r>
            <a:r>
              <a:rPr sz="1200" spc="-5" dirty="0">
                <a:latin typeface="Times New Roman"/>
                <a:cs typeface="Times New Roman"/>
              </a:rPr>
              <a:t>dei numerosi </a:t>
            </a:r>
            <a:r>
              <a:rPr sz="1200" dirty="0">
                <a:latin typeface="Times New Roman"/>
                <a:cs typeface="Times New Roman"/>
              </a:rPr>
              <a:t>tipi di unità </a:t>
            </a:r>
            <a:r>
              <a:rPr sz="1200" spc="-5" dirty="0">
                <a:latin typeface="Times New Roman"/>
                <a:cs typeface="Times New Roman"/>
              </a:rPr>
              <a:t>elettroniche. L’intera  separazione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raggruppamento della materia elettronica, assieme alla </a:t>
            </a:r>
            <a:r>
              <a:rPr sz="1200" dirty="0">
                <a:latin typeface="Times New Roman"/>
                <a:cs typeface="Times New Roman"/>
              </a:rPr>
              <a:t>differenziazione </a:t>
            </a:r>
            <a:r>
              <a:rPr sz="1200" spc="-5" dirty="0">
                <a:latin typeface="Times New Roman"/>
                <a:cs typeface="Times New Roman"/>
              </a:rPr>
              <a:t>elettrica dei corpi </a:t>
            </a:r>
            <a:r>
              <a:rPr sz="1200" dirty="0">
                <a:latin typeface="Times New Roman"/>
                <a:cs typeface="Times New Roman"/>
              </a:rPr>
              <a:t>positivi 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negativi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dell’energia-materia,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dell’interassociazione dei </a:t>
            </a:r>
            <a:r>
              <a:rPr sz="1200" dirty="0">
                <a:latin typeface="Times New Roman"/>
                <a:cs typeface="Times New Roman"/>
              </a:rPr>
              <a:t>componenti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ultimatonici.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(477.1) 42:6.7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atomo ha un </a:t>
            </a:r>
            <a:r>
              <a:rPr sz="1200" spc="-5" dirty="0">
                <a:latin typeface="Times New Roman"/>
                <a:cs typeface="Times New Roman"/>
              </a:rPr>
              <a:t>diametro </a:t>
            </a:r>
            <a:r>
              <a:rPr sz="1200" dirty="0">
                <a:latin typeface="Times New Roman"/>
                <a:cs typeface="Times New Roman"/>
              </a:rPr>
              <a:t>di poco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quattro </a:t>
            </a:r>
            <a:r>
              <a:rPr sz="1200" dirty="0">
                <a:latin typeface="Times New Roman"/>
                <a:cs typeface="Times New Roman"/>
              </a:rPr>
              <a:t>milionesimi di </a:t>
            </a:r>
            <a:r>
              <a:rPr sz="1200" spc="-5" dirty="0">
                <a:latin typeface="Times New Roman"/>
                <a:cs typeface="Times New Roman"/>
              </a:rPr>
              <a:t>millimetro, mentre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elettrone </a:t>
            </a:r>
            <a:r>
              <a:rPr sz="1200" dirty="0">
                <a:latin typeface="Times New Roman"/>
                <a:cs typeface="Times New Roman"/>
              </a:rPr>
              <a:t>pesa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della  duemillesima parte dell’atomo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piccolo,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dell’idrogeno.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protone positivo, </a:t>
            </a:r>
            <a:r>
              <a:rPr sz="1200" spc="-5" dirty="0">
                <a:latin typeface="Times New Roman"/>
                <a:cs typeface="Times New Roman"/>
              </a:rPr>
              <a:t>caratteristico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nucleo atomico, </a:t>
            </a:r>
            <a:r>
              <a:rPr sz="1200" spc="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può 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elettrone </a:t>
            </a:r>
            <a:r>
              <a:rPr sz="1200" dirty="0">
                <a:latin typeface="Times New Roman"/>
                <a:cs typeface="Times New Roman"/>
              </a:rPr>
              <a:t>negativo, pesa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duemila volte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69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(477.2) 42:6.8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massa della materia fosse </a:t>
            </a:r>
            <a:r>
              <a:rPr sz="1200" dirty="0">
                <a:latin typeface="Times New Roman"/>
                <a:cs typeface="Times New Roman"/>
              </a:rPr>
              <a:t>ingrandita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elettrone raggiungesse </a:t>
            </a:r>
            <a:r>
              <a:rPr sz="1200" dirty="0">
                <a:latin typeface="Times New Roman"/>
                <a:cs typeface="Times New Roman"/>
              </a:rPr>
              <a:t>2,84 </a:t>
            </a:r>
            <a:r>
              <a:rPr sz="1200" spc="-5" dirty="0">
                <a:latin typeface="Times New Roman"/>
                <a:cs typeface="Times New Roman"/>
              </a:rPr>
              <a:t>grammi </a:t>
            </a:r>
            <a:r>
              <a:rPr sz="1200" dirty="0">
                <a:latin typeface="Times New Roman"/>
                <a:cs typeface="Times New Roman"/>
              </a:rPr>
              <a:t>e poi le </a:t>
            </a:r>
            <a:r>
              <a:rPr sz="1200" spc="-5" dirty="0">
                <a:latin typeface="Times New Roman"/>
                <a:cs typeface="Times New Roman"/>
              </a:rPr>
              <a:t>sue dimensioni  fossero ingrandite </a:t>
            </a:r>
            <a:r>
              <a:rPr sz="1200" dirty="0">
                <a:latin typeface="Times New Roman"/>
                <a:cs typeface="Times New Roman"/>
              </a:rPr>
              <a:t>in proporzione, il volume di un tale </a:t>
            </a:r>
            <a:r>
              <a:rPr sz="1200" spc="-5" dirty="0">
                <a:latin typeface="Times New Roman"/>
                <a:cs typeface="Times New Roman"/>
              </a:rPr>
              <a:t>elettrone </a:t>
            </a:r>
            <a:r>
              <a:rPr sz="1200" dirty="0">
                <a:latin typeface="Times New Roman"/>
                <a:cs typeface="Times New Roman"/>
              </a:rPr>
              <a:t>diverrebbe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terra. Se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volume di un </a:t>
            </a:r>
            <a:r>
              <a:rPr sz="1200" spc="-5" dirty="0">
                <a:latin typeface="Times New Roman"/>
                <a:cs typeface="Times New Roman"/>
              </a:rPr>
              <a:t>protone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milleottocento </a:t>
            </a:r>
            <a:r>
              <a:rPr sz="1200" dirty="0">
                <a:latin typeface="Times New Roman"/>
                <a:cs typeface="Times New Roman"/>
              </a:rPr>
              <a:t>volte più </a:t>
            </a:r>
            <a:r>
              <a:rPr sz="1200" spc="-5" dirty="0">
                <a:latin typeface="Times New Roman"/>
                <a:cs typeface="Times New Roman"/>
              </a:rPr>
              <a:t>pesante </a:t>
            </a:r>
            <a:r>
              <a:rPr sz="1200" dirty="0">
                <a:latin typeface="Times New Roman"/>
                <a:cs typeface="Times New Roman"/>
              </a:rPr>
              <a:t>di un elettrone — </a:t>
            </a:r>
            <a:r>
              <a:rPr sz="1200" spc="-5" dirty="0">
                <a:latin typeface="Times New Roman"/>
                <a:cs typeface="Times New Roman"/>
              </a:rPr>
              <a:t>fosse ingrandito </a:t>
            </a:r>
            <a:r>
              <a:rPr sz="1200" dirty="0">
                <a:latin typeface="Times New Roman"/>
                <a:cs typeface="Times New Roman"/>
              </a:rPr>
              <a:t>fino alle </a:t>
            </a:r>
            <a:r>
              <a:rPr sz="1200" spc="-5" dirty="0">
                <a:latin typeface="Times New Roman"/>
                <a:cs typeface="Times New Roman"/>
              </a:rPr>
              <a:t>dimensioni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testa </a:t>
            </a:r>
            <a:r>
              <a:rPr sz="1200" dirty="0">
                <a:latin typeface="Times New Roman"/>
                <a:cs typeface="Times New Roman"/>
              </a:rPr>
              <a:t>di spillo,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in proporzione,  una testa di spillo </a:t>
            </a:r>
            <a:r>
              <a:rPr sz="1200" spc="-5" dirty="0">
                <a:latin typeface="Times New Roman"/>
                <a:cs typeface="Times New Roman"/>
              </a:rPr>
              <a:t>raggiungerebbe </a:t>
            </a:r>
            <a:r>
              <a:rPr sz="1200" dirty="0">
                <a:latin typeface="Times New Roman"/>
                <a:cs typeface="Times New Roman"/>
              </a:rPr>
              <a:t>un diametro uguale 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dell’orbita </a:t>
            </a:r>
            <a:r>
              <a:rPr sz="1200" spc="-5" dirty="0">
                <a:latin typeface="Times New Roman"/>
                <a:cs typeface="Times New Roman"/>
              </a:rPr>
              <a:t>terrestre attorno al</a:t>
            </a:r>
            <a:r>
              <a:rPr sz="1200" dirty="0">
                <a:latin typeface="Times New Roman"/>
                <a:cs typeface="Times New Roman"/>
              </a:rPr>
              <a:t> Sole.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materia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atomica</a:t>
            </a:r>
            <a:endParaRPr sz="1600">
              <a:latin typeface="Times New Roman"/>
              <a:cs typeface="Times New Roman"/>
            </a:endParaRPr>
          </a:p>
          <a:p>
            <a:pPr marL="76200" marR="20891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(477.3) 42:7.1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materia si forma secondo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del sistema solare. Al 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minuscolo </a:t>
            </a:r>
            <a:r>
              <a:rPr sz="1200" spc="-5" dirty="0">
                <a:latin typeface="Times New Roman"/>
                <a:cs typeface="Times New Roman"/>
              </a:rPr>
              <a:t>Universo d’energia c’è </a:t>
            </a:r>
            <a:r>
              <a:rPr sz="1200" dirty="0">
                <a:latin typeface="Times New Roman"/>
                <a:cs typeface="Times New Roman"/>
              </a:rPr>
              <a:t>una  porzione </a:t>
            </a:r>
            <a:r>
              <a:rPr sz="1200" spc="-5" dirty="0">
                <a:latin typeface="Times New Roman"/>
                <a:cs typeface="Times New Roman"/>
              </a:rPr>
              <a:t>nucleare d’esistenza materiale </a:t>
            </a:r>
            <a:r>
              <a:rPr sz="1200" dirty="0">
                <a:latin typeface="Times New Roman"/>
                <a:cs typeface="Times New Roman"/>
              </a:rPr>
              <a:t>relativamente </a:t>
            </a:r>
            <a:r>
              <a:rPr sz="1200" spc="-5" dirty="0">
                <a:latin typeface="Times New Roman"/>
                <a:cs typeface="Times New Roman"/>
              </a:rPr>
              <a:t>stabile, comparativamente stazionaria. Questa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è dotata di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triplice possibilità di </a:t>
            </a:r>
            <a:r>
              <a:rPr sz="1200" spc="-5" dirty="0">
                <a:latin typeface="Times New Roman"/>
                <a:cs typeface="Times New Roman"/>
              </a:rPr>
              <a:t>manifestazione.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centro d’energia girano,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profusione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circuiti fluttuanti,  </a:t>
            </a:r>
            <a:r>
              <a:rPr sz="1200" dirty="0">
                <a:latin typeface="Times New Roman"/>
                <a:cs typeface="Times New Roman"/>
              </a:rPr>
              <a:t>le unità </a:t>
            </a:r>
            <a:r>
              <a:rPr sz="1200" spc="-5" dirty="0">
                <a:latin typeface="Times New Roman"/>
                <a:cs typeface="Times New Roman"/>
              </a:rPr>
              <a:t>d’energia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vagamente </a:t>
            </a:r>
            <a:r>
              <a:rPr sz="1200" dirty="0">
                <a:latin typeface="Times New Roman"/>
                <a:cs typeface="Times New Roman"/>
              </a:rPr>
              <a:t>comparabili ai </a:t>
            </a:r>
            <a:r>
              <a:rPr sz="1200" spc="-5" dirty="0">
                <a:latin typeface="Times New Roman"/>
                <a:cs typeface="Times New Roman"/>
              </a:rPr>
              <a:t>pianeti che </a:t>
            </a:r>
            <a:r>
              <a:rPr sz="1200" dirty="0">
                <a:latin typeface="Times New Roman"/>
                <a:cs typeface="Times New Roman"/>
              </a:rPr>
              <a:t>circondano il sole 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stellare simile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 solare.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1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(477.4) 42:7.2 </a:t>
            </a:r>
            <a:r>
              <a:rPr sz="1200" spc="-5" dirty="0">
                <a:latin typeface="Times New Roman"/>
                <a:cs typeface="Times New Roman"/>
              </a:rPr>
              <a:t>All’interno dell’atomo gli elettroni girano attorno al </a:t>
            </a:r>
            <a:r>
              <a:rPr sz="1200" dirty="0">
                <a:latin typeface="Times New Roman"/>
                <a:cs typeface="Times New Roman"/>
              </a:rPr>
              <a:t>protone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comparativamente </a:t>
            </a:r>
            <a:r>
              <a:rPr sz="1200" spc="-5" dirty="0">
                <a:latin typeface="Times New Roman"/>
                <a:cs typeface="Times New Roman"/>
              </a:rPr>
              <a:t>quasi uguale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quello che hanno </a:t>
            </a:r>
            <a:r>
              <a:rPr sz="1200" dirty="0">
                <a:latin typeface="Times New Roman"/>
                <a:cs typeface="Times New Roman"/>
              </a:rPr>
              <a:t>i pianeti </a:t>
            </a:r>
            <a:r>
              <a:rPr sz="1200" spc="-5" dirty="0">
                <a:latin typeface="Times New Roman"/>
                <a:cs typeface="Times New Roman"/>
              </a:rPr>
              <a:t>che girano attorno al </a:t>
            </a:r>
            <a:r>
              <a:rPr sz="1200" dirty="0">
                <a:latin typeface="Times New Roman"/>
                <a:cs typeface="Times New Roman"/>
              </a:rPr>
              <a:t>sole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del </a:t>
            </a:r>
            <a:r>
              <a:rPr sz="1200" spc="-5" dirty="0">
                <a:latin typeface="Times New Roman"/>
                <a:cs typeface="Times New Roman"/>
              </a:rPr>
              <a:t>sistema solare. </a:t>
            </a:r>
            <a:r>
              <a:rPr sz="1200" dirty="0">
                <a:latin typeface="Times New Roman"/>
                <a:cs typeface="Times New Roman"/>
              </a:rPr>
              <a:t>Proporzionalmente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dimensioni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reali,</a:t>
            </a:r>
            <a:endParaRPr sz="1200">
              <a:latin typeface="Times New Roman"/>
              <a:cs typeface="Times New Roman"/>
            </a:endParaRPr>
          </a:p>
          <a:p>
            <a:pPr marL="76200" marR="9906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nucleo dell’atomo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circuito dell’elettrone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interno c’è </a:t>
            </a:r>
            <a:r>
              <a:rPr sz="1200" dirty="0">
                <a:latin typeface="Times New Roman"/>
                <a:cs typeface="Times New Roman"/>
              </a:rPr>
              <a:t>la medesima distanza </a:t>
            </a:r>
            <a:r>
              <a:rPr sz="1200" spc="-5" dirty="0">
                <a:latin typeface="Times New Roman"/>
                <a:cs typeface="Times New Roman"/>
              </a:rPr>
              <a:t>relativa che esiste </a:t>
            </a:r>
            <a:r>
              <a:rPr sz="1200" dirty="0">
                <a:latin typeface="Times New Roman"/>
                <a:cs typeface="Times New Roman"/>
              </a:rPr>
              <a:t>tra il pianeta più interno,  </a:t>
            </a:r>
            <a:r>
              <a:rPr sz="1200" spc="-5" dirty="0">
                <a:latin typeface="Times New Roman"/>
                <a:cs typeface="Times New Roman"/>
              </a:rPr>
              <a:t>Mercurio, </a:t>
            </a:r>
            <a:r>
              <a:rPr sz="1200" dirty="0">
                <a:latin typeface="Times New Roman"/>
                <a:cs typeface="Times New Roman"/>
              </a:rPr>
              <a:t>ed il vostro sole.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889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(477.5) 42:7.3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velocità </a:t>
            </a:r>
            <a:r>
              <a:rPr sz="1200" spc="-5" dirty="0">
                <a:latin typeface="Times New Roman"/>
                <a:cs typeface="Times New Roman"/>
              </a:rPr>
              <a:t>assiali </a:t>
            </a:r>
            <a:r>
              <a:rPr sz="1200" dirty="0">
                <a:latin typeface="Times New Roman"/>
                <a:cs typeface="Times New Roman"/>
              </a:rPr>
              <a:t>di rivoluzione </a:t>
            </a:r>
            <a:r>
              <a:rPr sz="1200" spc="-5" dirty="0">
                <a:latin typeface="Times New Roman"/>
                <a:cs typeface="Times New Roman"/>
              </a:rPr>
              <a:t>degli elettroni </a:t>
            </a:r>
            <a:r>
              <a:rPr sz="1200" dirty="0">
                <a:latin typeface="Times New Roman"/>
                <a:cs typeface="Times New Roman"/>
              </a:rPr>
              <a:t>e le loro </a:t>
            </a:r>
            <a:r>
              <a:rPr sz="1200" spc="-5" dirty="0">
                <a:latin typeface="Times New Roman"/>
                <a:cs typeface="Times New Roman"/>
              </a:rPr>
              <a:t>velocità orbitali attorno al nucleo atomico superano entrambe  l’immaginazione umana, senza menzionare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velocità degli ultimatoni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compongono.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particelle positive </a:t>
            </a:r>
            <a:r>
              <a:rPr sz="1200" spc="-5" dirty="0">
                <a:latin typeface="Times New Roman"/>
                <a:cs typeface="Times New Roman"/>
              </a:rPr>
              <a:t>del radio  circolano nello </a:t>
            </a:r>
            <a:r>
              <a:rPr sz="1200" dirty="0">
                <a:latin typeface="Times New Roman"/>
                <a:cs typeface="Times New Roman"/>
              </a:rPr>
              <a:t>spazio alla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sedicimila chilometri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secondo, </a:t>
            </a:r>
            <a:r>
              <a:rPr sz="1200" dirty="0">
                <a:latin typeface="Times New Roman"/>
                <a:cs typeface="Times New Roman"/>
              </a:rPr>
              <a:t>mentre le </a:t>
            </a:r>
            <a:r>
              <a:rPr sz="1200" spc="-5" dirty="0">
                <a:latin typeface="Times New Roman"/>
                <a:cs typeface="Times New Roman"/>
              </a:rPr>
              <a:t>particelle negative raggiungono </a:t>
            </a:r>
            <a:r>
              <a:rPr sz="1200" dirty="0">
                <a:latin typeface="Times New Roman"/>
                <a:cs typeface="Times New Roman"/>
              </a:rPr>
              <a:t>una velocità  vicina a </a:t>
            </a:r>
            <a:r>
              <a:rPr sz="1200" spc="-5" dirty="0">
                <a:latin typeface="Times New Roman"/>
                <a:cs typeface="Times New Roman"/>
              </a:rPr>
              <a:t>quella della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64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89890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(477.6) 42:7.4 </a:t>
            </a:r>
            <a:r>
              <a:rPr sz="1200" spc="-5" dirty="0">
                <a:latin typeface="Times New Roman"/>
                <a:cs typeface="Times New Roman"/>
              </a:rPr>
              <a:t>Gli Universi locali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costruiti </a:t>
            </a:r>
            <a:r>
              <a:rPr sz="1200" dirty="0">
                <a:latin typeface="Times New Roman"/>
                <a:cs typeface="Times New Roman"/>
              </a:rPr>
              <a:t>secondo il </a:t>
            </a:r>
            <a:r>
              <a:rPr sz="1200" spc="-5" dirty="0">
                <a:latin typeface="Times New Roman"/>
                <a:cs typeface="Times New Roman"/>
              </a:rPr>
              <a:t>sistema decimale.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spc="-5" dirty="0">
                <a:latin typeface="Times New Roman"/>
                <a:cs typeface="Times New Roman"/>
              </a:rPr>
              <a:t>materializzazioni atomiche  dell’energia spaziale </a:t>
            </a:r>
            <a:r>
              <a:rPr sz="1200" dirty="0">
                <a:latin typeface="Times New Roman"/>
                <a:cs typeface="Times New Roman"/>
              </a:rPr>
              <a:t>discernibili in un </a:t>
            </a:r>
            <a:r>
              <a:rPr sz="1200" spc="-5" dirty="0">
                <a:latin typeface="Times New Roman"/>
                <a:cs typeface="Times New Roman"/>
              </a:rPr>
              <a:t>Universo duale; questa </a:t>
            </a:r>
            <a:r>
              <a:rPr sz="1200" dirty="0">
                <a:latin typeface="Times New Roman"/>
                <a:cs typeface="Times New Roman"/>
              </a:rPr>
              <a:t>è la massima </a:t>
            </a:r>
            <a:r>
              <a:rPr sz="1200" spc="-5" dirty="0">
                <a:latin typeface="Times New Roman"/>
                <a:cs typeface="Times New Roman"/>
              </a:rPr>
              <a:t>organizzazione possibile della materia </a:t>
            </a:r>
            <a:r>
              <a:rPr sz="1200" dirty="0">
                <a:latin typeface="Times New Roman"/>
                <a:cs typeface="Times New Roman"/>
              </a:rPr>
              <a:t>in Nebadon.  </a:t>
            </a:r>
            <a:r>
              <a:rPr sz="1200" spc="-5" dirty="0">
                <a:latin typeface="Times New Roman"/>
                <a:cs typeface="Times New Roman"/>
              </a:rPr>
              <a:t>Queste cento 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consistono </a:t>
            </a:r>
            <a:r>
              <a:rPr sz="1200" dirty="0">
                <a:latin typeface="Times New Roman"/>
                <a:cs typeface="Times New Roman"/>
              </a:rPr>
              <a:t>in una serie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a cento </a:t>
            </a:r>
            <a:r>
              <a:rPr sz="1200" spc="-5" dirty="0">
                <a:latin typeface="Times New Roman"/>
                <a:cs typeface="Times New Roman"/>
              </a:rPr>
              <a:t>elettroni girano attorno ad </a:t>
            </a:r>
            <a:r>
              <a:rPr sz="1200" dirty="0">
                <a:latin typeface="Times New Roman"/>
                <a:cs typeface="Times New Roman"/>
              </a:rPr>
              <a:t>un nucleo  </a:t>
            </a:r>
            <a:r>
              <a:rPr sz="1200" spc="-5" dirty="0">
                <a:latin typeface="Times New Roman"/>
                <a:cs typeface="Times New Roman"/>
              </a:rPr>
              <a:t>centrale relativamente </a:t>
            </a:r>
            <a:r>
              <a:rPr sz="1200" dirty="0">
                <a:latin typeface="Times New Roman"/>
                <a:cs typeface="Times New Roman"/>
              </a:rPr>
              <a:t>compatto. È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ordinata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sicura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varie energie </a:t>
            </a:r>
            <a:r>
              <a:rPr sz="1200" dirty="0">
                <a:latin typeface="Times New Roman"/>
                <a:cs typeface="Times New Roman"/>
              </a:rPr>
              <a:t>che costituisce la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(477.7) 42:7.5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riconoscibili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superficie,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in qualche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presenti,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 presenti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evoluzione.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ambientali dell’origine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susseguente </a:t>
            </a:r>
            <a:r>
              <a:rPr sz="1200" dirty="0">
                <a:latin typeface="Times New Roman"/>
                <a:cs typeface="Times New Roman"/>
              </a:rPr>
              <a:t>evoluzione di un </a:t>
            </a:r>
            <a:r>
              <a:rPr sz="1200" spc="-5" dirty="0">
                <a:latin typeface="Times New Roman"/>
                <a:cs typeface="Times New Roman"/>
              </a:rPr>
              <a:t>pianeta  determinano quanti dei </a:t>
            </a:r>
            <a:r>
              <a:rPr sz="1200" dirty="0">
                <a:latin typeface="Times New Roman"/>
                <a:cs typeface="Times New Roman"/>
              </a:rPr>
              <a:t>cento tipi di atomi </a:t>
            </a:r>
            <a:r>
              <a:rPr sz="1200" spc="-5" dirty="0">
                <a:latin typeface="Times New Roman"/>
                <a:cs typeface="Times New Roman"/>
              </a:rPr>
              <a:t>saranno osservabili. Gli atomi </a:t>
            </a:r>
            <a:r>
              <a:rPr sz="1200" dirty="0">
                <a:latin typeface="Times New Roman"/>
                <a:cs typeface="Times New Roman"/>
              </a:rPr>
              <a:t>più pesanti non </a:t>
            </a:r>
            <a:r>
              <a:rPr sz="1200" spc="-5" dirty="0">
                <a:latin typeface="Times New Roman"/>
                <a:cs typeface="Times New Roman"/>
              </a:rPr>
              <a:t>si trovano alla superficie </a:t>
            </a:r>
            <a:r>
              <a:rPr sz="1200" dirty="0">
                <a:latin typeface="Times New Roman"/>
                <a:cs typeface="Times New Roman"/>
              </a:rPr>
              <a:t>di molti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mondi.</a:t>
            </a:r>
            <a:endParaRPr sz="1200">
              <a:latin typeface="Times New Roman"/>
              <a:cs typeface="Times New Roman"/>
            </a:endParaRPr>
          </a:p>
          <a:p>
            <a:pPr marL="88900" marR="45720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Anche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elementi più </a:t>
            </a:r>
            <a:r>
              <a:rPr sz="1200" spc="-5" dirty="0">
                <a:latin typeface="Times New Roman"/>
                <a:cs typeface="Times New Roman"/>
              </a:rPr>
              <a:t>pesanti conosciuti manifestano </a:t>
            </a:r>
            <a:r>
              <a:rPr sz="1200" dirty="0">
                <a:latin typeface="Times New Roman"/>
                <a:cs typeface="Times New Roman"/>
              </a:rPr>
              <a:t>una tendenza a </a:t>
            </a:r>
            <a:r>
              <a:rPr sz="1200" spc="-5" dirty="0">
                <a:latin typeface="Times New Roman"/>
                <a:cs typeface="Times New Roman"/>
              </a:rPr>
              <a:t>volare frammentati, come </a:t>
            </a:r>
            <a:r>
              <a:rPr sz="1200" dirty="0">
                <a:latin typeface="Times New Roman"/>
                <a:cs typeface="Times New Roman"/>
              </a:rPr>
              <a:t>ne è un </a:t>
            </a:r>
            <a:r>
              <a:rPr sz="1200" spc="-5" dirty="0">
                <a:latin typeface="Times New Roman"/>
                <a:cs typeface="Times New Roman"/>
              </a:rPr>
              <a:t>esempio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comportamento del</a:t>
            </a:r>
            <a:r>
              <a:rPr sz="1200" dirty="0">
                <a:latin typeface="Times New Roman"/>
                <a:cs typeface="Times New Roman"/>
              </a:rPr>
              <a:t> radio.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57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(477.8) 42:7.6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stabilità </a:t>
            </a:r>
            <a:r>
              <a:rPr sz="1200" spc="-5" dirty="0">
                <a:latin typeface="Times New Roman"/>
                <a:cs typeface="Times New Roman"/>
              </a:rPr>
              <a:t>dell’atomo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neutroni elettricamente inattivi nel nucleo centrale.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comportamento  </a:t>
            </a:r>
            <a:r>
              <a:rPr sz="1200" spc="-5" dirty="0">
                <a:latin typeface="Times New Roman"/>
                <a:cs typeface="Times New Roman"/>
              </a:rPr>
              <a:t>chimico dipende interamente dall’attività degli </a:t>
            </a:r>
            <a:r>
              <a:rPr sz="1200" dirty="0">
                <a:latin typeface="Times New Roman"/>
                <a:cs typeface="Times New Roman"/>
              </a:rPr>
              <a:t>elettroni in </a:t>
            </a:r>
            <a:r>
              <a:rPr sz="1200" spc="-5" dirty="0">
                <a:latin typeface="Times New Roman"/>
                <a:cs typeface="Times New Roman"/>
              </a:rPr>
              <a:t>libera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438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(478.1) 42:7.7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Orvonton non è mai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riunire naturalmente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elettroni </a:t>
            </a:r>
            <a:r>
              <a:rPr sz="1200" spc="-5" dirty="0">
                <a:latin typeface="Times New Roman"/>
                <a:cs typeface="Times New Roman"/>
              </a:rPr>
              <a:t>orbitali </a:t>
            </a:r>
            <a:r>
              <a:rPr sz="1200" dirty="0">
                <a:latin typeface="Times New Roman"/>
                <a:cs typeface="Times New Roman"/>
              </a:rPr>
              <a:t>in un solo </a:t>
            </a:r>
            <a:r>
              <a:rPr sz="1200" spc="-5" dirty="0">
                <a:latin typeface="Times New Roman"/>
                <a:cs typeface="Times New Roman"/>
              </a:rPr>
              <a:t>sistema atomico.  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centunesimo </a:t>
            </a:r>
            <a:r>
              <a:rPr sz="1200" dirty="0">
                <a:latin typeface="Times New Roman"/>
                <a:cs typeface="Times New Roman"/>
              </a:rPr>
              <a:t>è stato introdotto </a:t>
            </a:r>
            <a:r>
              <a:rPr sz="1200" spc="-5" dirty="0">
                <a:latin typeface="Times New Roman"/>
                <a:cs typeface="Times New Roman"/>
              </a:rPr>
              <a:t>artificialmente nel campo </a:t>
            </a:r>
            <a:r>
              <a:rPr sz="1200" dirty="0">
                <a:latin typeface="Times New Roman"/>
                <a:cs typeface="Times New Roman"/>
              </a:rPr>
              <a:t>orbitale, il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la </a:t>
            </a:r>
            <a:r>
              <a:rPr sz="1200" spc="-5" dirty="0">
                <a:latin typeface="Times New Roman"/>
                <a:cs typeface="Times New Roman"/>
              </a:rPr>
              <a:t>disgregazione </a:t>
            </a:r>
            <a:r>
              <a:rPr sz="1200" dirty="0">
                <a:latin typeface="Times New Roman"/>
                <a:cs typeface="Times New Roman"/>
              </a:rPr>
              <a:t>quasi  </a:t>
            </a:r>
            <a:r>
              <a:rPr sz="1200" spc="-5" dirty="0">
                <a:latin typeface="Times New Roman"/>
                <a:cs typeface="Times New Roman"/>
              </a:rPr>
              <a:t>istantanea del </a:t>
            </a:r>
            <a:r>
              <a:rPr sz="1200" dirty="0">
                <a:latin typeface="Times New Roman"/>
                <a:cs typeface="Times New Roman"/>
              </a:rPr>
              <a:t>protone </a:t>
            </a:r>
            <a:r>
              <a:rPr sz="1200" spc="-5" dirty="0">
                <a:latin typeface="Times New Roman"/>
                <a:cs typeface="Times New Roman"/>
              </a:rPr>
              <a:t>centrale con </a:t>
            </a:r>
            <a:r>
              <a:rPr sz="1200" dirty="0">
                <a:latin typeface="Times New Roman"/>
                <a:cs typeface="Times New Roman"/>
              </a:rPr>
              <a:t>l’incontrollata </a:t>
            </a:r>
            <a:r>
              <a:rPr sz="1200" spc="-5" dirty="0">
                <a:latin typeface="Times New Roman"/>
                <a:cs typeface="Times New Roman"/>
              </a:rPr>
              <a:t>dispersione degli </a:t>
            </a:r>
            <a:r>
              <a:rPr sz="1200" dirty="0">
                <a:latin typeface="Times New Roman"/>
                <a:cs typeface="Times New Roman"/>
              </a:rPr>
              <a:t>elettroni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energie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22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(478.2) 42:7.8 </a:t>
            </a:r>
            <a:r>
              <a:rPr sz="1200" spc="-5" dirty="0">
                <a:latin typeface="Times New Roman"/>
                <a:cs typeface="Times New Roman"/>
              </a:rPr>
              <a:t>Benché gli </a:t>
            </a:r>
            <a:r>
              <a:rPr sz="1200" dirty="0">
                <a:latin typeface="Times New Roman"/>
                <a:cs typeface="Times New Roman"/>
              </a:rPr>
              <a:t>atomi possano </a:t>
            </a:r>
            <a:r>
              <a:rPr sz="1200" spc="-5" dirty="0">
                <a:latin typeface="Times New Roman"/>
                <a:cs typeface="Times New Roman"/>
              </a:rPr>
              <a:t>contenere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uno a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elettroni </a:t>
            </a:r>
            <a:r>
              <a:rPr sz="1200" spc="-5" dirty="0">
                <a:latin typeface="Times New Roman"/>
                <a:cs typeface="Times New Roman"/>
              </a:rPr>
              <a:t>orbitali,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dieci elettroni esterni degli atomi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 girano attorno al </a:t>
            </a:r>
            <a:r>
              <a:rPr sz="1200" dirty="0">
                <a:latin typeface="Times New Roman"/>
                <a:cs typeface="Times New Roman"/>
              </a:rPr>
              <a:t>nucleo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distinti e </a:t>
            </a:r>
            <a:r>
              <a:rPr sz="1200" spc="-5" dirty="0">
                <a:latin typeface="Times New Roman"/>
                <a:cs typeface="Times New Roman"/>
              </a:rPr>
              <a:t>separati, ruotando </a:t>
            </a:r>
            <a:r>
              <a:rPr sz="1200" dirty="0">
                <a:latin typeface="Times New Roman"/>
                <a:cs typeface="Times New Roman"/>
              </a:rPr>
              <a:t>intatti e </a:t>
            </a:r>
            <a:r>
              <a:rPr sz="1200" spc="-5" dirty="0">
                <a:latin typeface="Times New Roman"/>
                <a:cs typeface="Times New Roman"/>
              </a:rPr>
              <a:t>compatti su </a:t>
            </a:r>
            <a:r>
              <a:rPr sz="1200" dirty="0">
                <a:latin typeface="Times New Roman"/>
                <a:cs typeface="Times New Roman"/>
              </a:rPr>
              <a:t>orbite </a:t>
            </a:r>
            <a:r>
              <a:rPr sz="1200" spc="-5" dirty="0">
                <a:latin typeface="Times New Roman"/>
                <a:cs typeface="Times New Roman"/>
              </a:rPr>
              <a:t>precise </a:t>
            </a:r>
            <a:r>
              <a:rPr sz="1200" dirty="0">
                <a:latin typeface="Times New Roman"/>
                <a:cs typeface="Times New Roman"/>
              </a:rPr>
              <a:t>e definite. I trenta  </a:t>
            </a:r>
            <a:r>
              <a:rPr sz="1200" spc="-5" dirty="0">
                <a:latin typeface="Times New Roman"/>
                <a:cs typeface="Times New Roman"/>
              </a:rPr>
              <a:t>elettroni </a:t>
            </a:r>
            <a:r>
              <a:rPr sz="1200" dirty="0">
                <a:latin typeface="Times New Roman"/>
                <a:cs typeface="Times New Roman"/>
              </a:rPr>
              <a:t>più vicini al centro sono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o da scoprire </a:t>
            </a:r>
            <a:r>
              <a:rPr sz="1200" spc="-5" dirty="0">
                <a:latin typeface="Times New Roman"/>
                <a:cs typeface="Times New Roman"/>
              </a:rPr>
              <a:t>come corpi separati ed </a:t>
            </a:r>
            <a:r>
              <a:rPr sz="1200" dirty="0">
                <a:latin typeface="Times New Roman"/>
                <a:cs typeface="Times New Roman"/>
              </a:rPr>
              <a:t>organizzati. </a:t>
            </a:r>
            <a:r>
              <a:rPr sz="1200" spc="-5" dirty="0">
                <a:latin typeface="Times New Roman"/>
                <a:cs typeface="Times New Roman"/>
              </a:rPr>
              <a:t>Questa stessa </a:t>
            </a:r>
            <a:r>
              <a:rPr sz="1200" dirty="0">
                <a:latin typeface="Times New Roman"/>
                <a:cs typeface="Times New Roman"/>
              </a:rPr>
              <a:t>proporzione  </a:t>
            </a:r>
            <a:r>
              <a:rPr sz="1200" spc="-5" dirty="0">
                <a:latin typeface="Times New Roman"/>
                <a:cs typeface="Times New Roman"/>
              </a:rPr>
              <a:t>comparativa </a:t>
            </a:r>
            <a:r>
              <a:rPr sz="1200" dirty="0">
                <a:latin typeface="Times New Roman"/>
                <a:cs typeface="Times New Roman"/>
              </a:rPr>
              <a:t>di comportamento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elettroni in </a:t>
            </a:r>
            <a:r>
              <a:rPr sz="1200" spc="-5" dirty="0">
                <a:latin typeface="Times New Roman"/>
                <a:cs typeface="Times New Roman"/>
              </a:rPr>
              <a:t>relazione alla </a:t>
            </a:r>
            <a:r>
              <a:rPr sz="1200" dirty="0">
                <a:latin typeface="Times New Roman"/>
                <a:cs typeface="Times New Roman"/>
              </a:rPr>
              <a:t>vicinanza del nucleo </a:t>
            </a:r>
            <a:r>
              <a:rPr sz="1200" spc="-5" dirty="0">
                <a:latin typeface="Times New Roman"/>
                <a:cs typeface="Times New Roman"/>
              </a:rPr>
              <a:t>prevale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atomi indipendentemente dal  numero degli elettroni </a:t>
            </a:r>
            <a:r>
              <a:rPr sz="1200" dirty="0">
                <a:latin typeface="Times New Roman"/>
                <a:cs typeface="Times New Roman"/>
              </a:rPr>
              <a:t>contenuti. Più ci </a:t>
            </a:r>
            <a:r>
              <a:rPr sz="1200" spc="-5" dirty="0">
                <a:latin typeface="Times New Roman"/>
                <a:cs typeface="Times New Roman"/>
              </a:rPr>
              <a:t>si avvicina al nucleo, </a:t>
            </a:r>
            <a:r>
              <a:rPr sz="1200" dirty="0">
                <a:latin typeface="Times New Roman"/>
                <a:cs typeface="Times New Roman"/>
              </a:rPr>
              <a:t>minore è l’individualità </a:t>
            </a:r>
            <a:r>
              <a:rPr sz="1200" spc="-5" dirty="0">
                <a:latin typeface="Times New Roman"/>
                <a:cs typeface="Times New Roman"/>
              </a:rPr>
              <a:t>degli elettroni. L’estensione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dell’energia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1340" cy="33686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641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ondulatoria </a:t>
            </a:r>
            <a:r>
              <a:rPr sz="1200" dirty="0">
                <a:latin typeface="Times New Roman"/>
                <a:cs typeface="Times New Roman"/>
              </a:rPr>
              <a:t>di un elettrone può </a:t>
            </a:r>
            <a:r>
              <a:rPr sz="1200" spc="-5" dirty="0">
                <a:latin typeface="Times New Roman"/>
                <a:cs typeface="Times New Roman"/>
              </a:rPr>
              <a:t>espandersi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da occupare totalmente le orbite </a:t>
            </a:r>
            <a:r>
              <a:rPr sz="1200" spc="-5" dirty="0">
                <a:latin typeface="Times New Roman"/>
                <a:cs typeface="Times New Roman"/>
              </a:rPr>
              <a:t>atomiche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piccole; ciò </a:t>
            </a:r>
            <a:r>
              <a:rPr sz="1200" dirty="0">
                <a:latin typeface="Times New Roman"/>
                <a:cs typeface="Times New Roman"/>
              </a:rPr>
              <a:t>è vero in special  modo per </a:t>
            </a:r>
            <a:r>
              <a:rPr sz="1200" spc="-5" dirty="0">
                <a:latin typeface="Times New Roman"/>
                <a:cs typeface="Times New Roman"/>
              </a:rPr>
              <a:t>gli elettroni </a:t>
            </a:r>
            <a:r>
              <a:rPr sz="1200" dirty="0">
                <a:latin typeface="Times New Roman"/>
                <a:cs typeface="Times New Roman"/>
              </a:rPr>
              <a:t>più vicini al </a:t>
            </a:r>
            <a:r>
              <a:rPr sz="1200" spc="-5" dirty="0">
                <a:latin typeface="Times New Roman"/>
                <a:cs typeface="Times New Roman"/>
              </a:rPr>
              <a:t>nucleo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atomico.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(478.3) 42:7.9 </a:t>
            </a:r>
            <a:r>
              <a:rPr sz="1200" dirty="0">
                <a:latin typeface="Times New Roman"/>
                <a:cs typeface="Times New Roman"/>
              </a:rPr>
              <a:t>I trenta </a:t>
            </a:r>
            <a:r>
              <a:rPr sz="1200" spc="-5" dirty="0">
                <a:latin typeface="Times New Roman"/>
                <a:cs typeface="Times New Roman"/>
              </a:rPr>
              <a:t>elettroni orbitali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un’individualità, </a:t>
            </a:r>
            <a:r>
              <a:rPr sz="1200" dirty="0">
                <a:latin typeface="Times New Roman"/>
                <a:cs typeface="Times New Roman"/>
              </a:rPr>
              <a:t>ma i loro </a:t>
            </a:r>
            <a:r>
              <a:rPr sz="1200" spc="-5" dirty="0">
                <a:latin typeface="Times New Roman"/>
                <a:cs typeface="Times New Roman"/>
              </a:rPr>
              <a:t>sistemi d’energia </a:t>
            </a:r>
            <a:r>
              <a:rPr sz="1200" dirty="0">
                <a:latin typeface="Times New Roman"/>
                <a:cs typeface="Times New Roman"/>
              </a:rPr>
              <a:t>tendono a </a:t>
            </a:r>
            <a:r>
              <a:rPr sz="1200" spc="-5" dirty="0">
                <a:latin typeface="Times New Roman"/>
                <a:cs typeface="Times New Roman"/>
              </a:rPr>
              <a:t>mischiarsi, </a:t>
            </a:r>
            <a:r>
              <a:rPr sz="1200" dirty="0">
                <a:latin typeface="Times New Roman"/>
                <a:cs typeface="Times New Roman"/>
              </a:rPr>
              <a:t>estendendosi  da </a:t>
            </a:r>
            <a:r>
              <a:rPr sz="1200" spc="-5" dirty="0">
                <a:latin typeface="Times New Roman"/>
                <a:cs typeface="Times New Roman"/>
              </a:rPr>
              <a:t>elettrone ad elettrone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orbita ad orbita.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trenta elettroni </a:t>
            </a:r>
            <a:r>
              <a:rPr sz="1200" dirty="0">
                <a:latin typeface="Times New Roman"/>
                <a:cs typeface="Times New Roman"/>
              </a:rPr>
              <a:t>successivi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famiglia, </a:t>
            </a:r>
            <a:r>
              <a:rPr sz="1200" dirty="0">
                <a:latin typeface="Times New Roman"/>
                <a:cs typeface="Times New Roman"/>
              </a:rPr>
              <a:t>o zona d’energia,  e </a:t>
            </a:r>
            <a:r>
              <a:rPr sz="1200" spc="-5" dirty="0">
                <a:latin typeface="Times New Roman"/>
                <a:cs typeface="Times New Roman"/>
              </a:rPr>
              <a:t>sono d’individualità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pronunciata, </a:t>
            </a:r>
            <a:r>
              <a:rPr sz="1200" dirty="0">
                <a:latin typeface="Times New Roman"/>
                <a:cs typeface="Times New Roman"/>
              </a:rPr>
              <a:t>corpi 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dirty="0">
                <a:latin typeface="Times New Roman"/>
                <a:cs typeface="Times New Roman"/>
              </a:rPr>
              <a:t>un controllo più completo </a:t>
            </a:r>
            <a:r>
              <a:rPr sz="1200" spc="-5" dirty="0">
                <a:latin typeface="Times New Roman"/>
                <a:cs typeface="Times New Roman"/>
              </a:rPr>
              <a:t>sui sistemi d’energia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 </a:t>
            </a:r>
            <a:r>
              <a:rPr sz="1200" spc="-5" dirty="0">
                <a:latin typeface="Times New Roman"/>
                <a:cs typeface="Times New Roman"/>
              </a:rPr>
              <a:t>accompagnano. </a:t>
            </a:r>
            <a:r>
              <a:rPr sz="1200" dirty="0">
                <a:latin typeface="Times New Roman"/>
                <a:cs typeface="Times New Roman"/>
              </a:rPr>
              <a:t>I trenta elettroni </a:t>
            </a:r>
            <a:r>
              <a:rPr sz="1200" spc="-5" dirty="0">
                <a:latin typeface="Times New Roman"/>
                <a:cs typeface="Times New Roman"/>
              </a:rPr>
              <a:t>successivi,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terza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d’energia, sono ancora </a:t>
            </a:r>
            <a:r>
              <a:rPr sz="1200" dirty="0">
                <a:latin typeface="Times New Roman"/>
                <a:cs typeface="Times New Roman"/>
              </a:rPr>
              <a:t>più individualizzati e </a:t>
            </a:r>
            <a:r>
              <a:rPr sz="1200" spc="-5" dirty="0">
                <a:latin typeface="Times New Roman"/>
                <a:cs typeface="Times New Roman"/>
              </a:rPr>
              <a:t>circolano su </a:t>
            </a:r>
            <a:r>
              <a:rPr sz="1200" dirty="0">
                <a:latin typeface="Times New Roman"/>
                <a:cs typeface="Times New Roman"/>
              </a:rPr>
              <a:t>orbite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  <a:p>
            <a:pPr marL="63500" marR="74295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distinte e </a:t>
            </a:r>
            <a:r>
              <a:rPr sz="1200" spc="-5" dirty="0">
                <a:latin typeface="Times New Roman"/>
                <a:cs typeface="Times New Roman"/>
              </a:rPr>
              <a:t>definite. 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dieci elettroni, presenti solo nei dieci elementi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pesanti, possiedono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rango </a:t>
            </a:r>
            <a:r>
              <a:rPr sz="1200" dirty="0">
                <a:latin typeface="Times New Roman"/>
                <a:cs typeface="Times New Roman"/>
              </a:rPr>
              <a:t>dell’indipendenza, e  sono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più 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liberamente </a:t>
            </a:r>
            <a:r>
              <a:rPr sz="1200" spc="-5" dirty="0">
                <a:latin typeface="Times New Roman"/>
                <a:cs typeface="Times New Roman"/>
              </a:rPr>
              <a:t>al controllo del </a:t>
            </a:r>
            <a:r>
              <a:rPr sz="1200" dirty="0">
                <a:latin typeface="Times New Roman"/>
                <a:cs typeface="Times New Roman"/>
              </a:rPr>
              <a:t>nucleo </a:t>
            </a:r>
            <a:r>
              <a:rPr sz="1200" spc="-5" dirty="0">
                <a:latin typeface="Times New Roman"/>
                <a:cs typeface="Times New Roman"/>
              </a:rPr>
              <a:t>madre. </a:t>
            </a:r>
            <a:r>
              <a:rPr sz="1200" dirty="0">
                <a:latin typeface="Times New Roman"/>
                <a:cs typeface="Times New Roman"/>
              </a:rPr>
              <a:t>Con un minimo di </a:t>
            </a:r>
            <a:r>
              <a:rPr sz="1200" spc="-5" dirty="0">
                <a:latin typeface="Times New Roman"/>
                <a:cs typeface="Times New Roman"/>
              </a:rPr>
              <a:t>variazione </a:t>
            </a:r>
            <a:r>
              <a:rPr sz="1200" dirty="0">
                <a:latin typeface="Times New Roman"/>
                <a:cs typeface="Times New Roman"/>
              </a:rPr>
              <a:t>di temperatura  e di </a:t>
            </a:r>
            <a:r>
              <a:rPr sz="1200" spc="-5" dirty="0">
                <a:latin typeface="Times New Roman"/>
                <a:cs typeface="Times New Roman"/>
              </a:rPr>
              <a:t>pressione,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elettroni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esterni sfuggiranno alla </a:t>
            </a:r>
            <a:r>
              <a:rPr sz="1200" dirty="0">
                <a:latin typeface="Times New Roman"/>
                <a:cs typeface="Times New Roman"/>
              </a:rPr>
              <a:t>presa </a:t>
            </a:r>
            <a:r>
              <a:rPr sz="1200" spc="-5" dirty="0">
                <a:latin typeface="Times New Roman"/>
                <a:cs typeface="Times New Roman"/>
              </a:rPr>
              <a:t>del nucleo </a:t>
            </a:r>
            <a:r>
              <a:rPr sz="1200" dirty="0">
                <a:latin typeface="Times New Roman"/>
                <a:cs typeface="Times New Roman"/>
              </a:rPr>
              <a:t>centrale, come ne è </a:t>
            </a:r>
            <a:r>
              <a:rPr sz="1200" spc="-5" dirty="0">
                <a:latin typeface="Times New Roman"/>
                <a:cs typeface="Times New Roman"/>
              </a:rPr>
              <a:t>dato  esempio dalla </a:t>
            </a:r>
            <a:r>
              <a:rPr sz="1200" dirty="0">
                <a:latin typeface="Times New Roman"/>
                <a:cs typeface="Times New Roman"/>
              </a:rPr>
              <a:t>disgregazione </a:t>
            </a:r>
            <a:r>
              <a:rPr sz="1200" spc="-5" dirty="0">
                <a:latin typeface="Times New Roman"/>
                <a:cs typeface="Times New Roman"/>
              </a:rPr>
              <a:t>spontanea </a:t>
            </a:r>
            <a:r>
              <a:rPr sz="1200" dirty="0">
                <a:latin typeface="Times New Roman"/>
                <a:cs typeface="Times New Roman"/>
              </a:rPr>
              <a:t>dell’uranio e </a:t>
            </a:r>
            <a:r>
              <a:rPr sz="1200" spc="-5" dirty="0">
                <a:latin typeface="Times New Roman"/>
                <a:cs typeface="Times New Roman"/>
              </a:rPr>
              <a:t>degli elementi</a:t>
            </a:r>
            <a:r>
              <a:rPr sz="1200" dirty="0">
                <a:latin typeface="Times New Roman"/>
                <a:cs typeface="Times New Roman"/>
              </a:rPr>
              <a:t> affini.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98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(478.4) 42:7.10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ventisette atomi,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che contengono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uno a ventisette </a:t>
            </a:r>
            <a:r>
              <a:rPr sz="1200" spc="-5" dirty="0">
                <a:latin typeface="Times New Roman"/>
                <a:cs typeface="Times New Roman"/>
              </a:rPr>
              <a:t>elettroni </a:t>
            </a:r>
            <a:r>
              <a:rPr sz="1200" dirty="0">
                <a:latin typeface="Times New Roman"/>
                <a:cs typeface="Times New Roman"/>
              </a:rPr>
              <a:t>orbitali, sono più </a:t>
            </a:r>
            <a:r>
              <a:rPr sz="1200" spc="-5" dirty="0">
                <a:latin typeface="Times New Roman"/>
                <a:cs typeface="Times New Roman"/>
              </a:rPr>
              <a:t>facili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comprendere  rispetto agli altri. A </a:t>
            </a:r>
            <a:r>
              <a:rPr sz="1200" dirty="0">
                <a:latin typeface="Times New Roman"/>
                <a:cs typeface="Times New Roman"/>
              </a:rPr>
              <a:t>partire </a:t>
            </a:r>
            <a:r>
              <a:rPr sz="1200" spc="-5" dirty="0">
                <a:latin typeface="Times New Roman"/>
                <a:cs typeface="Times New Roman"/>
              </a:rPr>
              <a:t>dal ventottesimo si fa sentire 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l’imprevedibilità della supposta presenza dell’Assoluto Non  Qualificato. Ma </a:t>
            </a:r>
            <a:r>
              <a:rPr sz="1200" dirty="0">
                <a:latin typeface="Times New Roman"/>
                <a:cs typeface="Times New Roman"/>
              </a:rPr>
              <a:t>parte di </a:t>
            </a:r>
            <a:r>
              <a:rPr sz="1200" spc="-5" dirty="0">
                <a:latin typeface="Times New Roman"/>
                <a:cs typeface="Times New Roman"/>
              </a:rPr>
              <a:t>questa imprevedibilità degli elettroni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dovuta alle differenze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velocità assiali </a:t>
            </a:r>
            <a:r>
              <a:rPr sz="1200" dirty="0">
                <a:latin typeface="Times New Roman"/>
                <a:cs typeface="Times New Roman"/>
              </a:rPr>
              <a:t>di rivoluzione </a:t>
            </a:r>
            <a:r>
              <a:rPr sz="1200" spc="-5" dirty="0">
                <a:latin typeface="Times New Roman"/>
                <a:cs typeface="Times New Roman"/>
              </a:rPr>
              <a:t>degli  ultimatoni ed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inspiegata propensione ad “ammucchiarsi”. Anche altre </a:t>
            </a:r>
            <a:r>
              <a:rPr sz="1200" dirty="0">
                <a:latin typeface="Times New Roman"/>
                <a:cs typeface="Times New Roman"/>
              </a:rPr>
              <a:t>influenze — </a:t>
            </a:r>
            <a:r>
              <a:rPr sz="1200" spc="-5" dirty="0">
                <a:latin typeface="Times New Roman"/>
                <a:cs typeface="Times New Roman"/>
              </a:rPr>
              <a:t>fisiche, elettriche, magnetiche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gravitazionali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agiscono per produrre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comportamento elettronico </a:t>
            </a:r>
            <a:r>
              <a:rPr sz="1200" dirty="0">
                <a:latin typeface="Times New Roman"/>
                <a:cs typeface="Times New Roman"/>
              </a:rPr>
              <a:t>variabile.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atomi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sono simili a </a:t>
            </a:r>
            <a:r>
              <a:rPr sz="1200" spc="-5" dirty="0">
                <a:latin typeface="Times New Roman"/>
                <a:cs typeface="Times New Roman"/>
              </a:rPr>
              <a:t>delle persone quanto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prevedibilità. Gli </a:t>
            </a:r>
            <a:r>
              <a:rPr sz="1200" dirty="0">
                <a:latin typeface="Times New Roman"/>
                <a:cs typeface="Times New Roman"/>
              </a:rPr>
              <a:t>statistici possono </a:t>
            </a:r>
            <a:r>
              <a:rPr sz="1200" spc="-5" dirty="0">
                <a:latin typeface="Times New Roman"/>
                <a:cs typeface="Times New Roman"/>
              </a:rPr>
              <a:t>enunciare </a:t>
            </a:r>
            <a:r>
              <a:rPr sz="1200" dirty="0">
                <a:latin typeface="Times New Roman"/>
                <a:cs typeface="Times New Roman"/>
              </a:rPr>
              <a:t>leggi che </a:t>
            </a:r>
            <a:r>
              <a:rPr sz="1200" spc="-5" dirty="0">
                <a:latin typeface="Times New Roman"/>
                <a:cs typeface="Times New Roman"/>
              </a:rPr>
              <a:t>governano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atomi o di persone,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un </a:t>
            </a:r>
            <a:r>
              <a:rPr sz="1200" spc="-5" dirty="0">
                <a:latin typeface="Times New Roman"/>
                <a:cs typeface="Times New Roman"/>
              </a:rPr>
              <a:t>singolo  atomo </a:t>
            </a:r>
            <a:r>
              <a:rPr sz="1200" dirty="0">
                <a:latin typeface="Times New Roman"/>
                <a:cs typeface="Times New Roman"/>
              </a:rPr>
              <a:t>o una </a:t>
            </a:r>
            <a:r>
              <a:rPr sz="1200" spc="-5" dirty="0">
                <a:latin typeface="Times New Roman"/>
                <a:cs typeface="Times New Roman"/>
              </a:rPr>
              <a:t>singola </a:t>
            </a:r>
            <a:r>
              <a:rPr sz="1200" dirty="0">
                <a:latin typeface="Times New Roman"/>
                <a:cs typeface="Times New Roman"/>
              </a:rPr>
              <a:t>persona.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2609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La coesione atomica</a:t>
            </a:r>
            <a:endParaRPr sz="1600">
              <a:latin typeface="Times New Roman"/>
              <a:cs typeface="Times New Roman"/>
            </a:endParaRPr>
          </a:p>
          <a:p>
            <a:pPr marL="76200" marR="429259" algn="just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(478.5) 42:8.1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dei molteplici fattori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contribuiscono </a:t>
            </a:r>
            <a:r>
              <a:rPr sz="1200" dirty="0">
                <a:latin typeface="Times New Roman"/>
                <a:cs typeface="Times New Roman"/>
              </a:rPr>
              <a:t>a mantenere unito un </a:t>
            </a:r>
            <a:r>
              <a:rPr sz="1200" spc="-5" dirty="0">
                <a:latin typeface="Times New Roman"/>
                <a:cs typeface="Times New Roman"/>
              </a:rPr>
              <a:t>minuscolo sistema d’energia  atomica, </a:t>
            </a:r>
            <a:r>
              <a:rPr sz="1200" dirty="0">
                <a:latin typeface="Times New Roman"/>
                <a:cs typeface="Times New Roman"/>
              </a:rPr>
              <a:t>è anche presente in queste unità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base, </a:t>
            </a:r>
            <a:r>
              <a:rPr sz="1200" dirty="0">
                <a:latin typeface="Times New Roman"/>
                <a:cs typeface="Times New Roman"/>
              </a:rPr>
              <a:t>e tra </a:t>
            </a:r>
            <a:r>
              <a:rPr sz="1200" spc="-5" dirty="0">
                <a:latin typeface="Times New Roman"/>
                <a:cs typeface="Times New Roman"/>
              </a:rPr>
              <a:t>esse, </a:t>
            </a:r>
            <a:r>
              <a:rPr sz="1200" dirty="0">
                <a:latin typeface="Times New Roman"/>
                <a:cs typeface="Times New Roman"/>
              </a:rPr>
              <a:t>una potente </a:t>
            </a:r>
            <a:r>
              <a:rPr sz="1200" spc="-5" dirty="0">
                <a:latin typeface="Times New Roman"/>
                <a:cs typeface="Times New Roman"/>
              </a:rPr>
              <a:t>energia sconosciuta, che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 costituzione </a:t>
            </a:r>
            <a:r>
              <a:rPr sz="1200" spc="-5" dirty="0">
                <a:latin typeface="Times New Roman"/>
                <a:cs typeface="Times New Roman"/>
              </a:rPr>
              <a:t>basilare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loro comportamento </a:t>
            </a:r>
            <a:r>
              <a:rPr sz="1200" dirty="0">
                <a:latin typeface="Times New Roman"/>
                <a:cs typeface="Times New Roman"/>
              </a:rPr>
              <a:t>ultimo, una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scoperta </a:t>
            </a:r>
            <a:r>
              <a:rPr sz="1200" spc="-5" dirty="0">
                <a:latin typeface="Times New Roman"/>
                <a:cs typeface="Times New Roman"/>
              </a:rPr>
              <a:t>su Urantia. Questa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universale  permea </a:t>
            </a:r>
            <a:r>
              <a:rPr sz="1200" dirty="0">
                <a:latin typeface="Times New Roman"/>
                <a:cs typeface="Times New Roman"/>
              </a:rPr>
              <a:t>tutto lo </a:t>
            </a:r>
            <a:r>
              <a:rPr sz="1200" spc="-5" dirty="0">
                <a:latin typeface="Times New Roman"/>
                <a:cs typeface="Times New Roman"/>
              </a:rPr>
              <a:t>spazio compreso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minuscola </a:t>
            </a:r>
            <a:r>
              <a:rPr sz="1200" spc="-5" dirty="0">
                <a:latin typeface="Times New Roman"/>
                <a:cs typeface="Times New Roman"/>
              </a:rPr>
              <a:t>organizzazione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d’energia.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(478.6) 42:8.2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tra gli </a:t>
            </a:r>
            <a:r>
              <a:rPr sz="1200" spc="-5" dirty="0">
                <a:latin typeface="Times New Roman"/>
                <a:cs typeface="Times New Roman"/>
              </a:rPr>
              <a:t>elettroni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atomo </a:t>
            </a:r>
            <a:r>
              <a:rPr sz="1200" dirty="0">
                <a:latin typeface="Times New Roman"/>
                <a:cs typeface="Times New Roman"/>
              </a:rPr>
              <a:t>non è vuoto.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l’atomo questo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interelettronico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animato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manifestazioni ondulatorie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perfettamente </a:t>
            </a:r>
            <a:r>
              <a:rPr sz="1200" dirty="0">
                <a:latin typeface="Times New Roman"/>
                <a:cs typeface="Times New Roman"/>
              </a:rPr>
              <a:t>sincronizzate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velocità degli elettroni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rivoluzione degli </a:t>
            </a:r>
            <a:r>
              <a:rPr sz="1200" dirty="0">
                <a:latin typeface="Times New Roman"/>
                <a:cs typeface="Times New Roman"/>
              </a:rPr>
              <a:t>ultimatoni.  </a:t>
            </a:r>
            <a:r>
              <a:rPr sz="1200" spc="-5" dirty="0">
                <a:latin typeface="Times New Roman"/>
                <a:cs typeface="Times New Roman"/>
              </a:rPr>
              <a:t>Questa forza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interamente dominata dalle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leggi riconosciute di attrazione </a:t>
            </a:r>
            <a:r>
              <a:rPr sz="1200" dirty="0">
                <a:latin typeface="Times New Roman"/>
                <a:cs typeface="Times New Roman"/>
              </a:rPr>
              <a:t>positiva e </a:t>
            </a:r>
            <a:r>
              <a:rPr sz="1200" spc="-5" dirty="0">
                <a:latin typeface="Times New Roman"/>
                <a:cs typeface="Times New Roman"/>
              </a:rPr>
              <a:t>negativa;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comportamento è  </a:t>
            </a:r>
            <a:r>
              <a:rPr sz="1200" spc="-5" dirty="0">
                <a:latin typeface="Times New Roman"/>
                <a:cs typeface="Times New Roman"/>
              </a:rPr>
              <a:t>perciò talvolta imprevedibile. Questa </a:t>
            </a:r>
            <a:r>
              <a:rPr sz="1200" dirty="0">
                <a:latin typeface="Times New Roman"/>
                <a:cs typeface="Times New Roman"/>
              </a:rPr>
              <a:t>influenza anonima </a:t>
            </a:r>
            <a:r>
              <a:rPr sz="1200" spc="-5" dirty="0">
                <a:latin typeface="Times New Roman"/>
                <a:cs typeface="Times New Roman"/>
              </a:rPr>
              <a:t>sembra 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reazione </a:t>
            </a:r>
            <a:r>
              <a:rPr sz="1200" dirty="0">
                <a:latin typeface="Times New Roman"/>
                <a:cs typeface="Times New Roman"/>
              </a:rPr>
              <a:t>di spazio-forza </a:t>
            </a:r>
            <a:r>
              <a:rPr sz="1200" spc="-5" dirty="0">
                <a:latin typeface="Times New Roman"/>
                <a:cs typeface="Times New Roman"/>
              </a:rPr>
              <a:t>dell’Assoluto Non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922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(479.1) 42:8.3 </a:t>
            </a:r>
            <a:r>
              <a:rPr sz="1200" dirty="0">
                <a:latin typeface="Times New Roman"/>
                <a:cs typeface="Times New Roman"/>
              </a:rPr>
              <a:t>I protoni </a:t>
            </a:r>
            <a:r>
              <a:rPr sz="1200" spc="-5" dirty="0">
                <a:latin typeface="Times New Roman"/>
                <a:cs typeface="Times New Roman"/>
              </a:rPr>
              <a:t>carichi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neutroni </a:t>
            </a:r>
            <a:r>
              <a:rPr sz="1200" dirty="0">
                <a:latin typeface="Times New Roman"/>
                <a:cs typeface="Times New Roman"/>
              </a:rPr>
              <a:t>non carichi del </a:t>
            </a:r>
            <a:r>
              <a:rPr sz="1200" spc="-5" dirty="0">
                <a:latin typeface="Times New Roman"/>
                <a:cs typeface="Times New Roman"/>
              </a:rPr>
              <a:t>nucleo dell’atomo sono tenuti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moto </a:t>
            </a:r>
            <a:r>
              <a:rPr sz="1200" spc="-5" dirty="0">
                <a:latin typeface="Times New Roman"/>
                <a:cs typeface="Times New Roman"/>
              </a:rPr>
              <a:t>alternativo  del mesotrone, </a:t>
            </a:r>
            <a:r>
              <a:rPr sz="1200" dirty="0">
                <a:latin typeface="Times New Roman"/>
                <a:cs typeface="Times New Roman"/>
              </a:rPr>
              <a:t>una particella 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180 volte più </a:t>
            </a:r>
            <a:r>
              <a:rPr sz="1200" spc="-5" dirty="0">
                <a:latin typeface="Times New Roman"/>
                <a:cs typeface="Times New Roman"/>
              </a:rPr>
              <a:t>pesante dell’elettrone.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questo dispositivo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dirty="0">
                <a:latin typeface="Times New Roman"/>
                <a:cs typeface="Times New Roman"/>
              </a:rPr>
              <a:t>elettrica </a:t>
            </a:r>
            <a:r>
              <a:rPr sz="1200" spc="5" dirty="0">
                <a:latin typeface="Times New Roman"/>
                <a:cs typeface="Times New Roman"/>
              </a:rPr>
              <a:t>portata </a:t>
            </a:r>
            <a:r>
              <a:rPr sz="1200" spc="-5" dirty="0">
                <a:latin typeface="Times New Roman"/>
                <a:cs typeface="Times New Roman"/>
              </a:rPr>
              <a:t>dai  protoni disgregherebbe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nucleo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dell’atomo.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90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(479.2) 42:8.4 </a:t>
            </a:r>
            <a:r>
              <a:rPr sz="1200" spc="-5" dirty="0">
                <a:latin typeface="Times New Roman"/>
                <a:cs typeface="Times New Roman"/>
              </a:rPr>
              <a:t>Per come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costituiti gli atomi, </a:t>
            </a:r>
            <a:r>
              <a:rPr sz="1200" dirty="0">
                <a:latin typeface="Times New Roman"/>
                <a:cs typeface="Times New Roman"/>
              </a:rPr>
              <a:t>né la forza </a:t>
            </a:r>
            <a:r>
              <a:rPr sz="1200" spc="-5" dirty="0">
                <a:latin typeface="Times New Roman"/>
                <a:cs typeface="Times New Roman"/>
              </a:rPr>
              <a:t>elettrica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quella gravitazionale </a:t>
            </a:r>
            <a:r>
              <a:rPr sz="1200" dirty="0">
                <a:latin typeface="Times New Roman"/>
                <a:cs typeface="Times New Roman"/>
              </a:rPr>
              <a:t>potrebbero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unito il </a:t>
            </a:r>
            <a:r>
              <a:rPr sz="1200" spc="-5" dirty="0">
                <a:latin typeface="Times New Roman"/>
                <a:cs typeface="Times New Roman"/>
              </a:rPr>
              <a:t>nucleo.  L’integrità del nucleo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mantenuta dalla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coesiva </a:t>
            </a:r>
            <a:r>
              <a:rPr sz="1200" dirty="0">
                <a:latin typeface="Times New Roman"/>
                <a:cs typeface="Times New Roman"/>
              </a:rPr>
              <a:t>reciproca </a:t>
            </a:r>
            <a:r>
              <a:rPr sz="1200" spc="-5" dirty="0">
                <a:latin typeface="Times New Roman"/>
                <a:cs typeface="Times New Roman"/>
              </a:rPr>
              <a:t>del mesotrone, che </a:t>
            </a:r>
            <a:r>
              <a:rPr sz="1200" dirty="0">
                <a:latin typeface="Times New Roman"/>
                <a:cs typeface="Times New Roman"/>
              </a:rPr>
              <a:t>è capace di </a:t>
            </a:r>
            <a:r>
              <a:rPr sz="1200" spc="-5" dirty="0">
                <a:latin typeface="Times New Roman"/>
                <a:cs typeface="Times New Roman"/>
              </a:rPr>
              <a:t>tenere </a:t>
            </a:r>
            <a:r>
              <a:rPr sz="1200" dirty="0">
                <a:latin typeface="Times New Roman"/>
                <a:cs typeface="Times New Roman"/>
              </a:rPr>
              <a:t>insieme le particelle  </a:t>
            </a:r>
            <a:r>
              <a:rPr sz="1200" spc="-5" dirty="0">
                <a:latin typeface="Times New Roman"/>
                <a:cs typeface="Times New Roman"/>
              </a:rPr>
              <a:t>cariche </a:t>
            </a:r>
            <a:r>
              <a:rPr sz="1200" dirty="0">
                <a:latin typeface="Times New Roman"/>
                <a:cs typeface="Times New Roman"/>
              </a:rPr>
              <a:t>e non cariche </a:t>
            </a:r>
            <a:r>
              <a:rPr sz="1200" spc="-5" dirty="0">
                <a:latin typeface="Times New Roman"/>
                <a:cs typeface="Times New Roman"/>
              </a:rPr>
              <a:t>grazie al potere </a:t>
            </a:r>
            <a:r>
              <a:rPr sz="1200" dirty="0">
                <a:latin typeface="Times New Roman"/>
                <a:cs typeface="Times New Roman"/>
              </a:rPr>
              <a:t>superiore di forza-massa e per mezzo </a:t>
            </a:r>
            <a:r>
              <a:rPr sz="1200" spc="-5" dirty="0">
                <a:latin typeface="Times New Roman"/>
                <a:cs typeface="Times New Roman"/>
              </a:rPr>
              <a:t>dell’ulteriore </a:t>
            </a:r>
            <a:r>
              <a:rPr sz="1200" dirty="0">
                <a:latin typeface="Times New Roman"/>
                <a:cs typeface="Times New Roman"/>
              </a:rPr>
              <a:t>funzione che </a:t>
            </a:r>
            <a:r>
              <a:rPr sz="1200" spc="-5" dirty="0">
                <a:latin typeface="Times New Roman"/>
                <a:cs typeface="Times New Roman"/>
              </a:rPr>
              <a:t>costringe </a:t>
            </a:r>
            <a:r>
              <a:rPr sz="1200" dirty="0">
                <a:latin typeface="Times New Roman"/>
                <a:cs typeface="Times New Roman"/>
              </a:rPr>
              <a:t>i protoni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neutroni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cambiare </a:t>
            </a:r>
            <a:r>
              <a:rPr sz="1200" dirty="0">
                <a:latin typeface="Times New Roman"/>
                <a:cs typeface="Times New Roman"/>
              </a:rPr>
              <a:t>continuamente di posto.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mesotrone induce la </a:t>
            </a: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dirty="0">
                <a:latin typeface="Times New Roman"/>
                <a:cs typeface="Times New Roman"/>
              </a:rPr>
              <a:t>elettrica </a:t>
            </a:r>
            <a:r>
              <a:rPr sz="1200" spc="-5" dirty="0">
                <a:latin typeface="Times New Roman"/>
                <a:cs typeface="Times New Roman"/>
              </a:rPr>
              <a:t>delle particelle nucleari ad </a:t>
            </a:r>
            <a:r>
              <a:rPr sz="1200" dirty="0">
                <a:latin typeface="Times New Roman"/>
                <a:cs typeface="Times New Roman"/>
              </a:rPr>
              <a:t>un andirivieni  </a:t>
            </a:r>
            <a:r>
              <a:rPr sz="1200" spc="-5" dirty="0">
                <a:latin typeface="Times New Roman"/>
                <a:cs typeface="Times New Roman"/>
              </a:rPr>
              <a:t>incessante </a:t>
            </a:r>
            <a:r>
              <a:rPr sz="1200" dirty="0">
                <a:latin typeface="Times New Roman"/>
                <a:cs typeface="Times New Roman"/>
              </a:rPr>
              <a:t>tra protoni e neutroni.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frazione infinitesimale di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data particella </a:t>
            </a:r>
            <a:r>
              <a:rPr sz="1200" dirty="0">
                <a:latin typeface="Times New Roman"/>
                <a:cs typeface="Times New Roman"/>
              </a:rPr>
              <a:t>nucleare è un protone </a:t>
            </a:r>
            <a:r>
              <a:rPr sz="1200" spc="-5" dirty="0">
                <a:latin typeface="Times New Roman"/>
                <a:cs typeface="Times New Roman"/>
              </a:rPr>
              <a:t>carico 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quella successiva </a:t>
            </a:r>
            <a:r>
              <a:rPr sz="1200" dirty="0">
                <a:latin typeface="Times New Roman"/>
                <a:cs typeface="Times New Roman"/>
              </a:rPr>
              <a:t>un neutrone non </a:t>
            </a:r>
            <a:r>
              <a:rPr sz="1200" spc="-5" dirty="0">
                <a:latin typeface="Times New Roman"/>
                <a:cs typeface="Times New Roman"/>
              </a:rPr>
              <a:t>carico.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alternanze delle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dell’energia sono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incredibilmente rapide che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8490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39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dirty="0">
                <a:latin typeface="Times New Roman"/>
                <a:cs typeface="Times New Roman"/>
              </a:rPr>
              <a:t>elettrica è privata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funzionare come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disgregatrice.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mesotrone </a:t>
            </a:r>
            <a:r>
              <a:rPr sz="1200" dirty="0">
                <a:latin typeface="Times New Roman"/>
                <a:cs typeface="Times New Roman"/>
              </a:rPr>
              <a:t>funziona come una  </a:t>
            </a:r>
            <a:r>
              <a:rPr sz="1200" spc="-5" dirty="0">
                <a:latin typeface="Times New Roman"/>
                <a:cs typeface="Times New Roman"/>
              </a:rPr>
              <a:t>particella </a:t>
            </a:r>
            <a:r>
              <a:rPr sz="1200" dirty="0">
                <a:latin typeface="Times New Roman"/>
                <a:cs typeface="Times New Roman"/>
              </a:rPr>
              <a:t>“portatrice </a:t>
            </a:r>
            <a:r>
              <a:rPr sz="1200" spc="-5" dirty="0">
                <a:latin typeface="Times New Roman"/>
                <a:cs typeface="Times New Roman"/>
              </a:rPr>
              <a:t>d’energia” che </a:t>
            </a:r>
            <a:r>
              <a:rPr sz="1200" dirty="0">
                <a:latin typeface="Times New Roman"/>
                <a:cs typeface="Times New Roman"/>
              </a:rPr>
              <a:t>contribuisce </a:t>
            </a:r>
            <a:r>
              <a:rPr sz="1200" spc="-5" dirty="0">
                <a:latin typeface="Times New Roman"/>
                <a:cs typeface="Times New Roman"/>
              </a:rPr>
              <a:t>potentemente alla stabilità nucleare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dell’atomo.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(479.3) 42:8.5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e la </a:t>
            </a:r>
            <a:r>
              <a:rPr sz="1200" spc="-5" dirty="0">
                <a:latin typeface="Times New Roman"/>
                <a:cs typeface="Times New Roman"/>
              </a:rPr>
              <a:t>funzione del mesotrone spiegano </a:t>
            </a:r>
            <a:r>
              <a:rPr sz="1200" dirty="0">
                <a:latin typeface="Times New Roman"/>
                <a:cs typeface="Times New Roman"/>
              </a:rPr>
              <a:t>anche un </a:t>
            </a:r>
            <a:r>
              <a:rPr sz="1200" spc="-5" dirty="0">
                <a:latin typeface="Times New Roman"/>
                <a:cs typeface="Times New Roman"/>
              </a:rPr>
              <a:t>altro enigma concernente </a:t>
            </a:r>
            <a:r>
              <a:rPr sz="1200" dirty="0">
                <a:latin typeface="Times New Roman"/>
                <a:cs typeface="Times New Roman"/>
              </a:rPr>
              <a:t>l’atomo. </a:t>
            </a:r>
            <a:r>
              <a:rPr sz="1200" spc="-5" dirty="0">
                <a:latin typeface="Times New Roman"/>
                <a:cs typeface="Times New Roman"/>
              </a:rPr>
              <a:t>Quando gli atomi </a:t>
            </a:r>
            <a:r>
              <a:rPr sz="1200" dirty="0">
                <a:latin typeface="Times New Roman"/>
                <a:cs typeface="Times New Roman"/>
              </a:rPr>
              <a:t>agiscono  </a:t>
            </a:r>
            <a:r>
              <a:rPr sz="1200" spc="-5" dirty="0">
                <a:latin typeface="Times New Roman"/>
                <a:cs typeface="Times New Roman"/>
              </a:rPr>
              <a:t>radioattivamente, </a:t>
            </a:r>
            <a:r>
              <a:rPr sz="1200" dirty="0">
                <a:latin typeface="Times New Roman"/>
                <a:cs typeface="Times New Roman"/>
              </a:rPr>
              <a:t>emettono molta più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di quanta </a:t>
            </a:r>
            <a:r>
              <a:rPr sz="1200" spc="-5" dirty="0">
                <a:latin typeface="Times New Roman"/>
                <a:cs typeface="Times New Roman"/>
              </a:rPr>
              <a:t>ci si potrebbe aspettare. Questa </a:t>
            </a:r>
            <a:r>
              <a:rPr sz="1200" dirty="0">
                <a:latin typeface="Times New Roman"/>
                <a:cs typeface="Times New Roman"/>
              </a:rPr>
              <a:t>eccedenza di </a:t>
            </a:r>
            <a:r>
              <a:rPr sz="1200" spc="-5" dirty="0">
                <a:latin typeface="Times New Roman"/>
                <a:cs typeface="Times New Roman"/>
              </a:rPr>
              <a:t>radiazione deriva </a:t>
            </a:r>
            <a:r>
              <a:rPr sz="1200" dirty="0">
                <a:latin typeface="Times New Roman"/>
                <a:cs typeface="Times New Roman"/>
              </a:rPr>
              <a:t>dallo  </a:t>
            </a:r>
            <a:r>
              <a:rPr sz="1200" spc="-5" dirty="0">
                <a:latin typeface="Times New Roman"/>
                <a:cs typeface="Times New Roman"/>
              </a:rPr>
              <a:t>smembramento del </a:t>
            </a:r>
            <a:r>
              <a:rPr sz="1200" dirty="0">
                <a:latin typeface="Times New Roman"/>
                <a:cs typeface="Times New Roman"/>
              </a:rPr>
              <a:t>mesotrone </a:t>
            </a:r>
            <a:r>
              <a:rPr sz="1200" spc="-5" dirty="0">
                <a:latin typeface="Times New Roman"/>
                <a:cs typeface="Times New Roman"/>
              </a:rPr>
              <a:t>“portatore d’energia”, </a:t>
            </a:r>
            <a:r>
              <a:rPr sz="1200" dirty="0">
                <a:latin typeface="Times New Roman"/>
                <a:cs typeface="Times New Roman"/>
              </a:rPr>
              <a:t>che diventa allora un </a:t>
            </a:r>
            <a:r>
              <a:rPr sz="1200" spc="-5" dirty="0">
                <a:latin typeface="Times New Roman"/>
                <a:cs typeface="Times New Roman"/>
              </a:rPr>
              <a:t>semplice elettrone.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disintegrazione del </a:t>
            </a:r>
            <a:r>
              <a:rPr sz="1200" dirty="0">
                <a:latin typeface="Times New Roman"/>
                <a:cs typeface="Times New Roman"/>
              </a:rPr>
              <a:t>mesotrone è  </a:t>
            </a:r>
            <a:r>
              <a:rPr sz="1200" spc="-5" dirty="0">
                <a:latin typeface="Times New Roman"/>
                <a:cs typeface="Times New Roman"/>
              </a:rPr>
              <a:t>accompagnata anche dall’emissione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alcune </a:t>
            </a:r>
            <a:r>
              <a:rPr sz="1200" dirty="0">
                <a:latin typeface="Times New Roman"/>
                <a:cs typeface="Times New Roman"/>
              </a:rPr>
              <a:t>piccole </a:t>
            </a:r>
            <a:r>
              <a:rPr sz="1200" spc="-5" dirty="0">
                <a:latin typeface="Times New Roman"/>
                <a:cs typeface="Times New Roman"/>
              </a:rPr>
              <a:t>particelle </a:t>
            </a:r>
            <a:r>
              <a:rPr sz="1200" dirty="0">
                <a:latin typeface="Times New Roman"/>
                <a:cs typeface="Times New Roman"/>
              </a:rPr>
              <a:t>prive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72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(479.4) 42:8.6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mesotrone spiega certe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coesive </a:t>
            </a:r>
            <a:r>
              <a:rPr sz="1200" spc="-5" dirty="0">
                <a:latin typeface="Times New Roman"/>
                <a:cs typeface="Times New Roman"/>
              </a:rPr>
              <a:t>del nucleo atomico, </a:t>
            </a:r>
            <a:r>
              <a:rPr sz="1200" dirty="0">
                <a:latin typeface="Times New Roman"/>
                <a:cs typeface="Times New Roman"/>
              </a:rPr>
              <a:t>ma non spiega la </a:t>
            </a:r>
            <a:r>
              <a:rPr sz="1200" spc="-5" dirty="0">
                <a:latin typeface="Times New Roman"/>
                <a:cs typeface="Times New Roman"/>
              </a:rPr>
              <a:t>coesione </a:t>
            </a:r>
            <a:r>
              <a:rPr sz="1200" dirty="0">
                <a:latin typeface="Times New Roman"/>
                <a:cs typeface="Times New Roman"/>
              </a:rPr>
              <a:t>tra protone e protone </a:t>
            </a:r>
            <a:r>
              <a:rPr sz="1200" spc="5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l’adesione </a:t>
            </a:r>
            <a:r>
              <a:rPr sz="1200" dirty="0">
                <a:latin typeface="Times New Roman"/>
                <a:cs typeface="Times New Roman"/>
              </a:rPr>
              <a:t>tra neutrone e </a:t>
            </a:r>
            <a:r>
              <a:rPr sz="1200" spc="-5" dirty="0">
                <a:latin typeface="Times New Roman"/>
                <a:cs typeface="Times New Roman"/>
              </a:rPr>
              <a:t>neutrone.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paradossale e potente </a:t>
            </a:r>
            <a:r>
              <a:rPr sz="1200" spc="-5" dirty="0">
                <a:latin typeface="Times New Roman"/>
                <a:cs typeface="Times New Roman"/>
              </a:rPr>
              <a:t>forza dell’integrità coesiva dell’atomo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forma d’energia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scoperta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(479.5) 42:8.7 </a:t>
            </a:r>
            <a:r>
              <a:rPr sz="1200" spc="-5" dirty="0">
                <a:latin typeface="Times New Roman"/>
                <a:cs typeface="Times New Roman"/>
              </a:rPr>
              <a:t>Questi mesotroni si trovano </a:t>
            </a:r>
            <a:r>
              <a:rPr sz="1200" dirty="0">
                <a:latin typeface="Times New Roman"/>
                <a:cs typeface="Times New Roman"/>
              </a:rPr>
              <a:t>in abbondanza </a:t>
            </a:r>
            <a:r>
              <a:rPr sz="1200" spc="-5" dirty="0">
                <a:latin typeface="Times New Roman"/>
                <a:cs typeface="Times New Roman"/>
              </a:rPr>
              <a:t>nei raggi </a:t>
            </a:r>
            <a:r>
              <a:rPr sz="1200" dirty="0">
                <a:latin typeface="Times New Roman"/>
                <a:cs typeface="Times New Roman"/>
              </a:rPr>
              <a:t>spaziali che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incessantemente urtano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vostro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filosofia naturale</a:t>
            </a:r>
            <a:endParaRPr sz="1600">
              <a:latin typeface="Times New Roman"/>
              <a:cs typeface="Times New Roman"/>
            </a:endParaRPr>
          </a:p>
          <a:p>
            <a:pPr marL="88900" marR="2844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(479.6) 42:9.1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non è la sola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dogmatica;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naturale </a:t>
            </a:r>
            <a:r>
              <a:rPr sz="1200" dirty="0">
                <a:latin typeface="Times New Roman"/>
                <a:cs typeface="Times New Roman"/>
              </a:rPr>
              <a:t>tende a dogmatizzare.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noto  </a:t>
            </a:r>
            <a:r>
              <a:rPr sz="1200" spc="-5" dirty="0">
                <a:latin typeface="Times New Roman"/>
                <a:cs typeface="Times New Roman"/>
              </a:rPr>
              <a:t>insegnante religioso giunse alla conclusione che </a:t>
            </a:r>
            <a:r>
              <a:rPr sz="1200" dirty="0">
                <a:latin typeface="Times New Roman"/>
                <a:cs typeface="Times New Roman"/>
              </a:rPr>
              <a:t>il numero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fondamentale nella </a:t>
            </a:r>
            <a:r>
              <a:rPr sz="1200" dirty="0">
                <a:latin typeface="Times New Roman"/>
                <a:cs typeface="Times New Roman"/>
              </a:rPr>
              <a:t>natura perché vi sono </a:t>
            </a:r>
            <a:r>
              <a:rPr sz="1200" spc="-5" dirty="0">
                <a:latin typeface="Times New Roman"/>
                <a:cs typeface="Times New Roman"/>
              </a:rPr>
              <a:t>sette aperture </a:t>
            </a:r>
            <a:r>
              <a:rPr sz="1200" dirty="0">
                <a:latin typeface="Times New Roman"/>
                <a:cs typeface="Times New Roman"/>
              </a:rPr>
              <a:t>nella  testa </a:t>
            </a:r>
            <a:r>
              <a:rPr sz="1200" spc="-5" dirty="0">
                <a:latin typeface="Times New Roman"/>
                <a:cs typeface="Times New Roman"/>
              </a:rPr>
              <a:t>umana, se avesse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chimica, avrebbe </a:t>
            </a:r>
            <a:r>
              <a:rPr sz="1200" dirty="0">
                <a:latin typeface="Times New Roman"/>
                <a:cs typeface="Times New Roman"/>
              </a:rPr>
              <a:t>potuto sostenere una tale opinione </a:t>
            </a:r>
            <a:r>
              <a:rPr sz="1200" spc="-5" dirty="0">
                <a:latin typeface="Times New Roman"/>
                <a:cs typeface="Times New Roman"/>
              </a:rPr>
              <a:t>basandosi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spc="5" dirty="0">
                <a:latin typeface="Times New Roman"/>
                <a:cs typeface="Times New Roman"/>
              </a:rPr>
              <a:t>reale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fisico.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spazio,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l’universale </a:t>
            </a:r>
            <a:r>
              <a:rPr sz="1200" dirty="0">
                <a:latin typeface="Times New Roman"/>
                <a:cs typeface="Times New Roman"/>
              </a:rPr>
              <a:t>manifestazione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costituzione  </a:t>
            </a:r>
            <a:r>
              <a:rPr sz="1200" spc="-5" dirty="0">
                <a:latin typeface="Times New Roman"/>
                <a:cs typeface="Times New Roman"/>
              </a:rPr>
              <a:t>decimale dell’energia,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reminiscenza della realtà </a:t>
            </a:r>
            <a:r>
              <a:rPr sz="1200" dirty="0">
                <a:latin typeface="Times New Roman"/>
                <a:cs typeface="Times New Roman"/>
              </a:rPr>
              <a:t>dell’organizzazione </a:t>
            </a:r>
            <a:r>
              <a:rPr sz="1200" spc="-5" dirty="0">
                <a:latin typeface="Times New Roman"/>
                <a:cs typeface="Times New Roman"/>
              </a:rPr>
              <a:t>elettronica settupla della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premateria.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84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(479.7) 42:9.2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fondamentale per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per 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delle trasmissioni innate del carattere;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numero dieci invece,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decimale,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inerente all’energia, alla </a:t>
            </a:r>
            <a:r>
              <a:rPr sz="1200" dirty="0">
                <a:latin typeface="Times New Roman"/>
                <a:cs typeface="Times New Roman"/>
              </a:rPr>
              <a:t>materia e </a:t>
            </a:r>
            <a:r>
              <a:rPr sz="1200" spc="-5" dirty="0">
                <a:latin typeface="Times New Roman"/>
                <a:cs typeface="Times New Roman"/>
              </a:rPr>
              <a:t>alla creazione materiale. Ciononostante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atomico presenta </a:t>
            </a:r>
            <a:r>
              <a:rPr sz="1200" dirty="0">
                <a:latin typeface="Times New Roman"/>
                <a:cs typeface="Times New Roman"/>
              </a:rPr>
              <a:t>una certa </a:t>
            </a:r>
            <a:r>
              <a:rPr sz="1200" spc="-5" dirty="0">
                <a:latin typeface="Times New Roman"/>
                <a:cs typeface="Times New Roman"/>
              </a:rPr>
              <a:t>caratterizzazione periodica che ricorre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sette — un </a:t>
            </a:r>
            <a:r>
              <a:rPr sz="1200" spc="-5" dirty="0">
                <a:latin typeface="Times New Roman"/>
                <a:cs typeface="Times New Roman"/>
              </a:rPr>
              <a:t>marchio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nascita portato </a:t>
            </a:r>
            <a:r>
              <a:rPr sz="1200" dirty="0">
                <a:latin typeface="Times New Roman"/>
                <a:cs typeface="Times New Roman"/>
              </a:rPr>
              <a:t>da questo  mondo </a:t>
            </a:r>
            <a:r>
              <a:rPr sz="1200" spc="-5" dirty="0">
                <a:latin typeface="Times New Roman"/>
                <a:cs typeface="Times New Roman"/>
              </a:rPr>
              <a:t>materiale ed </a:t>
            </a:r>
            <a:r>
              <a:rPr sz="1200" dirty="0">
                <a:latin typeface="Times New Roman"/>
                <a:cs typeface="Times New Roman"/>
              </a:rPr>
              <a:t>indicativo </a:t>
            </a:r>
            <a:r>
              <a:rPr sz="1200" spc="-5" dirty="0">
                <a:latin typeface="Times New Roman"/>
                <a:cs typeface="Times New Roman"/>
              </a:rPr>
              <a:t>della sua lontanissima origine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5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(480.1) 42:9.3 </a:t>
            </a:r>
            <a:r>
              <a:rPr sz="1200" spc="-5" dirty="0">
                <a:latin typeface="Times New Roman"/>
                <a:cs typeface="Times New Roman"/>
              </a:rPr>
              <a:t>Questa persistenza </a:t>
            </a:r>
            <a:r>
              <a:rPr sz="1200" dirty="0">
                <a:latin typeface="Times New Roman"/>
                <a:cs typeface="Times New Roman"/>
              </a:rPr>
              <a:t>settupla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costituzione </a:t>
            </a:r>
            <a:r>
              <a:rPr sz="1200" spc="-5" dirty="0">
                <a:latin typeface="Times New Roman"/>
                <a:cs typeface="Times New Roman"/>
              </a:rPr>
              <a:t>creativa si </a:t>
            </a:r>
            <a:r>
              <a:rPr sz="1200" dirty="0">
                <a:latin typeface="Times New Roman"/>
                <a:cs typeface="Times New Roman"/>
              </a:rPr>
              <a:t>rivela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campo </a:t>
            </a:r>
            <a:r>
              <a:rPr sz="1200" spc="-5" dirty="0">
                <a:latin typeface="Times New Roman"/>
                <a:cs typeface="Times New Roman"/>
              </a:rPr>
              <a:t>della chimica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ricorrenza </a:t>
            </a:r>
            <a:r>
              <a:rPr sz="1200" dirty="0">
                <a:latin typeface="Times New Roman"/>
                <a:cs typeface="Times New Roman"/>
              </a:rPr>
              <a:t>di proprietà  fisiche e </a:t>
            </a:r>
            <a:r>
              <a:rPr sz="1200" spc="-5" dirty="0">
                <a:latin typeface="Times New Roman"/>
                <a:cs typeface="Times New Roman"/>
              </a:rPr>
              <a:t>chimiche similari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periodi separati </a:t>
            </a:r>
            <a:r>
              <a:rPr sz="1200" dirty="0">
                <a:latin typeface="Times New Roman"/>
                <a:cs typeface="Times New Roman"/>
              </a:rPr>
              <a:t>di sette </a:t>
            </a:r>
            <a:r>
              <a:rPr sz="1200" spc="-5" dirty="0">
                <a:latin typeface="Times New Roman"/>
                <a:cs typeface="Times New Roman"/>
              </a:rPr>
              <a:t>quando gli </a:t>
            </a:r>
            <a:r>
              <a:rPr sz="1200" dirty="0">
                <a:latin typeface="Times New Roman"/>
                <a:cs typeface="Times New Roman"/>
              </a:rPr>
              <a:t>elementi di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sono disposti secondo il loro </a:t>
            </a:r>
            <a:r>
              <a:rPr sz="1200" spc="-5" dirty="0">
                <a:latin typeface="Times New Roman"/>
                <a:cs typeface="Times New Roman"/>
              </a:rPr>
              <a:t>peso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atomico.</a:t>
            </a:r>
            <a:endParaRPr sz="1200">
              <a:latin typeface="Times New Roman"/>
              <a:cs typeface="Times New Roman"/>
            </a:endParaRPr>
          </a:p>
          <a:p>
            <a:pPr marL="76200" marR="7429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Quando gli elementi </a:t>
            </a:r>
            <a:r>
              <a:rPr sz="1200" dirty="0">
                <a:latin typeface="Times New Roman"/>
                <a:cs typeface="Times New Roman"/>
              </a:rPr>
              <a:t>chimici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disposti in fila in questo </a:t>
            </a:r>
            <a:r>
              <a:rPr sz="1200" spc="-5" dirty="0">
                <a:latin typeface="Times New Roman"/>
                <a:cs typeface="Times New Roman"/>
              </a:rPr>
              <a:t>modo,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data qualità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proprietà tende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ricorrere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sette. Questa variazione periodica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sette ricorre attenuandosi </a:t>
            </a:r>
            <a:r>
              <a:rPr sz="1200" dirty="0">
                <a:latin typeface="Times New Roman"/>
                <a:cs typeface="Times New Roman"/>
              </a:rPr>
              <a:t>e con </a:t>
            </a:r>
            <a:r>
              <a:rPr sz="1200" spc="-5" dirty="0">
                <a:latin typeface="Times New Roman"/>
                <a:cs typeface="Times New Roman"/>
              </a:rPr>
              <a:t>delle varianti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tavola </a:t>
            </a:r>
            <a:r>
              <a:rPr sz="1200" spc="-5" dirty="0">
                <a:latin typeface="Times New Roman"/>
                <a:cs typeface="Times New Roman"/>
              </a:rPr>
              <a:t>chimica,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nota più  </a:t>
            </a:r>
            <a:r>
              <a:rPr sz="1200" spc="-5" dirty="0">
                <a:latin typeface="Times New Roman"/>
                <a:cs typeface="Times New Roman"/>
              </a:rPr>
              <a:t>marcatamente nei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raggruppamenti atomici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leggeri. Partendo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elemento qualunque,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notato </a:t>
            </a:r>
            <a:r>
              <a:rPr sz="1200" dirty="0">
                <a:latin typeface="Times New Roman"/>
                <a:cs typeface="Times New Roman"/>
              </a:rPr>
              <a:t>una delle </a:t>
            </a:r>
            <a:r>
              <a:rPr sz="1200" spc="-5" dirty="0">
                <a:latin typeface="Times New Roman"/>
                <a:cs typeface="Times New Roman"/>
              </a:rPr>
              <a:t>sue  proprietà, tale </a:t>
            </a:r>
            <a:r>
              <a:rPr sz="1200" dirty="0">
                <a:latin typeface="Times New Roman"/>
                <a:cs typeface="Times New Roman"/>
              </a:rPr>
              <a:t>qualità </a:t>
            </a:r>
            <a:r>
              <a:rPr sz="1200" spc="-5" dirty="0">
                <a:latin typeface="Times New Roman"/>
                <a:cs typeface="Times New Roman"/>
              </a:rPr>
              <a:t>cambierà nei sei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consecutivi,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arrivando all’ottavo </a:t>
            </a:r>
            <a:r>
              <a:rPr sz="1200" dirty="0">
                <a:latin typeface="Times New Roman"/>
                <a:cs typeface="Times New Roman"/>
              </a:rPr>
              <a:t>tende a </a:t>
            </a:r>
            <a:r>
              <a:rPr sz="1200" spc="-5" dirty="0">
                <a:latin typeface="Times New Roman"/>
                <a:cs typeface="Times New Roman"/>
              </a:rPr>
              <a:t>riapparire; cioè, l’ottavo </a:t>
            </a:r>
            <a:r>
              <a:rPr sz="1200" dirty="0">
                <a:latin typeface="Times New Roman"/>
                <a:cs typeface="Times New Roman"/>
              </a:rPr>
              <a:t>elemento  </a:t>
            </a:r>
            <a:r>
              <a:rPr sz="1200" spc="-5" dirty="0">
                <a:latin typeface="Times New Roman"/>
                <a:cs typeface="Times New Roman"/>
              </a:rPr>
              <a:t>chimicamente attivo assomiglia al </a:t>
            </a:r>
            <a:r>
              <a:rPr sz="1200" dirty="0">
                <a:latin typeface="Times New Roman"/>
                <a:cs typeface="Times New Roman"/>
              </a:rPr>
              <a:t>primo, il nono al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di seguito.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simile </a:t>
            </a:r>
            <a:r>
              <a:rPr sz="1200" spc="-5" dirty="0">
                <a:latin typeface="Times New Roman"/>
                <a:cs typeface="Times New Roman"/>
              </a:rPr>
              <a:t>fatto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fisico indica </a:t>
            </a:r>
            <a:r>
              <a:rPr sz="1200" dirty="0">
                <a:latin typeface="Times New Roman"/>
                <a:cs typeface="Times New Roman"/>
              </a:rPr>
              <a:t>senza dubbio  la </a:t>
            </a:r>
            <a:r>
              <a:rPr sz="1200" spc="-5" dirty="0">
                <a:latin typeface="Times New Roman"/>
                <a:cs typeface="Times New Roman"/>
              </a:rPr>
              <a:t>costituzione settupla dell’energia ancestrale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indicativo della realtà fondamentale della </a:t>
            </a:r>
            <a:r>
              <a:rPr sz="1200" dirty="0">
                <a:latin typeface="Times New Roman"/>
                <a:cs typeface="Times New Roman"/>
              </a:rPr>
              <a:t>diversità </a:t>
            </a:r>
            <a:r>
              <a:rPr sz="1200" spc="-5" dirty="0">
                <a:latin typeface="Times New Roman"/>
                <a:cs typeface="Times New Roman"/>
              </a:rPr>
              <a:t>settupla delle </a:t>
            </a:r>
            <a:r>
              <a:rPr sz="1200" dirty="0">
                <a:latin typeface="Times New Roman"/>
                <a:cs typeface="Times New Roman"/>
              </a:rPr>
              <a:t>creazioni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spazio. L’uomo dovrebbe </a:t>
            </a:r>
            <a:r>
              <a:rPr sz="1200" dirty="0">
                <a:latin typeface="Times New Roman"/>
                <a:cs typeface="Times New Roman"/>
              </a:rPr>
              <a:t>anche notare che vi sono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colori </a:t>
            </a:r>
            <a:r>
              <a:rPr sz="1200" spc="-5" dirty="0">
                <a:latin typeface="Times New Roman"/>
                <a:cs typeface="Times New Roman"/>
              </a:rPr>
              <a:t>nello spettro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(480.2) 42:9.4 </a:t>
            </a:r>
            <a:r>
              <a:rPr sz="1200" spc="-5" dirty="0">
                <a:latin typeface="Times New Roman"/>
                <a:cs typeface="Times New Roman"/>
              </a:rPr>
              <a:t>Ma non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supposizioni della filosofia naturale sono valide; </a:t>
            </a:r>
            <a:r>
              <a:rPr sz="1200" dirty="0">
                <a:latin typeface="Times New Roman"/>
                <a:cs typeface="Times New Roman"/>
              </a:rPr>
              <a:t>ne è un </a:t>
            </a:r>
            <a:r>
              <a:rPr sz="1200" spc="-5" dirty="0">
                <a:latin typeface="Times New Roman"/>
                <a:cs typeface="Times New Roman"/>
              </a:rPr>
              <a:t>esempio l’etere </a:t>
            </a:r>
            <a:r>
              <a:rPr sz="1200" dirty="0">
                <a:latin typeface="Times New Roman"/>
                <a:cs typeface="Times New Roman"/>
              </a:rPr>
              <a:t>ipotetico, il quale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ingegnoso tentativo </a:t>
            </a:r>
            <a:r>
              <a:rPr sz="1200" dirty="0">
                <a:latin typeface="Times New Roman"/>
                <a:cs typeface="Times New Roman"/>
              </a:rPr>
              <a:t>dell’uomo per </a:t>
            </a:r>
            <a:r>
              <a:rPr sz="1200" spc="-5" dirty="0">
                <a:latin typeface="Times New Roman"/>
                <a:cs typeface="Times New Roman"/>
              </a:rPr>
              <a:t>unificare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ignoranza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fenomeni dello spazio.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dell’Universo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 basata </a:t>
            </a:r>
            <a:r>
              <a:rPr sz="1200" dirty="0">
                <a:latin typeface="Times New Roman"/>
                <a:cs typeface="Times New Roman"/>
              </a:rPr>
              <a:t>sulle osservazioni </a:t>
            </a:r>
            <a:r>
              <a:rPr sz="1200" spc="-5" dirty="0">
                <a:latin typeface="Times New Roman"/>
                <a:cs typeface="Times New Roman"/>
              </a:rPr>
              <a:t>della cosiddetta scienza.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scienziato sarebbe </a:t>
            </a:r>
            <a:r>
              <a:rPr sz="1200" dirty="0">
                <a:latin typeface="Times New Roman"/>
                <a:cs typeface="Times New Roman"/>
              </a:rPr>
              <a:t>incline a negare la possibilità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farfalla </a:t>
            </a:r>
            <a:r>
              <a:rPr sz="1200" spc="1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sviluppi  da un </a:t>
            </a:r>
            <a:r>
              <a:rPr sz="1200" spc="-5" dirty="0">
                <a:latin typeface="Times New Roman"/>
                <a:cs typeface="Times New Roman"/>
              </a:rPr>
              <a:t>bruco se </a:t>
            </a:r>
            <a:r>
              <a:rPr sz="1200" dirty="0">
                <a:latin typeface="Times New Roman"/>
                <a:cs typeface="Times New Roman"/>
              </a:rPr>
              <a:t>questa metamorfosi non </a:t>
            </a:r>
            <a:r>
              <a:rPr sz="1200" spc="-5" dirty="0">
                <a:latin typeface="Times New Roman"/>
                <a:cs typeface="Times New Roman"/>
              </a:rPr>
              <a:t>potesse essere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osservata.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97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(480.3) 42:9.5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stabilità </a:t>
            </a:r>
            <a:r>
              <a:rPr sz="1200" spc="-5" dirty="0">
                <a:latin typeface="Times New Roman"/>
                <a:cs typeface="Times New Roman"/>
              </a:rPr>
              <a:t>fisica associata all’elasticità biologica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in natura </a:t>
            </a:r>
            <a:r>
              <a:rPr sz="1200" spc="-5" dirty="0">
                <a:latin typeface="Times New Roman"/>
                <a:cs typeface="Times New Roman"/>
              </a:rPr>
              <a:t>solo grazie alla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infinita posseduta  </a:t>
            </a:r>
            <a:r>
              <a:rPr sz="1200" spc="-5" dirty="0">
                <a:latin typeface="Times New Roman"/>
                <a:cs typeface="Times New Roman"/>
              </a:rPr>
              <a:t>dagli Architetti Maestri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creazione. Nulla d’inferiore ad </a:t>
            </a:r>
            <a:r>
              <a:rPr sz="1200" dirty="0">
                <a:latin typeface="Times New Roman"/>
                <a:cs typeface="Times New Roman"/>
              </a:rPr>
              <a:t>una saggezza </a:t>
            </a:r>
            <a:r>
              <a:rPr sz="1200" spc="-5" dirty="0">
                <a:latin typeface="Times New Roman"/>
                <a:cs typeface="Times New Roman"/>
              </a:rPr>
              <a:t>trascendentale </a:t>
            </a:r>
            <a:r>
              <a:rPr sz="1200" dirty="0">
                <a:latin typeface="Times New Roman"/>
                <a:cs typeface="Times New Roman"/>
              </a:rPr>
              <a:t>poteva progettare unità 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allo  </a:t>
            </a:r>
            <a:r>
              <a:rPr sz="1200" spc="-5" dirty="0">
                <a:latin typeface="Times New Roman"/>
                <a:cs typeface="Times New Roman"/>
              </a:rPr>
              <a:t>stesso tempo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stabili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efficacemente</a:t>
            </a:r>
            <a:r>
              <a:rPr sz="1200" dirty="0">
                <a:latin typeface="Times New Roman"/>
                <a:cs typeface="Times New Roman"/>
              </a:rPr>
              <a:t> flessibili.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69275" cy="4015104"/>
          </a:xfrm>
          <a:prstGeom prst="rect">
            <a:avLst/>
          </a:prstGeom>
        </p:spPr>
        <p:txBody>
          <a:bodyPr vert="horz" wrap="square" lIns="0" tIns="27940" rIns="0" bIns="0" rtlCol="0">
            <a:spAutoFit/>
          </a:bodyPr>
          <a:lstStyle/>
          <a:p>
            <a:pPr marL="76200" marR="3722370">
              <a:lnSpc>
                <a:spcPts val="1839"/>
              </a:lnSpc>
              <a:spcBef>
                <a:spcPts val="220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I sistemi universali di energia non spirituale —  (Sistemi della mente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materiale)</a:t>
            </a:r>
            <a:endParaRPr sz="1600">
              <a:latin typeface="Times New Roman"/>
              <a:cs typeface="Times New Roman"/>
            </a:endParaRPr>
          </a:p>
          <a:p>
            <a:pPr marL="76200" marR="146685">
              <a:lnSpc>
                <a:spcPts val="1380"/>
              </a:lnSpc>
              <a:spcBef>
                <a:spcPts val="13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(480.4) 42:10.1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spiegamento senza fine della realtà cosmica relativa, </a:t>
            </a:r>
            <a:r>
              <a:rPr sz="1200" dirty="0">
                <a:latin typeface="Times New Roman"/>
                <a:cs typeface="Times New Roman"/>
              </a:rPr>
              <a:t>dall’assolutezza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monota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all’assolutezza  della </a:t>
            </a:r>
            <a:r>
              <a:rPr sz="1200" dirty="0">
                <a:latin typeface="Times New Roman"/>
                <a:cs typeface="Times New Roman"/>
              </a:rPr>
              <a:t>potenza </a:t>
            </a:r>
            <a:r>
              <a:rPr sz="1200" spc="-5" dirty="0">
                <a:latin typeface="Times New Roman"/>
                <a:cs typeface="Times New Roman"/>
              </a:rPr>
              <a:t>spaziale,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indicativa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evoluzioni di </a:t>
            </a:r>
            <a:r>
              <a:rPr sz="1200" spc="-5" dirty="0">
                <a:latin typeface="Times New Roman"/>
                <a:cs typeface="Times New Roman"/>
              </a:rPr>
              <a:t>relazione nelle realtà </a:t>
            </a:r>
            <a:r>
              <a:rPr sz="1200" dirty="0">
                <a:latin typeface="Times New Roman"/>
                <a:cs typeface="Times New Roman"/>
              </a:rPr>
              <a:t>non spirituali della Prima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quelle realtà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celate nella </a:t>
            </a:r>
            <a:r>
              <a:rPr sz="1200" dirty="0">
                <a:latin typeface="Times New Roman"/>
                <a:cs typeface="Times New Roman"/>
              </a:rPr>
              <a:t>potenza spaziale, </a:t>
            </a:r>
            <a:r>
              <a:rPr sz="1200" spc="-5" dirty="0">
                <a:latin typeface="Times New Roman"/>
                <a:cs typeface="Times New Roman"/>
              </a:rPr>
              <a:t>rivelate nella </a:t>
            </a:r>
            <a:r>
              <a:rPr sz="1200" dirty="0">
                <a:latin typeface="Times New Roman"/>
                <a:cs typeface="Times New Roman"/>
              </a:rPr>
              <a:t>monota e rese provvisoriamente </a:t>
            </a:r>
            <a:r>
              <a:rPr sz="1200" spc="-5" dirty="0">
                <a:latin typeface="Times New Roman"/>
                <a:cs typeface="Times New Roman"/>
              </a:rPr>
              <a:t>manifeste sui </a:t>
            </a:r>
            <a:r>
              <a:rPr sz="1200" dirty="0">
                <a:latin typeface="Times New Roman"/>
                <a:cs typeface="Times New Roman"/>
              </a:rPr>
              <a:t>livelli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intermedi. Questo </a:t>
            </a:r>
            <a:r>
              <a:rPr sz="1200" dirty="0">
                <a:latin typeface="Times New Roman"/>
                <a:cs typeface="Times New Roman"/>
              </a:rPr>
              <a:t>ciclo </a:t>
            </a:r>
            <a:r>
              <a:rPr sz="1200" spc="-5" dirty="0">
                <a:latin typeface="Times New Roman"/>
                <a:cs typeface="Times New Roman"/>
              </a:rPr>
              <a:t>eterno d’energia, essendo </a:t>
            </a:r>
            <a:r>
              <a:rPr sz="1200" dirty="0">
                <a:latin typeface="Times New Roman"/>
                <a:cs typeface="Times New Roman"/>
              </a:rPr>
              <a:t>messo in </a:t>
            </a:r>
            <a:r>
              <a:rPr sz="1200" spc="-5" dirty="0">
                <a:latin typeface="Times New Roman"/>
                <a:cs typeface="Times New Roman"/>
              </a:rPr>
              <a:t>circuito dal Padre degli Universi,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essendo assoluto </a:t>
            </a:r>
            <a:r>
              <a:rPr sz="1200" dirty="0">
                <a:latin typeface="Times New Roman"/>
                <a:cs typeface="Times New Roman"/>
              </a:rPr>
              <a:t>non è  </a:t>
            </a:r>
            <a:r>
              <a:rPr sz="1200" spc="-5" dirty="0">
                <a:latin typeface="Times New Roman"/>
                <a:cs typeface="Times New Roman"/>
              </a:rPr>
              <a:t>estensibile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nessun fatto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valore. </a:t>
            </a:r>
            <a:r>
              <a:rPr sz="1200" dirty="0">
                <a:latin typeface="Times New Roman"/>
                <a:cs typeface="Times New Roman"/>
              </a:rPr>
              <a:t>Nondimeno 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Primordiale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anche ora — come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autorealizzando un’arena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sempre più estesa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tempo-spazio e nel </a:t>
            </a:r>
            <a:r>
              <a:rPr sz="1200" spc="-5" dirty="0">
                <a:latin typeface="Times New Roman"/>
                <a:cs typeface="Times New Roman"/>
              </a:rPr>
              <a:t>tempo-spazio trasceso, un’arena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relazioni mutevoli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l’energia-materia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progressivamente </a:t>
            </a:r>
            <a:r>
              <a:rPr sz="1200" dirty="0">
                <a:latin typeface="Times New Roman"/>
                <a:cs typeface="Times New Roman"/>
              </a:rPr>
              <a:t>sottomessa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supercontrollo dello spirito vivente e divino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esperienziale della </a:t>
            </a:r>
            <a:r>
              <a:rPr sz="1200" dirty="0">
                <a:latin typeface="Times New Roman"/>
                <a:cs typeface="Times New Roman"/>
              </a:rPr>
              <a:t>mente vivente e 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3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(480.5) 42:10.2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universali </a:t>
            </a:r>
            <a:r>
              <a:rPr sz="1200" dirty="0">
                <a:latin typeface="Times New Roman"/>
                <a:cs typeface="Times New Roman"/>
              </a:rPr>
              <a:t>non spirituali sono </a:t>
            </a:r>
            <a:r>
              <a:rPr sz="1200" spc="-5" dirty="0">
                <a:latin typeface="Times New Roman"/>
                <a:cs typeface="Times New Roman"/>
              </a:rPr>
              <a:t>riassociate nei sistemi </a:t>
            </a:r>
            <a:r>
              <a:rPr sz="1200" dirty="0">
                <a:latin typeface="Times New Roman"/>
                <a:cs typeface="Times New Roman"/>
              </a:rPr>
              <a:t>viventi delle </a:t>
            </a:r>
            <a:r>
              <a:rPr sz="1200" spc="-5" dirty="0">
                <a:latin typeface="Times New Roman"/>
                <a:cs typeface="Times New Roman"/>
              </a:rPr>
              <a:t>menti 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del Creatore su </a:t>
            </a:r>
            <a:r>
              <a:rPr sz="1200" dirty="0">
                <a:latin typeface="Times New Roman"/>
                <a:cs typeface="Times New Roman"/>
              </a:rPr>
              <a:t>vari  </a:t>
            </a:r>
            <a:r>
              <a:rPr sz="1200" spc="-5" dirty="0">
                <a:latin typeface="Times New Roman"/>
                <a:cs typeface="Times New Roman"/>
              </a:rPr>
              <a:t>livelli, alcuni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possono essere descritti come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6896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(480.6) 42:10.3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Menti precedenti </a:t>
            </a:r>
            <a:r>
              <a:rPr sz="1200" i="1" dirty="0">
                <a:latin typeface="Times New Roman"/>
                <a:cs typeface="Times New Roman"/>
              </a:rPr>
              <a:t>gli </a:t>
            </a:r>
            <a:r>
              <a:rPr sz="1200" i="1" spc="-5" dirty="0">
                <a:latin typeface="Times New Roman"/>
                <a:cs typeface="Times New Roman"/>
              </a:rPr>
              <a:t>spiriti aiutanti.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livello di mente è non </a:t>
            </a:r>
            <a:r>
              <a:rPr sz="1200" spc="-5" dirty="0">
                <a:latin typeface="Times New Roman"/>
                <a:cs typeface="Times New Roman"/>
              </a:rPr>
              <a:t>esperienziale ed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abitati  beneficiano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ministero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Maestri.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mente meccanica, </a:t>
            </a:r>
            <a:r>
              <a:rPr sz="1200" dirty="0">
                <a:latin typeface="Times New Roman"/>
                <a:cs typeface="Times New Roman"/>
              </a:rPr>
              <a:t>l’intelletto non  istruibile </a:t>
            </a:r>
            <a:r>
              <a:rPr sz="1200" spc="-5" dirty="0">
                <a:latin typeface="Times New Roman"/>
                <a:cs typeface="Times New Roman"/>
              </a:rPr>
              <a:t>delle forme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primitive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ma la mente non istruibile </a:t>
            </a:r>
            <a:r>
              <a:rPr sz="1200" spc="-5" dirty="0">
                <a:latin typeface="Times New Roman"/>
                <a:cs typeface="Times New Roman"/>
              </a:rPr>
              <a:t>funziona su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oltre a  </a:t>
            </a:r>
            <a:r>
              <a:rPr sz="1200" spc="-5" dirty="0">
                <a:latin typeface="Times New Roman"/>
                <a:cs typeface="Times New Roman"/>
              </a:rPr>
              <a:t>quello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planetaria primitiva.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4953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(481.1) 42:10.4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Menti degli spiriti aiutanti.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ministero dello </a:t>
            </a:r>
            <a:r>
              <a:rPr sz="1200" dirty="0">
                <a:latin typeface="Times New Roman"/>
                <a:cs typeface="Times New Roman"/>
              </a:rPr>
              <a:t>Spirito Madre di un Universo </a:t>
            </a:r>
            <a:r>
              <a:rPr sz="1200" spc="-5" dirty="0">
                <a:latin typeface="Times New Roman"/>
                <a:cs typeface="Times New Roman"/>
              </a:rPr>
              <a:t>locale funzionante  tramite </a:t>
            </a:r>
            <a:r>
              <a:rPr sz="1200" dirty="0">
                <a:latin typeface="Times New Roman"/>
                <a:cs typeface="Times New Roman"/>
              </a:rPr>
              <a:t>i suoi sette 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sul livello </a:t>
            </a:r>
            <a:r>
              <a:rPr sz="1200" dirty="0">
                <a:latin typeface="Times New Roman"/>
                <a:cs typeface="Times New Roman"/>
              </a:rPr>
              <a:t>istruibile </a:t>
            </a:r>
            <a:r>
              <a:rPr sz="1200" spc="-5" dirty="0">
                <a:latin typeface="Times New Roman"/>
                <a:cs typeface="Times New Roman"/>
              </a:rPr>
              <a:t>(non meccanico)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materiale. 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8320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locale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esso. Egli rappresenta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Padre-Figlio. Queste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potente, versatile ed  influente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amministrare direttamente gli Universi evoluzionari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 con gli immaturi </a:t>
            </a:r>
            <a:r>
              <a:rPr sz="1200" dirty="0">
                <a:latin typeface="Times New Roman"/>
                <a:cs typeface="Times New Roman"/>
              </a:rPr>
              <a:t>esseri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90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(366.4) 33:1.3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Figlio Creatore esercita dalla capitale </a:t>
            </a:r>
            <a:r>
              <a:rPr sz="1200" dirty="0">
                <a:latin typeface="Times New Roman"/>
                <a:cs typeface="Times New Roman"/>
              </a:rPr>
              <a:t>dell’Universo locale lo </a:t>
            </a:r>
            <a:r>
              <a:rPr sz="1200" spc="-5" dirty="0">
                <a:latin typeface="Times New Roman"/>
                <a:cs typeface="Times New Roman"/>
              </a:rPr>
              <a:t>stesso potere </a:t>
            </a:r>
            <a:r>
              <a:rPr sz="1200" dirty="0">
                <a:latin typeface="Times New Roman"/>
                <a:cs typeface="Times New Roman"/>
              </a:rPr>
              <a:t>d’attrazione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 gravità </a:t>
            </a:r>
            <a:r>
              <a:rPr sz="1200" dirty="0">
                <a:latin typeface="Times New Roman"/>
                <a:cs typeface="Times New Roman"/>
              </a:rPr>
              <a:t>di spirito, </a:t>
            </a:r>
            <a:r>
              <a:rPr sz="1200" spc="-5" dirty="0">
                <a:latin typeface="Times New Roman"/>
                <a:cs typeface="Times New Roman"/>
              </a:rPr>
              <a:t>che eserciterebbe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 Paradiso se fosse personalmente presente su Salvington,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ancora </a:t>
            </a:r>
            <a:r>
              <a:rPr sz="1200" i="1" dirty="0">
                <a:latin typeface="Times New Roman"/>
                <a:cs typeface="Times New Roman"/>
              </a:rPr>
              <a:t>di più.  </a:t>
            </a:r>
            <a:r>
              <a:rPr sz="1200" spc="-5" dirty="0">
                <a:latin typeface="Times New Roman"/>
                <a:cs typeface="Times New Roman"/>
              </a:rPr>
              <a:t>Questo Figlio d’Universo </a:t>
            </a:r>
            <a:r>
              <a:rPr sz="1200" dirty="0">
                <a:latin typeface="Times New Roman"/>
                <a:cs typeface="Times New Roman"/>
              </a:rPr>
              <a:t>è anche la </a:t>
            </a:r>
            <a:r>
              <a:rPr sz="1200" spc="-5" dirty="0">
                <a:latin typeface="Times New Roman"/>
                <a:cs typeface="Times New Roman"/>
              </a:rPr>
              <a:t>personificazione del Padre Universale per </a:t>
            </a:r>
            <a:r>
              <a:rPr sz="1200" dirty="0">
                <a:latin typeface="Times New Roman"/>
                <a:cs typeface="Times New Roman"/>
              </a:rPr>
              <a:t>l’Universo di Nebadon. 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sono centri  di </a:t>
            </a:r>
            <a:r>
              <a:rPr sz="1200" spc="-5" dirty="0">
                <a:latin typeface="Times New Roman"/>
                <a:cs typeface="Times New Roman"/>
              </a:rPr>
              <a:t>personalità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Padre-Figlio Paradisiaco.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focalizzazioni </a:t>
            </a:r>
            <a:r>
              <a:rPr sz="1200" dirty="0">
                <a:latin typeface="Times New Roman"/>
                <a:cs typeface="Times New Roman"/>
              </a:rPr>
              <a:t>finali di </a:t>
            </a:r>
            <a:r>
              <a:rPr sz="1200" spc="-5" dirty="0">
                <a:latin typeface="Times New Roman"/>
                <a:cs typeface="Times New Roman"/>
              </a:rPr>
              <a:t>potere-personalità  dei potenti attributi nel </a:t>
            </a:r>
            <a:r>
              <a:rPr sz="1200" dirty="0">
                <a:latin typeface="Times New Roman"/>
                <a:cs typeface="Times New Roman"/>
              </a:rPr>
              <a:t>tempo-spazio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Settuplo.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(367.1) 33:1.4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è la </a:t>
            </a:r>
            <a:r>
              <a:rPr sz="1200" spc="-5" dirty="0">
                <a:latin typeface="Times New Roman"/>
                <a:cs typeface="Times New Roman"/>
              </a:rPr>
              <a:t>personalizzazione vicegerente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coordinato </a:t>
            </a:r>
            <a:r>
              <a:rPr sz="1200" dirty="0">
                <a:latin typeface="Times New Roman"/>
                <a:cs typeface="Times New Roman"/>
              </a:rPr>
              <a:t>in divinità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83185" algn="just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l’associato creativo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Per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e per tutti 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mondi abitati il </a:t>
            </a:r>
            <a:r>
              <a:rPr sz="1200" spc="-5" dirty="0">
                <a:latin typeface="Times New Roman"/>
                <a:cs typeface="Times New Roman"/>
              </a:rPr>
              <a:t>Figlio Sovrano è,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effetti  pratici, </a:t>
            </a:r>
            <a:r>
              <a:rPr sz="1200" dirty="0">
                <a:latin typeface="Times New Roman"/>
                <a:cs typeface="Times New Roman"/>
              </a:rPr>
              <a:t>Dio. </a:t>
            </a:r>
            <a:r>
              <a:rPr sz="1200" spc="-5" dirty="0">
                <a:latin typeface="Times New Roman"/>
                <a:cs typeface="Times New Roman"/>
              </a:rPr>
              <a:t>Egli personifica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mortali in evoluzione possono </a:t>
            </a:r>
            <a:r>
              <a:rPr sz="1200" spc="-5" dirty="0">
                <a:latin typeface="Times New Roman"/>
                <a:cs typeface="Times New Roman"/>
              </a:rPr>
              <a:t>comprendere per </a:t>
            </a:r>
            <a:r>
              <a:rPr sz="1200" dirty="0">
                <a:latin typeface="Times New Roman"/>
                <a:cs typeface="Times New Roman"/>
              </a:rPr>
              <a:t>discernimento sulle </a:t>
            </a:r>
            <a:r>
              <a:rPr sz="1200" spc="-5" dirty="0">
                <a:latin typeface="Times New Roman"/>
                <a:cs typeface="Times New Roman"/>
              </a:rPr>
              <a:t>Deità del </a:t>
            </a:r>
            <a:r>
              <a:rPr sz="1200" dirty="0">
                <a:latin typeface="Times New Roman"/>
                <a:cs typeface="Times New Roman"/>
              </a:rPr>
              <a:t>Paradiso.  </a:t>
            </a:r>
            <a:r>
              <a:rPr sz="1200" spc="-5" dirty="0">
                <a:latin typeface="Times New Roman"/>
                <a:cs typeface="Times New Roman"/>
              </a:rPr>
              <a:t>Questo Figlio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genitori creatori. </a:t>
            </a:r>
            <a:r>
              <a:rPr sz="1200" dirty="0">
                <a:latin typeface="Times New Roman"/>
                <a:cs typeface="Times New Roman"/>
              </a:rPr>
              <a:t>Per voi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Creatore, è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suprema;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è </a:t>
            </a:r>
            <a:r>
              <a:rPr sz="1200" spc="-5" dirty="0">
                <a:latin typeface="Times New Roman"/>
                <a:cs typeface="Times New Roman"/>
              </a:rPr>
              <a:t>supersupremo </a:t>
            </a:r>
            <a:r>
              <a:rPr sz="1200" dirty="0">
                <a:latin typeface="Times New Roman"/>
                <a:cs typeface="Times New Roman"/>
              </a:rPr>
              <a:t>— una personalità di </a:t>
            </a:r>
            <a:r>
              <a:rPr sz="1200" spc="-5" dirty="0">
                <a:latin typeface="Times New Roman"/>
                <a:cs typeface="Times New Roman"/>
              </a:rPr>
              <a:t>Deità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infinita.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229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(367.2) 33:1.5 </a:t>
            </a:r>
            <a:r>
              <a:rPr sz="1200" spc="-5" dirty="0">
                <a:latin typeface="Times New Roman"/>
                <a:cs typeface="Times New Roman"/>
              </a:rPr>
              <a:t>Nella persona del Figlio Creatore </a:t>
            </a:r>
            <a:r>
              <a:rPr sz="1200" dirty="0">
                <a:latin typeface="Times New Roman"/>
                <a:cs typeface="Times New Roman"/>
              </a:rPr>
              <a:t>noi abbiamo un </a:t>
            </a:r>
            <a:r>
              <a:rPr sz="1200" spc="-5" dirty="0">
                <a:latin typeface="Times New Roman"/>
                <a:cs typeface="Times New Roman"/>
              </a:rPr>
              <a:t>governante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tanto </a:t>
            </a:r>
            <a:r>
              <a:rPr sz="1200" spc="-5" dirty="0">
                <a:latin typeface="Times New Roman"/>
                <a:cs typeface="Times New Roman"/>
              </a:rPr>
              <a:t>potente, efficiente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caritatevole </a:t>
            </a:r>
            <a:r>
              <a:rPr sz="1200" dirty="0">
                <a:latin typeface="Times New Roman"/>
                <a:cs typeface="Times New Roman"/>
              </a:rPr>
              <a:t>quanto lo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se entrambi fossero presenti su Salvington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fossero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impegnati nell’amministrazione degli </a:t>
            </a:r>
            <a:r>
              <a:rPr sz="1200" dirty="0">
                <a:latin typeface="Times New Roman"/>
                <a:cs typeface="Times New Roman"/>
              </a:rPr>
              <a:t>affari dell’Universo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18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9144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materiale fa esperienza: </a:t>
            </a:r>
            <a:r>
              <a:rPr sz="1200" dirty="0">
                <a:latin typeface="Times New Roman"/>
                <a:cs typeface="Times New Roman"/>
              </a:rPr>
              <a:t>come intelletto subumano </a:t>
            </a:r>
            <a:r>
              <a:rPr sz="1200" spc="-5" dirty="0">
                <a:latin typeface="Times New Roman"/>
                <a:cs typeface="Times New Roman"/>
              </a:rPr>
              <a:t>(animale) nei </a:t>
            </a:r>
            <a:r>
              <a:rPr sz="1200" dirty="0">
                <a:latin typeface="Times New Roman"/>
                <a:cs typeface="Times New Roman"/>
              </a:rPr>
              <a:t>primi cinque aiutanti; come  </a:t>
            </a:r>
            <a:r>
              <a:rPr sz="1200" spc="-5" dirty="0">
                <a:latin typeface="Times New Roman"/>
                <a:cs typeface="Times New Roman"/>
              </a:rPr>
              <a:t>intelletto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(morale) nei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aiutanti; </a:t>
            </a:r>
            <a:r>
              <a:rPr sz="1200" dirty="0">
                <a:latin typeface="Times New Roman"/>
                <a:cs typeface="Times New Roman"/>
              </a:rPr>
              <a:t>come intelletto </a:t>
            </a:r>
            <a:r>
              <a:rPr sz="1200" spc="-5" dirty="0">
                <a:latin typeface="Times New Roman"/>
                <a:cs typeface="Times New Roman"/>
              </a:rPr>
              <a:t>superumano (intermedio) negli </a:t>
            </a:r>
            <a:r>
              <a:rPr sz="1200" dirty="0">
                <a:latin typeface="Times New Roman"/>
                <a:cs typeface="Times New Roman"/>
              </a:rPr>
              <a:t>ultimi due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aiutanti.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471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(481.2) 42:10.5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Menti </a:t>
            </a:r>
            <a:r>
              <a:rPr sz="1200" i="1" dirty="0">
                <a:latin typeface="Times New Roman"/>
                <a:cs typeface="Times New Roman"/>
              </a:rPr>
              <a:t>morontiali in </a:t>
            </a:r>
            <a:r>
              <a:rPr sz="1200" i="1" spc="-5" dirty="0">
                <a:latin typeface="Times New Roman"/>
                <a:cs typeface="Times New Roman"/>
              </a:rPr>
              <a:t>evoluzione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delle personalità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nelle  carriere ascendenti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in unione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Creatore. Questo </a:t>
            </a:r>
            <a:r>
              <a:rPr sz="1200" dirty="0">
                <a:latin typeface="Times New Roman"/>
                <a:cs typeface="Times New Roman"/>
              </a:rPr>
              <a:t>livello di mente </a:t>
            </a:r>
            <a:r>
              <a:rPr sz="1200" spc="-5" dirty="0">
                <a:latin typeface="Times New Roman"/>
                <a:cs typeface="Times New Roman"/>
              </a:rPr>
              <a:t>implica l’organizzazione del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veicolo vitale,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sintesi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dello spirituale </a:t>
            </a:r>
            <a:r>
              <a:rPr sz="1200" spc="-5" dirty="0">
                <a:latin typeface="Times New Roman"/>
                <a:cs typeface="Times New Roman"/>
              </a:rPr>
              <a:t>effettuata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di un </a:t>
            </a:r>
            <a:r>
              <a:rPr sz="1200" spc="-5" dirty="0">
                <a:latin typeface="Times New Roman"/>
                <a:cs typeface="Times New Roman"/>
              </a:rPr>
              <a:t>Universo locale.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morontiale funziona </a:t>
            </a:r>
            <a:r>
              <a:rPr sz="1200" dirty="0">
                <a:latin typeface="Times New Roman"/>
                <a:cs typeface="Times New Roman"/>
              </a:rPr>
              <a:t>in modi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risposta ai </a:t>
            </a:r>
            <a:r>
              <a:rPr sz="1200" dirty="0">
                <a:latin typeface="Times New Roman"/>
                <a:cs typeface="Times New Roman"/>
              </a:rPr>
              <a:t>570 livelli di vita </a:t>
            </a:r>
            <a:r>
              <a:rPr sz="1200" spc="-5" dirty="0">
                <a:latin typeface="Times New Roman"/>
                <a:cs typeface="Times New Roman"/>
              </a:rPr>
              <a:t>morontiale, rivelando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crescente capacità  ad associarsi con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cosmica sui livelli </a:t>
            </a:r>
            <a:r>
              <a:rPr sz="1200" dirty="0">
                <a:latin typeface="Times New Roman"/>
                <a:cs typeface="Times New Roman"/>
              </a:rPr>
              <a:t>superiori di </a:t>
            </a:r>
            <a:r>
              <a:rPr sz="1200" spc="-5" dirty="0">
                <a:latin typeface="Times New Roman"/>
                <a:cs typeface="Times New Roman"/>
              </a:rPr>
              <a:t>compimento. 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corso evoluzionario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 mortali, </a:t>
            </a:r>
            <a:r>
              <a:rPr sz="1200" dirty="0">
                <a:latin typeface="Times New Roman"/>
                <a:cs typeface="Times New Roman"/>
              </a:rPr>
              <a:t>ma una mente d’ordine non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conferita 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d’Universo e da uno Spirito  </a:t>
            </a:r>
            <a:r>
              <a:rPr sz="1200" spc="-5" dirty="0">
                <a:latin typeface="Times New Roman"/>
                <a:cs typeface="Times New Roman"/>
              </a:rPr>
              <a:t>d’Universo ai figli </a:t>
            </a:r>
            <a:r>
              <a:rPr sz="1200" dirty="0">
                <a:latin typeface="Times New Roman"/>
                <a:cs typeface="Times New Roman"/>
              </a:rPr>
              <a:t>non morontiali </a:t>
            </a:r>
            <a:r>
              <a:rPr sz="1200" spc="-5" dirty="0">
                <a:latin typeface="Times New Roman"/>
                <a:cs typeface="Times New Roman"/>
              </a:rPr>
              <a:t>delle creazioni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588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(481.3) 42:10.6 </a:t>
            </a:r>
            <a:r>
              <a:rPr sz="1200" i="1" spc="-5" dirty="0">
                <a:latin typeface="Times New Roman"/>
                <a:cs typeface="Times New Roman"/>
              </a:rPr>
              <a:t>La mente cosmica.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settupla mente diversificata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della  quale beneficia del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dei 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in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cosmica  ingloba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finita </a:t>
            </a:r>
            <a:r>
              <a:rPr sz="1200" dirty="0">
                <a:latin typeface="Times New Roman"/>
                <a:cs typeface="Times New Roman"/>
              </a:rPr>
              <a:t>e si coordina </a:t>
            </a:r>
            <a:r>
              <a:rPr sz="1200" spc="-5" dirty="0">
                <a:latin typeface="Times New Roman"/>
                <a:cs typeface="Times New Roman"/>
              </a:rPr>
              <a:t>esperienzialmente con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della Mente  Suprema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trascendentalmente con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esistenziali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assoluta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circuiti diretti </a:t>
            </a:r>
            <a:r>
              <a:rPr sz="1200" dirty="0">
                <a:latin typeface="Times New Roman"/>
                <a:cs typeface="Times New Roman"/>
              </a:rPr>
              <a:t>dell’Attore  </a:t>
            </a:r>
            <a:r>
              <a:rPr sz="1200" spc="-5" dirty="0">
                <a:latin typeface="Times New Roman"/>
                <a:cs typeface="Times New Roman"/>
              </a:rPr>
              <a:t>Congiunto.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(481.4) 42:10.7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la mente è </a:t>
            </a:r>
            <a:r>
              <a:rPr sz="1200" spc="-5" dirty="0">
                <a:latin typeface="Times New Roman"/>
                <a:cs typeface="Times New Roman"/>
              </a:rPr>
              <a:t>assoluta; </a:t>
            </a:r>
            <a:r>
              <a:rPr sz="1200" dirty="0">
                <a:latin typeface="Times New Roman"/>
                <a:cs typeface="Times New Roman"/>
              </a:rPr>
              <a:t>in Havona è </a:t>
            </a:r>
            <a:r>
              <a:rPr sz="1200" spc="-5" dirty="0">
                <a:latin typeface="Times New Roman"/>
                <a:cs typeface="Times New Roman"/>
              </a:rPr>
              <a:t>absonita; </a:t>
            </a:r>
            <a:r>
              <a:rPr sz="1200" dirty="0">
                <a:latin typeface="Times New Roman"/>
                <a:cs typeface="Times New Roman"/>
              </a:rPr>
              <a:t>in Orvonton è </a:t>
            </a:r>
            <a:r>
              <a:rPr sz="1200" spc="-5" dirty="0">
                <a:latin typeface="Times New Roman"/>
                <a:cs typeface="Times New Roman"/>
              </a:rPr>
              <a:t>finita.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implica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la presenza-attività  di un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vivente più </a:t>
            </a:r>
            <a:r>
              <a:rPr sz="1200" spc="-5" dirty="0">
                <a:latin typeface="Times New Roman"/>
                <a:cs typeface="Times New Roman"/>
              </a:rPr>
              <a:t>vari sistemi d’energia,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livelli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tipi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mente. Ma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diventa sempre più difficile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La mente di Havona è  </a:t>
            </a:r>
            <a:r>
              <a:rPr sz="1200" spc="-5" dirty="0">
                <a:latin typeface="Times New Roman"/>
                <a:cs typeface="Times New Roman"/>
              </a:rPr>
              <a:t>subassoluta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superevoluzionaria; essendo esistenziale-esperienziale </a:t>
            </a:r>
            <a:r>
              <a:rPr sz="1200" dirty="0">
                <a:latin typeface="Times New Roman"/>
                <a:cs typeface="Times New Roman"/>
              </a:rPr>
              <a:t>essa è la più vicina </a:t>
            </a:r>
            <a:r>
              <a:rPr sz="1200" spc="-5" dirty="0">
                <a:latin typeface="Times New Roman"/>
                <a:cs typeface="Times New Roman"/>
              </a:rPr>
              <a:t>all’absonito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a voi  </a:t>
            </a:r>
            <a:r>
              <a:rPr sz="1200" spc="-5" dirty="0">
                <a:latin typeface="Times New Roman"/>
                <a:cs typeface="Times New Roman"/>
              </a:rPr>
              <a:t>rivelato.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al di là </a:t>
            </a:r>
            <a:r>
              <a:rPr sz="1200" spc="-5" dirty="0">
                <a:latin typeface="Times New Roman"/>
                <a:cs typeface="Times New Roman"/>
              </a:rPr>
              <a:t>della comprensione umana; </a:t>
            </a:r>
            <a:r>
              <a:rPr sz="1200" dirty="0">
                <a:latin typeface="Times New Roman"/>
                <a:cs typeface="Times New Roman"/>
              </a:rPr>
              <a:t>essa è </a:t>
            </a:r>
            <a:r>
              <a:rPr sz="1200" spc="-5" dirty="0">
                <a:latin typeface="Times New Roman"/>
                <a:cs typeface="Times New Roman"/>
              </a:rPr>
              <a:t>esistenziale, </a:t>
            </a:r>
            <a:r>
              <a:rPr sz="1200" dirty="0">
                <a:latin typeface="Times New Roman"/>
                <a:cs typeface="Times New Roman"/>
              </a:rPr>
              <a:t>non spaziale e non </a:t>
            </a:r>
            <a:r>
              <a:rPr sz="1200" spc="-5" dirty="0">
                <a:latin typeface="Times New Roman"/>
                <a:cs typeface="Times New Roman"/>
              </a:rPr>
              <a:t>temporale.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Nondimeno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livelli mentali sono </a:t>
            </a:r>
            <a:r>
              <a:rPr sz="1200" dirty="0">
                <a:latin typeface="Times New Roman"/>
                <a:cs typeface="Times New Roman"/>
              </a:rPr>
              <a:t>dominati dalla </a:t>
            </a:r>
            <a:r>
              <a:rPr sz="1200" spc="-5" dirty="0">
                <a:latin typeface="Times New Roman"/>
                <a:cs typeface="Times New Roman"/>
              </a:rPr>
              <a:t>presenza universale dell’Attore Congiunto </a:t>
            </a:r>
            <a:r>
              <a:rPr sz="1200" dirty="0">
                <a:latin typeface="Times New Roman"/>
                <a:cs typeface="Times New Roman"/>
              </a:rPr>
              <a:t>— dall’attrazione </a:t>
            </a:r>
            <a:r>
              <a:rPr sz="1200" spc="-5" dirty="0">
                <a:latin typeface="Times New Roman"/>
                <a:cs typeface="Times New Roman"/>
              </a:rPr>
              <a:t>della gravità </a:t>
            </a:r>
            <a:r>
              <a:rPr sz="1200" dirty="0">
                <a:latin typeface="Times New Roman"/>
                <a:cs typeface="Times New Roman"/>
              </a:rPr>
              <a:t>mentale </a:t>
            </a:r>
            <a:r>
              <a:rPr sz="1200" spc="-5" dirty="0">
                <a:latin typeface="Times New Roman"/>
                <a:cs typeface="Times New Roman"/>
              </a:rPr>
              <a:t>del  Dio della </a:t>
            </a:r>
            <a:r>
              <a:rPr sz="1200" dirty="0">
                <a:latin typeface="Times New Roman"/>
                <a:cs typeface="Times New Roman"/>
              </a:rPr>
              <a:t>mente 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11. I meccanismi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dell’Universo</a:t>
            </a:r>
            <a:endParaRPr sz="1600">
              <a:latin typeface="Times New Roman"/>
              <a:cs typeface="Times New Roman"/>
            </a:endParaRPr>
          </a:p>
          <a:p>
            <a:pPr marL="76200" marR="454025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(481.5) 42:11.1 </a:t>
            </a:r>
            <a:r>
              <a:rPr sz="1200" spc="-5" dirty="0">
                <a:latin typeface="Times New Roman"/>
                <a:cs typeface="Times New Roman"/>
              </a:rPr>
              <a:t>Nella valutazione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riconoscimento della </a:t>
            </a:r>
            <a:r>
              <a:rPr sz="1200" dirty="0">
                <a:latin typeface="Times New Roman"/>
                <a:cs typeface="Times New Roman"/>
              </a:rPr>
              <a:t>mente bisogna tenere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che l’Universo non è né </a:t>
            </a:r>
            <a:r>
              <a:rPr sz="1200" spc="-5" dirty="0">
                <a:latin typeface="Times New Roman"/>
                <a:cs typeface="Times New Roman"/>
              </a:rPr>
              <a:t>meccanico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magico;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creazione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meccanismo </a:t>
            </a:r>
            <a:r>
              <a:rPr sz="1200" spc="-5" dirty="0">
                <a:latin typeface="Times New Roman"/>
                <a:cs typeface="Times New Roman"/>
              </a:rPr>
              <a:t>della legge.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nell’applicazione pratica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natura</a:t>
            </a:r>
            <a:endParaRPr sz="1200">
              <a:latin typeface="Times New Roman"/>
              <a:cs typeface="Times New Roman"/>
            </a:endParaRPr>
          </a:p>
          <a:p>
            <a:pPr marL="76200" marR="1187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ciò che sembra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duplice regno del fisico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spirituale,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essi </a:t>
            </a:r>
            <a:r>
              <a:rPr sz="1200" dirty="0">
                <a:latin typeface="Times New Roman"/>
                <a:cs typeface="Times New Roman"/>
              </a:rPr>
              <a:t>sono uno.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Sorgente e Centro è  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primordiale di tutta la </a:t>
            </a:r>
            <a:r>
              <a:rPr sz="1200" spc="-5" dirty="0">
                <a:latin typeface="Times New Roman"/>
                <a:cs typeface="Times New Roman"/>
              </a:rPr>
              <a:t>materializzazione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allo stesso tempo </a:t>
            </a:r>
            <a:r>
              <a:rPr sz="1200" dirty="0">
                <a:latin typeface="Times New Roman"/>
                <a:cs typeface="Times New Roman"/>
              </a:rPr>
              <a:t>il primo e </a:t>
            </a:r>
            <a:r>
              <a:rPr sz="1200" spc="-5" dirty="0">
                <a:latin typeface="Times New Roman"/>
                <a:cs typeface="Times New Roman"/>
              </a:rPr>
              <a:t>finale Padre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 Paradiso </a:t>
            </a:r>
            <a:r>
              <a:rPr sz="1200" dirty="0">
                <a:latin typeface="Times New Roman"/>
                <a:cs typeface="Times New Roman"/>
              </a:rPr>
              <a:t>appare personalmente </a:t>
            </a:r>
            <a:r>
              <a:rPr sz="1200" spc="-5" dirty="0">
                <a:latin typeface="Times New Roman"/>
                <a:cs typeface="Times New Roman"/>
              </a:rPr>
              <a:t>negli Universi </a:t>
            </a:r>
            <a:r>
              <a:rPr sz="1200" dirty="0">
                <a:latin typeface="Times New Roman"/>
                <a:cs typeface="Times New Roman"/>
              </a:rPr>
              <a:t>esterni </a:t>
            </a:r>
            <a:r>
              <a:rPr sz="1200" spc="-5" dirty="0">
                <a:latin typeface="Times New Roman"/>
                <a:cs typeface="Times New Roman"/>
              </a:rPr>
              <a:t>ad Havona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pura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puro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— sotto 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altre </a:t>
            </a:r>
            <a:r>
              <a:rPr sz="1200" spc="-5" dirty="0">
                <a:latin typeface="Times New Roman"/>
                <a:cs typeface="Times New Roman"/>
              </a:rPr>
              <a:t>frammentazioni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(481.6) 42:11.2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meccanismi </a:t>
            </a:r>
            <a:r>
              <a:rPr sz="1200" dirty="0">
                <a:latin typeface="Times New Roman"/>
                <a:cs typeface="Times New Roman"/>
              </a:rPr>
              <a:t>non dominano </a:t>
            </a:r>
            <a:r>
              <a:rPr sz="1200" spc="-5" dirty="0">
                <a:latin typeface="Times New Roman"/>
                <a:cs typeface="Times New Roman"/>
              </a:rPr>
              <a:t>assolutamente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creazione totale;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in </a:t>
            </a:r>
            <a:r>
              <a:rPr sz="1200" i="1" dirty="0">
                <a:latin typeface="Times New Roman"/>
                <a:cs typeface="Times New Roman"/>
              </a:rPr>
              <a:t>toto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concepito dalla  mente, costruito dalla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ed amministrato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mente.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divino 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è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insieme  troppo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perché i metodi </a:t>
            </a:r>
            <a:r>
              <a:rPr sz="1200" spc="-5" dirty="0">
                <a:latin typeface="Times New Roman"/>
                <a:cs typeface="Times New Roman"/>
              </a:rPr>
              <a:t>scientifici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finita dell’uomo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discernere anche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traccia del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mente infinita.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controlla </a:t>
            </a:r>
            <a:r>
              <a:rPr sz="1200" dirty="0">
                <a:latin typeface="Times New Roman"/>
                <a:cs typeface="Times New Roman"/>
              </a:rPr>
              <a:t>e che sostiene non è né 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né mente di </a:t>
            </a:r>
            <a:r>
              <a:rPr sz="1200" spc="-5" dirty="0">
                <a:latin typeface="Times New Roman"/>
                <a:cs typeface="Times New Roman"/>
              </a:rPr>
              <a:t>creatura; </a:t>
            </a:r>
            <a:r>
              <a:rPr sz="1200" dirty="0">
                <a:latin typeface="Times New Roman"/>
                <a:cs typeface="Times New Roman"/>
              </a:rPr>
              <a:t>è mente-  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sui livelli creatori della realtà divina, </a:t>
            </a:r>
            <a:r>
              <a:rPr sz="1200" dirty="0">
                <a:latin typeface="Times New Roman"/>
                <a:cs typeface="Times New Roman"/>
              </a:rPr>
              <a:t>e a partire da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(482.1) 42:11.3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in </a:t>
            </a:r>
            <a:r>
              <a:rPr sz="1200" spc="-5" dirty="0">
                <a:latin typeface="Times New Roman"/>
                <a:cs typeface="Times New Roman"/>
              </a:rPr>
              <a:t>meccanismi universali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interamente dall’abilità, </a:t>
            </a:r>
            <a:r>
              <a:rPr sz="1200" dirty="0">
                <a:latin typeface="Times New Roman"/>
                <a:cs typeface="Times New Roman"/>
              </a:rPr>
              <a:t>dall’ampiezza  e </a:t>
            </a:r>
            <a:r>
              <a:rPr sz="1200" spc="-5" dirty="0">
                <a:latin typeface="Times New Roman"/>
                <a:cs typeface="Times New Roman"/>
              </a:rPr>
              <a:t>dalla capacità </a:t>
            </a:r>
            <a:r>
              <a:rPr sz="1200" dirty="0">
                <a:latin typeface="Times New Roman"/>
                <a:cs typeface="Times New Roman"/>
              </a:rPr>
              <a:t>della mente </a:t>
            </a:r>
            <a:r>
              <a:rPr sz="1200" spc="-5" dirty="0">
                <a:latin typeface="Times New Roman"/>
                <a:cs typeface="Times New Roman"/>
              </a:rPr>
              <a:t>investigatrice impegnata </a:t>
            </a:r>
            <a:r>
              <a:rPr sz="1200" dirty="0">
                <a:latin typeface="Times New Roman"/>
                <a:cs typeface="Times New Roman"/>
              </a:rPr>
              <a:t>in tale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d’osservazione.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menti del tempo-spazio, </a:t>
            </a:r>
            <a:r>
              <a:rPr sz="1200" spc="-5" dirty="0">
                <a:latin typeface="Times New Roman"/>
                <a:cs typeface="Times New Roman"/>
              </a:rPr>
              <a:t>organizzate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partire dalle energie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sono </a:t>
            </a:r>
            <a:r>
              <a:rPr sz="1200" spc="-5" dirty="0">
                <a:latin typeface="Times New Roman"/>
                <a:cs typeface="Times New Roman"/>
              </a:rPr>
              <a:t>soggette ai meccanismi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6575" cy="38944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35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(482.2) 42:11.4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gravitazione universale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sfaccettature gemelle del meccanismo impersonale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tempo-spazio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degli </a:t>
            </a:r>
            <a:r>
              <a:rPr sz="1200" dirty="0">
                <a:latin typeface="Times New Roman"/>
                <a:cs typeface="Times New Roman"/>
              </a:rPr>
              <a:t>Universi. 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risposta alla gravità 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materia 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indipendenti dal  </a:t>
            </a:r>
            <a:r>
              <a:rPr sz="1200" dirty="0">
                <a:latin typeface="Times New Roman"/>
                <a:cs typeface="Times New Roman"/>
              </a:rPr>
              <a:t>tempo, ma solo i </a:t>
            </a:r>
            <a:r>
              <a:rPr sz="1200" spc="-5" dirty="0">
                <a:latin typeface="Times New Roman"/>
                <a:cs typeface="Times New Roman"/>
              </a:rPr>
              <a:t>veri livelli </a:t>
            </a:r>
            <a:r>
              <a:rPr sz="1200" dirty="0">
                <a:latin typeface="Times New Roman"/>
                <a:cs typeface="Times New Roman"/>
              </a:rPr>
              <a:t>spirituali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indipendenti </a:t>
            </a:r>
            <a:r>
              <a:rPr sz="1200" dirty="0">
                <a:latin typeface="Times New Roman"/>
                <a:cs typeface="Times New Roman"/>
              </a:rPr>
              <a:t>dallo spazio (non spaziali). I livelli </a:t>
            </a:r>
            <a:r>
              <a:rPr sz="1200" spc="-5" dirty="0">
                <a:latin typeface="Times New Roman"/>
                <a:cs typeface="Times New Roman"/>
              </a:rPr>
              <a:t>mentali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</a:t>
            </a:r>
            <a:endParaRPr sz="1200">
              <a:latin typeface="Times New Roman"/>
              <a:cs typeface="Times New Roman"/>
            </a:endParaRPr>
          </a:p>
          <a:p>
            <a:pPr marL="63500" marR="160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— i livelli </a:t>
            </a:r>
            <a:r>
              <a:rPr sz="1200" spc="-5" dirty="0">
                <a:latin typeface="Times New Roman"/>
                <a:cs typeface="Times New Roman"/>
              </a:rPr>
              <a:t>della mente-spirito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possono anch’essi essere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spaziali, </a:t>
            </a:r>
            <a:r>
              <a:rPr sz="1200" dirty="0">
                <a:latin typeface="Times New Roman"/>
                <a:cs typeface="Times New Roman"/>
              </a:rPr>
              <a:t>ma i livelli </a:t>
            </a:r>
            <a:r>
              <a:rPr sz="1200" spc="-5" dirty="0">
                <a:latin typeface="Times New Roman"/>
                <a:cs typeface="Times New Roman"/>
              </a:rPr>
              <a:t>della mente materiale, come </a:t>
            </a:r>
            <a:r>
              <a:rPr sz="1200" dirty="0">
                <a:latin typeface="Times New Roman"/>
                <a:cs typeface="Times New Roman"/>
              </a:rPr>
              <a:t>la  mente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rispondono </a:t>
            </a:r>
            <a:r>
              <a:rPr sz="1200" spc="-5" dirty="0">
                <a:latin typeface="Times New Roman"/>
                <a:cs typeface="Times New Roman"/>
              </a:rPr>
              <a:t>alle interazioni della </a:t>
            </a:r>
            <a:r>
              <a:rPr sz="1200" dirty="0">
                <a:latin typeface="Times New Roman"/>
                <a:cs typeface="Times New Roman"/>
              </a:rPr>
              <a:t>gravità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perdendo </a:t>
            </a:r>
            <a:r>
              <a:rPr sz="1200" spc="-5" dirty="0">
                <a:latin typeface="Times New Roman"/>
                <a:cs typeface="Times New Roman"/>
              </a:rPr>
              <a:t>questa risposta solo </a:t>
            </a:r>
            <a:r>
              <a:rPr sz="1200" dirty="0">
                <a:latin typeface="Times New Roman"/>
                <a:cs typeface="Times New Roman"/>
              </a:rPr>
              <a:t>nella misura in cui </a:t>
            </a:r>
            <a:r>
              <a:rPr sz="1200" spc="-5" dirty="0">
                <a:latin typeface="Times New Roman"/>
                <a:cs typeface="Times New Roman"/>
              </a:rPr>
              <a:t>s’identificano  con </a:t>
            </a:r>
            <a:r>
              <a:rPr sz="1200" dirty="0">
                <a:latin typeface="Times New Roman"/>
                <a:cs typeface="Times New Roman"/>
              </a:rPr>
              <a:t>lo spirito. 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riconoscono </a:t>
            </a:r>
            <a:r>
              <a:rPr sz="1200" spc="-5" dirty="0">
                <a:latin typeface="Times New Roman"/>
                <a:cs typeface="Times New Roman"/>
              </a:rPr>
              <a:t>dal loro </a:t>
            </a:r>
            <a:r>
              <a:rPr sz="1200" dirty="0">
                <a:latin typeface="Times New Roman"/>
                <a:cs typeface="Times New Roman"/>
              </a:rPr>
              <a:t>contenuto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e la spiritualità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inversamente </a:t>
            </a:r>
            <a:r>
              <a:rPr sz="1200" dirty="0">
                <a:latin typeface="Times New Roman"/>
                <a:cs typeface="Times New Roman"/>
              </a:rPr>
              <a:t>proporzionale </a:t>
            </a:r>
            <a:r>
              <a:rPr sz="1200" spc="-5" dirty="0">
                <a:latin typeface="Times New Roman"/>
                <a:cs typeface="Times New Roman"/>
              </a:rPr>
              <a:t>alla risposta alla </a:t>
            </a:r>
            <a:r>
              <a:rPr sz="1200" dirty="0">
                <a:latin typeface="Times New Roman"/>
                <a:cs typeface="Times New Roman"/>
              </a:rPr>
              <a:t>gravità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lineare.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492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(482.3) 42:11.5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lineare è una </a:t>
            </a:r>
            <a:r>
              <a:rPr sz="1200" spc="-5" dirty="0">
                <a:latin typeface="Times New Roman"/>
                <a:cs typeface="Times New Roman"/>
              </a:rPr>
              <a:t>misura quantitativa dell’energia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massa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energia  organizzata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soggetta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attrazione, salvo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movimento </a:t>
            </a:r>
            <a:r>
              <a:rPr sz="1200" dirty="0">
                <a:latin typeface="Times New Roman"/>
                <a:cs typeface="Times New Roman"/>
              </a:rPr>
              <a:t>e la mente </a:t>
            </a:r>
            <a:r>
              <a:rPr sz="1200" spc="-5" dirty="0">
                <a:latin typeface="Times New Roman"/>
                <a:cs typeface="Times New Roman"/>
              </a:rPr>
              <a:t>agiscono 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lineare è la  </a:t>
            </a:r>
            <a:r>
              <a:rPr sz="1200" spc="-5" dirty="0">
                <a:latin typeface="Times New Roman"/>
                <a:cs typeface="Times New Roman"/>
              </a:rPr>
              <a:t>forza coesiva </a:t>
            </a:r>
            <a:r>
              <a:rPr sz="1200" dirty="0">
                <a:latin typeface="Times New Roman"/>
                <a:cs typeface="Times New Roman"/>
              </a:rPr>
              <a:t>di corta portata </a:t>
            </a:r>
            <a:r>
              <a:rPr sz="1200" spc="-5" dirty="0">
                <a:latin typeface="Times New Roman"/>
                <a:cs typeface="Times New Roman"/>
              </a:rPr>
              <a:t>del macrocosmo,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le forze di coesione intra-atomica sono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corta portata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  <a:p>
            <a:pPr marL="63500" marR="990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microcosmo. L’energia fisica materializzata, organizzata come cosiddetta materia, </a:t>
            </a:r>
            <a:r>
              <a:rPr sz="1200" dirty="0">
                <a:latin typeface="Times New Roman"/>
                <a:cs typeface="Times New Roman"/>
              </a:rPr>
              <a:t>non può attraversare 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spc="5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influenzare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alla gravità lineare. </a:t>
            </a:r>
            <a:r>
              <a:rPr sz="1200" dirty="0">
                <a:latin typeface="Times New Roman"/>
                <a:cs typeface="Times New Roman"/>
              </a:rPr>
              <a:t>Sebbene tale </a:t>
            </a:r>
            <a:r>
              <a:rPr sz="1200" spc="-5" dirty="0">
                <a:latin typeface="Times New Roman"/>
                <a:cs typeface="Times New Roman"/>
              </a:rPr>
              <a:t>risposta alla gravità sia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proporzionale alla </a:t>
            </a:r>
            <a:r>
              <a:rPr sz="1200" dirty="0">
                <a:latin typeface="Times New Roman"/>
                <a:cs typeface="Times New Roman"/>
              </a:rPr>
              <a:t>massa,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talmente</a:t>
            </a:r>
            <a:endParaRPr sz="1200">
              <a:latin typeface="Times New Roman"/>
              <a:cs typeface="Times New Roman"/>
            </a:endParaRPr>
          </a:p>
          <a:p>
            <a:pPr marL="63500" marR="1511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modificata dallo spazio intermedio che </a:t>
            </a:r>
            <a:r>
              <a:rPr sz="1200" dirty="0">
                <a:latin typeface="Times New Roman"/>
                <a:cs typeface="Times New Roman"/>
              </a:rPr>
              <a:t>il risultato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non è che un’approssimazione </a:t>
            </a:r>
            <a:r>
              <a:rPr sz="1200" spc="-5" dirty="0">
                <a:latin typeface="Times New Roman"/>
                <a:cs typeface="Times New Roman"/>
              </a:rPr>
              <a:t>grossolana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espresso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inversamente  </a:t>
            </a:r>
            <a:r>
              <a:rPr sz="1200" spc="-5" dirty="0">
                <a:latin typeface="Times New Roman"/>
                <a:cs typeface="Times New Roman"/>
              </a:rPr>
              <a:t>proporzionale al quadrato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distanza.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spazio trionfa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sulla gravità </a:t>
            </a:r>
            <a:r>
              <a:rPr sz="1200" spc="-5" dirty="0">
                <a:latin typeface="Times New Roman"/>
                <a:cs typeface="Times New Roman"/>
              </a:rPr>
              <a:t>lineare </a:t>
            </a:r>
            <a:r>
              <a:rPr sz="1200" dirty="0">
                <a:latin typeface="Times New Roman"/>
                <a:cs typeface="Times New Roman"/>
              </a:rPr>
              <a:t>per la presenza in </a:t>
            </a:r>
            <a:r>
              <a:rPr sz="1200" spc="-5" dirty="0">
                <a:latin typeface="Times New Roman"/>
                <a:cs typeface="Times New Roman"/>
              </a:rPr>
              <a:t>esso delle </a:t>
            </a:r>
            <a:r>
              <a:rPr sz="1200" dirty="0">
                <a:latin typeface="Times New Roman"/>
                <a:cs typeface="Times New Roman"/>
              </a:rPr>
              <a:t>influenze  </a:t>
            </a:r>
            <a:r>
              <a:rPr sz="1200" spc="-5" dirty="0">
                <a:latin typeface="Times New Roman"/>
                <a:cs typeface="Times New Roman"/>
              </a:rPr>
              <a:t>antigravitazionali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forze </a:t>
            </a:r>
            <a:r>
              <a:rPr sz="1200" spc="-5" dirty="0">
                <a:latin typeface="Times New Roman"/>
                <a:cs typeface="Times New Roman"/>
              </a:rPr>
              <a:t>sovrammateriali che agiscono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neutralizzare l’azione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e tutte le  risposte </a:t>
            </a:r>
            <a:r>
              <a:rPr sz="1200" spc="-5" dirty="0">
                <a:latin typeface="Times New Roman"/>
                <a:cs typeface="Times New Roman"/>
              </a:rPr>
              <a:t>ad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882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(482.4) 42:11.6 </a:t>
            </a:r>
            <a:r>
              <a:rPr sz="1200" spc="-5" dirty="0">
                <a:latin typeface="Times New Roman"/>
                <a:cs typeface="Times New Roman"/>
              </a:rPr>
              <a:t>Certi meccanismi cosmici estremamente complessi </a:t>
            </a:r>
            <a:r>
              <a:rPr sz="1200" dirty="0">
                <a:latin typeface="Times New Roman"/>
                <a:cs typeface="Times New Roman"/>
              </a:rPr>
              <a:t>e che sembrano </a:t>
            </a:r>
            <a:r>
              <a:rPr sz="1200" spc="-5" dirty="0">
                <a:latin typeface="Times New Roman"/>
                <a:cs typeface="Times New Roman"/>
              </a:rPr>
              <a:t>altamente automatici </a:t>
            </a:r>
            <a:r>
              <a:rPr sz="1200" dirty="0">
                <a:latin typeface="Times New Roman"/>
                <a:cs typeface="Times New Roman"/>
              </a:rPr>
              <a:t>tendono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celare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della </a:t>
            </a:r>
            <a:r>
              <a:rPr sz="1200" dirty="0">
                <a:latin typeface="Times New Roman"/>
                <a:cs typeface="Times New Roman"/>
              </a:rPr>
              <a:t>mente interiore </a:t>
            </a:r>
            <a:r>
              <a:rPr sz="1200" spc="-5" dirty="0">
                <a:latin typeface="Times New Roman"/>
                <a:cs typeface="Times New Roman"/>
              </a:rPr>
              <a:t>originatrice </a:t>
            </a:r>
            <a:r>
              <a:rPr sz="1200" dirty="0">
                <a:latin typeface="Times New Roman"/>
                <a:cs typeface="Times New Roman"/>
              </a:rPr>
              <a:t>o creativa a tutte le </a:t>
            </a:r>
            <a:r>
              <a:rPr sz="1200" spc="-5" dirty="0">
                <a:latin typeface="Times New Roman"/>
                <a:cs typeface="Times New Roman"/>
              </a:rPr>
              <a:t>intelligenze </a:t>
            </a:r>
            <a:r>
              <a:rPr sz="1200" dirty="0">
                <a:latin typeface="Times New Roman"/>
                <a:cs typeface="Times New Roman"/>
              </a:rPr>
              <a:t>situate </a:t>
            </a:r>
            <a:r>
              <a:rPr sz="1200" spc="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al di sotto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universali della natura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meccanismo stesso. Perciò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inevitabile che </a:t>
            </a:r>
            <a:r>
              <a:rPr sz="1200" dirty="0">
                <a:latin typeface="Times New Roman"/>
                <a:cs typeface="Times New Roman"/>
              </a:rPr>
              <a:t>i meccanismi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debbano sembrare </a:t>
            </a:r>
            <a:r>
              <a:rPr sz="1200" dirty="0">
                <a:latin typeface="Times New Roman"/>
                <a:cs typeface="Times New Roman"/>
              </a:rPr>
              <a:t>privi di  mente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eccezione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conclusione sarebbe l’implicazione </a:t>
            </a:r>
            <a:r>
              <a:rPr sz="1200" dirty="0">
                <a:latin typeface="Times New Roman"/>
                <a:cs typeface="Times New Roman"/>
              </a:rPr>
              <a:t>di una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facoltà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7845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97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mentale nello stupefacente fenomeno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i="1" dirty="0">
                <a:latin typeface="Times New Roman"/>
                <a:cs typeface="Times New Roman"/>
              </a:rPr>
              <a:t>Universo </a:t>
            </a:r>
            <a:r>
              <a:rPr sz="1200" i="1" spc="-5" dirty="0">
                <a:latin typeface="Times New Roman"/>
                <a:cs typeface="Times New Roman"/>
              </a:rPr>
              <a:t>che apparentemente si </a:t>
            </a:r>
            <a:r>
              <a:rPr sz="1200" i="1" dirty="0">
                <a:latin typeface="Times New Roman"/>
                <a:cs typeface="Times New Roman"/>
              </a:rPr>
              <a:t>sostiene da </a:t>
            </a:r>
            <a:r>
              <a:rPr sz="1200" i="1" spc="-5" dirty="0">
                <a:latin typeface="Times New Roman"/>
                <a:cs typeface="Times New Roman"/>
              </a:rPr>
              <a:t>se stesso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una questione di  filosofia piuttosto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5433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(482.5) 42:11.7 </a:t>
            </a:r>
            <a:r>
              <a:rPr sz="1200" dirty="0">
                <a:latin typeface="Times New Roman"/>
                <a:cs typeface="Times New Roman"/>
              </a:rPr>
              <a:t>Poiché la </a:t>
            </a:r>
            <a:r>
              <a:rPr sz="1200" spc="-5" dirty="0">
                <a:latin typeface="Times New Roman"/>
                <a:cs typeface="Times New Roman"/>
              </a:rPr>
              <a:t>mente coordina </a:t>
            </a:r>
            <a:r>
              <a:rPr sz="1200" dirty="0">
                <a:latin typeface="Times New Roman"/>
                <a:cs typeface="Times New Roman"/>
              </a:rPr>
              <a:t>l’Universo, la </a:t>
            </a:r>
            <a:r>
              <a:rPr sz="1200" spc="-5" dirty="0">
                <a:latin typeface="Times New Roman"/>
                <a:cs typeface="Times New Roman"/>
              </a:rPr>
              <a:t>fissità dei meccanismi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progressiva  associata all’automantenimento cosmico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capacità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dell’Universo è </a:t>
            </a:r>
            <a:r>
              <a:rPr sz="1200" spc="-5" dirty="0">
                <a:latin typeface="Times New Roman"/>
                <a:cs typeface="Times New Roman"/>
              </a:rPr>
              <a:t>inesauribile nell’infinità della  spontaneità.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verso un’unità </a:t>
            </a:r>
            <a:r>
              <a:rPr sz="1200" dirty="0">
                <a:latin typeface="Times New Roman"/>
                <a:cs typeface="Times New Roman"/>
              </a:rPr>
              <a:t>armoniosa, una </a:t>
            </a:r>
            <a:r>
              <a:rPr sz="1200" spc="-5" dirty="0">
                <a:latin typeface="Times New Roman"/>
                <a:cs typeface="Times New Roman"/>
              </a:rPr>
              <a:t>sintesi esperienziale crescente sovrapposta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complessità sempre  maggiore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relazioni,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effettuarsi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una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dominante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avente un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proposito.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65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(482.6) 42:11.8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universale </a:t>
            </a:r>
            <a:r>
              <a:rPr sz="1200" spc="-5" dirty="0">
                <a:latin typeface="Times New Roman"/>
                <a:cs typeface="Times New Roman"/>
              </a:rPr>
              <a:t>associata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universale, </a:t>
            </a:r>
            <a:r>
              <a:rPr sz="1200" dirty="0">
                <a:latin typeface="Times New Roman"/>
                <a:cs typeface="Times New Roman"/>
              </a:rPr>
              <a:t>tanto più è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per i tipi di mente 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scoprirla. E poiché la </a:t>
            </a:r>
            <a:r>
              <a:rPr sz="1200" spc="-5" dirty="0">
                <a:latin typeface="Times New Roman"/>
                <a:cs typeface="Times New Roman"/>
              </a:rPr>
              <a:t>mente del </a:t>
            </a:r>
            <a:r>
              <a:rPr sz="1200" dirty="0">
                <a:latin typeface="Times New Roman"/>
                <a:cs typeface="Times New Roman"/>
              </a:rPr>
              <a:t>meccanismo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una mente-spirito </a:t>
            </a:r>
            <a:r>
              <a:rPr sz="1200" spc="-5" dirty="0">
                <a:latin typeface="Times New Roman"/>
                <a:cs typeface="Times New Roman"/>
              </a:rPr>
              <a:t>creativa (la </a:t>
            </a:r>
            <a:r>
              <a:rPr sz="1200" dirty="0">
                <a:latin typeface="Times New Roman"/>
                <a:cs typeface="Times New Roman"/>
              </a:rPr>
              <a:t>facoltà </a:t>
            </a:r>
            <a:r>
              <a:rPr sz="1200" spc="-5" dirty="0">
                <a:latin typeface="Times New Roman"/>
                <a:cs typeface="Times New Roman"/>
              </a:rPr>
              <a:t>mentale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endParaRPr sz="1200">
              <a:latin typeface="Times New Roman"/>
              <a:cs typeface="Times New Roman"/>
            </a:endParaRPr>
          </a:p>
          <a:p>
            <a:pPr marL="88900" marR="1835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dell’Infinito), </a:t>
            </a:r>
            <a:r>
              <a:rPr sz="1200" dirty="0">
                <a:latin typeface="Times New Roman"/>
                <a:cs typeface="Times New Roman"/>
              </a:rPr>
              <a:t>non può mai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scoperta o distinta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menti di </a:t>
            </a:r>
            <a:r>
              <a:rPr sz="1200" spc="-5" dirty="0">
                <a:latin typeface="Times New Roman"/>
                <a:cs typeface="Times New Roman"/>
              </a:rPr>
              <a:t>livello inferiore </a:t>
            </a:r>
            <a:r>
              <a:rPr sz="1200" dirty="0">
                <a:latin typeface="Times New Roman"/>
                <a:cs typeface="Times New Roman"/>
              </a:rPr>
              <a:t>dell’Universo, ed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meno dalla mente </a:t>
            </a:r>
            <a:r>
              <a:rPr sz="1200" i="1" dirty="0">
                <a:latin typeface="Times New Roman"/>
                <a:cs typeface="Times New Roman"/>
              </a:rPr>
              <a:t>più  </a:t>
            </a:r>
            <a:r>
              <a:rPr sz="1200" i="1" spc="-5" dirty="0">
                <a:latin typeface="Times New Roman"/>
                <a:cs typeface="Times New Roman"/>
              </a:rPr>
              <a:t>bassa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tutte, quella 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in evoluzione, pur </a:t>
            </a:r>
            <a:r>
              <a:rPr sz="1200" spc="-5" dirty="0">
                <a:latin typeface="Times New Roman"/>
                <a:cs typeface="Times New Roman"/>
              </a:rPr>
              <a:t>cercando naturalmente Dio,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conosce Dio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sola e da </a:t>
            </a:r>
            <a:r>
              <a:rPr sz="1200" spc="-5" dirty="0">
                <a:latin typeface="Times New Roman"/>
                <a:cs typeface="Times New Roman"/>
              </a:rPr>
              <a:t>se  stessa per inerenza.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12. Modello e forma — predominio della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mente</a:t>
            </a:r>
            <a:endParaRPr sz="1600">
              <a:latin typeface="Times New Roman"/>
              <a:cs typeface="Times New Roman"/>
            </a:endParaRPr>
          </a:p>
          <a:p>
            <a:pPr marL="88900" marR="558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(483.1) 42:12.1 </a:t>
            </a:r>
            <a:r>
              <a:rPr sz="1200" spc="-5" dirty="0">
                <a:latin typeface="Times New Roman"/>
                <a:cs typeface="Times New Roman"/>
              </a:rPr>
              <a:t>L’evoluzione dei meccanismi </a:t>
            </a:r>
            <a:r>
              <a:rPr sz="1200" dirty="0">
                <a:latin typeface="Times New Roman"/>
                <a:cs typeface="Times New Roman"/>
              </a:rPr>
              <a:t>implica </a:t>
            </a:r>
            <a:r>
              <a:rPr sz="1200" spc="-5" dirty="0">
                <a:latin typeface="Times New Roman"/>
                <a:cs typeface="Times New Roman"/>
              </a:rPr>
              <a:t>ed indica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nascosta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predominio </a:t>
            </a:r>
            <a:r>
              <a:rPr sz="1200" dirty="0">
                <a:latin typeface="Times New Roman"/>
                <a:cs typeface="Times New Roman"/>
              </a:rPr>
              <a:t>di una mente </a:t>
            </a:r>
            <a:r>
              <a:rPr sz="1200" spc="-5" dirty="0">
                <a:latin typeface="Times New Roman"/>
                <a:cs typeface="Times New Roman"/>
              </a:rPr>
              <a:t>creativa.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 dell’intelletto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concepire, progettare </a:t>
            </a:r>
            <a:r>
              <a:rPr sz="1200" dirty="0">
                <a:latin typeface="Times New Roman"/>
                <a:cs typeface="Times New Roman"/>
              </a:rPr>
              <a:t>e creare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meccanismi automatici dimostra le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superiori, </a:t>
            </a:r>
            <a:r>
              <a:rPr sz="1200" spc="-5" dirty="0">
                <a:latin typeface="Times New Roman"/>
                <a:cs typeface="Times New Roman"/>
              </a:rPr>
              <a:t>creative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propositive della </a:t>
            </a:r>
            <a:r>
              <a:rPr sz="1200" dirty="0">
                <a:latin typeface="Times New Roman"/>
                <a:cs typeface="Times New Roman"/>
              </a:rPr>
              <a:t>mente umana </a:t>
            </a:r>
            <a:r>
              <a:rPr sz="1200" spc="-5" dirty="0">
                <a:latin typeface="Times New Roman"/>
                <a:cs typeface="Times New Roman"/>
              </a:rPr>
              <a:t>come influenza </a:t>
            </a:r>
            <a:r>
              <a:rPr sz="1200" dirty="0">
                <a:latin typeface="Times New Roman"/>
                <a:cs typeface="Times New Roman"/>
              </a:rPr>
              <a:t>dominante </a:t>
            </a:r>
            <a:r>
              <a:rPr sz="1200" spc="-5" dirty="0">
                <a:latin typeface="Times New Roman"/>
                <a:cs typeface="Times New Roman"/>
              </a:rPr>
              <a:t>del pianeta.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tende sempre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verso: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(483.2) 42:12.2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meccanismi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(483.3) 42:12.3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scoperta di </a:t>
            </a:r>
            <a:r>
              <a:rPr sz="1200" spc="-5" dirty="0">
                <a:latin typeface="Times New Roman"/>
                <a:cs typeface="Times New Roman"/>
              </a:rPr>
              <a:t>misteri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nascosti.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6100" cy="39039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(483.4) 42:12.4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L’esplorazione </a:t>
            </a:r>
            <a:r>
              <a:rPr sz="1200" dirty="0">
                <a:latin typeface="Times New Roman"/>
                <a:cs typeface="Times New Roman"/>
              </a:rPr>
              <a:t>di situazioni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lontane.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(483.5) 42:12.5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formulazione di </a:t>
            </a:r>
            <a:r>
              <a:rPr sz="1200" spc="-5" dirty="0">
                <a:latin typeface="Times New Roman"/>
                <a:cs typeface="Times New Roman"/>
              </a:rPr>
              <a:t>sistemi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mentali.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(483.6) 42:12.6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saggezza.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(483.7) 42:12.7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di livelli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(483.8) 42:12.8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compimento dei </a:t>
            </a:r>
            <a:r>
              <a:rPr sz="1200" spc="-5" dirty="0">
                <a:latin typeface="Times New Roman"/>
                <a:cs typeface="Times New Roman"/>
              </a:rPr>
              <a:t>destini </a:t>
            </a:r>
            <a:r>
              <a:rPr sz="1200" dirty="0">
                <a:latin typeface="Times New Roman"/>
                <a:cs typeface="Times New Roman"/>
              </a:rPr>
              <a:t>divini —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ultimo ed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(483.9) 42:12.9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sempre </a:t>
            </a:r>
            <a:r>
              <a:rPr sz="1200" spc="-5" dirty="0">
                <a:latin typeface="Times New Roman"/>
                <a:cs typeface="Times New Roman"/>
              </a:rPr>
              <a:t>creativa.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individuale di un </a:t>
            </a:r>
            <a:r>
              <a:rPr sz="1200" spc="-5" dirty="0">
                <a:latin typeface="Times New Roman"/>
                <a:cs typeface="Times New Roman"/>
              </a:rPr>
              <a:t>animale,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morontiano,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ascendente  spirituale </a:t>
            </a:r>
            <a:r>
              <a:rPr sz="1200" dirty="0">
                <a:latin typeface="Times New Roman"/>
                <a:cs typeface="Times New Roman"/>
              </a:rPr>
              <a:t>od un </a:t>
            </a:r>
            <a:r>
              <a:rPr sz="1200" spc="-5" dirty="0">
                <a:latin typeface="Times New Roman"/>
                <a:cs typeface="Times New Roman"/>
              </a:rPr>
              <a:t>finalitario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un corpo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ed utile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l’identità della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vivente.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fenomeno della presenza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modello di </a:t>
            </a:r>
            <a:r>
              <a:rPr sz="1200" spc="-5" dirty="0">
                <a:latin typeface="Times New Roman"/>
                <a:cs typeface="Times New Roman"/>
              </a:rPr>
              <a:t>un’identità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per se stesso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manifestazione dell’energia, sia essa  fisica, mentale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 è </a:t>
            </a:r>
            <a:r>
              <a:rPr sz="1200" spc="-5" dirty="0">
                <a:latin typeface="Times New Roman"/>
                <a:cs typeface="Times New Roman"/>
              </a:rPr>
              <a:t>l’aspetto </a:t>
            </a:r>
            <a:r>
              <a:rPr sz="1200" i="1" spc="-5" dirty="0">
                <a:latin typeface="Times New Roman"/>
                <a:cs typeface="Times New Roman"/>
              </a:rPr>
              <a:t>modello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vivente;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implica un </a:t>
            </a:r>
            <a:r>
              <a:rPr sz="1200" i="1" dirty="0">
                <a:latin typeface="Times New Roman"/>
                <a:cs typeface="Times New Roman"/>
              </a:rPr>
              <a:t>dispositivo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energie,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questo, </a:t>
            </a:r>
            <a:r>
              <a:rPr sz="1200" dirty="0">
                <a:latin typeface="Times New Roman"/>
                <a:cs typeface="Times New Roman"/>
              </a:rPr>
              <a:t>più la 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movimento, è il </a:t>
            </a:r>
            <a:r>
              <a:rPr sz="1200" i="1" spc="-5" dirty="0">
                <a:latin typeface="Times New Roman"/>
                <a:cs typeface="Times New Roman"/>
              </a:rPr>
              <a:t>meccanismo </a:t>
            </a:r>
            <a:r>
              <a:rPr sz="1200" spc="-5" dirty="0">
                <a:latin typeface="Times New Roman"/>
                <a:cs typeface="Times New Roman"/>
              </a:rPr>
              <a:t>dell’esistenza delle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2609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(483.10) 42:12.10 </a:t>
            </a:r>
            <a:r>
              <a:rPr sz="1200" spc="-5" dirty="0">
                <a:latin typeface="Times New Roman"/>
                <a:cs typeface="Times New Roman"/>
              </a:rPr>
              <a:t>Anche gli esseri spirituali hanno </a:t>
            </a:r>
            <a:r>
              <a:rPr sz="1200" dirty="0">
                <a:latin typeface="Times New Roman"/>
                <a:cs typeface="Times New Roman"/>
              </a:rPr>
              <a:t>una forma, e </a:t>
            </a:r>
            <a:r>
              <a:rPr sz="1200" spc="-5" dirty="0">
                <a:latin typeface="Times New Roman"/>
                <a:cs typeface="Times New Roman"/>
              </a:rPr>
              <a:t>queste forme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(modelli)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reali.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tipi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hanno </a:t>
            </a:r>
            <a:r>
              <a:rPr sz="1200" spc="-5" dirty="0">
                <a:latin typeface="Times New Roman"/>
                <a:cs typeface="Times New Roman"/>
              </a:rPr>
              <a:t>delle forme </a:t>
            </a:r>
            <a:r>
              <a:rPr sz="1200" dirty="0">
                <a:latin typeface="Times New Roman"/>
                <a:cs typeface="Times New Roman"/>
              </a:rPr>
              <a:t>— delle presenze di </a:t>
            </a:r>
            <a:r>
              <a:rPr sz="1200" spc="-5" dirty="0">
                <a:latin typeface="Times New Roman"/>
                <a:cs typeface="Times New Roman"/>
              </a:rPr>
              <a:t>personalità analoghe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senso ai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Quasi 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s’incontrano nei sette Superuniversi posseggono delle forme. Ma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alcune </a:t>
            </a:r>
            <a:r>
              <a:rPr sz="1200" dirty="0">
                <a:latin typeface="Times New Roman"/>
                <a:cs typeface="Times New Roman"/>
              </a:rPr>
              <a:t>eccezioni a </a:t>
            </a:r>
            <a:r>
              <a:rPr sz="1200" spc="-5" dirty="0">
                <a:latin typeface="Times New Roman"/>
                <a:cs typeface="Times New Roman"/>
              </a:rPr>
              <a:t>questa regola  generale: 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sembrano esseri privi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 sino </a:t>
            </a:r>
            <a:r>
              <a:rPr sz="1200" dirty="0">
                <a:latin typeface="Times New Roman"/>
                <a:cs typeface="Times New Roman"/>
              </a:rPr>
              <a:t>a dopo la </a:t>
            </a:r>
            <a:r>
              <a:rPr sz="1200" spc="-5" dirty="0">
                <a:latin typeface="Times New Roman"/>
                <a:cs typeface="Times New Roman"/>
              </a:rPr>
              <a:t>fusione con </a:t>
            </a:r>
            <a:r>
              <a:rPr sz="1200" dirty="0">
                <a:latin typeface="Times New Roman"/>
                <a:cs typeface="Times New Roman"/>
              </a:rPr>
              <a:t>l’anima </a:t>
            </a:r>
            <a:r>
              <a:rPr sz="1200" spc="-5" dirty="0">
                <a:latin typeface="Times New Roman"/>
                <a:cs typeface="Times New Roman"/>
              </a:rPr>
              <a:t>sopravvivente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mortali. I </a:t>
            </a:r>
            <a:r>
              <a:rPr sz="1200" spc="-5" dirty="0">
                <a:latin typeface="Times New Roman"/>
                <a:cs typeface="Times New Roman"/>
              </a:rPr>
              <a:t>Messaggeri Solitari,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Ispirati, gli </a:t>
            </a:r>
            <a:r>
              <a:rPr sz="1200" dirty="0">
                <a:latin typeface="Times New Roman"/>
                <a:cs typeface="Times New Roman"/>
              </a:rPr>
              <a:t>Aiuti </a:t>
            </a:r>
            <a:r>
              <a:rPr sz="1200" spc="-5" dirty="0">
                <a:latin typeface="Times New Roman"/>
                <a:cs typeface="Times New Roman"/>
              </a:rPr>
              <a:t>Personali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Gravità,  gli Archivisti Trascendentali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esseri sono anch’essi </a:t>
            </a:r>
            <a:r>
              <a:rPr sz="1200" dirty="0">
                <a:latin typeface="Times New Roman"/>
                <a:cs typeface="Times New Roman"/>
              </a:rPr>
              <a:t>privi di una forma </a:t>
            </a:r>
            <a:r>
              <a:rPr sz="1200" spc="-5" dirty="0">
                <a:latin typeface="Times New Roman"/>
                <a:cs typeface="Times New Roman"/>
              </a:rPr>
              <a:t>discernibile. Ma queste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tipiche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689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651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eccezioni.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maggioranza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autentiche forme </a:t>
            </a:r>
            <a:r>
              <a:rPr sz="1200" spc="-5" dirty="0">
                <a:latin typeface="Times New Roman"/>
                <a:cs typeface="Times New Roman"/>
              </a:rPr>
              <a:t>personali, </a:t>
            </a:r>
            <a:r>
              <a:rPr sz="1200" dirty="0">
                <a:latin typeface="Times New Roman"/>
                <a:cs typeface="Times New Roman"/>
              </a:rPr>
              <a:t>forme che </a:t>
            </a:r>
            <a:r>
              <a:rPr sz="1200" spc="-5" dirty="0">
                <a:latin typeface="Times New Roman"/>
                <a:cs typeface="Times New Roman"/>
              </a:rPr>
              <a:t>caratterizzano </a:t>
            </a:r>
            <a:r>
              <a:rPr sz="1200" spc="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riconoscibili e  </a:t>
            </a:r>
            <a:r>
              <a:rPr sz="1200" spc="-5" dirty="0">
                <a:latin typeface="Times New Roman"/>
                <a:cs typeface="Times New Roman"/>
              </a:rPr>
              <a:t>personalmente </a:t>
            </a:r>
            <a:r>
              <a:rPr sz="1200" dirty="0">
                <a:latin typeface="Times New Roman"/>
                <a:cs typeface="Times New Roman"/>
              </a:rPr>
              <a:t>distinguibili.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16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(483.11) 42:12.11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collegamento tra la </a:t>
            </a:r>
            <a:r>
              <a:rPr sz="1200" spc="-5" dirty="0">
                <a:latin typeface="Times New Roman"/>
                <a:cs typeface="Times New Roman"/>
              </a:rPr>
              <a:t>mente cosmica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evolve un </a:t>
            </a:r>
            <a:r>
              <a:rPr sz="1200" spc="-5" dirty="0">
                <a:latin typeface="Times New Roman"/>
                <a:cs typeface="Times New Roman"/>
              </a:rPr>
              <a:t>tabernacolo </a:t>
            </a:r>
            <a:r>
              <a:rPr sz="1200" dirty="0">
                <a:latin typeface="Times New Roman"/>
                <a:cs typeface="Times New Roman"/>
              </a:rPr>
              <a:t>fisico  </a:t>
            </a:r>
            <a:r>
              <a:rPr sz="1200" spc="-5" dirty="0">
                <a:latin typeface="Times New Roman"/>
                <a:cs typeface="Times New Roman"/>
              </a:rPr>
              <a:t>adatto all’essere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evoluzione. </a:t>
            </a:r>
            <a:r>
              <a:rPr sz="1200" spc="-5" dirty="0">
                <a:latin typeface="Times New Roman"/>
                <a:cs typeface="Times New Roman"/>
              </a:rPr>
              <a:t>Similmente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individualizza 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sopravviventi  mortali.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corpo 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caratteristico per ogni </a:t>
            </a:r>
            <a:r>
              <a:rPr sz="1200" dirty="0">
                <a:latin typeface="Times New Roman"/>
                <a:cs typeface="Times New Roman"/>
              </a:rPr>
              <a:t>essere umano,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sarà altamente  </a:t>
            </a:r>
            <a:r>
              <a:rPr sz="1200" dirty="0">
                <a:latin typeface="Times New Roman"/>
                <a:cs typeface="Times New Roman"/>
              </a:rPr>
              <a:t>individuale e </a:t>
            </a:r>
            <a:r>
              <a:rPr sz="1200" spc="-5" dirty="0">
                <a:latin typeface="Times New Roman"/>
                <a:cs typeface="Times New Roman"/>
              </a:rPr>
              <a:t>adeguatamente caratteristica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creativa </a:t>
            </a:r>
            <a:r>
              <a:rPr sz="1200" dirty="0">
                <a:latin typeface="Times New Roman"/>
                <a:cs typeface="Times New Roman"/>
              </a:rPr>
              <a:t>che la domina. Non vi sono due forme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più simili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78105" algn="just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corpi umani. </a:t>
            </a:r>
            <a:r>
              <a:rPr sz="1200" dirty="0">
                <a:latin typeface="Times New Roman"/>
                <a:cs typeface="Times New Roman"/>
              </a:rPr>
              <a:t>I Supervisori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patrocinano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indifferenziato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cui 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cominciare ad operare, ed </a:t>
            </a:r>
            <a:r>
              <a:rPr sz="1200" dirty="0">
                <a:latin typeface="Times New Roman"/>
                <a:cs typeface="Times New Roman"/>
              </a:rPr>
              <a:t>i serafini che li </a:t>
            </a:r>
            <a:r>
              <a:rPr sz="1200" spc="-5" dirty="0">
                <a:latin typeface="Times New Roman"/>
                <a:cs typeface="Times New Roman"/>
              </a:rPr>
              <a:t>assistono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forniscono. E </a:t>
            </a:r>
            <a:r>
              <a:rPr sz="1200" dirty="0">
                <a:latin typeface="Times New Roman"/>
                <a:cs typeface="Times New Roman"/>
              </a:rPr>
              <a:t>dopo la vita </a:t>
            </a:r>
            <a:r>
              <a:rPr sz="1200" spc="-5" dirty="0">
                <a:latin typeface="Times New Roman"/>
                <a:cs typeface="Times New Roman"/>
              </a:rPr>
              <a:t>morontiale si constaterà che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spirituali sono </a:t>
            </a:r>
            <a:r>
              <a:rPr sz="1200" spc="-5" dirty="0">
                <a:latin typeface="Times New Roman"/>
                <a:cs typeface="Times New Roman"/>
              </a:rPr>
              <a:t>egualmente differenti, </a:t>
            </a:r>
            <a:r>
              <a:rPr sz="1200" dirty="0">
                <a:latin typeface="Times New Roman"/>
                <a:cs typeface="Times New Roman"/>
              </a:rPr>
              <a:t>personali e </a:t>
            </a:r>
            <a:r>
              <a:rPr sz="1200" spc="-5" dirty="0">
                <a:latin typeface="Times New Roman"/>
                <a:cs typeface="Times New Roman"/>
              </a:rPr>
              <a:t>caratteristiche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rispettivi residenti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spirituali-mentali.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82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(483.12) 42:12.12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mondo materiale </a:t>
            </a:r>
            <a:r>
              <a:rPr sz="1200" dirty="0">
                <a:latin typeface="Times New Roman"/>
                <a:cs typeface="Times New Roman"/>
              </a:rPr>
              <a:t>voi pensate ad un </a:t>
            </a:r>
            <a:r>
              <a:rPr sz="1200" spc="-5" dirty="0">
                <a:latin typeface="Times New Roman"/>
                <a:cs typeface="Times New Roman"/>
              </a:rPr>
              <a:t>corpo come avente </a:t>
            </a:r>
            <a:r>
              <a:rPr sz="1200" dirty="0">
                <a:latin typeface="Times New Roman"/>
                <a:cs typeface="Times New Roman"/>
              </a:rPr>
              <a:t>uno spirito, ma noi </a:t>
            </a:r>
            <a:r>
              <a:rPr sz="1200" spc="-5" dirty="0">
                <a:latin typeface="Times New Roman"/>
                <a:cs typeface="Times New Roman"/>
              </a:rPr>
              <a:t>consideriamo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come avente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corpo. Gli occhi materiali sono veramente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finestre dell’anima </a:t>
            </a:r>
            <a:r>
              <a:rPr sz="1200" dirty="0">
                <a:latin typeface="Times New Roman"/>
                <a:cs typeface="Times New Roman"/>
              </a:rPr>
              <a:t>nata dallo </a:t>
            </a:r>
            <a:r>
              <a:rPr sz="1200" spc="-5" dirty="0">
                <a:latin typeface="Times New Roman"/>
                <a:cs typeface="Times New Roman"/>
              </a:rPr>
              <a:t>spirito.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l’architetto,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costruttore,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costruzione</a:t>
            </a:r>
            <a:r>
              <a:rPr sz="1200" spc="-5" dirty="0">
                <a:latin typeface="Times New Roman"/>
                <a:cs typeface="Times New Roman"/>
              </a:rPr>
              <a:t> 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1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(484.1) 42:12.13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fisiche, mentali </a:t>
            </a:r>
            <a:r>
              <a:rPr sz="1200" dirty="0">
                <a:latin typeface="Times New Roman"/>
                <a:cs typeface="Times New Roman"/>
              </a:rPr>
              <a:t>e spirituali, in </a:t>
            </a:r>
            <a:r>
              <a:rPr sz="1200" spc="-5" dirty="0">
                <a:latin typeface="Times New Roman"/>
                <a:cs typeface="Times New Roman"/>
              </a:rPr>
              <a:t>quanto 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loro stato </a:t>
            </a:r>
            <a:r>
              <a:rPr sz="1200" dirty="0">
                <a:latin typeface="Times New Roman"/>
                <a:cs typeface="Times New Roman"/>
              </a:rPr>
              <a:t>puro, non </a:t>
            </a:r>
            <a:r>
              <a:rPr sz="1200" spc="-5" dirty="0">
                <a:latin typeface="Times New Roman"/>
                <a:cs typeface="Times New Roman"/>
              </a:rPr>
              <a:t>interagiscono completamente come realtà 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fenomenici.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le tre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coordinate, </a:t>
            </a:r>
            <a:r>
              <a:rPr sz="1200" dirty="0">
                <a:latin typeface="Times New Roman"/>
                <a:cs typeface="Times New Roman"/>
              </a:rPr>
              <a:t>in Havona le </a:t>
            </a:r>
            <a:r>
              <a:rPr sz="1200" spc="-5" dirty="0">
                <a:latin typeface="Times New Roman"/>
                <a:cs typeface="Times New Roman"/>
              </a:rPr>
              <a:t>si coordina,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nei livelli universali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attività finite si deve incontrare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gamma </a:t>
            </a:r>
            <a:r>
              <a:rPr sz="1200" dirty="0">
                <a:latin typeface="Times New Roman"/>
                <a:cs typeface="Times New Roman"/>
              </a:rPr>
              <a:t>di dominio </a:t>
            </a:r>
            <a:r>
              <a:rPr sz="1200" spc="-5" dirty="0">
                <a:latin typeface="Times New Roman"/>
                <a:cs typeface="Times New Roman"/>
              </a:rPr>
              <a:t>materiale, 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situazioni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tempo e di  </a:t>
            </a:r>
            <a:r>
              <a:rPr sz="1200" spc="-5" dirty="0">
                <a:latin typeface="Times New Roman"/>
                <a:cs typeface="Times New Roman"/>
              </a:rPr>
              <a:t>spazio, l’energia fisica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predominare,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più la funzione </a:t>
            </a:r>
            <a:r>
              <a:rPr sz="1200" spc="-5" dirty="0">
                <a:latin typeface="Times New Roman"/>
                <a:cs typeface="Times New Roman"/>
              </a:rPr>
              <a:t>spirito-mente si </a:t>
            </a:r>
            <a:r>
              <a:rPr sz="1200" dirty="0">
                <a:latin typeface="Times New Roman"/>
                <a:cs typeface="Times New Roman"/>
              </a:rPr>
              <a:t>avvicina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divinità d’intenti e  </a:t>
            </a:r>
            <a:r>
              <a:rPr sz="1200" spc="-5" dirty="0">
                <a:latin typeface="Times New Roman"/>
                <a:cs typeface="Times New Roman"/>
              </a:rPr>
              <a:t>alla supremazia d’azione, </a:t>
            </a:r>
            <a:r>
              <a:rPr sz="1200" dirty="0">
                <a:latin typeface="Times New Roman"/>
                <a:cs typeface="Times New Roman"/>
              </a:rPr>
              <a:t>più la </a:t>
            </a:r>
            <a:r>
              <a:rPr sz="1200" spc="-5" dirty="0">
                <a:latin typeface="Times New Roman"/>
                <a:cs typeface="Times New Roman"/>
              </a:rPr>
              <a:t>fase spirituale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dominante;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 ultimo lo spirito-mente </a:t>
            </a:r>
            <a:r>
              <a:rPr sz="1200" spc="-5" dirty="0">
                <a:latin typeface="Times New Roman"/>
                <a:cs typeface="Times New Roman"/>
              </a:rPr>
              <a:t>possa divenire quasi  completamente </a:t>
            </a:r>
            <a:r>
              <a:rPr sz="1200" dirty="0">
                <a:latin typeface="Times New Roman"/>
                <a:cs typeface="Times New Roman"/>
              </a:rPr>
              <a:t>dominante.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assoluto </a:t>
            </a:r>
            <a:r>
              <a:rPr sz="1200" dirty="0">
                <a:latin typeface="Times New Roman"/>
                <a:cs typeface="Times New Roman"/>
              </a:rPr>
              <a:t>lo spirito è </a:t>
            </a:r>
            <a:r>
              <a:rPr sz="1200" spc="-5" dirty="0">
                <a:latin typeface="Times New Roman"/>
                <a:cs typeface="Times New Roman"/>
              </a:rPr>
              <a:t>certamente dominante. </a:t>
            </a:r>
            <a:r>
              <a:rPr sz="1200" dirty="0">
                <a:latin typeface="Times New Roman"/>
                <a:cs typeface="Times New Roman"/>
              </a:rPr>
              <a:t>E a partire da </a:t>
            </a:r>
            <a:r>
              <a:rPr sz="1200" spc="5" dirty="0">
                <a:latin typeface="Times New Roman"/>
                <a:cs typeface="Times New Roman"/>
              </a:rPr>
              <a:t>là </a:t>
            </a:r>
            <a:r>
              <a:rPr sz="1200" dirty="0">
                <a:latin typeface="Times New Roman"/>
                <a:cs typeface="Times New Roman"/>
              </a:rPr>
              <a:t>verso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 tempo 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35"/>
              </a:spcBef>
            </a:pP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ovunque una </a:t>
            </a:r>
            <a:r>
              <a:rPr sz="1200" dirty="0">
                <a:latin typeface="Times New Roman"/>
                <a:cs typeface="Times New Roman"/>
              </a:rPr>
              <a:t>realtà spirituale divina è presente,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in cui un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spirito-mente è </a:t>
            </a:r>
            <a:r>
              <a:rPr sz="1200" spc="-5" dirty="0">
                <a:latin typeface="Times New Roman"/>
                <a:cs typeface="Times New Roman"/>
              </a:rPr>
              <a:t>funzionante, esisterà sempre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contropartita materiale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4990" cy="16154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(484.2) 42:12.14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è la </a:t>
            </a:r>
            <a:r>
              <a:rPr sz="1200" spc="-5" dirty="0">
                <a:latin typeface="Times New Roman"/>
                <a:cs typeface="Times New Roman"/>
              </a:rPr>
              <a:t>realtà creatrice;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contropartita fisica </a:t>
            </a:r>
            <a:r>
              <a:rPr sz="1200" dirty="0">
                <a:latin typeface="Times New Roman"/>
                <a:cs typeface="Times New Roman"/>
              </a:rPr>
              <a:t>è il riflesso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tempo-spazio, la </a:t>
            </a:r>
            <a:r>
              <a:rPr sz="1200" spc="-5" dirty="0">
                <a:latin typeface="Times New Roman"/>
                <a:cs typeface="Times New Roman"/>
              </a:rPr>
              <a:t>ripercussione  </a:t>
            </a:r>
            <a:r>
              <a:rPr sz="1200" dirty="0">
                <a:latin typeface="Times New Roman"/>
                <a:cs typeface="Times New Roman"/>
              </a:rPr>
              <a:t>fisica </a:t>
            </a:r>
            <a:r>
              <a:rPr sz="1200" spc="-5" dirty="0">
                <a:latin typeface="Times New Roman"/>
                <a:cs typeface="Times New Roman"/>
              </a:rPr>
              <a:t>dell’azione </a:t>
            </a:r>
            <a:r>
              <a:rPr sz="1200" dirty="0">
                <a:latin typeface="Times New Roman"/>
                <a:cs typeface="Times New Roman"/>
              </a:rPr>
              <a:t>creatrice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spirito-mente.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9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(484.3) 42:12.15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domina </a:t>
            </a:r>
            <a:r>
              <a:rPr sz="1200" spc="-5" dirty="0">
                <a:latin typeface="Times New Roman"/>
                <a:cs typeface="Times New Roman"/>
              </a:rPr>
              <a:t>universalmente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materia, così </a:t>
            </a:r>
            <a:r>
              <a:rPr sz="1200" dirty="0">
                <a:latin typeface="Times New Roman"/>
                <a:cs typeface="Times New Roman"/>
              </a:rPr>
              <a:t>come 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essa risponde al supercontrollo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 E </a:t>
            </a:r>
            <a:r>
              <a:rPr sz="1200" spc="-5" dirty="0">
                <a:latin typeface="Times New Roman"/>
                <a:cs typeface="Times New Roman"/>
              </a:rPr>
              <a:t>nell’uomo mortale solo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sottomette </a:t>
            </a:r>
            <a:r>
              <a:rPr sz="1200" spc="-5" dirty="0">
                <a:latin typeface="Times New Roman"/>
                <a:cs typeface="Times New Roman"/>
              </a:rPr>
              <a:t>liberamente alla guida dello spirito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all’esistenza  </a:t>
            </a:r>
            <a:r>
              <a:rPr sz="1200" spc="-5" dirty="0">
                <a:latin typeface="Times New Roman"/>
                <a:cs typeface="Times New Roman"/>
              </a:rPr>
              <a:t>mortale nel tempo-spazio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figlio immortale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 eterno del Supremo, </a:t>
            </a:r>
            <a:r>
              <a:rPr sz="1200" dirty="0">
                <a:latin typeface="Times New Roman"/>
                <a:cs typeface="Times New Roman"/>
              </a:rPr>
              <a:t>dell’Ultimo 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dell’Assoluto: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(484.4) 42:12.16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spc="-1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</a:t>
            </a:r>
            <a:r>
              <a:rPr sz="1200" dirty="0">
                <a:latin typeface="Times New Roman"/>
                <a:cs typeface="Times New Roman"/>
              </a:rPr>
              <a:t>di servizio in</a:t>
            </a:r>
            <a:r>
              <a:rPr sz="1200" spc="-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36255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 algn="just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43: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costellazioni</a:t>
            </a:r>
            <a:endParaRPr sz="2200">
              <a:latin typeface="Times New Roman"/>
              <a:cs typeface="Times New Roman"/>
            </a:endParaRPr>
          </a:p>
          <a:p>
            <a:pPr marL="76200" marR="147955" algn="just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(485.1) 43:0.1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comunemente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il 606 di Satania in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di Nebadon, intendendo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il seicentoseiesimo  mondo abitato </a:t>
            </a:r>
            <a:r>
              <a:rPr sz="1200" spc="-5" dirty="0">
                <a:latin typeface="Times New Roman"/>
                <a:cs typeface="Times New Roman"/>
              </a:rPr>
              <a:t>nel sistema 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situato nella costellazione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Norlatiadek, </a:t>
            </a:r>
            <a:r>
              <a:rPr sz="1200" dirty="0">
                <a:latin typeface="Times New Roman"/>
                <a:cs typeface="Times New Roman"/>
              </a:rPr>
              <a:t>una delle cento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Poiché 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sono le divisioni </a:t>
            </a:r>
            <a:r>
              <a:rPr sz="1200" spc="-5" dirty="0">
                <a:latin typeface="Times New Roman"/>
                <a:cs typeface="Times New Roman"/>
              </a:rPr>
              <a:t>primarie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governanti collegano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sistemi</a:t>
            </a:r>
            <a:endParaRPr sz="1200">
              <a:latin typeface="Times New Roman"/>
              <a:cs typeface="Times New Roman"/>
            </a:endParaRPr>
          </a:p>
          <a:p>
            <a:pPr marL="76200" marR="1165225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di mondi abitati con </a:t>
            </a:r>
            <a:r>
              <a:rPr sz="1200" spc="-5" dirty="0">
                <a:latin typeface="Times New Roman"/>
                <a:cs typeface="Times New Roman"/>
              </a:rPr>
              <a:t>l’amministrazione centrale </a:t>
            </a:r>
            <a:r>
              <a:rPr sz="1200" dirty="0">
                <a:latin typeface="Times New Roman"/>
                <a:cs typeface="Times New Roman"/>
              </a:rPr>
              <a:t>dell’Universo locale </a:t>
            </a:r>
            <a:r>
              <a:rPr sz="1200" spc="-5" dirty="0">
                <a:latin typeface="Times New Roman"/>
                <a:cs typeface="Times New Roman"/>
              </a:rPr>
              <a:t>su Salvington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riflettività,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superamministrazione degli 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(485.2) 43:0.2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è situato in un ammasso di 771 </a:t>
            </a:r>
            <a:r>
              <a:rPr sz="1200" spc="-5" dirty="0">
                <a:latin typeface="Times New Roman"/>
                <a:cs typeface="Times New Roman"/>
              </a:rPr>
              <a:t>sfere architettoniche,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la più </a:t>
            </a:r>
            <a:r>
              <a:rPr sz="1200" spc="-5" dirty="0">
                <a:latin typeface="Times New Roman"/>
                <a:cs typeface="Times New Roman"/>
              </a:rPr>
              <a:t>grande  delle quali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amministrativa dei Padri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Costellazione, gli </a:t>
            </a:r>
            <a:r>
              <a:rPr sz="1200" dirty="0">
                <a:latin typeface="Times New Roman"/>
                <a:cs typeface="Times New Roman"/>
              </a:rPr>
              <a:t>Altissimi di </a:t>
            </a:r>
            <a:r>
              <a:rPr sz="1200" spc="-5" dirty="0">
                <a:latin typeface="Times New Roman"/>
                <a:cs typeface="Times New Roman"/>
              </a:rPr>
              <a:t>Norlatiadek. Edentia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grande circa </a:t>
            </a:r>
            <a:r>
              <a:rPr sz="1200" dirty="0">
                <a:latin typeface="Times New Roman"/>
                <a:cs typeface="Times New Roman"/>
              </a:rPr>
              <a:t>cento  volte il vostro mondo.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settanta sfere maggiori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circondano Edentia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quasi dieci </a:t>
            </a:r>
            <a:r>
              <a:rPr sz="1200" dirty="0">
                <a:latin typeface="Times New Roman"/>
                <a:cs typeface="Times New Roman"/>
              </a:rPr>
              <a:t>volte le dimensioni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spc="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dieci satelliti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girano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mondi hanno </a:t>
            </a:r>
            <a:r>
              <a:rPr sz="1200" spc="-5" dirty="0">
                <a:latin typeface="Times New Roman"/>
                <a:cs typeface="Times New Roman"/>
              </a:rPr>
              <a:t>press’a </a:t>
            </a:r>
            <a:r>
              <a:rPr sz="1200" dirty="0">
                <a:latin typeface="Times New Roman"/>
                <a:cs typeface="Times New Roman"/>
              </a:rPr>
              <a:t>poco le dimensioni di </a:t>
            </a:r>
            <a:r>
              <a:rPr sz="1200" spc="-5" dirty="0">
                <a:latin typeface="Times New Roman"/>
                <a:cs typeface="Times New Roman"/>
              </a:rPr>
              <a:t>Urantia. Queste </a:t>
            </a:r>
            <a:r>
              <a:rPr sz="1200" dirty="0">
                <a:latin typeface="Times New Roman"/>
                <a:cs typeface="Times New Roman"/>
              </a:rPr>
              <a:t>771 </a:t>
            </a:r>
            <a:r>
              <a:rPr sz="1200" spc="-5" dirty="0">
                <a:latin typeface="Times New Roman"/>
                <a:cs typeface="Times New Roman"/>
              </a:rPr>
              <a:t>sfere  architettoniche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dimensioni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equiparabili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di altre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costellazioni.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2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(485.3) 43:0.3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calcolo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e la misura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distanze </a:t>
            </a:r>
            <a:r>
              <a:rPr sz="1200" spc="-5" dirty="0">
                <a:latin typeface="Times New Roman"/>
                <a:cs typeface="Times New Roman"/>
              </a:rPr>
              <a:t>su Edentia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stessi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e come le </a:t>
            </a:r>
            <a:r>
              <a:rPr sz="1200" spc="-5" dirty="0">
                <a:latin typeface="Times New Roman"/>
                <a:cs typeface="Times New Roman"/>
              </a:rPr>
              <a:t>sfere della </a:t>
            </a:r>
            <a:r>
              <a:rPr sz="1200" dirty="0">
                <a:latin typeface="Times New Roman"/>
                <a:cs typeface="Times New Roman"/>
              </a:rPr>
              <a:t>capitale 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capitale delle costellazioni sono ampiamente provvisti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tutti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d’intelligenze </a:t>
            </a:r>
            <a:r>
              <a:rPr sz="1200" dirty="0">
                <a:latin typeface="Times New Roman"/>
                <a:cs typeface="Times New Roman"/>
              </a:rPr>
              <a:t>celesti.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 queste 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da quelle </a:t>
            </a:r>
            <a:r>
              <a:rPr sz="1200" spc="-5" dirty="0">
                <a:latin typeface="Times New Roman"/>
                <a:cs typeface="Times New Roman"/>
              </a:rPr>
              <a:t>descritte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l’amministrazione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0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(485.4) 43:0.4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supervisori,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al </a:t>
            </a:r>
            <a:r>
              <a:rPr sz="1200" dirty="0">
                <a:latin typeface="Times New Roman"/>
                <a:cs typeface="Times New Roman"/>
              </a:rPr>
              <a:t>servizio delle </a:t>
            </a:r>
            <a:r>
              <a:rPr sz="1200" spc="-5" dirty="0">
                <a:latin typeface="Times New Roman"/>
                <a:cs typeface="Times New Roman"/>
              </a:rPr>
              <a:t>costellazioni. Essi  stabiliscono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sulle sfere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portano </a:t>
            </a:r>
            <a:r>
              <a:rPr sz="1200" dirty="0">
                <a:latin typeface="Times New Roman"/>
                <a:cs typeface="Times New Roman"/>
              </a:rPr>
              <a:t>estesamente 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d’istruzione </a:t>
            </a:r>
            <a:r>
              <a:rPr sz="1200" spc="-5" dirty="0">
                <a:latin typeface="Times New Roman"/>
                <a:cs typeface="Times New Roman"/>
              </a:rPr>
              <a:t>morontiale  circostanti.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sfere maggiori,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settecento satelliti </a:t>
            </a:r>
            <a:r>
              <a:rPr sz="1200" dirty="0">
                <a:latin typeface="Times New Roman"/>
                <a:cs typeface="Times New Roman"/>
              </a:rPr>
              <a:t>minori, sono </a:t>
            </a:r>
            <a:r>
              <a:rPr sz="1200" spc="-5" dirty="0">
                <a:latin typeface="Times New Roman"/>
                <a:cs typeface="Times New Roman"/>
              </a:rPr>
              <a:t>abitati dagli </a:t>
            </a:r>
            <a:r>
              <a:rPr sz="1200" dirty="0">
                <a:latin typeface="Times New Roman"/>
                <a:cs typeface="Times New Roman"/>
              </a:rPr>
              <a:t>univitatia, i cittadini  </a:t>
            </a:r>
            <a:r>
              <a:rPr sz="1200" spc="-5" dirty="0">
                <a:latin typeface="Times New Roman"/>
                <a:cs typeface="Times New Roman"/>
              </a:rPr>
              <a:t>permanenti della </a:t>
            </a:r>
            <a:r>
              <a:rPr sz="1200" dirty="0">
                <a:latin typeface="Times New Roman"/>
                <a:cs typeface="Times New Roman"/>
              </a:rPr>
              <a:t>costellazione.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mondi architettonici </a:t>
            </a:r>
            <a:r>
              <a:rPr sz="1200" dirty="0">
                <a:latin typeface="Times New Roman"/>
                <a:cs typeface="Times New Roman"/>
              </a:rPr>
              <a:t>sono interamente </a:t>
            </a:r>
            <a:r>
              <a:rPr sz="1200" spc="-5" dirty="0">
                <a:latin typeface="Times New Roman"/>
                <a:cs typeface="Times New Roman"/>
              </a:rPr>
              <a:t>amministrati dai vari </a:t>
            </a:r>
            <a:r>
              <a:rPr sz="1200" dirty="0">
                <a:latin typeface="Times New Roman"/>
                <a:cs typeface="Times New Roman"/>
              </a:rPr>
              <a:t>gruppi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nativi,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387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non rivelati ma </a:t>
            </a:r>
            <a:r>
              <a:rPr sz="1200" spc="-5" dirty="0">
                <a:latin typeface="Times New Roman"/>
                <a:cs typeface="Times New Roman"/>
              </a:rPr>
              <a:t>comprendenti gli efficienti spironga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stupendi </a:t>
            </a:r>
            <a:r>
              <a:rPr sz="1200" spc="-5" dirty="0">
                <a:latin typeface="Times New Roman"/>
                <a:cs typeface="Times New Roman"/>
              </a:rPr>
              <a:t>spornagia. Essendo </a:t>
            </a:r>
            <a:r>
              <a:rPr sz="1200" dirty="0">
                <a:latin typeface="Times New Roman"/>
                <a:cs typeface="Times New Roman"/>
              </a:rPr>
              <a:t>il punto </a:t>
            </a:r>
            <a:r>
              <a:rPr sz="1200" spc="-5" dirty="0">
                <a:latin typeface="Times New Roman"/>
                <a:cs typeface="Times New Roman"/>
              </a:rPr>
              <a:t>mediano del regime 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morontiale delle costellazioni, come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immaginare,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tipica che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ideale.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capitale 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costellazione</a:t>
            </a:r>
            <a:endParaRPr sz="1600">
              <a:latin typeface="Times New Roman"/>
              <a:cs typeface="Times New Roman"/>
            </a:endParaRPr>
          </a:p>
          <a:p>
            <a:pPr marL="76200" marR="14605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(485.5) 43:1.1 </a:t>
            </a:r>
            <a:r>
              <a:rPr sz="1200" spc="-5" dirty="0">
                <a:latin typeface="Times New Roman"/>
                <a:cs typeface="Times New Roman"/>
              </a:rPr>
              <a:t>Edentia abbonda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affascinanti </a:t>
            </a:r>
            <a:r>
              <a:rPr sz="1200" dirty="0">
                <a:latin typeface="Times New Roman"/>
                <a:cs typeface="Times New Roman"/>
              </a:rPr>
              <a:t>altopiani, di </a:t>
            </a:r>
            <a:r>
              <a:rPr sz="1200" spc="-5" dirty="0">
                <a:latin typeface="Times New Roman"/>
                <a:cs typeface="Times New Roman"/>
              </a:rPr>
              <a:t>estese elevazioni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fisica coronate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cosparse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gloria spirituale,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sono catene </a:t>
            </a:r>
            <a:r>
              <a:rPr sz="1200" dirty="0">
                <a:latin typeface="Times New Roman"/>
                <a:cs typeface="Times New Roman"/>
              </a:rPr>
              <a:t>montuose </a:t>
            </a:r>
            <a:r>
              <a:rPr sz="1200" spc="-5" dirty="0">
                <a:latin typeface="Times New Roman"/>
                <a:cs typeface="Times New Roman"/>
              </a:rPr>
              <a:t>scoscese come quelle che si </a:t>
            </a:r>
            <a:r>
              <a:rPr sz="1200" dirty="0">
                <a:latin typeface="Times New Roman"/>
                <a:cs typeface="Times New Roman"/>
              </a:rPr>
              <a:t>vedono </a:t>
            </a:r>
            <a:r>
              <a:rPr sz="1200" spc="-5" dirty="0">
                <a:latin typeface="Times New Roman"/>
                <a:cs typeface="Times New Roman"/>
              </a:rPr>
              <a:t>su Urantia.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decine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migliaia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2762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laghi splendenti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miriadi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corsi </a:t>
            </a:r>
            <a:r>
              <a:rPr sz="1200" dirty="0">
                <a:latin typeface="Times New Roman"/>
                <a:cs typeface="Times New Roman"/>
              </a:rPr>
              <a:t>d’acqua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collegano,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vi sono </a:t>
            </a:r>
            <a:r>
              <a:rPr sz="1200" spc="-5" dirty="0">
                <a:latin typeface="Times New Roman"/>
                <a:cs typeface="Times New Roman"/>
              </a:rPr>
              <a:t>grandi oceani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fiumi torrenziali.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altopiani 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privi di </a:t>
            </a:r>
            <a:r>
              <a:rPr sz="1200" spc="-5" dirty="0">
                <a:latin typeface="Times New Roman"/>
                <a:cs typeface="Times New Roman"/>
              </a:rPr>
              <a:t>questi corsi d’acqua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superficie.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65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(486.1) 43:1.2 </a:t>
            </a:r>
            <a:r>
              <a:rPr sz="1200" spc="-5" dirty="0">
                <a:latin typeface="Times New Roman"/>
                <a:cs typeface="Times New Roman"/>
              </a:rPr>
              <a:t>L’acqua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sfere architettoniche similari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diversa dall’acqua </a:t>
            </a:r>
            <a:r>
              <a:rPr sz="1200" dirty="0">
                <a:latin typeface="Times New Roman"/>
                <a:cs typeface="Times New Roman"/>
              </a:rPr>
              <a:t>dei pianeti </a:t>
            </a:r>
            <a:r>
              <a:rPr sz="1200" spc="-5" dirty="0">
                <a:latin typeface="Times New Roman"/>
                <a:cs typeface="Times New Roman"/>
              </a:rPr>
              <a:t>evoluzionari.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 idraulici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sfere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superficie che sotterranei </a:t>
            </a:r>
            <a:r>
              <a:rPr sz="1200" dirty="0">
                <a:latin typeface="Times New Roman"/>
                <a:cs typeface="Times New Roman"/>
              </a:rPr>
              <a:t>e l’umidità è in costante </a:t>
            </a:r>
            <a:r>
              <a:rPr sz="1200" spc="-5" dirty="0">
                <a:latin typeface="Times New Roman"/>
                <a:cs typeface="Times New Roman"/>
              </a:rPr>
              <a:t>circolazione. </a:t>
            </a:r>
            <a:r>
              <a:rPr sz="1200" dirty="0">
                <a:latin typeface="Times New Roman"/>
                <a:cs typeface="Times New Roman"/>
              </a:rPr>
              <a:t>Edentia può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circumnavigata seguendo queste diverse </a:t>
            </a:r>
            <a:r>
              <a:rPr sz="1200" dirty="0">
                <a:latin typeface="Times New Roman"/>
                <a:cs typeface="Times New Roman"/>
              </a:rPr>
              <a:t>vie d’acqua, 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principale via di </a:t>
            </a:r>
            <a:r>
              <a:rPr sz="1200" spc="-5" dirty="0">
                <a:latin typeface="Times New Roman"/>
                <a:cs typeface="Times New Roman"/>
              </a:rPr>
              <a:t>trasporto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l’atmosfera. Gli esseri </a:t>
            </a:r>
            <a:r>
              <a:rPr sz="1200" dirty="0">
                <a:latin typeface="Times New Roman"/>
                <a:cs typeface="Times New Roman"/>
              </a:rPr>
              <a:t>spirituali  </a:t>
            </a:r>
            <a:r>
              <a:rPr sz="1200" spc="-5" dirty="0">
                <a:latin typeface="Times New Roman"/>
                <a:cs typeface="Times New Roman"/>
              </a:rPr>
              <a:t>viaggiano con </a:t>
            </a:r>
            <a:r>
              <a:rPr sz="1200" dirty="0">
                <a:latin typeface="Times New Roman"/>
                <a:cs typeface="Times New Roman"/>
              </a:rPr>
              <a:t>mezzi </a:t>
            </a:r>
            <a:r>
              <a:rPr sz="1200" spc="-5" dirty="0">
                <a:latin typeface="Times New Roman"/>
                <a:cs typeface="Times New Roman"/>
              </a:rPr>
              <a:t>naturali </a:t>
            </a:r>
            <a:r>
              <a:rPr sz="1200" dirty="0">
                <a:latin typeface="Times New Roman"/>
                <a:cs typeface="Times New Roman"/>
              </a:rPr>
              <a:t>sopra la </a:t>
            </a:r>
            <a:r>
              <a:rPr sz="1200" spc="-5" dirty="0">
                <a:latin typeface="Times New Roman"/>
                <a:cs typeface="Times New Roman"/>
              </a:rPr>
              <a:t>superficie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sfera, mentre gli </a:t>
            </a:r>
            <a:r>
              <a:rPr sz="1200" dirty="0">
                <a:latin typeface="Times New Roman"/>
                <a:cs typeface="Times New Roman"/>
              </a:rPr>
              <a:t>esseri morontiali e </a:t>
            </a:r>
            <a:r>
              <a:rPr sz="1200" spc="-5" dirty="0">
                <a:latin typeface="Times New Roman"/>
                <a:cs typeface="Times New Roman"/>
              </a:rPr>
              <a:t>quelli fisici si servono </a:t>
            </a:r>
            <a:r>
              <a:rPr sz="1200" dirty="0">
                <a:latin typeface="Times New Roman"/>
                <a:cs typeface="Times New Roman"/>
              </a:rPr>
              <a:t>di mezzi </a:t>
            </a:r>
            <a:r>
              <a:rPr sz="1200" spc="-5" dirty="0">
                <a:latin typeface="Times New Roman"/>
                <a:cs typeface="Times New Roman"/>
              </a:rPr>
              <a:t>materiali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semimateriali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attraversare l’atmosfera.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85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(486.2) 43:1.3 </a:t>
            </a:r>
            <a:r>
              <a:rPr sz="1200" spc="-5" dirty="0">
                <a:latin typeface="Times New Roman"/>
                <a:cs typeface="Times New Roman"/>
              </a:rPr>
              <a:t>Edentia ed </a:t>
            </a:r>
            <a:r>
              <a:rPr sz="1200" dirty="0">
                <a:latin typeface="Times New Roman"/>
                <a:cs typeface="Times New Roman"/>
              </a:rPr>
              <a:t>i suoi mondi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hanno una </a:t>
            </a:r>
            <a:r>
              <a:rPr sz="1200" spc="-5" dirty="0">
                <a:latin typeface="Times New Roman"/>
                <a:cs typeface="Times New Roman"/>
              </a:rPr>
              <a:t>vera atmosfera, </a:t>
            </a:r>
            <a:r>
              <a:rPr sz="1200" dirty="0">
                <a:latin typeface="Times New Roman"/>
                <a:cs typeface="Times New Roman"/>
              </a:rPr>
              <a:t>la comune </a:t>
            </a:r>
            <a:r>
              <a:rPr sz="1200" spc="-5" dirty="0">
                <a:latin typeface="Times New Roman"/>
                <a:cs typeface="Times New Roman"/>
              </a:rPr>
              <a:t>miscela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caratteristica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 creazioni architettoniche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comprende </a:t>
            </a:r>
            <a:r>
              <a:rPr sz="1200" dirty="0">
                <a:latin typeface="Times New Roman"/>
                <a:cs typeface="Times New Roman"/>
              </a:rPr>
              <a:t>i due elementi </a:t>
            </a:r>
            <a:r>
              <a:rPr sz="1200" spc="-5" dirty="0">
                <a:latin typeface="Times New Roman"/>
                <a:cs typeface="Times New Roman"/>
              </a:rPr>
              <a:t>dell’atmosfera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più il gas morontiale </a:t>
            </a:r>
            <a:r>
              <a:rPr sz="1200" spc="-5" dirty="0">
                <a:latin typeface="Times New Roman"/>
                <a:cs typeface="Times New Roman"/>
              </a:rPr>
              <a:t>adatto alla respirazione  delle creature morontiali. Ma sebbene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atmosfera sia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si producono </a:t>
            </a:r>
            <a:r>
              <a:rPr sz="1200" dirty="0">
                <a:latin typeface="Times New Roman"/>
                <a:cs typeface="Times New Roman"/>
              </a:rPr>
              <a:t>né tempeste né  </a:t>
            </a:r>
            <a:r>
              <a:rPr sz="1200" spc="-5" dirty="0">
                <a:latin typeface="Times New Roman"/>
                <a:cs typeface="Times New Roman"/>
              </a:rPr>
              <a:t>uragani; </a:t>
            </a:r>
            <a:r>
              <a:rPr sz="1200" dirty="0">
                <a:latin typeface="Times New Roman"/>
                <a:cs typeface="Times New Roman"/>
              </a:rPr>
              <a:t>e non c’è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estate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inverno. </a:t>
            </a:r>
            <a:r>
              <a:rPr sz="1200" dirty="0">
                <a:latin typeface="Times New Roman"/>
                <a:cs typeface="Times New Roman"/>
              </a:rPr>
              <a:t>Tale assenza di </a:t>
            </a:r>
            <a:r>
              <a:rPr sz="1200" spc="-5" dirty="0">
                <a:latin typeface="Times New Roman"/>
                <a:cs typeface="Times New Roman"/>
              </a:rPr>
              <a:t>perturbazioni atmosferiche </a:t>
            </a:r>
            <a:r>
              <a:rPr sz="1200" dirty="0">
                <a:latin typeface="Times New Roman"/>
                <a:cs typeface="Times New Roman"/>
              </a:rPr>
              <a:t>e di variazioni </a:t>
            </a:r>
            <a:r>
              <a:rPr sz="1200" spc="-5" dirty="0">
                <a:latin typeface="Times New Roman"/>
                <a:cs typeface="Times New Roman"/>
              </a:rPr>
              <a:t>stagionali permette </a:t>
            </a:r>
            <a:r>
              <a:rPr sz="1200" dirty="0">
                <a:latin typeface="Times New Roman"/>
                <a:cs typeface="Times New Roman"/>
              </a:rPr>
              <a:t>di abbellire  tutte le </a:t>
            </a:r>
            <a:r>
              <a:rPr sz="1200" spc="-5" dirty="0">
                <a:latin typeface="Times New Roman"/>
                <a:cs typeface="Times New Roman"/>
              </a:rPr>
              <a:t>parti esterne </a:t>
            </a:r>
            <a:r>
              <a:rPr sz="1200" dirty="0">
                <a:latin typeface="Times New Roman"/>
                <a:cs typeface="Times New Roman"/>
              </a:rPr>
              <a:t>di questi mondi </a:t>
            </a:r>
            <a:r>
              <a:rPr sz="1200" spc="-5" dirty="0">
                <a:latin typeface="Times New Roman"/>
                <a:cs typeface="Times New Roman"/>
              </a:rPr>
              <a:t>appositamente creati.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07720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(486.3) 43:1.4 </a:t>
            </a:r>
            <a:r>
              <a:rPr sz="1200" spc="-5" dirty="0">
                <a:latin typeface="Times New Roman"/>
                <a:cs typeface="Times New Roman"/>
              </a:rPr>
              <a:t>Gli altopiani di Edentia hanno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configurazione fisica </a:t>
            </a:r>
            <a:r>
              <a:rPr sz="1200" dirty="0">
                <a:latin typeface="Times New Roman"/>
                <a:cs typeface="Times New Roman"/>
              </a:rPr>
              <a:t>stupenda, e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bellezza è accentuata </a:t>
            </a:r>
            <a:r>
              <a:rPr sz="1200" spc="-5" dirty="0">
                <a:latin typeface="Times New Roman"/>
                <a:cs typeface="Times New Roman"/>
              </a:rPr>
              <a:t>dalla profusione </a:t>
            </a:r>
            <a:r>
              <a:rPr sz="1200" dirty="0">
                <a:latin typeface="Times New Roman"/>
                <a:cs typeface="Times New Roman"/>
              </a:rPr>
              <a:t>senza  fine di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abbonda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la loro </a:t>
            </a:r>
            <a:r>
              <a:rPr sz="1200" spc="-5" dirty="0">
                <a:latin typeface="Times New Roman"/>
                <a:cs typeface="Times New Roman"/>
              </a:rPr>
              <a:t>lunghezza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larghezza. A parte </a:t>
            </a:r>
            <a:r>
              <a:rPr sz="1200" dirty="0">
                <a:latin typeface="Times New Roman"/>
                <a:cs typeface="Times New Roman"/>
              </a:rPr>
              <a:t>alcune </a:t>
            </a:r>
            <a:r>
              <a:rPr sz="1200" spc="-5" dirty="0">
                <a:latin typeface="Times New Roman"/>
                <a:cs typeface="Times New Roman"/>
              </a:rPr>
              <a:t>strutture </a:t>
            </a:r>
            <a:r>
              <a:rPr sz="1200" dirty="0">
                <a:latin typeface="Times New Roman"/>
                <a:cs typeface="Times New Roman"/>
              </a:rPr>
              <a:t>piuttosto </a:t>
            </a:r>
            <a:r>
              <a:rPr sz="1200" spc="-5" dirty="0">
                <a:latin typeface="Times New Roman"/>
                <a:cs typeface="Times New Roman"/>
              </a:rPr>
              <a:t>isolate, questi altopiani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contengono </a:t>
            </a:r>
            <a:r>
              <a:rPr sz="1200" dirty="0">
                <a:latin typeface="Times New Roman"/>
                <a:cs typeface="Times New Roman"/>
              </a:rPr>
              <a:t>opere </a:t>
            </a:r>
            <a:r>
              <a:rPr sz="1200" spc="-5" dirty="0">
                <a:latin typeface="Times New Roman"/>
                <a:cs typeface="Times New Roman"/>
              </a:rPr>
              <a:t>fatte </a:t>
            </a:r>
            <a:r>
              <a:rPr sz="1200" dirty="0">
                <a:latin typeface="Times New Roman"/>
                <a:cs typeface="Times New Roman"/>
              </a:rPr>
              <a:t>dalle mani </a:t>
            </a:r>
            <a:r>
              <a:rPr sz="1200" spc="-5" dirty="0">
                <a:latin typeface="Times New Roman"/>
                <a:cs typeface="Times New Roman"/>
              </a:rPr>
              <a:t>delle creature. Gli ornamenti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limitati alle aree abitate.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elevazioni  minori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speciali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stupendamente abbellite dall’arte biologica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8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(486.4) 43:1.5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sommità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settima </a:t>
            </a:r>
            <a:r>
              <a:rPr sz="1200" spc="-5" dirty="0">
                <a:latin typeface="Times New Roman"/>
                <a:cs typeface="Times New Roman"/>
              </a:rPr>
              <a:t>catena </a:t>
            </a:r>
            <a:r>
              <a:rPr sz="1200" dirty="0">
                <a:latin typeface="Times New Roman"/>
                <a:cs typeface="Times New Roman"/>
              </a:rPr>
              <a:t>montuosa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nelle quali </a:t>
            </a:r>
            <a:r>
              <a:rPr sz="1200" spc="-5" dirty="0">
                <a:latin typeface="Times New Roman"/>
                <a:cs typeface="Times New Roman"/>
              </a:rPr>
              <a:t>si risvegliano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mortali ascendenti appartenenti all’ordine d’ascensione secondario modificato. Queste sale </a:t>
            </a:r>
            <a:r>
              <a:rPr sz="1200" dirty="0">
                <a:latin typeface="Times New Roman"/>
                <a:cs typeface="Times New Roman"/>
              </a:rPr>
              <a:t>di ricostituzione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spc="1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dei Melchizedek.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delle </a:t>
            </a:r>
            <a:r>
              <a:rPr sz="1200" spc="-5" dirty="0">
                <a:latin typeface="Times New Roman"/>
                <a:cs typeface="Times New Roman"/>
              </a:rPr>
              <a:t>sfere d’accoglienza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(come </a:t>
            </a:r>
            <a:r>
              <a:rPr sz="1200" dirty="0">
                <a:latin typeface="Times New Roman"/>
                <a:cs typeface="Times New Roman"/>
              </a:rPr>
              <a:t>il pianeta Melchizedek vicino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Salvington) </a:t>
            </a:r>
            <a:r>
              <a:rPr sz="1200" dirty="0">
                <a:latin typeface="Times New Roman"/>
                <a:cs typeface="Times New Roman"/>
              </a:rPr>
              <a:t>ha anche delle </a:t>
            </a:r>
            <a:r>
              <a:rPr sz="1200" spc="-5" dirty="0">
                <a:latin typeface="Times New Roman"/>
                <a:cs typeface="Times New Roman"/>
              </a:rPr>
              <a:t>sale </a:t>
            </a:r>
            <a:r>
              <a:rPr sz="1200" dirty="0">
                <a:latin typeface="Times New Roman"/>
                <a:cs typeface="Times New Roman"/>
              </a:rPr>
              <a:t>di risurrezione </a:t>
            </a:r>
            <a:r>
              <a:rPr sz="1200" spc="-5" dirty="0">
                <a:latin typeface="Times New Roman"/>
                <a:cs typeface="Times New Roman"/>
              </a:rPr>
              <a:t>speciali,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sono ricostituiti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d’ascensione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modificati.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07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(486.5) 43:1.6 </a:t>
            </a:r>
            <a:r>
              <a:rPr sz="1200" dirty="0">
                <a:latin typeface="Times New Roman"/>
                <a:cs typeface="Times New Roman"/>
              </a:rPr>
              <a:t>I Melchizedek </a:t>
            </a:r>
            <a:r>
              <a:rPr sz="1200" spc="-5" dirty="0">
                <a:latin typeface="Times New Roman"/>
                <a:cs typeface="Times New Roman"/>
              </a:rPr>
              <a:t>mantengono su </a:t>
            </a:r>
            <a:r>
              <a:rPr sz="1200" dirty="0">
                <a:latin typeface="Times New Roman"/>
                <a:cs typeface="Times New Roman"/>
              </a:rPr>
              <a:t>Edentia due </a:t>
            </a:r>
            <a:r>
              <a:rPr sz="1200" spc="-5" dirty="0">
                <a:latin typeface="Times New Roman"/>
                <a:cs typeface="Times New Roman"/>
              </a:rPr>
              <a:t>collegi speciali. Uno,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scuola d’emergenza, </a:t>
            </a:r>
            <a:r>
              <a:rPr sz="1200" dirty="0">
                <a:latin typeface="Times New Roman"/>
                <a:cs typeface="Times New Roman"/>
              </a:rPr>
              <a:t>è consacrato allo studio </a:t>
            </a:r>
            <a:r>
              <a:rPr sz="1200" spc="-5" dirty="0">
                <a:latin typeface="Times New Roman"/>
                <a:cs typeface="Times New Roman"/>
              </a:rPr>
              <a:t>dei  problemi sorti dalla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L’altro,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dedito all’approfondimento dei </a:t>
            </a:r>
            <a:r>
              <a:rPr sz="1200" dirty="0">
                <a:latin typeface="Times New Roman"/>
                <a:cs typeface="Times New Roman"/>
              </a:rPr>
              <a:t>nuovi problemi  </a:t>
            </a:r>
            <a:r>
              <a:rPr sz="1200" spc="-5" dirty="0">
                <a:latin typeface="Times New Roman"/>
                <a:cs typeface="Times New Roman"/>
              </a:rPr>
              <a:t>risultanti dal fatto che Micael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effettuato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conferimento finale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Norlatiadek. Quest’ultimo collegio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</a:t>
            </a:r>
            <a:endParaRPr sz="1200">
              <a:latin typeface="Times New Roman"/>
              <a:cs typeface="Times New Roman"/>
            </a:endParaRPr>
          </a:p>
          <a:p>
            <a:pPr marL="76200" marR="939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istituito </a:t>
            </a:r>
            <a:r>
              <a:rPr sz="1200" spc="-5" dirty="0">
                <a:latin typeface="Times New Roman"/>
                <a:cs typeface="Times New Roman"/>
              </a:rPr>
              <a:t>quasi quarantamila anni </a:t>
            </a:r>
            <a:r>
              <a:rPr sz="1200" dirty="0">
                <a:latin typeface="Times New Roman"/>
                <a:cs typeface="Times New Roman"/>
              </a:rPr>
              <a:t>orsono,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l’annuncio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Urantia era stato scelto come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suo conferimento</a:t>
            </a:r>
            <a:r>
              <a:rPr sz="1200" dirty="0">
                <a:latin typeface="Times New Roman"/>
                <a:cs typeface="Times New Roman"/>
              </a:rPr>
              <a:t> finale.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(486.6) 43:1.7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mare di vetro, </a:t>
            </a:r>
            <a:r>
              <a:rPr sz="1200" spc="-5" dirty="0">
                <a:latin typeface="Times New Roman"/>
                <a:cs typeface="Times New Roman"/>
              </a:rPr>
              <a:t>l’area d’accoglienza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è vicino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centro </a:t>
            </a:r>
            <a:r>
              <a:rPr sz="1200" spc="-5" dirty="0">
                <a:latin typeface="Times New Roman"/>
                <a:cs typeface="Times New Roman"/>
              </a:rPr>
              <a:t>amministrativo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circondato dall’anfiteatro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capitale.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quest’area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centri </a:t>
            </a:r>
            <a:r>
              <a:rPr sz="1200" spc="-5" dirty="0">
                <a:latin typeface="Times New Roman"/>
                <a:cs typeface="Times New Roman"/>
              </a:rPr>
              <a:t>governativi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settanta divisioni degli affari della costellazione. Una </a:t>
            </a:r>
            <a:r>
              <a:rPr sz="1200" spc="5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è divisa in settanta </a:t>
            </a:r>
            <a:r>
              <a:rPr sz="1200" spc="-5" dirty="0">
                <a:latin typeface="Times New Roman"/>
                <a:cs typeface="Times New Roman"/>
              </a:rPr>
              <a:t>sezioni triangolari, </a:t>
            </a:r>
            <a:r>
              <a:rPr sz="1200" dirty="0">
                <a:latin typeface="Times New Roman"/>
                <a:cs typeface="Times New Roman"/>
              </a:rPr>
              <a:t>le cui linee divisorie </a:t>
            </a:r>
            <a:r>
              <a:rPr sz="1200" spc="-5" dirty="0">
                <a:latin typeface="Times New Roman"/>
                <a:cs typeface="Times New Roman"/>
              </a:rPr>
              <a:t>convergono verso </a:t>
            </a:r>
            <a:r>
              <a:rPr sz="1200" dirty="0">
                <a:latin typeface="Times New Roman"/>
                <a:cs typeface="Times New Roman"/>
              </a:rPr>
              <a:t>le costruzioni </a:t>
            </a:r>
            <a:r>
              <a:rPr sz="1200" spc="-5" dirty="0">
                <a:latin typeface="Times New Roman"/>
                <a:cs typeface="Times New Roman"/>
              </a:rPr>
              <a:t>del quartier generale dei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rispettivi settori. L’altra </a:t>
            </a:r>
            <a:r>
              <a:rPr sz="1200" dirty="0">
                <a:latin typeface="Times New Roman"/>
                <a:cs typeface="Times New Roman"/>
              </a:rPr>
              <a:t>metà di questa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vasto parco naturale,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giardini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3565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sovrano 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Nebadon</a:t>
            </a:r>
            <a:endParaRPr sz="1600">
              <a:latin typeface="Times New Roman"/>
              <a:cs typeface="Times New Roman"/>
            </a:endParaRPr>
          </a:p>
          <a:p>
            <a:pPr marL="76200" marR="246379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(367.3) 33:2.1 </a:t>
            </a:r>
            <a:r>
              <a:rPr sz="1200" spc="-5" dirty="0">
                <a:latin typeface="Times New Roman"/>
                <a:cs typeface="Times New Roman"/>
              </a:rPr>
              <a:t>L’osservazione dei Figli Creatori rivela che alcuni assomigliano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al Padre, </a:t>
            </a:r>
            <a:r>
              <a:rPr sz="1200" dirty="0">
                <a:latin typeface="Times New Roman"/>
                <a:cs typeface="Times New Roman"/>
              </a:rPr>
              <a:t>certuni </a:t>
            </a:r>
            <a:r>
              <a:rPr sz="1200" spc="-5" dirty="0">
                <a:latin typeface="Times New Roman"/>
                <a:cs typeface="Times New Roman"/>
              </a:rPr>
              <a:t>al Figlio,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altri sono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mescolanza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genitori infiniti.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manifesta in modo molto netto </a:t>
            </a:r>
            <a:r>
              <a:rPr sz="1200" spc="-5" dirty="0">
                <a:latin typeface="Times New Roman"/>
                <a:cs typeface="Times New Roman"/>
              </a:rPr>
              <a:t>tratti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attributi che  assomigliano </a:t>
            </a:r>
            <a:r>
              <a:rPr sz="1200" dirty="0">
                <a:latin typeface="Times New Roman"/>
                <a:cs typeface="Times New Roman"/>
              </a:rPr>
              <a:t>di più a quelli del </a:t>
            </a:r>
            <a:r>
              <a:rPr sz="1200" spc="-5" dirty="0">
                <a:latin typeface="Times New Roman"/>
                <a:cs typeface="Times New Roman"/>
              </a:rPr>
              <a:t>Figlio 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730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(367.4) 33:2.2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organizzare questo Universo locale ed </a:t>
            </a:r>
            <a:r>
              <a:rPr sz="1200" dirty="0">
                <a:latin typeface="Times New Roman"/>
                <a:cs typeface="Times New Roman"/>
              </a:rPr>
              <a:t>ora vi </a:t>
            </a:r>
            <a:r>
              <a:rPr sz="1200" spc="-5" dirty="0">
                <a:latin typeface="Times New Roman"/>
                <a:cs typeface="Times New Roman"/>
              </a:rPr>
              <a:t>regna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è limitato </a:t>
            </a:r>
            <a:r>
              <a:rPr sz="1200" spc="-5" dirty="0">
                <a:latin typeface="Times New Roman"/>
                <a:cs typeface="Times New Roman"/>
              </a:rPr>
              <a:t>dai  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preesistenti incentrati nel </a:t>
            </a:r>
            <a:r>
              <a:rPr sz="1200" dirty="0">
                <a:latin typeface="Times New Roman"/>
                <a:cs typeface="Times New Roman"/>
              </a:rPr>
              <a:t>Paradiso 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riserva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giudizi esecutivi finali concernenti l’estinzione della  personalità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del governo superuniversale.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il dono </a:t>
            </a:r>
            <a:r>
              <a:rPr sz="1200" spc="-5" dirty="0">
                <a:latin typeface="Times New Roman"/>
                <a:cs typeface="Times New Roman"/>
              </a:rPr>
              <a:t>esclusivo del Padre,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Figli  Creatori,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l’approvazione del Figlio Eterno, </a:t>
            </a:r>
            <a:r>
              <a:rPr sz="1200" dirty="0">
                <a:latin typeface="Times New Roman"/>
                <a:cs typeface="Times New Roman"/>
              </a:rPr>
              <a:t>danno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a nuovi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fattiva dei </a:t>
            </a:r>
            <a:r>
              <a:rPr sz="1200" dirty="0">
                <a:latin typeface="Times New Roman"/>
                <a:cs typeface="Times New Roman"/>
              </a:rPr>
              <a:t>loro  Spiriti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trasformazioni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dell’energia-materia.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(367.5) 33:2.3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personificazione del Padre-Figlio del Paradiso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l’Universo locale </a:t>
            </a:r>
            <a:r>
              <a:rPr sz="1200" dirty="0">
                <a:latin typeface="Times New Roman"/>
                <a:cs typeface="Times New Roman"/>
              </a:rPr>
              <a:t>di Nebadon,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esso. Perciò, </a:t>
            </a:r>
            <a:r>
              <a:rPr sz="1200" dirty="0">
                <a:latin typeface="Times New Roman"/>
                <a:cs typeface="Times New Roman"/>
              </a:rPr>
              <a:t>quando lo  Spirito </a:t>
            </a:r>
            <a:r>
              <a:rPr sz="1200" spc="-5" dirty="0">
                <a:latin typeface="Times New Roman"/>
                <a:cs typeface="Times New Roman"/>
              </a:rPr>
              <a:t>Madre Creativo,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rappresentazione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subordinò </a:t>
            </a:r>
            <a:r>
              <a:rPr sz="1200" spc="-5" dirty="0">
                <a:latin typeface="Times New Roman"/>
                <a:cs typeface="Times New Roman"/>
              </a:rPr>
              <a:t>se stessa </a:t>
            </a:r>
            <a:r>
              <a:rPr sz="1200" dirty="0">
                <a:latin typeface="Times New Roman"/>
                <a:cs typeface="Times New Roman"/>
              </a:rPr>
              <a:t>a Cristo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al ritorno  </a:t>
            </a:r>
            <a:r>
              <a:rPr sz="1200" spc="-5" dirty="0">
                <a:latin typeface="Times New Roman"/>
                <a:cs typeface="Times New Roman"/>
              </a:rPr>
              <a:t>dal suo conferimento finale su Urantia,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Maestro acquisì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la </a:t>
            </a:r>
            <a:r>
              <a:rPr sz="1200" spc="-5" dirty="0">
                <a:latin typeface="Times New Roman"/>
                <a:cs typeface="Times New Roman"/>
              </a:rPr>
              <a:t>giurisdizione su “ogni </a:t>
            </a:r>
            <a:r>
              <a:rPr sz="1200" dirty="0">
                <a:latin typeface="Times New Roman"/>
                <a:cs typeface="Times New Roman"/>
              </a:rPr>
              <a:t>potere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81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(367.6) 33:2.4 </a:t>
            </a:r>
            <a:r>
              <a:rPr sz="1200" spc="-5" dirty="0">
                <a:latin typeface="Times New Roman"/>
                <a:cs typeface="Times New Roman"/>
              </a:rPr>
              <a:t>Questa subordinazione delle </a:t>
            </a:r>
            <a:r>
              <a:rPr sz="1200" dirty="0">
                <a:latin typeface="Times New Roman"/>
                <a:cs typeface="Times New Roman"/>
              </a:rPr>
              <a:t>Divine Ministre </a:t>
            </a:r>
            <a:r>
              <a:rPr sz="1200" spc="-5" dirty="0">
                <a:latin typeface="Times New Roman"/>
                <a:cs typeface="Times New Roman"/>
              </a:rPr>
              <a:t>ai Figli Creatori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locali fa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Figli Maestri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depositari  personali della </a:t>
            </a:r>
            <a:r>
              <a:rPr sz="1200" dirty="0">
                <a:latin typeface="Times New Roman"/>
                <a:cs typeface="Times New Roman"/>
              </a:rPr>
              <a:t>divinità finitamente </a:t>
            </a:r>
            <a:r>
              <a:rPr sz="1200" spc="-5" dirty="0">
                <a:latin typeface="Times New Roman"/>
                <a:cs typeface="Times New Roman"/>
              </a:rPr>
              <a:t>manifestabile del Padre, del Figlio </a:t>
            </a:r>
            <a:r>
              <a:rPr sz="1200" dirty="0">
                <a:latin typeface="Times New Roman"/>
                <a:cs typeface="Times New Roman"/>
              </a:rPr>
              <a:t>e dello Spirito,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dei  Micael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qualificano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la divinità </a:t>
            </a:r>
            <a:r>
              <a:rPr sz="1200" spc="-5" dirty="0">
                <a:latin typeface="Times New Roman"/>
                <a:cs typeface="Times New Roman"/>
              </a:rPr>
              <a:t>esperienziale dell’Essere Supremo. 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altri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negli  Universi che abbiano esaurito così personalmente </a:t>
            </a:r>
            <a:r>
              <a:rPr sz="1200" dirty="0">
                <a:latin typeface="Times New Roman"/>
                <a:cs typeface="Times New Roman"/>
              </a:rPr>
              <a:t>i potenziali della </a:t>
            </a:r>
            <a:r>
              <a:rPr sz="1200" spc="-5" dirty="0">
                <a:latin typeface="Times New Roman"/>
                <a:cs typeface="Times New Roman"/>
              </a:rPr>
              <a:t>presente esperienza finita, </a:t>
            </a:r>
            <a:r>
              <a:rPr sz="1200" dirty="0">
                <a:latin typeface="Times New Roman"/>
                <a:cs typeface="Times New Roman"/>
              </a:rPr>
              <a:t>né altri </a:t>
            </a:r>
            <a:r>
              <a:rPr sz="1200" spc="-5" dirty="0">
                <a:latin typeface="Times New Roman"/>
                <a:cs typeface="Times New Roman"/>
              </a:rPr>
              <a:t>esseri negli Universi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posseggano qualifiche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sovranità solitaria.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74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(486.7) 43:1.8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vostre visite </a:t>
            </a:r>
            <a:r>
              <a:rPr sz="1200" spc="-5" dirty="0">
                <a:latin typeface="Times New Roman"/>
                <a:cs typeface="Times New Roman"/>
              </a:rPr>
              <a:t>periodiche ad Edentia, sebbene </a:t>
            </a:r>
            <a:r>
              <a:rPr sz="1200" dirty="0">
                <a:latin typeface="Times New Roman"/>
                <a:cs typeface="Times New Roman"/>
              </a:rPr>
              <a:t>l’intero </a:t>
            </a:r>
            <a:r>
              <a:rPr sz="1200" spc="-5" dirty="0">
                <a:latin typeface="Times New Roman"/>
                <a:cs typeface="Times New Roman"/>
              </a:rPr>
              <a:t>pianeta sia </a:t>
            </a:r>
            <a:r>
              <a:rPr sz="1200" dirty="0">
                <a:latin typeface="Times New Roman"/>
                <a:cs typeface="Times New Roman"/>
              </a:rPr>
              <a:t>aperto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vostra ispezione, voi </a:t>
            </a:r>
            <a:r>
              <a:rPr sz="1200" spc="-5" dirty="0">
                <a:latin typeface="Times New Roman"/>
                <a:cs typeface="Times New Roman"/>
              </a:rPr>
              <a:t>trascorrerete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triangolo amministrativo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numero corrisponde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del </a:t>
            </a:r>
            <a:r>
              <a:rPr sz="1200" dirty="0">
                <a:latin typeface="Times New Roman"/>
                <a:cs typeface="Times New Roman"/>
              </a:rPr>
              <a:t>vostro mondo </a:t>
            </a:r>
            <a:r>
              <a:rPr sz="1200" spc="-5" dirty="0">
                <a:latin typeface="Times New Roman"/>
                <a:cs typeface="Times New Roman"/>
              </a:rPr>
              <a:t>residenziale </a:t>
            </a:r>
            <a:r>
              <a:rPr sz="1200" dirty="0">
                <a:latin typeface="Times New Roman"/>
                <a:cs typeface="Times New Roman"/>
              </a:rPr>
              <a:t>corrente.  </a:t>
            </a:r>
            <a:r>
              <a:rPr sz="1200" spc="-5" dirty="0">
                <a:latin typeface="Times New Roman"/>
                <a:cs typeface="Times New Roman"/>
              </a:rPr>
              <a:t>Voi sarete </a:t>
            </a:r>
            <a:r>
              <a:rPr sz="1200" dirty="0">
                <a:latin typeface="Times New Roman"/>
                <a:cs typeface="Times New Roman"/>
              </a:rPr>
              <a:t>sempre i benvenuti </a:t>
            </a:r>
            <a:r>
              <a:rPr sz="1200" spc="-5" dirty="0">
                <a:latin typeface="Times New Roman"/>
                <a:cs typeface="Times New Roman"/>
              </a:rPr>
              <a:t>come osservatori nelle assemblee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legislative.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(486.8) 43:1.9 </a:t>
            </a:r>
            <a:r>
              <a:rPr sz="1200" spc="-5" dirty="0">
                <a:latin typeface="Times New Roman"/>
                <a:cs typeface="Times New Roman"/>
              </a:rPr>
              <a:t>L’area morontiale assegnata ai mortali ascendenti che </a:t>
            </a:r>
            <a:r>
              <a:rPr sz="1200" dirty="0">
                <a:latin typeface="Times New Roman"/>
                <a:cs typeface="Times New Roman"/>
              </a:rPr>
              <a:t>risiedono su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situata nella </a:t>
            </a:r>
            <a:r>
              <a:rPr sz="1200" dirty="0">
                <a:latin typeface="Times New Roman"/>
                <a:cs typeface="Times New Roman"/>
              </a:rPr>
              <a:t>zona </a:t>
            </a:r>
            <a:r>
              <a:rPr sz="1200" spc="-5" dirty="0">
                <a:latin typeface="Times New Roman"/>
                <a:cs typeface="Times New Roman"/>
              </a:rPr>
              <a:t>mediana del  trentacinquesimo </a:t>
            </a:r>
            <a:r>
              <a:rPr sz="1200" dirty="0">
                <a:latin typeface="Times New Roman"/>
                <a:cs typeface="Times New Roman"/>
              </a:rPr>
              <a:t>triangolo, </a:t>
            </a:r>
            <a:r>
              <a:rPr sz="1200" spc="-5" dirty="0">
                <a:latin typeface="Times New Roman"/>
                <a:cs typeface="Times New Roman"/>
              </a:rPr>
              <a:t>contiguo al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dei finalitari, </a:t>
            </a:r>
            <a:r>
              <a:rPr sz="1200" dirty="0">
                <a:latin typeface="Times New Roman"/>
                <a:cs typeface="Times New Roman"/>
              </a:rPr>
              <a:t>situato nel </a:t>
            </a:r>
            <a:r>
              <a:rPr sz="1200" spc="-5" dirty="0">
                <a:latin typeface="Times New Roman"/>
                <a:cs typeface="Times New Roman"/>
              </a:rPr>
              <a:t>trentaseiesimo triangolo.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quartier generale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univitatia </a:t>
            </a:r>
            <a:r>
              <a:rPr sz="1200" spc="-5" dirty="0">
                <a:latin typeface="Times New Roman"/>
                <a:cs typeface="Times New Roman"/>
              </a:rPr>
              <a:t>occupa </a:t>
            </a:r>
            <a:r>
              <a:rPr sz="1200" dirty="0">
                <a:latin typeface="Times New Roman"/>
                <a:cs typeface="Times New Roman"/>
              </a:rPr>
              <a:t>un’area </a:t>
            </a:r>
            <a:r>
              <a:rPr sz="1200" spc="-5" dirty="0">
                <a:latin typeface="Times New Roman"/>
                <a:cs typeface="Times New Roman"/>
              </a:rPr>
              <a:t>enorme nella regione </a:t>
            </a:r>
            <a:r>
              <a:rPr sz="1200" dirty="0">
                <a:latin typeface="Times New Roman"/>
                <a:cs typeface="Times New Roman"/>
              </a:rPr>
              <a:t>mediana </a:t>
            </a:r>
            <a:r>
              <a:rPr sz="1200" spc="-5" dirty="0">
                <a:latin typeface="Times New Roman"/>
                <a:cs typeface="Times New Roman"/>
              </a:rPr>
              <a:t>del trentaquattresimo triangolo,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adiacente alla </a:t>
            </a:r>
            <a:r>
              <a:rPr sz="1200" dirty="0">
                <a:latin typeface="Times New Roman"/>
                <a:cs typeface="Times New Roman"/>
              </a:rPr>
              <a:t>riserva  </a:t>
            </a:r>
            <a:r>
              <a:rPr sz="1200" spc="-5" dirty="0">
                <a:latin typeface="Times New Roman"/>
                <a:cs typeface="Times New Roman"/>
              </a:rPr>
              <a:t>residenziale dei cittadini morontiali. Da queste </a:t>
            </a:r>
            <a:r>
              <a:rPr sz="1200" dirty="0">
                <a:latin typeface="Times New Roman"/>
                <a:cs typeface="Times New Roman"/>
              </a:rPr>
              <a:t>sistemazioni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stati previsti alloggi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settanta  divisioni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celeste,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che ciascuna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settanta aree triangolari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collegata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spc="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sfere 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di educazione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462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(487.1) 43:1.10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di vetro 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è un unico enorme </a:t>
            </a:r>
            <a:r>
              <a:rPr sz="1200" spc="-5" dirty="0">
                <a:latin typeface="Times New Roman"/>
                <a:cs typeface="Times New Roman"/>
              </a:rPr>
              <a:t>cristallo circolare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centosessanta </a:t>
            </a:r>
            <a:r>
              <a:rPr sz="1200" dirty="0">
                <a:latin typeface="Times New Roman"/>
                <a:cs typeface="Times New Roman"/>
              </a:rPr>
              <a:t>chilometri di </a:t>
            </a:r>
            <a:r>
              <a:rPr sz="1200" spc="-5" dirty="0">
                <a:latin typeface="Times New Roman"/>
                <a:cs typeface="Times New Roman"/>
              </a:rPr>
              <a:t>circonferenza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circa cinquanta </a:t>
            </a:r>
            <a:r>
              <a:rPr sz="1200" dirty="0">
                <a:latin typeface="Times New Roman"/>
                <a:cs typeface="Times New Roman"/>
              </a:rPr>
              <a:t>chilometri di </a:t>
            </a:r>
            <a:r>
              <a:rPr sz="1200" spc="-5" dirty="0">
                <a:latin typeface="Times New Roman"/>
                <a:cs typeface="Times New Roman"/>
              </a:rPr>
              <a:t>profondità. Questo </a:t>
            </a:r>
            <a:r>
              <a:rPr sz="1200" dirty="0">
                <a:latin typeface="Times New Roman"/>
                <a:cs typeface="Times New Roman"/>
              </a:rPr>
              <a:t>stupendo </a:t>
            </a:r>
            <a:r>
              <a:rPr sz="1200" spc="-5" dirty="0">
                <a:latin typeface="Times New Roman"/>
                <a:cs typeface="Times New Roman"/>
              </a:rPr>
              <a:t>cristallo </a:t>
            </a:r>
            <a:r>
              <a:rPr sz="1200" dirty="0">
                <a:latin typeface="Times New Roman"/>
                <a:cs typeface="Times New Roman"/>
              </a:rPr>
              <a:t>serve da </a:t>
            </a:r>
            <a:r>
              <a:rPr sz="1200" spc="-5" dirty="0">
                <a:latin typeface="Times New Roman"/>
                <a:cs typeface="Times New Roman"/>
              </a:rPr>
              <a:t>campo d’accoglienza 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trasportatori e  </a:t>
            </a:r>
            <a:r>
              <a:rPr sz="1200" spc="-5" dirty="0">
                <a:latin typeface="Times New Roman"/>
                <a:cs typeface="Times New Roman"/>
              </a:rPr>
              <a:t>per altri esseri che arrivano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esterni </a:t>
            </a:r>
            <a:r>
              <a:rPr sz="1200" spc="-5" dirty="0">
                <a:latin typeface="Times New Roman"/>
                <a:cs typeface="Times New Roman"/>
              </a:rPr>
              <a:t>alla sfera. Questo </a:t>
            </a:r>
            <a:r>
              <a:rPr sz="1200" dirty="0">
                <a:latin typeface="Times New Roman"/>
                <a:cs typeface="Times New Roman"/>
              </a:rPr>
              <a:t>mare di </a:t>
            </a:r>
            <a:r>
              <a:rPr sz="1200" spc="-5" dirty="0">
                <a:latin typeface="Times New Roman"/>
                <a:cs typeface="Times New Roman"/>
              </a:rPr>
              <a:t>vetro facilita grandemente l’atterraggio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serafini  trasportatori.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3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(487.2) 43:1.11 </a:t>
            </a:r>
            <a:r>
              <a:rPr sz="1200" spc="-5" dirty="0">
                <a:latin typeface="Times New Roman"/>
                <a:cs typeface="Times New Roman"/>
              </a:rPr>
              <a:t>Un 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cristallo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genere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su quasi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mondi architettonici. </a:t>
            </a:r>
            <a:r>
              <a:rPr sz="1200" dirty="0">
                <a:latin typeface="Times New Roman"/>
                <a:cs typeface="Times New Roman"/>
              </a:rPr>
              <a:t>Ed oltre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valore decorativo </a:t>
            </a:r>
            <a:r>
              <a:rPr sz="1200" spc="-5" dirty="0">
                <a:latin typeface="Times New Roman"/>
                <a:cs typeface="Times New Roman"/>
              </a:rPr>
              <a:t>esso  serve </a:t>
            </a:r>
            <a:r>
              <a:rPr sz="1200" dirty="0">
                <a:latin typeface="Times New Roman"/>
                <a:cs typeface="Times New Roman"/>
              </a:rPr>
              <a:t>a molti </a:t>
            </a:r>
            <a:r>
              <a:rPr sz="1200" spc="-5" dirty="0">
                <a:latin typeface="Times New Roman"/>
                <a:cs typeface="Times New Roman"/>
              </a:rPr>
              <a:t>scopi, </a:t>
            </a:r>
            <a:r>
              <a:rPr sz="1200" dirty="0">
                <a:latin typeface="Times New Roman"/>
                <a:cs typeface="Times New Roman"/>
              </a:rPr>
              <a:t>essendo utilizzato per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riflettività superuniversale ai </a:t>
            </a:r>
            <a:r>
              <a:rPr sz="1200" dirty="0">
                <a:latin typeface="Times New Roman"/>
                <a:cs typeface="Times New Roman"/>
              </a:rPr>
              <a:t>gruppi riuniti e </a:t>
            </a:r>
            <a:r>
              <a:rPr sz="1200" spc="-5" dirty="0">
                <a:latin typeface="Times New Roman"/>
                <a:cs typeface="Times New Roman"/>
              </a:rPr>
              <a:t>come elemento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importante</a:t>
            </a:r>
            <a:endParaRPr sz="1200">
              <a:latin typeface="Times New Roman"/>
              <a:cs typeface="Times New Roman"/>
            </a:endParaRPr>
          </a:p>
          <a:p>
            <a:pPr marL="76200" marR="2921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nella 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trasformazione dell’energia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 dello 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adattare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correnti d’energia </a:t>
            </a:r>
            <a:r>
              <a:rPr sz="1200" dirty="0">
                <a:latin typeface="Times New Roman"/>
                <a:cs typeface="Times New Roman"/>
              </a:rPr>
              <a:t>fisica in  </a:t>
            </a:r>
            <a:r>
              <a:rPr sz="1200" spc="-5" dirty="0">
                <a:latin typeface="Times New Roman"/>
                <a:cs typeface="Times New Roman"/>
              </a:rPr>
              <a:t>arrivo.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03565" cy="3958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governo della costellazione</a:t>
            </a:r>
            <a:endParaRPr sz="1600">
              <a:latin typeface="Times New Roman"/>
              <a:cs typeface="Times New Roman"/>
            </a:endParaRPr>
          </a:p>
          <a:p>
            <a:pPr marL="88900" marR="3600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(487.3) 43:2.1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sono le unità </a:t>
            </a:r>
            <a:r>
              <a:rPr sz="1200" spc="-5" dirty="0">
                <a:latin typeface="Times New Roman"/>
                <a:cs typeface="Times New Roman"/>
              </a:rPr>
              <a:t>autonome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ogni </a:t>
            </a:r>
            <a:r>
              <a:rPr sz="1200" dirty="0">
                <a:latin typeface="Times New Roman"/>
                <a:cs typeface="Times New Roman"/>
              </a:rPr>
              <a:t>costellazione è </a:t>
            </a:r>
            <a:r>
              <a:rPr sz="1200" spc="-5" dirty="0">
                <a:latin typeface="Times New Roman"/>
                <a:cs typeface="Times New Roman"/>
              </a:rPr>
              <a:t>amministrata secondo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propri ordinamenti legislativi.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si riuniscono per giudicare gli affari </a:t>
            </a:r>
            <a:r>
              <a:rPr sz="1200" dirty="0">
                <a:latin typeface="Times New Roman"/>
                <a:cs typeface="Times New Roman"/>
              </a:rPr>
              <a:t>universali, tutte le </a:t>
            </a:r>
            <a:r>
              <a:rPr sz="1200" spc="-5" dirty="0">
                <a:latin typeface="Times New Roman"/>
                <a:cs typeface="Times New Roman"/>
              </a:rPr>
              <a:t>questioni  interne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giudicate 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vigore nella costellazione interessata.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decreti giudiziari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disposizioni legislative delle costellazioni,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eseguiti dagli amministratori dei sistemi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90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(487.4) 43:2.2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funzionano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da unità </a:t>
            </a:r>
            <a:r>
              <a:rPr sz="1200" spc="-5" dirty="0">
                <a:latin typeface="Times New Roman"/>
                <a:cs typeface="Times New Roman"/>
              </a:rPr>
              <a:t>legislative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normative,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locali servono come </a:t>
            </a:r>
            <a:r>
              <a:rPr sz="1200" dirty="0">
                <a:latin typeface="Times New Roman"/>
                <a:cs typeface="Times New Roman"/>
              </a:rPr>
              <a:t>unità esecutive </a:t>
            </a:r>
            <a:r>
              <a:rPr sz="1200" spc="-5" dirty="0">
                <a:latin typeface="Times New Roman"/>
                <a:cs typeface="Times New Roman"/>
              </a:rPr>
              <a:t>ed  applicative.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di Salvington </a:t>
            </a:r>
            <a:r>
              <a:rPr sz="1200" dirty="0">
                <a:latin typeface="Times New Roman"/>
                <a:cs typeface="Times New Roman"/>
              </a:rPr>
              <a:t>è la suprema </a:t>
            </a:r>
            <a:r>
              <a:rPr sz="1200" spc="-5" dirty="0">
                <a:latin typeface="Times New Roman"/>
                <a:cs typeface="Times New Roman"/>
              </a:rPr>
              <a:t>autorità giudiziaria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coordinatrice.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75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(487.5) 43:2.3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giudiziaria suprema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affidata all’amministrazione centrale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vi sono due  </a:t>
            </a:r>
            <a:r>
              <a:rPr sz="1200" spc="-5" dirty="0">
                <a:latin typeface="Times New Roman"/>
                <a:cs typeface="Times New Roman"/>
              </a:rPr>
              <a:t>tribunali sussidiari, </a:t>
            </a:r>
            <a:r>
              <a:rPr sz="1200" dirty="0">
                <a:latin typeface="Times New Roman"/>
                <a:cs typeface="Times New Roman"/>
              </a:rPr>
              <a:t>ma più </a:t>
            </a:r>
            <a:r>
              <a:rPr sz="1200" spc="-5" dirty="0">
                <a:latin typeface="Times New Roman"/>
                <a:cs typeface="Times New Roman"/>
              </a:rPr>
              <a:t>importanti, nella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costellazione,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Melchizedek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corte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dell’Altissimo.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0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(487.6) 43:2.4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problemi giudiziari sono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esaminati dal consiglio dei Melchizedek. Dodici </a:t>
            </a:r>
            <a:r>
              <a:rPr sz="1200" dirty="0">
                <a:latin typeface="Times New Roman"/>
                <a:cs typeface="Times New Roman"/>
              </a:rPr>
              <a:t>membri di </a:t>
            </a:r>
            <a:r>
              <a:rPr sz="1200" spc="-5" dirty="0">
                <a:latin typeface="Times New Roman"/>
                <a:cs typeface="Times New Roman"/>
              </a:rPr>
              <a:t>quest’ordine che hanno  acquisito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sui pianeti evoluzionari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dei sistemi hanno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esaminare </a:t>
            </a:r>
            <a:r>
              <a:rPr sz="1200" dirty="0">
                <a:latin typeface="Times New Roman"/>
                <a:cs typeface="Times New Roman"/>
              </a:rPr>
              <a:t>le prove, di 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difesa </a:t>
            </a:r>
            <a:r>
              <a:rPr sz="1200" dirty="0">
                <a:latin typeface="Times New Roman"/>
                <a:cs typeface="Times New Roman"/>
              </a:rPr>
              <a:t>e di formulare </a:t>
            </a:r>
            <a:r>
              <a:rPr sz="1200" spc="-5" dirty="0">
                <a:latin typeface="Times New Roman"/>
                <a:cs typeface="Times New Roman"/>
              </a:rPr>
              <a:t>verdetti </a:t>
            </a:r>
            <a:r>
              <a:rPr sz="1200" dirty="0">
                <a:latin typeface="Times New Roman"/>
                <a:cs typeface="Times New Roman"/>
              </a:rPr>
              <a:t>provvisori che </a:t>
            </a:r>
            <a:r>
              <a:rPr sz="1200" spc="-5" dirty="0">
                <a:latin typeface="Times New Roman"/>
                <a:cs typeface="Times New Roman"/>
              </a:rPr>
              <a:t>vengono trasmessi alla corte dell’Altissimo,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regnante della  </a:t>
            </a:r>
            <a:r>
              <a:rPr sz="1200" dirty="0">
                <a:latin typeface="Times New Roman"/>
                <a:cs typeface="Times New Roman"/>
              </a:rPr>
              <a:t>Costellazione.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sezione 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quest’ultimo tribunale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sette giudici,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tutti mortali ascendenti.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elevate nell’Universo,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siete certi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giudicati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stessa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(487.7) 43:2.5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legislativo della costellazione </a:t>
            </a:r>
            <a:r>
              <a:rPr sz="1200" dirty="0">
                <a:latin typeface="Times New Roman"/>
                <a:cs typeface="Times New Roman"/>
              </a:rPr>
              <a:t>è diviso in tre </a:t>
            </a:r>
            <a:r>
              <a:rPr sz="1200" spc="-5" dirty="0">
                <a:latin typeface="Times New Roman"/>
                <a:cs typeface="Times New Roman"/>
              </a:rPr>
              <a:t>gruppi.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programma legislativo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ha origine  </a:t>
            </a:r>
            <a:r>
              <a:rPr sz="1200" spc="-5" dirty="0">
                <a:latin typeface="Times New Roman"/>
                <a:cs typeface="Times New Roman"/>
              </a:rPr>
              <a:t>nella camera </a:t>
            </a:r>
            <a:r>
              <a:rPr sz="1200" dirty="0">
                <a:latin typeface="Times New Roman"/>
                <a:cs typeface="Times New Roman"/>
              </a:rPr>
              <a:t>bassa </a:t>
            </a:r>
            <a:r>
              <a:rPr sz="1200" spc="-5" dirty="0">
                <a:latin typeface="Times New Roman"/>
                <a:cs typeface="Times New Roman"/>
              </a:rPr>
              <a:t>degli ascendenti,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presieduto da un </a:t>
            </a:r>
            <a:r>
              <a:rPr sz="1200" spc="-5" dirty="0">
                <a:latin typeface="Times New Roman"/>
                <a:cs typeface="Times New Roman"/>
              </a:rPr>
              <a:t>finalitario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da mille </a:t>
            </a:r>
            <a:r>
              <a:rPr sz="1200" spc="-5" dirty="0">
                <a:latin typeface="Times New Roman"/>
                <a:cs typeface="Times New Roman"/>
              </a:rPr>
              <a:t>mortali rappresentativi. Ogni  sistema </a:t>
            </a:r>
            <a:r>
              <a:rPr sz="1200" dirty="0">
                <a:latin typeface="Times New Roman"/>
                <a:cs typeface="Times New Roman"/>
              </a:rPr>
              <a:t>nomina </a:t>
            </a:r>
            <a:r>
              <a:rPr sz="1200" spc="-5" dirty="0">
                <a:latin typeface="Times New Roman"/>
                <a:cs typeface="Times New Roman"/>
              </a:rPr>
              <a:t>dieci membri per far parte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assemblea deliberativa. Su Edentia questo </a:t>
            </a:r>
            <a:r>
              <a:rPr sz="1200" dirty="0">
                <a:latin typeface="Times New Roman"/>
                <a:cs typeface="Times New Roman"/>
              </a:rPr>
              <a:t>corpo non è </a:t>
            </a:r>
            <a:r>
              <a:rPr sz="1200" spc="-5" dirty="0">
                <a:latin typeface="Times New Roman"/>
                <a:cs typeface="Times New Roman"/>
              </a:rPr>
              <a:t>attualmente al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completo.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039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74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(487.8) 43:2.6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camera </a:t>
            </a:r>
            <a:r>
              <a:rPr sz="1200" dirty="0">
                <a:latin typeface="Times New Roman"/>
                <a:cs typeface="Times New Roman"/>
              </a:rPr>
              <a:t>mediana di </a:t>
            </a:r>
            <a:r>
              <a:rPr sz="1200" spc="-5" dirty="0">
                <a:latin typeface="Times New Roman"/>
                <a:cs typeface="Times New Roman"/>
              </a:rPr>
              <a:t>legislatori </a:t>
            </a:r>
            <a:r>
              <a:rPr sz="1200" dirty="0">
                <a:latin typeface="Times New Roman"/>
                <a:cs typeface="Times New Roman"/>
              </a:rPr>
              <a:t>è composta </a:t>
            </a:r>
            <a:r>
              <a:rPr sz="1200" spc="-5" dirty="0">
                <a:latin typeface="Times New Roman"/>
                <a:cs typeface="Times New Roman"/>
              </a:rPr>
              <a:t>dalle schiere serafiche </a:t>
            </a:r>
            <a:r>
              <a:rPr sz="1200" dirty="0">
                <a:latin typeface="Times New Roman"/>
                <a:cs typeface="Times New Roman"/>
              </a:rPr>
              <a:t>e dai </a:t>
            </a:r>
            <a:r>
              <a:rPr sz="1200" spc="-5" dirty="0">
                <a:latin typeface="Times New Roman"/>
                <a:cs typeface="Times New Roman"/>
              </a:rPr>
              <a:t>loro asssociati, altri figli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 dell’Universo locale. Questo gruppo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cento membri ed </a:t>
            </a:r>
            <a:r>
              <a:rPr sz="1200" dirty="0">
                <a:latin typeface="Times New Roman"/>
                <a:cs typeface="Times New Roman"/>
              </a:rPr>
              <a:t>è nominato dalle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supervisione che </a:t>
            </a:r>
            <a:r>
              <a:rPr sz="1200" dirty="0">
                <a:latin typeface="Times New Roman"/>
                <a:cs typeface="Times New Roman"/>
              </a:rPr>
              <a:t>presiedono  </a:t>
            </a:r>
            <a:r>
              <a:rPr sz="1200" spc="-5" dirty="0">
                <a:latin typeface="Times New Roman"/>
                <a:cs typeface="Times New Roman"/>
              </a:rPr>
              <a:t>alle varie </a:t>
            </a:r>
            <a:r>
              <a:rPr sz="1200" dirty="0">
                <a:latin typeface="Times New Roman"/>
                <a:cs typeface="Times New Roman"/>
              </a:rPr>
              <a:t>attività di 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costellazione.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85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(488.1) 43:2.7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consultivo 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legislatori della costellazione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camera dei pari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camera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-5" dirty="0">
                <a:latin typeface="Times New Roman"/>
                <a:cs typeface="Times New Roman"/>
              </a:rPr>
              <a:t>Questo corpo </a:t>
            </a:r>
            <a:r>
              <a:rPr sz="1200" dirty="0">
                <a:latin typeface="Times New Roman"/>
                <a:cs typeface="Times New Roman"/>
              </a:rPr>
              <a:t>è composto di </a:t>
            </a:r>
            <a:r>
              <a:rPr sz="1200" spc="-5" dirty="0">
                <a:latin typeface="Times New Roman"/>
                <a:cs typeface="Times New Roman"/>
              </a:rPr>
              <a:t>dieci membri scelti dagli Altissimi Padri.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camera alta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Figli con  esperienza speciale.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gruppo, che </a:t>
            </a:r>
            <a:r>
              <a:rPr sz="1200" dirty="0">
                <a:latin typeface="Times New Roman"/>
                <a:cs typeface="Times New Roman"/>
              </a:rPr>
              <a:t>stabilisce i fatti ed </a:t>
            </a:r>
            <a:r>
              <a:rPr sz="1200" spc="-5" dirty="0">
                <a:latin typeface="Times New Roman"/>
                <a:cs typeface="Times New Roman"/>
              </a:rPr>
              <a:t>economizza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tempo, serve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efficacemente entrambe </a:t>
            </a:r>
            <a:r>
              <a:rPr sz="1200" spc="5" dirty="0">
                <a:latin typeface="Times New Roman"/>
                <a:cs typeface="Times New Roman"/>
              </a:rPr>
              <a:t>le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divisioni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inferiori dell’assemblea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legislativa.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(488.2) 43:2.8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congiunto dei legislatori </a:t>
            </a:r>
            <a:r>
              <a:rPr sz="1200" dirty="0">
                <a:latin typeface="Times New Roman"/>
                <a:cs typeface="Times New Roman"/>
              </a:rPr>
              <a:t>è composto da </a:t>
            </a:r>
            <a:r>
              <a:rPr sz="1200" spc="-5" dirty="0">
                <a:latin typeface="Times New Roman"/>
                <a:cs typeface="Times New Roman"/>
              </a:rPr>
              <a:t>tre 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rami </a:t>
            </a:r>
            <a:r>
              <a:rPr sz="1200" dirty="0">
                <a:latin typeface="Times New Roman"/>
                <a:cs typeface="Times New Roman"/>
              </a:rPr>
              <a:t>distinti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dell’assemblea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deliberativa della </a:t>
            </a:r>
            <a:r>
              <a:rPr sz="1200" dirty="0">
                <a:latin typeface="Times New Roman"/>
                <a:cs typeface="Times New Roman"/>
              </a:rPr>
              <a:t>costellazione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presieduto </a:t>
            </a:r>
            <a:r>
              <a:rPr sz="1200" dirty="0">
                <a:latin typeface="Times New Roman"/>
                <a:cs typeface="Times New Roman"/>
              </a:rPr>
              <a:t>dall’Altissimo junior </a:t>
            </a:r>
            <a:r>
              <a:rPr sz="1200" spc="-5" dirty="0">
                <a:latin typeface="Times New Roman"/>
                <a:cs typeface="Times New Roman"/>
              </a:rPr>
              <a:t>regnante. Questo gruppo sanziona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definitiva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deliberazioni ed autorizza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promulgazione 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trasmettitori. L’approvazione </a:t>
            </a:r>
            <a:r>
              <a:rPr sz="1200" dirty="0">
                <a:latin typeface="Times New Roman"/>
                <a:cs typeface="Times New Roman"/>
              </a:rPr>
              <a:t>di tale </a:t>
            </a:r>
            <a:r>
              <a:rPr sz="1200" spc="-5" dirty="0">
                <a:latin typeface="Times New Roman"/>
                <a:cs typeface="Times New Roman"/>
              </a:rPr>
              <a:t>commissione suprema trasforma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decreti legislativi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leggi del regno;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decisioni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finali.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promulgazioni legislative </a:t>
            </a:r>
            <a:r>
              <a:rPr sz="1200" dirty="0">
                <a:latin typeface="Times New Roman"/>
                <a:cs typeface="Times New Roman"/>
              </a:rPr>
              <a:t>di Edentia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spc="2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legge  </a:t>
            </a:r>
            <a:r>
              <a:rPr sz="1200" spc="-5" dirty="0">
                <a:latin typeface="Times New Roman"/>
                <a:cs typeface="Times New Roman"/>
              </a:rPr>
              <a:t>fondamentale </a:t>
            </a:r>
            <a:r>
              <a:rPr sz="1200" dirty="0">
                <a:latin typeface="Times New Roman"/>
                <a:cs typeface="Times New Roman"/>
              </a:rPr>
              <a:t>di tutta </a:t>
            </a:r>
            <a:r>
              <a:rPr sz="1200" spc="-5" dirty="0">
                <a:latin typeface="Times New Roman"/>
                <a:cs typeface="Times New Roman"/>
              </a:rPr>
              <a:t>Norlatiadek.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Altissimi di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Norlatiadek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(488.3) 43:3.1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 appartengono </a:t>
            </a:r>
            <a:r>
              <a:rPr sz="1200" dirty="0">
                <a:latin typeface="Times New Roman"/>
                <a:cs typeface="Times New Roman"/>
              </a:rPr>
              <a:t>all’ordine di filiazione </a:t>
            </a:r>
            <a:r>
              <a:rPr sz="1200" spc="-5" dirty="0">
                <a:latin typeface="Times New Roman"/>
                <a:cs typeface="Times New Roman"/>
              </a:rPr>
              <a:t>Vorondadek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 Quando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 marR="26797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attivo </a:t>
            </a:r>
            <a:r>
              <a:rPr sz="1200" spc="-5" dirty="0">
                <a:latin typeface="Times New Roman"/>
                <a:cs typeface="Times New Roman"/>
              </a:rPr>
              <a:t>nell’Universo come governanti delle </a:t>
            </a:r>
            <a:r>
              <a:rPr sz="1200" dirty="0">
                <a:latin typeface="Times New Roman"/>
                <a:cs typeface="Times New Roman"/>
              </a:rPr>
              <a:t>costellazioni od </a:t>
            </a:r>
            <a:r>
              <a:rPr sz="1200" spc="-5" dirty="0">
                <a:latin typeface="Times New Roman"/>
                <a:cs typeface="Times New Roman"/>
              </a:rPr>
              <a:t>altrimenti, questi Figli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i="1" spc="-5" dirty="0">
                <a:latin typeface="Times New Roman"/>
                <a:cs typeface="Times New Roman"/>
              </a:rPr>
              <a:t>Altissimi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incorporano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alta saggezza amministrativa, sposata alla lealtà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lungimirante ed intelligente, </a:t>
            </a:r>
            <a:r>
              <a:rPr sz="1200" dirty="0">
                <a:latin typeface="Times New Roman"/>
                <a:cs typeface="Times New Roman"/>
              </a:rPr>
              <a:t>tra tutti gli 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integrità personale </a:t>
            </a:r>
            <a:r>
              <a:rPr sz="1200" dirty="0">
                <a:latin typeface="Times New Roman"/>
                <a:cs typeface="Times New Roman"/>
              </a:rPr>
              <a:t>e la loro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di gruppo non sono </a:t>
            </a:r>
            <a:r>
              <a:rPr sz="1200" spc="-5" dirty="0">
                <a:latin typeface="Times New Roman"/>
                <a:cs typeface="Times New Roman"/>
              </a:rPr>
              <a:t>mai state messe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discussione.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prodotta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disaffezione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Vorondadek.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0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235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(488.4) 43:3.2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tre Figli Vorondadek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Gabriele come Altissimi </a:t>
            </a:r>
            <a:r>
              <a:rPr sz="1200" dirty="0">
                <a:latin typeface="Times New Roman"/>
                <a:cs typeface="Times New Roman"/>
              </a:rPr>
              <a:t>di ciascuna </a:t>
            </a:r>
            <a:r>
              <a:rPr sz="1200" spc="-5" dirty="0">
                <a:latin typeface="Times New Roman"/>
                <a:cs typeface="Times New Roman"/>
              </a:rPr>
              <a:t>delle costellazioni </a:t>
            </a:r>
            <a:r>
              <a:rPr sz="1200" dirty="0">
                <a:latin typeface="Times New Roman"/>
                <a:cs typeface="Times New Roman"/>
              </a:rPr>
              <a:t>di Nebadon.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membro che </a:t>
            </a:r>
            <a:r>
              <a:rPr sz="1200" dirty="0">
                <a:latin typeface="Times New Roman"/>
                <a:cs typeface="Times New Roman"/>
              </a:rPr>
              <a:t>presiede questo trio è </a:t>
            </a:r>
            <a:r>
              <a:rPr sz="1200" spc="-5" dirty="0">
                <a:latin typeface="Times New Roman"/>
                <a:cs typeface="Times New Roman"/>
              </a:rPr>
              <a:t>conosciuto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i="1" dirty="0">
                <a:latin typeface="Times New Roman"/>
                <a:cs typeface="Times New Roman"/>
              </a:rPr>
              <a:t>Padre </a:t>
            </a:r>
            <a:r>
              <a:rPr sz="1200" i="1" spc="-5" dirty="0">
                <a:latin typeface="Times New Roman"/>
                <a:cs typeface="Times New Roman"/>
              </a:rPr>
              <a:t>della Costellazione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Altissimo senior</a:t>
            </a:r>
            <a:r>
              <a:rPr sz="1200" i="1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1282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</a:t>
            </a:r>
            <a:r>
              <a:rPr sz="1200" i="1" spc="-5" dirty="0">
                <a:latin typeface="Times New Roman"/>
                <a:cs typeface="Times New Roman"/>
              </a:rPr>
              <a:t>Altissimo </a:t>
            </a:r>
            <a:r>
              <a:rPr sz="1200" i="1" dirty="0">
                <a:latin typeface="Times New Roman"/>
                <a:cs typeface="Times New Roman"/>
              </a:rPr>
              <a:t>junior. </a:t>
            </a:r>
            <a:r>
              <a:rPr sz="1200" spc="-5" dirty="0">
                <a:latin typeface="Times New Roman"/>
                <a:cs typeface="Times New Roman"/>
              </a:rPr>
              <a:t>Un Padre della </a:t>
            </a:r>
            <a:r>
              <a:rPr sz="1200" dirty="0">
                <a:latin typeface="Times New Roman"/>
                <a:cs typeface="Times New Roman"/>
              </a:rPr>
              <a:t>Costellazione </a:t>
            </a:r>
            <a:r>
              <a:rPr sz="1200" spc="-5" dirty="0">
                <a:latin typeface="Times New Roman"/>
                <a:cs typeface="Times New Roman"/>
              </a:rPr>
              <a:t>regna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diecimila anni standard </a:t>
            </a:r>
            <a:r>
              <a:rPr sz="1200" dirty="0">
                <a:latin typeface="Times New Roman"/>
                <a:cs typeface="Times New Roman"/>
              </a:rPr>
              <a:t>(circa 50.000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Urantia), dopo </a:t>
            </a:r>
            <a:r>
              <a:rPr sz="1200" dirty="0">
                <a:latin typeface="Times New Roman"/>
                <a:cs typeface="Times New Roman"/>
              </a:rPr>
              <a:t>aver servito  in </a:t>
            </a:r>
            <a:r>
              <a:rPr sz="1200" spc="-5" dirty="0">
                <a:latin typeface="Times New Roman"/>
                <a:cs typeface="Times New Roman"/>
              </a:rPr>
              <a:t>precedenza come associato </a:t>
            </a:r>
            <a:r>
              <a:rPr sz="1200" dirty="0">
                <a:latin typeface="Times New Roman"/>
                <a:cs typeface="Times New Roman"/>
              </a:rPr>
              <a:t>junior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associato </a:t>
            </a:r>
            <a:r>
              <a:rPr sz="1200" spc="-5" dirty="0">
                <a:latin typeface="Times New Roman"/>
                <a:cs typeface="Times New Roman"/>
              </a:rPr>
              <a:t>senior per uguali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periodi.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1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(488.5) 43:3.3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Salmista sapeva che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governata </a:t>
            </a:r>
            <a:r>
              <a:rPr sz="1200" dirty="0">
                <a:latin typeface="Times New Roman"/>
                <a:cs typeface="Times New Roman"/>
              </a:rPr>
              <a:t>da tre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della Costellazione e di </a:t>
            </a:r>
            <a:r>
              <a:rPr sz="1200" spc="-5" dirty="0">
                <a:latin typeface="Times New Roman"/>
                <a:cs typeface="Times New Roman"/>
              </a:rPr>
              <a:t>conseguenza parlò al plurale </a:t>
            </a:r>
            <a:r>
              <a:rPr sz="1200" dirty="0">
                <a:latin typeface="Times New Roman"/>
                <a:cs typeface="Times New Roman"/>
              </a:rPr>
              <a:t>delle loro  </a:t>
            </a:r>
            <a:r>
              <a:rPr sz="1200" spc="-5" dirty="0">
                <a:latin typeface="Times New Roman"/>
                <a:cs typeface="Times New Roman"/>
              </a:rPr>
              <a:t>dimore: </a:t>
            </a:r>
            <a:r>
              <a:rPr sz="1200" dirty="0">
                <a:latin typeface="Times New Roman"/>
                <a:cs typeface="Times New Roman"/>
              </a:rPr>
              <a:t>“C’è un fiume,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correnti faranno felice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tabernacoli degli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Altissimi.”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(488.6) 43:3.4 </a:t>
            </a:r>
            <a:r>
              <a:rPr sz="1200" spc="-10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stata grande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su Urantia riguardo ai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passato molti </a:t>
            </a:r>
            <a:r>
              <a:rPr sz="1200" spc="-5" dirty="0">
                <a:latin typeface="Times New Roman"/>
                <a:cs typeface="Times New Roman"/>
              </a:rPr>
              <a:t>insegnanti  confusero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vaghe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indefinite deità tribali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gli Altissimi Padri.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ancora gli Ebrei </a:t>
            </a:r>
            <a:r>
              <a:rPr sz="1200" dirty="0">
                <a:latin typeface="Times New Roman"/>
                <a:cs typeface="Times New Roman"/>
              </a:rPr>
              <a:t>fusero tutti questi governanti 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Deità composita. Un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maestro comprese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Altissimi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Supremi, perché </a:t>
            </a:r>
            <a:r>
              <a:rPr sz="1200" spc="-5" dirty="0">
                <a:latin typeface="Times New Roman"/>
                <a:cs typeface="Times New Roman"/>
              </a:rPr>
              <a:t>disse: </a:t>
            </a:r>
            <a:r>
              <a:rPr sz="1200" dirty="0">
                <a:latin typeface="Times New Roman"/>
                <a:cs typeface="Times New Roman"/>
              </a:rPr>
              <a:t>“Colui che  </a:t>
            </a:r>
            <a:r>
              <a:rPr sz="1200" spc="-5" dirty="0">
                <a:latin typeface="Times New Roman"/>
                <a:cs typeface="Times New Roman"/>
              </a:rPr>
              <a:t>abita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segreto dell’Altissimo alloggerà </a:t>
            </a:r>
            <a:r>
              <a:rPr sz="1200" dirty="0">
                <a:latin typeface="Times New Roman"/>
                <a:cs typeface="Times New Roman"/>
              </a:rPr>
              <a:t>all’ombra </a:t>
            </a:r>
            <a:r>
              <a:rPr sz="1200" spc="-5" dirty="0">
                <a:latin typeface="Times New Roman"/>
                <a:cs typeface="Times New Roman"/>
              </a:rPr>
              <a:t>dell’Onnipotente.” Negli scritti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talvolta molto difficile </a:t>
            </a:r>
            <a:r>
              <a:rPr sz="1200" spc="-5" dirty="0">
                <a:latin typeface="Times New Roman"/>
                <a:cs typeface="Times New Roman"/>
              </a:rPr>
              <a:t>sapere  esattamente chi si designa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termine “Altissimo”. Ma Daniele comprese benissimo </a:t>
            </a:r>
            <a:r>
              <a:rPr sz="1200" dirty="0">
                <a:latin typeface="Times New Roman"/>
                <a:cs typeface="Times New Roman"/>
              </a:rPr>
              <a:t>tali questioni. </a:t>
            </a:r>
            <a:r>
              <a:rPr sz="1200" spc="-5" dirty="0">
                <a:latin typeface="Times New Roman"/>
                <a:cs typeface="Times New Roman"/>
              </a:rPr>
              <a:t>Egli disse: “L’Altissimo  governa nel regno degli </a:t>
            </a:r>
            <a:r>
              <a:rPr sz="1200" dirty="0">
                <a:latin typeface="Times New Roman"/>
                <a:cs typeface="Times New Roman"/>
              </a:rPr>
              <a:t>uomini e lo dà a </a:t>
            </a:r>
            <a:r>
              <a:rPr sz="1200" spc="-5" dirty="0">
                <a:latin typeface="Times New Roman"/>
                <a:cs typeface="Times New Roman"/>
              </a:rPr>
              <a:t>chi 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vuole.”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73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(488.7) 43:3.5 </a:t>
            </a:r>
            <a:r>
              <a:rPr sz="1200" dirty="0">
                <a:latin typeface="Times New Roman"/>
                <a:cs typeface="Times New Roman"/>
              </a:rPr>
              <a:t>I Padri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Costellazioni </a:t>
            </a:r>
            <a:r>
              <a:rPr sz="1200" spc="-5" dirty="0">
                <a:latin typeface="Times New Roman"/>
                <a:cs typeface="Times New Roman"/>
              </a:rPr>
              <a:t>si occupano poco degli </a:t>
            </a:r>
            <a:r>
              <a:rPr sz="1200" dirty="0">
                <a:latin typeface="Times New Roman"/>
                <a:cs typeface="Times New Roman"/>
              </a:rPr>
              <a:t>individui di </a:t>
            </a:r>
            <a:r>
              <a:rPr sz="1200" spc="-5" dirty="0">
                <a:latin typeface="Times New Roman"/>
                <a:cs typeface="Times New Roman"/>
              </a:rPr>
              <a:t>un pianeta abitato,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strettamente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legislative </a:t>
            </a:r>
            <a:r>
              <a:rPr sz="1200" dirty="0">
                <a:latin typeface="Times New Roman"/>
                <a:cs typeface="Times New Roman"/>
              </a:rPr>
              <a:t>e normative delle </a:t>
            </a:r>
            <a:r>
              <a:rPr sz="1200" spc="-5" dirty="0">
                <a:latin typeface="Times New Roman"/>
                <a:cs typeface="Times New Roman"/>
              </a:rPr>
              <a:t>costellazioni che concernono così </a:t>
            </a:r>
            <a:r>
              <a:rPr sz="1200" dirty="0">
                <a:latin typeface="Times New Roman"/>
                <a:cs typeface="Times New Roman"/>
              </a:rPr>
              <a:t>grandemente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razza mortale </a:t>
            </a:r>
            <a:r>
              <a:rPr sz="1200" spc="-5" dirty="0">
                <a:latin typeface="Times New Roman"/>
                <a:cs typeface="Times New Roman"/>
              </a:rPr>
              <a:t>ed ogni </a:t>
            </a:r>
            <a:r>
              <a:rPr sz="1200" i="1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nazionale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66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(489.1) 43:3.6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della costellazione si </a:t>
            </a:r>
            <a:r>
              <a:rPr sz="1200" dirty="0">
                <a:latin typeface="Times New Roman"/>
                <a:cs typeface="Times New Roman"/>
              </a:rPr>
              <a:t>trovi tra voi e </a:t>
            </a:r>
            <a:r>
              <a:rPr sz="1200" spc="-5" dirty="0">
                <a:latin typeface="Times New Roman"/>
                <a:cs typeface="Times New Roman"/>
              </a:rPr>
              <a:t>l’amministrazione dell’Universo </a:t>
            </a:r>
            <a:r>
              <a:rPr sz="1200" dirty="0">
                <a:latin typeface="Times New Roman"/>
                <a:cs typeface="Times New Roman"/>
              </a:rPr>
              <a:t>locale,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sareste </a:t>
            </a:r>
            <a:r>
              <a:rPr sz="1200" dirty="0">
                <a:latin typeface="Times New Roman"/>
                <a:cs typeface="Times New Roman"/>
              </a:rPr>
              <a:t>di  norma </a:t>
            </a:r>
            <a:r>
              <a:rPr sz="1200" spc="-5" dirty="0">
                <a:latin typeface="Times New Roman"/>
                <a:cs typeface="Times New Roman"/>
              </a:rPr>
              <a:t>poco interessati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governo della </a:t>
            </a:r>
            <a:r>
              <a:rPr sz="1200" dirty="0">
                <a:latin typeface="Times New Roman"/>
                <a:cs typeface="Times New Roman"/>
              </a:rPr>
              <a:t>costellazione.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maggiore interesse sarebbe </a:t>
            </a:r>
            <a:r>
              <a:rPr sz="1200" dirty="0">
                <a:latin typeface="Times New Roman"/>
                <a:cs typeface="Times New Roman"/>
              </a:rPr>
              <a:t>principalmente </a:t>
            </a:r>
            <a:r>
              <a:rPr sz="1200" spc="-5" dirty="0">
                <a:latin typeface="Times New Roman"/>
                <a:cs typeface="Times New Roman"/>
              </a:rPr>
              <a:t>concentrato sul </a:t>
            </a:r>
            <a:r>
              <a:rPr sz="1200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sistema locale, Satania. Ma, temporaneamente, Urantia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stretto </a:t>
            </a:r>
            <a:r>
              <a:rPr sz="1200" dirty="0">
                <a:latin typeface="Times New Roman"/>
                <a:cs typeface="Times New Roman"/>
              </a:rPr>
              <a:t>collegamento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a causa di 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del 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pianeta </a:t>
            </a:r>
            <a:r>
              <a:rPr sz="1200" dirty="0">
                <a:latin typeface="Times New Roman"/>
                <a:cs typeface="Times New Roman"/>
              </a:rPr>
              <a:t>derivanti dalla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357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98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(489.2) 43:3.7 </a:t>
            </a:r>
            <a:r>
              <a:rPr sz="1200" spc="-5" dirty="0">
                <a:latin typeface="Times New Roman"/>
                <a:cs typeface="Times New Roman"/>
              </a:rPr>
              <a:t>Al momento della secessione </a:t>
            </a:r>
            <a:r>
              <a:rPr sz="1200" dirty="0">
                <a:latin typeface="Times New Roman"/>
                <a:cs typeface="Times New Roman"/>
              </a:rPr>
              <a:t>di Lucifero, </a:t>
            </a:r>
            <a:r>
              <a:rPr sz="1200" spc="-5" dirty="0">
                <a:latin typeface="Times New Roman"/>
                <a:cs typeface="Times New Roman"/>
              </a:rPr>
              <a:t>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impossessati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fasi dell’autorità  planetaria sui </a:t>
            </a:r>
            <a:r>
              <a:rPr sz="1200" dirty="0">
                <a:latin typeface="Times New Roman"/>
                <a:cs typeface="Times New Roman"/>
              </a:rPr>
              <a:t>mondi ribelli.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continuato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hanno </a:t>
            </a:r>
            <a:r>
              <a:rPr sz="1200" spc="-5" dirty="0">
                <a:latin typeface="Times New Roman"/>
                <a:cs typeface="Times New Roman"/>
              </a:rPr>
              <a:t>ratificato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 </a:t>
            </a:r>
            <a:r>
              <a:rPr sz="1200" dirty="0">
                <a:latin typeface="Times New Roman"/>
                <a:cs typeface="Times New Roman"/>
              </a:rPr>
              <a:t>tempo tale assunzione di </a:t>
            </a:r>
            <a:r>
              <a:rPr sz="1200" spc="-5" dirty="0">
                <a:latin typeface="Times New Roman"/>
                <a:cs typeface="Times New Roman"/>
              </a:rPr>
              <a:t>controllo su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ribelli. Essi continueranno certamente ad esercitare questa giurisdizione </a:t>
            </a:r>
            <a:r>
              <a:rPr sz="1200" dirty="0">
                <a:latin typeface="Times New Roman"/>
                <a:cs typeface="Times New Roman"/>
              </a:rPr>
              <a:t>assunta  </a:t>
            </a:r>
            <a:r>
              <a:rPr sz="1200" spc="-5" dirty="0">
                <a:latin typeface="Times New Roman"/>
                <a:cs typeface="Times New Roman"/>
              </a:rPr>
              <a:t>finché Lucifero </a:t>
            </a:r>
            <a:r>
              <a:rPr sz="1200" dirty="0">
                <a:latin typeface="Times New Roman"/>
                <a:cs typeface="Times New Roman"/>
              </a:rPr>
              <a:t>vivrà.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leale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di questa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sarebbe </a:t>
            </a:r>
            <a:r>
              <a:rPr sz="1200" spc="-5" dirty="0">
                <a:latin typeface="Times New Roman"/>
                <a:cs typeface="Times New Roman"/>
              </a:rPr>
              <a:t>normalmente devoluta al Sovrano del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(489.3) 43:3.8 </a:t>
            </a:r>
            <a:r>
              <a:rPr sz="1200" spc="-5" dirty="0">
                <a:latin typeface="Times New Roman"/>
                <a:cs typeface="Times New Roman"/>
              </a:rPr>
              <a:t>Ma c’è </a:t>
            </a:r>
            <a:r>
              <a:rPr sz="1200" dirty="0">
                <a:latin typeface="Times New Roman"/>
                <a:cs typeface="Times New Roman"/>
              </a:rPr>
              <a:t>anche 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per cui </a:t>
            </a:r>
            <a:r>
              <a:rPr sz="1200" dirty="0">
                <a:latin typeface="Times New Roman"/>
                <a:cs typeface="Times New Roman"/>
              </a:rPr>
              <a:t>Urantia divenne particolarmente </a:t>
            </a:r>
            <a:r>
              <a:rPr sz="1200" spc="-5" dirty="0">
                <a:latin typeface="Times New Roman"/>
                <a:cs typeface="Times New Roman"/>
              </a:rPr>
              <a:t>legata agli Altissimi. Quando Micael,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Creatore, effettuò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terminale di </a:t>
            </a:r>
            <a:r>
              <a:rPr sz="1200" spc="-5" dirty="0">
                <a:latin typeface="Times New Roman"/>
                <a:cs typeface="Times New Roman"/>
              </a:rPr>
              <a:t>conferimento, poiché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non </a:t>
            </a:r>
            <a:r>
              <a:rPr sz="1200" dirty="0">
                <a:latin typeface="Times New Roman"/>
                <a:cs typeface="Times New Roman"/>
              </a:rPr>
              <a:t>aveva piena </a:t>
            </a:r>
            <a:r>
              <a:rPr sz="1200" spc="-5" dirty="0">
                <a:latin typeface="Times New Roman"/>
                <a:cs typeface="Times New Roman"/>
              </a:rPr>
              <a:t>autorità nel </a:t>
            </a:r>
            <a:r>
              <a:rPr sz="1200" dirty="0">
                <a:latin typeface="Times New Roman"/>
                <a:cs typeface="Times New Roman"/>
              </a:rPr>
              <a:t>sistema 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affari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posti sotto 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Altissimi 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Norlatiadek.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monte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dell’assemblea — il Fedele dei</a:t>
            </a:r>
            <a:r>
              <a:rPr sz="1600" b="1" spc="5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Giorni</a:t>
            </a:r>
            <a:endParaRPr sz="1600">
              <a:latin typeface="Times New Roman"/>
              <a:cs typeface="Times New Roman"/>
            </a:endParaRPr>
          </a:p>
          <a:p>
            <a:pPr marL="88900" marR="551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(489.4) 43:4.1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santissimo dell’assemblea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d’abitazione </a:t>
            </a:r>
            <a:r>
              <a:rPr sz="1200" spc="-5" dirty="0">
                <a:latin typeface="Times New Roman"/>
                <a:cs typeface="Times New Roman"/>
              </a:rPr>
              <a:t>del Fedele dei Giorni,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rappresentante della Trinità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Edentia.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7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(489.5) 43:4.2 </a:t>
            </a:r>
            <a:r>
              <a:rPr sz="1200" spc="-5" dirty="0">
                <a:latin typeface="Times New Roman"/>
                <a:cs typeface="Times New Roman"/>
              </a:rPr>
              <a:t>Questo Fedele dei </a:t>
            </a:r>
            <a:r>
              <a:rPr sz="1200" dirty="0">
                <a:latin typeface="Times New Roman"/>
                <a:cs typeface="Times New Roman"/>
              </a:rPr>
              <a:t>Giorni è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del Paradiso </a:t>
            </a:r>
            <a:r>
              <a:rPr sz="1200" dirty="0">
                <a:latin typeface="Times New Roman"/>
                <a:cs typeface="Times New Roman"/>
              </a:rPr>
              <a:t>ed è stato </a:t>
            </a:r>
            <a:r>
              <a:rPr sz="1200" spc="-5" dirty="0">
                <a:latin typeface="Times New Roman"/>
                <a:cs typeface="Times New Roman"/>
              </a:rPr>
              <a:t>presente su </a:t>
            </a:r>
            <a:r>
              <a:rPr sz="1200" dirty="0">
                <a:latin typeface="Times New Roman"/>
                <a:cs typeface="Times New Roman"/>
              </a:rPr>
              <a:t>Edentia </a:t>
            </a:r>
            <a:r>
              <a:rPr sz="1200" spc="-5" dirty="0">
                <a:latin typeface="Times New Roman"/>
                <a:cs typeface="Times New Roman"/>
              </a:rPr>
              <a:t>come rappresentante  personale </a:t>
            </a:r>
            <a:r>
              <a:rPr sz="1200" dirty="0">
                <a:latin typeface="Times New Roman"/>
                <a:cs typeface="Times New Roman"/>
              </a:rPr>
              <a:t>di Emanuele fin </a:t>
            </a:r>
            <a:r>
              <a:rPr sz="1200" spc="-5" dirty="0">
                <a:latin typeface="Times New Roman"/>
                <a:cs typeface="Times New Roman"/>
              </a:rPr>
              <a:t>dalla creazione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dei Giorni </a:t>
            </a:r>
            <a:r>
              <a:rPr sz="1200" spc="-5" dirty="0">
                <a:latin typeface="Times New Roman"/>
                <a:cs typeface="Times New Roman"/>
              </a:rPr>
              <a:t>sta sempre alla </a:t>
            </a:r>
            <a:r>
              <a:rPr sz="1200" dirty="0">
                <a:latin typeface="Times New Roman"/>
                <a:cs typeface="Times New Roman"/>
              </a:rPr>
              <a:t>destra </a:t>
            </a:r>
            <a:r>
              <a:rPr sz="1200" spc="-5" dirty="0">
                <a:latin typeface="Times New Roman"/>
                <a:cs typeface="Times New Roman"/>
              </a:rPr>
              <a:t>dei Padri </a:t>
            </a:r>
            <a:r>
              <a:rPr sz="1200" dirty="0">
                <a:latin typeface="Times New Roman"/>
                <a:cs typeface="Times New Roman"/>
              </a:rPr>
              <a:t>della  Costellazione </a:t>
            </a:r>
            <a:r>
              <a:rPr sz="1200" spc="-5" dirty="0">
                <a:latin typeface="Times New Roman"/>
                <a:cs typeface="Times New Roman"/>
              </a:rPr>
              <a:t>per consigliarli,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offre </a:t>
            </a:r>
            <a:r>
              <a:rPr sz="1200" dirty="0">
                <a:latin typeface="Times New Roman"/>
                <a:cs typeface="Times New Roman"/>
              </a:rPr>
              <a:t>mai pareri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è richiesto. I </a:t>
            </a:r>
            <a:r>
              <a:rPr sz="1200" spc="-5" dirty="0">
                <a:latin typeface="Times New Roman"/>
                <a:cs typeface="Times New Roman"/>
              </a:rPr>
              <a:t>Figli elevati del </a:t>
            </a:r>
            <a:r>
              <a:rPr sz="1200" dirty="0">
                <a:latin typeface="Times New Roman"/>
                <a:cs typeface="Times New Roman"/>
              </a:rPr>
              <a:t>Paradiso non </a:t>
            </a:r>
            <a:r>
              <a:rPr sz="1200" spc="-5" dirty="0">
                <a:latin typeface="Times New Roman"/>
                <a:cs typeface="Times New Roman"/>
              </a:rPr>
              <a:t>partecipano </a:t>
            </a:r>
            <a:r>
              <a:rPr sz="1200" dirty="0">
                <a:latin typeface="Times New Roman"/>
                <a:cs typeface="Times New Roman"/>
              </a:rPr>
              <a:t>mai alla  conduzione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di un </a:t>
            </a:r>
            <a:r>
              <a:rPr sz="1200" spc="-5" dirty="0">
                <a:latin typeface="Times New Roman"/>
                <a:cs typeface="Times New Roman"/>
              </a:rPr>
              <a:t>Universo locale, eccetto che su richiesta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in funzione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domini.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quello  che </a:t>
            </a:r>
            <a:r>
              <a:rPr sz="1200" dirty="0">
                <a:latin typeface="Times New Roman"/>
                <a:cs typeface="Times New Roman"/>
              </a:rPr>
              <a:t>un Unione dei Giorni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Fedele dei </a:t>
            </a:r>
            <a:r>
              <a:rPr sz="1200" dirty="0">
                <a:latin typeface="Times New Roman"/>
                <a:cs typeface="Times New Roman"/>
              </a:rPr>
              <a:t>Giorni lo è </a:t>
            </a:r>
            <a:r>
              <a:rPr sz="1200" spc="-5" dirty="0">
                <a:latin typeface="Times New Roman"/>
                <a:cs typeface="Times New Roman"/>
              </a:rPr>
              <a:t>per gli Altissimi </a:t>
            </a:r>
            <a:r>
              <a:rPr sz="1200" dirty="0">
                <a:latin typeface="Times New Roman"/>
                <a:cs typeface="Times New Roman"/>
              </a:rPr>
              <a:t>di una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costellazione.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257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(489.6) 43:4.3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Fedele dei </a:t>
            </a:r>
            <a:r>
              <a:rPr sz="1200" dirty="0">
                <a:latin typeface="Times New Roman"/>
                <a:cs typeface="Times New Roman"/>
              </a:rPr>
              <a:t>Giorni di Edentia è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costellazione il </a:t>
            </a:r>
            <a:r>
              <a:rPr sz="1200" spc="-5" dirty="0">
                <a:latin typeface="Times New Roman"/>
                <a:cs typeface="Times New Roman"/>
              </a:rPr>
              <a:t>centro del sistema paradisiaco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d’informazioni extrauniversali. Questi Figli della Trinità,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Paradiso,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 collegamento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943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03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 l’Unione dei Giorni supervisore, sono </a:t>
            </a:r>
            <a:r>
              <a:rPr sz="1200" dirty="0">
                <a:latin typeface="Times New Roman"/>
                <a:cs typeface="Times New Roman"/>
              </a:rPr>
              <a:t>in diretta e </a:t>
            </a:r>
            <a:r>
              <a:rPr sz="1200" spc="-5" dirty="0">
                <a:latin typeface="Times New Roman"/>
                <a:cs typeface="Times New Roman"/>
              </a:rPr>
              <a:t>costante comunicazione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del loro ordine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Universi,  </a:t>
            </a:r>
            <a:r>
              <a:rPr sz="1200" spc="-5" dirty="0">
                <a:latin typeface="Times New Roman"/>
                <a:cs typeface="Times New Roman"/>
              </a:rPr>
              <a:t>anche fino ad </a:t>
            </a:r>
            <a:r>
              <a:rPr sz="1200" dirty="0">
                <a:latin typeface="Times New Roman"/>
                <a:cs typeface="Times New Roman"/>
              </a:rPr>
              <a:t>Havona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62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(489.7) 43:4.4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santissimo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squisitamente bello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stupendamente adornato,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effettiva </a:t>
            </a:r>
            <a:r>
              <a:rPr sz="1200" spc="-5" dirty="0">
                <a:latin typeface="Times New Roman"/>
                <a:cs typeface="Times New Roman"/>
              </a:rPr>
              <a:t>del Figlio del </a:t>
            </a:r>
            <a:r>
              <a:rPr sz="1200" dirty="0">
                <a:latin typeface="Times New Roman"/>
                <a:cs typeface="Times New Roman"/>
              </a:rPr>
              <a:t>Paradiso è  modesta a </a:t>
            </a:r>
            <a:r>
              <a:rPr sz="1200" spc="-5" dirty="0">
                <a:latin typeface="Times New Roman"/>
                <a:cs typeface="Times New Roman"/>
              </a:rPr>
              <a:t>paragone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dimora centrale degli Altissimi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settanta strutture circostanti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compongono </a:t>
            </a:r>
            <a:r>
              <a:rPr sz="1200" dirty="0">
                <a:latin typeface="Times New Roman"/>
                <a:cs typeface="Times New Roman"/>
              </a:rPr>
              <a:t>l’unità residenziale  </a:t>
            </a:r>
            <a:r>
              <a:rPr sz="1200" spc="-5" dirty="0">
                <a:latin typeface="Times New Roman"/>
                <a:cs typeface="Times New Roman"/>
              </a:rPr>
              <a:t>dei Figli Vorondadek. Queste </a:t>
            </a:r>
            <a:r>
              <a:rPr sz="1200" dirty="0">
                <a:latin typeface="Times New Roman"/>
                <a:cs typeface="Times New Roman"/>
              </a:rPr>
              <a:t>sistemazioni sono </a:t>
            </a:r>
            <a:r>
              <a:rPr sz="1200" spc="-5" dirty="0">
                <a:latin typeface="Times New Roman"/>
                <a:cs typeface="Times New Roman"/>
              </a:rPr>
              <a:t>esclusivamente residenziali;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completamente separate dalle </a:t>
            </a:r>
            <a:r>
              <a:rPr sz="1200" dirty="0">
                <a:latin typeface="Times New Roman"/>
                <a:cs typeface="Times New Roman"/>
              </a:rPr>
              <a:t>vaste  costruzioni </a:t>
            </a:r>
            <a:r>
              <a:rPr sz="1200" spc="-5" dirty="0">
                <a:latin typeface="Times New Roman"/>
                <a:cs typeface="Times New Roman"/>
              </a:rPr>
              <a:t>amministrative del quartier generale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vengono trattati gli affari della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costellazione.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13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(489.8) 43:4.5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Fedele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Edentia è </a:t>
            </a:r>
            <a:r>
              <a:rPr sz="1200" spc="-5" dirty="0">
                <a:latin typeface="Times New Roman"/>
                <a:cs typeface="Times New Roman"/>
              </a:rPr>
              <a:t>situata </a:t>
            </a:r>
            <a:r>
              <a:rPr sz="1200" dirty="0">
                <a:latin typeface="Times New Roman"/>
                <a:cs typeface="Times New Roman"/>
              </a:rPr>
              <a:t>a nord delle </a:t>
            </a:r>
            <a:r>
              <a:rPr sz="1200" spc="-5" dirty="0">
                <a:latin typeface="Times New Roman"/>
                <a:cs typeface="Times New Roman"/>
              </a:rPr>
              <a:t>residenze degli Altissimi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conosciuta </a:t>
            </a:r>
            <a:r>
              <a:rPr sz="1200" dirty="0">
                <a:latin typeface="Times New Roman"/>
                <a:cs typeface="Times New Roman"/>
              </a:rPr>
              <a:t>come il  </a:t>
            </a:r>
            <a:r>
              <a:rPr sz="1200" spc="-5" dirty="0">
                <a:latin typeface="Times New Roman"/>
                <a:cs typeface="Times New Roman"/>
              </a:rPr>
              <a:t>“monte dell’assemblea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Paradiso”. Su questo </a:t>
            </a:r>
            <a:r>
              <a:rPr sz="1200" dirty="0">
                <a:latin typeface="Times New Roman"/>
                <a:cs typeface="Times New Roman"/>
              </a:rPr>
              <a:t>altopiano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ascendenti si </a:t>
            </a:r>
            <a:r>
              <a:rPr sz="1200" dirty="0">
                <a:latin typeface="Times New Roman"/>
                <a:cs typeface="Times New Roman"/>
              </a:rPr>
              <a:t>riuniscono </a:t>
            </a:r>
            <a:r>
              <a:rPr sz="1200" spc="-5" dirty="0">
                <a:latin typeface="Times New Roman"/>
                <a:cs typeface="Times New Roman"/>
              </a:rPr>
              <a:t>periodicamente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Figlio del Paradiso </a:t>
            </a:r>
            <a:r>
              <a:rPr sz="1200" dirty="0">
                <a:latin typeface="Times New Roman"/>
                <a:cs typeface="Times New Roman"/>
              </a:rPr>
              <a:t>raccontare il </a:t>
            </a:r>
            <a:r>
              <a:rPr sz="1200" spc="-5" dirty="0">
                <a:latin typeface="Times New Roman"/>
                <a:cs typeface="Times New Roman"/>
              </a:rPr>
              <a:t>lungo ed affascinante </a:t>
            </a:r>
            <a:r>
              <a:rPr sz="1200" dirty="0">
                <a:latin typeface="Times New Roman"/>
                <a:cs typeface="Times New Roman"/>
              </a:rPr>
              <a:t>viaggio dei mortali che </a:t>
            </a:r>
            <a:r>
              <a:rPr sz="1200" spc="-5" dirty="0">
                <a:latin typeface="Times New Roman"/>
                <a:cs typeface="Times New Roman"/>
              </a:rPr>
              <a:t>progrediscono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miliardo  </a:t>
            </a:r>
            <a:r>
              <a:rPr sz="1200" dirty="0">
                <a:latin typeface="Times New Roman"/>
                <a:cs typeface="Times New Roman"/>
              </a:rPr>
              <a:t>di mondi 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gioie </a:t>
            </a:r>
            <a:r>
              <a:rPr sz="1200" dirty="0">
                <a:latin typeface="Times New Roman"/>
                <a:cs typeface="Times New Roman"/>
              </a:rPr>
              <a:t>indescrivibili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dirty="0">
                <a:latin typeface="Times New Roman"/>
                <a:cs typeface="Times New Roman"/>
              </a:rPr>
              <a:t>Ed è in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riunioni </a:t>
            </a:r>
            <a:r>
              <a:rPr sz="1200" spc="-5" dirty="0">
                <a:latin typeface="Times New Roman"/>
                <a:cs typeface="Times New Roman"/>
              </a:rPr>
              <a:t>speciali sul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Monte</a:t>
            </a:r>
            <a:endParaRPr sz="1200">
              <a:latin typeface="Times New Roman"/>
              <a:cs typeface="Times New Roman"/>
            </a:endParaRPr>
          </a:p>
          <a:p>
            <a:pPr marL="88900" marR="965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dell’Assemblea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mortali morontiali fanno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più completa </a:t>
            </a:r>
            <a:r>
              <a:rPr sz="1200" spc="-5" dirty="0">
                <a:latin typeface="Times New Roman"/>
                <a:cs typeface="Times New Roman"/>
              </a:rPr>
              <a:t>dei vari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originarie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centrale.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4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(490.1) 43:4.6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Lucifero,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annunciando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pretese ad </a:t>
            </a:r>
            <a:r>
              <a:rPr sz="1200" dirty="0">
                <a:latin typeface="Times New Roman"/>
                <a:cs typeface="Times New Roman"/>
              </a:rPr>
              <a:t>una giurisdizione più </a:t>
            </a:r>
            <a:r>
              <a:rPr sz="1200" spc="-5" dirty="0">
                <a:latin typeface="Times New Roman"/>
                <a:cs typeface="Times New Roman"/>
              </a:rPr>
              <a:t>estesa, cercò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coinvolgere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nel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dell’Universo locale. </a:t>
            </a:r>
            <a:r>
              <a:rPr sz="1200" spc="-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aveva l’intenzione in </a:t>
            </a:r>
            <a:r>
              <a:rPr sz="1200" spc="-5" dirty="0">
                <a:latin typeface="Times New Roman"/>
                <a:cs typeface="Times New Roman"/>
              </a:rPr>
              <a:t>cuor suo,  dicendo: “Esalterò </a:t>
            </a:r>
            <a:r>
              <a:rPr sz="1200" dirty="0">
                <a:latin typeface="Times New Roman"/>
                <a:cs typeface="Times New Roman"/>
              </a:rPr>
              <a:t>il mio trono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dei </a:t>
            </a:r>
            <a:r>
              <a:rPr sz="1200" dirty="0">
                <a:latin typeface="Times New Roman"/>
                <a:cs typeface="Times New Roman"/>
              </a:rPr>
              <a:t>Figli di </a:t>
            </a:r>
            <a:r>
              <a:rPr sz="1200" spc="-5" dirty="0">
                <a:latin typeface="Times New Roman"/>
                <a:cs typeface="Times New Roman"/>
              </a:rPr>
              <a:t>Dio, siederò </a:t>
            </a:r>
            <a:r>
              <a:rPr sz="1200" dirty="0">
                <a:latin typeface="Times New Roman"/>
                <a:cs typeface="Times New Roman"/>
              </a:rPr>
              <a:t>a nord sul monte </a:t>
            </a:r>
            <a:r>
              <a:rPr sz="1200" spc="-5" dirty="0">
                <a:latin typeface="Times New Roman"/>
                <a:cs typeface="Times New Roman"/>
              </a:rPr>
              <a:t>dell’assemblea, sarò simile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all’Altissimo.”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71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(490.2) 43:4.7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Sovrani di </a:t>
            </a:r>
            <a:r>
              <a:rPr sz="1200" spc="-5" dirty="0">
                <a:latin typeface="Times New Roman"/>
                <a:cs typeface="Times New Roman"/>
              </a:rPr>
              <a:t>Sistema vengono periodicamente nei </a:t>
            </a:r>
            <a:r>
              <a:rPr sz="1200" dirty="0">
                <a:latin typeface="Times New Roman"/>
                <a:cs typeface="Times New Roman"/>
              </a:rPr>
              <a:t>conclavi di </a:t>
            </a:r>
            <a:r>
              <a:rPr sz="1200" spc="-5" dirty="0">
                <a:latin typeface="Times New Roman"/>
                <a:cs typeface="Times New Roman"/>
              </a:rPr>
              <a:t>Edentia che deliberano sul benessere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costellazione. 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gli </a:t>
            </a:r>
            <a:r>
              <a:rPr sz="1200" dirty="0">
                <a:latin typeface="Times New Roman"/>
                <a:cs typeface="Times New Roman"/>
              </a:rPr>
              <a:t>arciribelli di </a:t>
            </a:r>
            <a:r>
              <a:rPr sz="1200" spc="-5" dirty="0">
                <a:latin typeface="Times New Roman"/>
                <a:cs typeface="Times New Roman"/>
              </a:rPr>
              <a:t>Jerusem erano </a:t>
            </a:r>
            <a:r>
              <a:rPr sz="1200" dirty="0">
                <a:latin typeface="Times New Roman"/>
                <a:cs typeface="Times New Roman"/>
              </a:rPr>
              <a:t>soliti </a:t>
            </a:r>
            <a:r>
              <a:rPr sz="1200" spc="-5" dirty="0">
                <a:latin typeface="Times New Roman"/>
                <a:cs typeface="Times New Roman"/>
              </a:rPr>
              <a:t>partecipare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concili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come  facevano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precedenti occasioni.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trovò alcun modo </a:t>
            </a:r>
            <a:r>
              <a:rPr sz="1200" spc="-5" dirty="0">
                <a:latin typeface="Times New Roman"/>
                <a:cs typeface="Times New Roman"/>
              </a:rPr>
              <a:t>per porre fine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arrogante </a:t>
            </a:r>
            <a:r>
              <a:rPr sz="1200" dirty="0">
                <a:latin typeface="Times New Roman"/>
                <a:cs typeface="Times New Roman"/>
              </a:rPr>
              <a:t>sfrontatezza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dopo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79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sua susseguente </a:t>
            </a:r>
            <a:r>
              <a:rPr sz="1200" dirty="0">
                <a:latin typeface="Times New Roman"/>
                <a:cs typeface="Times New Roman"/>
              </a:rPr>
              <a:t>assunzione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sovranità illimitata </a:t>
            </a:r>
            <a:r>
              <a:rPr sz="1200" spc="-5" dirty="0">
                <a:latin typeface="Times New Roman"/>
                <a:cs typeface="Times New Roman"/>
              </a:rPr>
              <a:t>su tutto Nebadon.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 giorno </a:t>
            </a:r>
            <a:r>
              <a:rPr sz="1200" dirty="0">
                <a:latin typeface="Times New Roman"/>
                <a:cs typeface="Times New Roman"/>
              </a:rPr>
              <a:t>non  è stato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istigatori del </a:t>
            </a:r>
            <a:r>
              <a:rPr sz="1200" dirty="0">
                <a:latin typeface="Times New Roman"/>
                <a:cs typeface="Times New Roman"/>
              </a:rPr>
              <a:t>peccato di </a:t>
            </a:r>
            <a:r>
              <a:rPr sz="1200" spc="-5" dirty="0">
                <a:latin typeface="Times New Roman"/>
                <a:cs typeface="Times New Roman"/>
              </a:rPr>
              <a:t>sedere nei </a:t>
            </a:r>
            <a:r>
              <a:rPr sz="1200" dirty="0">
                <a:latin typeface="Times New Roman"/>
                <a:cs typeface="Times New Roman"/>
              </a:rPr>
              <a:t>consigli di </a:t>
            </a:r>
            <a:r>
              <a:rPr sz="1200" spc="-5" dirty="0">
                <a:latin typeface="Times New Roman"/>
                <a:cs typeface="Times New Roman"/>
              </a:rPr>
              <a:t>Edentia dei leali Sovrani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(490.3) 43:4.8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maestri dei tempi antichi conoscessero queste </a:t>
            </a:r>
            <a:r>
              <a:rPr sz="1200" dirty="0">
                <a:latin typeface="Times New Roman"/>
                <a:cs typeface="Times New Roman"/>
              </a:rPr>
              <a:t>cose è </a:t>
            </a:r>
            <a:r>
              <a:rPr sz="1200" spc="-5" dirty="0">
                <a:latin typeface="Times New Roman"/>
                <a:cs typeface="Times New Roman"/>
              </a:rPr>
              <a:t>dimostrato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citazione: “E ci 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Dio vennero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presentarsi davanti agli Altissimi,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anche Satana e </a:t>
            </a:r>
            <a:r>
              <a:rPr sz="1200" spc="-5" dirty="0">
                <a:latin typeface="Times New Roman"/>
                <a:cs typeface="Times New Roman"/>
              </a:rPr>
              <a:t>si presentò </a:t>
            </a:r>
            <a:r>
              <a:rPr sz="1200" dirty="0">
                <a:latin typeface="Times New Roman"/>
                <a:cs typeface="Times New Roman"/>
              </a:rPr>
              <a:t>tra di loro.”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l’attestazione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fatto  indipendentemente dal </a:t>
            </a:r>
            <a:r>
              <a:rPr sz="1200" dirty="0">
                <a:latin typeface="Times New Roman"/>
                <a:cs typeface="Times New Roman"/>
              </a:rPr>
              <a:t>contesto in </a:t>
            </a:r>
            <a:r>
              <a:rPr sz="1200" spc="-5" dirty="0">
                <a:latin typeface="Times New Roman"/>
                <a:cs typeface="Times New Roman"/>
              </a:rPr>
              <a:t>cui si </a:t>
            </a:r>
            <a:r>
              <a:rPr sz="1200" dirty="0">
                <a:latin typeface="Times New Roman"/>
                <a:cs typeface="Times New Roman"/>
              </a:rPr>
              <a:t>viene 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trovare.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3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(490.4) 43:4.9 </a:t>
            </a:r>
            <a:r>
              <a:rPr sz="1200" spc="-5" dirty="0">
                <a:latin typeface="Times New Roman"/>
                <a:cs typeface="Times New Roman"/>
              </a:rPr>
              <a:t>Dal trionfo </a:t>
            </a:r>
            <a:r>
              <a:rPr sz="1200" dirty="0">
                <a:latin typeface="Times New Roman"/>
                <a:cs typeface="Times New Roman"/>
              </a:rPr>
              <a:t>di Cristo, tutta </a:t>
            </a:r>
            <a:r>
              <a:rPr sz="1200" spc="-5" dirty="0">
                <a:latin typeface="Times New Roman"/>
                <a:cs typeface="Times New Roman"/>
              </a:rPr>
              <a:t>Norlatiadek sta per essere ripulita dal 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ribelli. </a:t>
            </a:r>
            <a:r>
              <a:rPr sz="1200" dirty="0">
                <a:latin typeface="Times New Roman"/>
                <a:cs typeface="Times New Roman"/>
              </a:rPr>
              <a:t>Qualche tempo </a:t>
            </a:r>
            <a:r>
              <a:rPr sz="1200" spc="-5" dirty="0">
                <a:latin typeface="Times New Roman"/>
                <a:cs typeface="Times New Roman"/>
              </a:rPr>
              <a:t>prima della </a:t>
            </a:r>
            <a:r>
              <a:rPr sz="1200" dirty="0">
                <a:latin typeface="Times New Roman"/>
                <a:cs typeface="Times New Roman"/>
              </a:rPr>
              <a:t>morte di 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Satana, </a:t>
            </a:r>
            <a:r>
              <a:rPr sz="1200" spc="-5" dirty="0">
                <a:latin typeface="Times New Roman"/>
                <a:cs typeface="Times New Roman"/>
              </a:rPr>
              <a:t>l’associato </a:t>
            </a:r>
            <a:r>
              <a:rPr sz="1200" dirty="0">
                <a:latin typeface="Times New Roman"/>
                <a:cs typeface="Times New Roman"/>
              </a:rPr>
              <a:t>del decaduto </a:t>
            </a:r>
            <a:r>
              <a:rPr sz="1200" spc="-5" dirty="0">
                <a:latin typeface="Times New Roman"/>
                <a:cs typeface="Times New Roman"/>
              </a:rPr>
              <a:t>Lucifero, tentò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assistere ad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conclave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ma il  </a:t>
            </a:r>
            <a:r>
              <a:rPr sz="1200" spc="-5" dirty="0">
                <a:latin typeface="Times New Roman"/>
                <a:cs typeface="Times New Roman"/>
              </a:rPr>
              <a:t>consolidamento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sentimento contro gli </a:t>
            </a:r>
            <a:r>
              <a:rPr sz="1200" dirty="0">
                <a:latin typeface="Times New Roman"/>
                <a:cs typeface="Times New Roman"/>
              </a:rPr>
              <a:t>arciribelli </a:t>
            </a:r>
            <a:r>
              <a:rPr sz="1200" spc="-5" dirty="0">
                <a:latin typeface="Times New Roman"/>
                <a:cs typeface="Times New Roman"/>
              </a:rPr>
              <a:t>aveva raggiunto </a:t>
            </a:r>
            <a:r>
              <a:rPr sz="1200" dirty="0">
                <a:latin typeface="Times New Roman"/>
                <a:cs typeface="Times New Roman"/>
              </a:rPr>
              <a:t>il punto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porte </a:t>
            </a:r>
            <a:r>
              <a:rPr sz="1200" spc="-5" dirty="0">
                <a:latin typeface="Times New Roman"/>
                <a:cs typeface="Times New Roman"/>
              </a:rPr>
              <a:t>della comprensione erano così </a:t>
            </a:r>
            <a:r>
              <a:rPr sz="1200" dirty="0">
                <a:latin typeface="Times New Roman"/>
                <a:cs typeface="Times New Roman"/>
              </a:rPr>
              <a:t>quasi  </a:t>
            </a:r>
            <a:r>
              <a:rPr sz="1200" spc="-5" dirty="0">
                <a:latin typeface="Times New Roman"/>
                <a:cs typeface="Times New Roman"/>
              </a:rPr>
              <a:t>universalmente chiuse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si lasciò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agli avversari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</a:t>
            </a:r>
            <a:r>
              <a:rPr sz="1200" dirty="0">
                <a:latin typeface="Times New Roman"/>
                <a:cs typeface="Times New Roman"/>
              </a:rPr>
              <a:t>Quando non </a:t>
            </a:r>
            <a:r>
              <a:rPr sz="1200" spc="-5" dirty="0">
                <a:latin typeface="Times New Roman"/>
                <a:cs typeface="Times New Roman"/>
              </a:rPr>
              <a:t>esiste alcuna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aperta per </a:t>
            </a:r>
            <a:r>
              <a:rPr sz="1200" dirty="0">
                <a:latin typeface="Times New Roman"/>
                <a:cs typeface="Times New Roman"/>
              </a:rPr>
              <a:t>accogliere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alcuna </a:t>
            </a:r>
            <a:r>
              <a:rPr sz="1200" dirty="0">
                <a:latin typeface="Times New Roman"/>
                <a:cs typeface="Times New Roman"/>
              </a:rPr>
              <a:t>opportunità di </a:t>
            </a:r>
            <a:r>
              <a:rPr sz="1200" spc="-5" dirty="0">
                <a:latin typeface="Times New Roman"/>
                <a:cs typeface="Times New Roman"/>
              </a:rPr>
              <a:t>ospitare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porte </a:t>
            </a:r>
            <a:r>
              <a:rPr sz="1200" spc="-5" dirty="0">
                <a:latin typeface="Times New Roman"/>
                <a:cs typeface="Times New Roman"/>
              </a:rPr>
              <a:t>dei cuori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Edentia si chiusero davanti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Satana. Egli fu  unanimemente respinto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di Sistema </a:t>
            </a:r>
            <a:r>
              <a:rPr sz="1200" spc="-5" dirty="0">
                <a:latin typeface="Times New Roman"/>
                <a:cs typeface="Times New Roman"/>
              </a:rPr>
              <a:t>riuniti,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in questo momento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dell’Uomo </a:t>
            </a:r>
            <a:r>
              <a:rPr sz="1200" dirty="0">
                <a:latin typeface="Times New Roman"/>
                <a:cs typeface="Times New Roman"/>
              </a:rPr>
              <a:t>“vide </a:t>
            </a:r>
            <a:r>
              <a:rPr sz="1200" spc="-5" dirty="0">
                <a:latin typeface="Times New Roman"/>
                <a:cs typeface="Times New Roman"/>
              </a:rPr>
              <a:t>Satana </a:t>
            </a:r>
            <a:r>
              <a:rPr sz="1200" dirty="0">
                <a:latin typeface="Times New Roman"/>
                <a:cs typeface="Times New Roman"/>
              </a:rPr>
              <a:t>cadere dal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lampo”.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22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(490.5) 43:4.10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eretta </a:t>
            </a:r>
            <a:r>
              <a:rPr sz="1200" dirty="0">
                <a:latin typeface="Times New Roman"/>
                <a:cs typeface="Times New Roman"/>
              </a:rPr>
              <a:t>una nuova costruzione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residenza del Fedele dei </a:t>
            </a:r>
            <a:r>
              <a:rPr sz="1200" dirty="0">
                <a:latin typeface="Times New Roman"/>
                <a:cs typeface="Times New Roman"/>
              </a:rPr>
              <a:t>Giorni. Questo  </a:t>
            </a:r>
            <a:r>
              <a:rPr sz="1200" spc="-5" dirty="0">
                <a:latin typeface="Times New Roman"/>
                <a:cs typeface="Times New Roman"/>
              </a:rPr>
              <a:t>edificio temporaneo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sede dell’agente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dell’Altissimo, che opera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stretto contatto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del </a:t>
            </a:r>
            <a:r>
              <a:rPr sz="1200" spc="5" dirty="0">
                <a:latin typeface="Times New Roman"/>
                <a:cs typeface="Times New Roman"/>
              </a:rPr>
              <a:t>Paradiso  </a:t>
            </a:r>
            <a:r>
              <a:rPr sz="1200" spc="-5" dirty="0">
                <a:latin typeface="Times New Roman"/>
                <a:cs typeface="Times New Roman"/>
              </a:rPr>
              <a:t>come consulente presso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della costellazione 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questioni concernenti </a:t>
            </a:r>
            <a:r>
              <a:rPr sz="1200" dirty="0">
                <a:latin typeface="Times New Roman"/>
                <a:cs typeface="Times New Roman"/>
              </a:rPr>
              <a:t>la politica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dell’ordine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peccato e la </a:t>
            </a:r>
            <a:r>
              <a:rPr sz="1200" spc="-5" dirty="0">
                <a:latin typeface="Times New Roman"/>
                <a:cs typeface="Times New Roman"/>
              </a:rPr>
              <a:t>ribellione.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20709" cy="39630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Padri di Edentia dopo la ribellione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Lucifero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(490.6) 43:5.1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rotazione </a:t>
            </a:r>
            <a:r>
              <a:rPr sz="1200" spc="-5" dirty="0">
                <a:latin typeface="Times New Roman"/>
                <a:cs typeface="Times New Roman"/>
              </a:rPr>
              <a:t>degli Altissimi su Edentia fu sospesa al tempo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attualmente gli  </a:t>
            </a:r>
            <a:r>
              <a:rPr sz="1200" spc="-5" dirty="0">
                <a:latin typeface="Times New Roman"/>
                <a:cs typeface="Times New Roman"/>
              </a:rPr>
              <a:t>stessi governanti che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tempo.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pensiamo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verrà fatto alcun cambiamento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che Lucifero ed </a:t>
            </a:r>
            <a:r>
              <a:rPr sz="1200" dirty="0">
                <a:latin typeface="Times New Roman"/>
                <a:cs typeface="Times New Roman"/>
              </a:rPr>
              <a:t>i suoi associati non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definitivamente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eliminati.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98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(490.7) 43:5.2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l’attuale governo </a:t>
            </a:r>
            <a:r>
              <a:rPr sz="1200" dirty="0">
                <a:latin typeface="Times New Roman"/>
                <a:cs typeface="Times New Roman"/>
              </a:rPr>
              <a:t>della costellazione è </a:t>
            </a:r>
            <a:r>
              <a:rPr sz="1200" spc="-5" dirty="0">
                <a:latin typeface="Times New Roman"/>
                <a:cs typeface="Times New Roman"/>
              </a:rPr>
              <a:t>stato allargato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includere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Figli dell’ordine Vorondadek. </a:t>
            </a:r>
            <a:r>
              <a:rPr sz="1200" spc="-10" dirty="0">
                <a:latin typeface="Times New Roman"/>
                <a:cs typeface="Times New Roman"/>
              </a:rPr>
              <a:t>Questi  </a:t>
            </a:r>
            <a:r>
              <a:rPr sz="1200" dirty="0">
                <a:latin typeface="Times New Roman"/>
                <a:cs typeface="Times New Roman"/>
              </a:rPr>
              <a:t>dodici sono i</a:t>
            </a:r>
            <a:r>
              <a:rPr sz="1200" spc="-5" dirty="0">
                <a:latin typeface="Times New Roman"/>
                <a:cs typeface="Times New Roman"/>
              </a:rPr>
              <a:t> 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188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(490.8) 43:5.3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della Costellazione. </a:t>
            </a:r>
            <a:r>
              <a:rPr sz="1200" spc="-5" dirty="0">
                <a:latin typeface="Times New Roman"/>
                <a:cs typeface="Times New Roman"/>
              </a:rPr>
              <a:t>L’attuale Altissimo governante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617.318 </a:t>
            </a:r>
            <a:r>
              <a:rPr sz="1200" spc="-5" dirty="0">
                <a:latin typeface="Times New Roman"/>
                <a:cs typeface="Times New Roman"/>
              </a:rPr>
              <a:t>della  serie Vorondadek </a:t>
            </a:r>
            <a:r>
              <a:rPr sz="1200" dirty="0">
                <a:latin typeface="Times New Roman"/>
                <a:cs typeface="Times New Roman"/>
              </a:rPr>
              <a:t>di Nebadon.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prestato servizio in </a:t>
            </a:r>
            <a:r>
              <a:rPr sz="1200" spc="-5" dirty="0">
                <a:latin typeface="Times New Roman"/>
                <a:cs typeface="Times New Roman"/>
              </a:rPr>
              <a:t>molte costellazioni </a:t>
            </a:r>
            <a:r>
              <a:rPr sz="1200" dirty="0">
                <a:latin typeface="Times New Roman"/>
                <a:cs typeface="Times New Roman"/>
              </a:rPr>
              <a:t>del nostro </a:t>
            </a:r>
            <a:r>
              <a:rPr sz="1200" spc="-5" dirty="0">
                <a:latin typeface="Times New Roman"/>
                <a:cs typeface="Times New Roman"/>
              </a:rPr>
              <a:t>Universo locale prima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le sue responsabilità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Edentia.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461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(490.9) 43:5.4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L’Altissimo associato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senior.</a:t>
            </a:r>
            <a:endParaRPr sz="1200">
              <a:latin typeface="Times New Roman"/>
              <a:cs typeface="Times New Roman"/>
            </a:endParaRPr>
          </a:p>
          <a:p>
            <a:pPr marL="546100" algn="just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(491.1) 43:5.5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L’Altissimo associato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junior.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63500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(491.2) 43:5.6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L’Altissimo consulente,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rappresentante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questi </a:t>
            </a:r>
            <a:r>
              <a:rPr sz="1200" dirty="0">
                <a:latin typeface="Times New Roman"/>
                <a:cs typeface="Times New Roman"/>
              </a:rPr>
              <a:t>ha raggiunto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727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(491.3) 43:5.7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L’Altissimo esecutivo,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rappresentante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stazionato </a:t>
            </a:r>
            <a:r>
              <a:rPr sz="1200" spc="-5" dirty="0">
                <a:latin typeface="Times New Roman"/>
                <a:cs typeface="Times New Roman"/>
              </a:rPr>
              <a:t>su Edentia fin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ribellione 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96924" y="513333"/>
            <a:ext cx="7317740" cy="35515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3505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(491.4) 43:5.8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L’Altissimo capo degli osservatori planetari,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direttore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osservatori Vorondadek </a:t>
            </a:r>
            <a:r>
              <a:rPr sz="1200" dirty="0">
                <a:latin typeface="Times New Roman"/>
                <a:cs typeface="Times New Roman"/>
              </a:rPr>
              <a:t>stazionati sui  mondi </a:t>
            </a:r>
            <a:r>
              <a:rPr sz="1200" spc="-5" dirty="0">
                <a:latin typeface="Times New Roman"/>
                <a:cs typeface="Times New Roman"/>
              </a:rPr>
              <a:t>isolati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51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(491.5) 43:5.9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L’Altissimo arbitro,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Vorondadek incaricato </a:t>
            </a:r>
            <a:r>
              <a:rPr sz="1200" dirty="0">
                <a:latin typeface="Times New Roman"/>
                <a:cs typeface="Times New Roman"/>
              </a:rPr>
              <a:t>del compito di </a:t>
            </a:r>
            <a:r>
              <a:rPr sz="1200" spc="-5" dirty="0">
                <a:latin typeface="Times New Roman"/>
                <a:cs typeface="Times New Roman"/>
              </a:rPr>
              <a:t>appianare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difficoltà  conseguenti alla </a:t>
            </a:r>
            <a:r>
              <a:rPr sz="1200" dirty="0">
                <a:latin typeface="Times New Roman"/>
                <a:cs typeface="Times New Roman"/>
              </a:rPr>
              <a:t>ribellione </a:t>
            </a:r>
            <a:r>
              <a:rPr sz="1200" spc="-5" dirty="0">
                <a:latin typeface="Times New Roman"/>
                <a:cs typeface="Times New Roman"/>
              </a:rPr>
              <a:t>all’interno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costellazione.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71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(491.6) 43:5.10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L’Altissimo amministratore d’emergenza,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Vorondadek incaricato del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adattare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disposizioni d’emergenza della legislatura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 ai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isolati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ribellione.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6858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(491.7) 43:5.11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L’Altissimo mediatore,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Vorondadek incaricato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armonizzare gli aggiustamenti speciali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conferimento su Urantia con l’amministrazione corrente </a:t>
            </a:r>
            <a:r>
              <a:rPr sz="1200" dirty="0">
                <a:latin typeface="Times New Roman"/>
                <a:cs typeface="Times New Roman"/>
              </a:rPr>
              <a:t>della costellazione.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questo Figlio </a:t>
            </a:r>
            <a:r>
              <a:rPr sz="1200" dirty="0">
                <a:latin typeface="Times New Roman"/>
                <a:cs typeface="Times New Roman"/>
              </a:rPr>
              <a:t>è resa  </a:t>
            </a:r>
            <a:r>
              <a:rPr sz="1200" spc="-5" dirty="0">
                <a:latin typeface="Times New Roman"/>
                <a:cs typeface="Times New Roman"/>
              </a:rPr>
              <a:t>necessaria dalla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di certe </a:t>
            </a:r>
            <a:r>
              <a:rPr sz="1200" spc="-5" dirty="0">
                <a:latin typeface="Times New Roman"/>
                <a:cs typeface="Times New Roman"/>
              </a:rPr>
              <a:t>attività degli arcangeli </a:t>
            </a:r>
            <a:r>
              <a:rPr sz="1200" dirty="0">
                <a:latin typeface="Times New Roman"/>
                <a:cs typeface="Times New Roman"/>
              </a:rPr>
              <a:t>e di numerosi altri </a:t>
            </a:r>
            <a:r>
              <a:rPr sz="1200" spc="-5" dirty="0">
                <a:latin typeface="Times New Roman"/>
                <a:cs typeface="Times New Roman"/>
              </a:rPr>
              <a:t>ministeri irregolari, come </a:t>
            </a:r>
            <a:r>
              <a:rPr sz="1200" dirty="0">
                <a:latin typeface="Times New Roman"/>
                <a:cs typeface="Times New Roman"/>
              </a:rPr>
              <a:t>pure  </a:t>
            </a:r>
            <a:r>
              <a:rPr sz="1200" spc="-5" dirty="0">
                <a:latin typeface="Times New Roman"/>
                <a:cs typeface="Times New Roman"/>
              </a:rPr>
              <a:t>delle attività speciali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Brillanti Astri della Sera su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500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(491.8) 43:5.12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L’Altissimo giudice-avvocato,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 tribunale d’emergenza consacrato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regolamento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problemi speciali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 risultanti dalla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conseguente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36703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(491.9) 43:5.13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5" dirty="0">
                <a:latin typeface="Times New Roman"/>
                <a:cs typeface="Times New Roman"/>
              </a:rPr>
              <a:t>L’Altissimo agente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Vorondadek assegnato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incaricato come consigliere speciale del Fedele dei Giorni riguardo alla </a:t>
            </a:r>
            <a:r>
              <a:rPr sz="1200" dirty="0">
                <a:latin typeface="Times New Roman"/>
                <a:cs typeface="Times New Roman"/>
              </a:rPr>
              <a:t>migliore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condotta da </a:t>
            </a:r>
            <a:r>
              <a:rPr sz="1200" spc="-5" dirty="0">
                <a:latin typeface="Times New Roman"/>
                <a:cs typeface="Times New Roman"/>
              </a:rPr>
              <a:t>seguire nel  trattare </a:t>
            </a: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e la slealtà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7169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(491.10) 43:5.14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5" dirty="0">
                <a:latin typeface="Times New Roman"/>
                <a:cs typeface="Times New Roman"/>
              </a:rPr>
              <a:t>L’Altissimo direttore,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presidente del consiglio </a:t>
            </a:r>
            <a:r>
              <a:rPr sz="1200" dirty="0">
                <a:latin typeface="Times New Roman"/>
                <a:cs typeface="Times New Roman"/>
              </a:rPr>
              <a:t>d’emergenza di </a:t>
            </a:r>
            <a:r>
              <a:rPr sz="1200" spc="-5" dirty="0">
                <a:latin typeface="Times New Roman"/>
                <a:cs typeface="Times New Roman"/>
              </a:rPr>
              <a:t>Edentia.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 assegnate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dell’insurrezione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d’emergenza,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delegato 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presiede </a:t>
            </a:r>
            <a:r>
              <a:rPr sz="1200" dirty="0">
                <a:latin typeface="Times New Roman"/>
                <a:cs typeface="Times New Roman"/>
              </a:rPr>
              <a:t>è un Figlio </a:t>
            </a:r>
            <a:r>
              <a:rPr sz="1200" spc="-5" dirty="0">
                <a:latin typeface="Times New Roman"/>
                <a:cs typeface="Times New Roman"/>
              </a:rPr>
              <a:t>Vorondadek </a:t>
            </a:r>
            <a:r>
              <a:rPr sz="1200" dirty="0">
                <a:latin typeface="Times New Roman"/>
                <a:cs typeface="Times New Roman"/>
              </a:rPr>
              <a:t>di straordinaria</a:t>
            </a:r>
            <a:r>
              <a:rPr sz="1200" spc="-5" dirty="0">
                <a:latin typeface="Times New Roman"/>
                <a:cs typeface="Times New Roman"/>
              </a:rPr>
              <a:t> esperienza.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24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(491.11) 43:5.15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tutto ciò non tiene conto </a:t>
            </a:r>
            <a:r>
              <a:rPr sz="1200" dirty="0">
                <a:latin typeface="Times New Roman"/>
                <a:cs typeface="Times New Roman"/>
              </a:rPr>
              <a:t>dei numerosi </a:t>
            </a:r>
            <a:r>
              <a:rPr sz="1200" spc="-5" dirty="0">
                <a:latin typeface="Times New Roman"/>
                <a:cs typeface="Times New Roman"/>
              </a:rPr>
              <a:t>Vorondadek, </a:t>
            </a:r>
            <a:r>
              <a:rPr sz="1200" dirty="0">
                <a:latin typeface="Times New Roman"/>
                <a:cs typeface="Times New Roman"/>
              </a:rPr>
              <a:t>rappresentanti delle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e di altri che sono  pure </a:t>
            </a:r>
            <a:r>
              <a:rPr sz="1200" spc="-5" dirty="0">
                <a:latin typeface="Times New Roman"/>
                <a:cs typeface="Times New Roman"/>
              </a:rPr>
              <a:t>residenti 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Edentia.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(491.12) 43:5.16 </a:t>
            </a:r>
            <a:r>
              <a:rPr sz="1200" spc="-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hanno sempre prestato un’attenzione particolare ad Urantia </a:t>
            </a:r>
            <a:r>
              <a:rPr sz="1200" dirty="0">
                <a:latin typeface="Times New Roman"/>
                <a:cs typeface="Times New Roman"/>
              </a:rPr>
              <a:t>e agli </a:t>
            </a:r>
            <a:r>
              <a:rPr sz="1200" spc="-5" dirty="0">
                <a:latin typeface="Times New Roman"/>
                <a:cs typeface="Times New Roman"/>
              </a:rPr>
              <a:t>altri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isolati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di un tempo riconobbe la </a:t>
            </a:r>
            <a:r>
              <a:rPr sz="1200" spc="-5" dirty="0">
                <a:latin typeface="Times New Roman"/>
                <a:cs typeface="Times New Roman"/>
              </a:rPr>
              <a:t>mano direttrice dei Padri </a:t>
            </a:r>
            <a:r>
              <a:rPr sz="1200" dirty="0">
                <a:latin typeface="Times New Roman"/>
                <a:cs typeface="Times New Roman"/>
              </a:rPr>
              <a:t>della Costellazione negli </a:t>
            </a:r>
            <a:r>
              <a:rPr sz="1200" spc="-5" dirty="0">
                <a:latin typeface="Times New Roman"/>
                <a:cs typeface="Times New Roman"/>
              </a:rPr>
              <a:t>affari delle </a:t>
            </a:r>
            <a:r>
              <a:rPr sz="1200" dirty="0">
                <a:latin typeface="Times New Roman"/>
                <a:cs typeface="Times New Roman"/>
              </a:rPr>
              <a:t>nazioni.  </a:t>
            </a:r>
            <a:r>
              <a:rPr sz="1200" spc="-5" dirty="0">
                <a:latin typeface="Times New Roman"/>
                <a:cs typeface="Times New Roman"/>
              </a:rPr>
              <a:t>“Quando l’Altissimo </a:t>
            </a:r>
            <a:r>
              <a:rPr sz="1200" dirty="0">
                <a:latin typeface="Times New Roman"/>
                <a:cs typeface="Times New Roman"/>
              </a:rPr>
              <a:t>divise la </a:t>
            </a:r>
            <a:r>
              <a:rPr sz="1200" spc="-5" dirty="0">
                <a:latin typeface="Times New Roman"/>
                <a:cs typeface="Times New Roman"/>
              </a:rPr>
              <a:t>loro eredità </a:t>
            </a:r>
            <a:r>
              <a:rPr sz="1200" dirty="0">
                <a:latin typeface="Times New Roman"/>
                <a:cs typeface="Times New Roman"/>
              </a:rPr>
              <a:t>tra le nazioni, </a:t>
            </a:r>
            <a:r>
              <a:rPr sz="1200" spc="-5" dirty="0">
                <a:latin typeface="Times New Roman"/>
                <a:cs typeface="Times New Roman"/>
              </a:rPr>
              <a:t>quando separò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fissò 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796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(491.13) 43:5.17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mondo in </a:t>
            </a:r>
            <a:r>
              <a:rPr sz="1200" spc="-5" dirty="0">
                <a:latin typeface="Times New Roman"/>
                <a:cs typeface="Times New Roman"/>
              </a:rPr>
              <a:t>quarantena </a:t>
            </a:r>
            <a:r>
              <a:rPr sz="1200" dirty="0">
                <a:latin typeface="Times New Roman"/>
                <a:cs typeface="Times New Roman"/>
              </a:rPr>
              <a:t>o isolato ospita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Vorondadek </a:t>
            </a:r>
            <a:r>
              <a:rPr sz="1200" spc="-5" dirty="0">
                <a:latin typeface="Times New Roman"/>
                <a:cs typeface="Times New Roman"/>
              </a:rPr>
              <a:t>che agisce come osservatore. </a:t>
            </a:r>
            <a:r>
              <a:rPr sz="1200" dirty="0">
                <a:latin typeface="Times New Roman"/>
                <a:cs typeface="Times New Roman"/>
              </a:rPr>
              <a:t>Questi non partecipa  </a:t>
            </a:r>
            <a:r>
              <a:rPr sz="1200" spc="-5" dirty="0">
                <a:latin typeface="Times New Roman"/>
                <a:cs typeface="Times New Roman"/>
              </a:rPr>
              <a:t>all’amministrazione planetaria, eccetto quando gli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dal Padre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Costellazione </a:t>
            </a:r>
            <a:r>
              <a:rPr sz="1200" spc="-5" dirty="0">
                <a:latin typeface="Times New Roman"/>
                <a:cs typeface="Times New Roman"/>
              </a:rPr>
              <a:t>d’intervenire negli affari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nazioni.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Altissimo osservatore che “governa nei </a:t>
            </a:r>
            <a:r>
              <a:rPr sz="1200" dirty="0">
                <a:latin typeface="Times New Roman"/>
                <a:cs typeface="Times New Roman"/>
              </a:rPr>
              <a:t>regni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uomini”.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isolati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Norlatiadek, ed </a:t>
            </a:r>
            <a:r>
              <a:rPr sz="1200" dirty="0">
                <a:latin typeface="Times New Roman"/>
                <a:cs typeface="Times New Roman"/>
              </a:rPr>
              <a:t>un osservatore </a:t>
            </a:r>
            <a:r>
              <a:rPr sz="1200" spc="-5" dirty="0">
                <a:latin typeface="Times New Roman"/>
                <a:cs typeface="Times New Roman"/>
              </a:rPr>
              <a:t>Vorondadek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sempre stazionato </a:t>
            </a:r>
            <a:r>
              <a:rPr sz="1200" spc="-5" dirty="0">
                <a:latin typeface="Times New Roman"/>
                <a:cs typeface="Times New Roman"/>
              </a:rPr>
              <a:t>sul pianeta fin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tradimento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Caligastia. </a:t>
            </a:r>
            <a:r>
              <a:rPr sz="1200" dirty="0">
                <a:latin typeface="Times New Roman"/>
                <a:cs typeface="Times New Roman"/>
              </a:rPr>
              <a:t>Quando Machiventa  </a:t>
            </a:r>
            <a:r>
              <a:rPr sz="1200" spc="-5" dirty="0">
                <a:latin typeface="Times New Roman"/>
                <a:cs typeface="Times New Roman"/>
              </a:rPr>
              <a:t>Melchizedek esercitò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ministero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semimateriale su Urantia, rese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rispettoso </a:t>
            </a:r>
            <a:r>
              <a:rPr sz="1200" dirty="0">
                <a:latin typeface="Times New Roman"/>
                <a:cs typeface="Times New Roman"/>
              </a:rPr>
              <a:t>omaggio all’Altissimo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osservatore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50"/>
              </a:lnSpc>
            </a:pP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servizio, </a:t>
            </a:r>
            <a:r>
              <a:rPr sz="1200" dirty="0">
                <a:latin typeface="Times New Roman"/>
                <a:cs typeface="Times New Roman"/>
              </a:rPr>
              <a:t>così come </a:t>
            </a:r>
            <a:r>
              <a:rPr sz="1200" spc="-5" dirty="0">
                <a:latin typeface="Times New Roman"/>
                <a:cs typeface="Times New Roman"/>
              </a:rPr>
              <a:t>sta scritto: “E Melchizedek, </a:t>
            </a:r>
            <a:r>
              <a:rPr sz="1200" dirty="0">
                <a:latin typeface="Times New Roman"/>
                <a:cs typeface="Times New Roman"/>
              </a:rPr>
              <a:t>re di Salem, era il </a:t>
            </a:r>
            <a:r>
              <a:rPr sz="1200" spc="-5" dirty="0">
                <a:latin typeface="Times New Roman"/>
                <a:cs typeface="Times New Roman"/>
              </a:rPr>
              <a:t>sacerdote dell’Altissimo.” Melchizedek rivelò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76200" marR="25907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Altissimo osservatore ad Abramo </a:t>
            </a:r>
            <a:r>
              <a:rPr sz="1200" dirty="0">
                <a:latin typeface="Times New Roman"/>
                <a:cs typeface="Times New Roman"/>
              </a:rPr>
              <a:t>quando disse: </a:t>
            </a:r>
            <a:r>
              <a:rPr sz="1200" spc="-5" dirty="0">
                <a:latin typeface="Times New Roman"/>
                <a:cs typeface="Times New Roman"/>
              </a:rPr>
              <a:t>“E benedetto sia l’Altissimo, che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consegnato </a:t>
            </a:r>
            <a:r>
              <a:rPr sz="1200" dirty="0">
                <a:latin typeface="Times New Roman"/>
                <a:cs typeface="Times New Roman"/>
              </a:rPr>
              <a:t>i tuoi nemici 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tue</a:t>
            </a:r>
            <a:r>
              <a:rPr sz="1200" spc="-5" dirty="0">
                <a:latin typeface="Times New Roman"/>
                <a:cs typeface="Times New Roman"/>
              </a:rPr>
              <a:t> mani.”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9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(367.7) 33:2.5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sia ufficialmente </a:t>
            </a:r>
            <a:r>
              <a:rPr sz="1200" dirty="0">
                <a:latin typeface="Times New Roman"/>
                <a:cs typeface="Times New Roman"/>
              </a:rPr>
              <a:t>situato </a:t>
            </a:r>
            <a:r>
              <a:rPr sz="1200" spc="-5" dirty="0">
                <a:latin typeface="Times New Roman"/>
                <a:cs typeface="Times New Roman"/>
              </a:rPr>
              <a:t>su Salvington,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egli trascorre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del suo </a:t>
            </a:r>
            <a:r>
              <a:rPr sz="1200" dirty="0">
                <a:latin typeface="Times New Roman"/>
                <a:cs typeface="Times New Roman"/>
              </a:rPr>
              <a:t>tempo a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capitali delle </a:t>
            </a:r>
            <a:r>
              <a:rPr sz="1200" dirty="0">
                <a:latin typeface="Times New Roman"/>
                <a:cs typeface="Times New Roman"/>
              </a:rPr>
              <a:t>costellazioni e </a:t>
            </a:r>
            <a:r>
              <a:rPr sz="1200" spc="-5" dirty="0">
                <a:latin typeface="Times New Roman"/>
                <a:cs typeface="Times New Roman"/>
              </a:rPr>
              <a:t>dei sistemi ed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singoli pianeti. Periodicamente egli si </a:t>
            </a:r>
            <a:r>
              <a:rPr sz="1200" spc="10" dirty="0">
                <a:latin typeface="Times New Roman"/>
                <a:cs typeface="Times New Roman"/>
              </a:rPr>
              <a:t>reca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spesso su Uversa,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tiene consiglio con 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Giorni. </a:t>
            </a:r>
            <a:r>
              <a:rPr sz="1200" dirty="0">
                <a:latin typeface="Times New Roman"/>
                <a:cs typeface="Times New Roman"/>
              </a:rPr>
              <a:t>Quando è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viene sostituito da </a:t>
            </a:r>
            <a:r>
              <a:rPr sz="1200" spc="-5" dirty="0">
                <a:latin typeface="Times New Roman"/>
                <a:cs typeface="Times New Roman"/>
              </a:rPr>
              <a:t>Gabriele,  che funge allora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reggente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Figlio e lo Spirito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d’Universo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(368.1) 33:3.1 </a:t>
            </a:r>
            <a:r>
              <a:rPr sz="1200" spc="-5" dirty="0">
                <a:latin typeface="Times New Roman"/>
                <a:cs typeface="Times New Roman"/>
              </a:rPr>
              <a:t>Mentre pervade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Universi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lo </a:t>
            </a:r>
            <a:r>
              <a:rPr sz="1200" spc="-5" dirty="0">
                <a:latin typeface="Times New Roman"/>
                <a:cs typeface="Times New Roman"/>
              </a:rPr>
              <a:t>Spirito Infinito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dalla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Universo locale  come </a:t>
            </a:r>
            <a:r>
              <a:rPr sz="1200" dirty="0">
                <a:latin typeface="Times New Roman"/>
                <a:cs typeface="Times New Roman"/>
              </a:rPr>
              <a:t>una focalizzazione </a:t>
            </a:r>
            <a:r>
              <a:rPr sz="1200" spc="-5" dirty="0">
                <a:latin typeface="Times New Roman"/>
                <a:cs typeface="Times New Roman"/>
              </a:rPr>
              <a:t>specifica che acquisisce 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completa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cooperazione </a:t>
            </a:r>
            <a:r>
              <a:rPr sz="1200" dirty="0">
                <a:latin typeface="Times New Roman"/>
                <a:cs typeface="Times New Roman"/>
              </a:rPr>
              <a:t>creativa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Figlio Creatore. </a:t>
            </a:r>
            <a:r>
              <a:rPr sz="1200" dirty="0">
                <a:latin typeface="Times New Roman"/>
                <a:cs typeface="Times New Roman"/>
              </a:rPr>
              <a:t>Per 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locale, l’autorità amministrativa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è </a:t>
            </a:r>
            <a:r>
              <a:rPr sz="1200" spc="-5" dirty="0">
                <a:latin typeface="Times New Roman"/>
                <a:cs typeface="Times New Roman"/>
              </a:rPr>
              <a:t>suprema; </a:t>
            </a:r>
            <a:r>
              <a:rPr sz="1200" dirty="0">
                <a:latin typeface="Times New Roman"/>
                <a:cs typeface="Times New Roman"/>
              </a:rPr>
              <a:t>lo Spirito 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in quanto Divina </a:t>
            </a:r>
            <a:r>
              <a:rPr sz="1200" spc="-5" dirty="0">
                <a:latin typeface="Times New Roman"/>
                <a:cs typeface="Times New Roman"/>
              </a:rPr>
              <a:t>Ministra,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pienamente cooperativo </a:t>
            </a:r>
            <a:r>
              <a:rPr sz="1200" dirty="0">
                <a:latin typeface="Times New Roman"/>
                <a:cs typeface="Times New Roman"/>
              </a:rPr>
              <a:t>ancorché </a:t>
            </a:r>
            <a:r>
              <a:rPr sz="1200" spc="-5" dirty="0">
                <a:latin typeface="Times New Roman"/>
                <a:cs typeface="Times New Roman"/>
              </a:rPr>
              <a:t>perfettamente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coordinato.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689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(368.2) 33:3.2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di </a:t>
            </a:r>
            <a:r>
              <a:rPr sz="1200" spc="-5" dirty="0">
                <a:latin typeface="Times New Roman"/>
                <a:cs typeface="Times New Roman"/>
              </a:rPr>
              <a:t>Salvington, l’associato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nell’amministrazione di </a:t>
            </a:r>
            <a:r>
              <a:rPr sz="1200" spc="-5" dirty="0">
                <a:latin typeface="Times New Roman"/>
                <a:cs typeface="Times New Roman"/>
              </a:rPr>
              <a:t>Nebadon,  appartiene al sesto gruppo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Supremi, ed </a:t>
            </a:r>
            <a:r>
              <a:rPr sz="1200" dirty="0">
                <a:latin typeface="Times New Roman"/>
                <a:cs typeface="Times New Roman"/>
              </a:rPr>
              <a:t>è il 611.121° di </a:t>
            </a:r>
            <a:r>
              <a:rPr sz="1200" spc="-5" dirty="0">
                <a:latin typeface="Times New Roman"/>
                <a:cs typeface="Times New Roman"/>
              </a:rPr>
              <a:t>quell’ordine. Essa si offerse </a:t>
            </a:r>
            <a:r>
              <a:rPr sz="1200" dirty="0">
                <a:latin typeface="Times New Roman"/>
                <a:cs typeface="Times New Roman"/>
              </a:rPr>
              <a:t>volontaria per </a:t>
            </a:r>
            <a:r>
              <a:rPr sz="1200" spc="-5" dirty="0">
                <a:latin typeface="Times New Roman"/>
                <a:cs typeface="Times New Roman"/>
              </a:rPr>
              <a:t>accompagnare Micael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della </a:t>
            </a:r>
            <a:r>
              <a:rPr sz="1200" dirty="0">
                <a:latin typeface="Times New Roman"/>
                <a:cs typeface="Times New Roman"/>
              </a:rPr>
              <a:t>sua </a:t>
            </a:r>
            <a:r>
              <a:rPr sz="1200" spc="-5" dirty="0">
                <a:latin typeface="Times New Roman"/>
                <a:cs typeface="Times New Roman"/>
              </a:rPr>
              <a:t>liberazione dagli obblighi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lavorato </a:t>
            </a:r>
            <a:r>
              <a:rPr sz="1200" dirty="0">
                <a:latin typeface="Times New Roman"/>
                <a:cs typeface="Times New Roman"/>
              </a:rPr>
              <a:t>con lui </a:t>
            </a:r>
            <a:r>
              <a:rPr sz="1200" spc="-5" dirty="0">
                <a:latin typeface="Times New Roman"/>
                <a:cs typeface="Times New Roman"/>
              </a:rPr>
              <a:t>nella creazione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governo  del suo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(368.3) 33:3.3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sovrano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Universo, ma in tutti i </a:t>
            </a:r>
            <a:r>
              <a:rPr sz="1200" spc="-5" dirty="0">
                <a:latin typeface="Times New Roman"/>
                <a:cs typeface="Times New Roman"/>
              </a:rPr>
              <a:t>dettagli della sua conduzione </a:t>
            </a:r>
            <a:r>
              <a:rPr sz="1200" dirty="0">
                <a:latin typeface="Times New Roman"/>
                <a:cs typeface="Times New Roman"/>
              </a:rPr>
              <a:t>lo Spirito  </a:t>
            </a:r>
            <a:r>
              <a:rPr sz="1200" spc="-5" dirty="0">
                <a:latin typeface="Times New Roman"/>
                <a:cs typeface="Times New Roman"/>
              </a:rPr>
              <a:t>d’Universo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condirettore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Figlio. Anche </a:t>
            </a:r>
            <a:r>
              <a:rPr sz="1200" dirty="0">
                <a:latin typeface="Times New Roman"/>
                <a:cs typeface="Times New Roman"/>
              </a:rPr>
              <a:t>se lo Spirito riconosce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come sovrano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governante,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accorda  sempre allo </a:t>
            </a:r>
            <a:r>
              <a:rPr sz="1200" dirty="0">
                <a:latin typeface="Times New Roman"/>
                <a:cs typeface="Times New Roman"/>
              </a:rPr>
              <a:t>Spirito una posizione </a:t>
            </a:r>
            <a:r>
              <a:rPr sz="1200" spc="-5" dirty="0">
                <a:latin typeface="Times New Roman"/>
                <a:cs typeface="Times New Roman"/>
              </a:rPr>
              <a:t>coordinata ed un’eguaglianza </a:t>
            </a:r>
            <a:r>
              <a:rPr sz="1200" dirty="0">
                <a:latin typeface="Times New Roman"/>
                <a:cs typeface="Times New Roman"/>
              </a:rPr>
              <a:t>d’autorità in tutti </a:t>
            </a:r>
            <a:r>
              <a:rPr sz="1200" spc="-5" dirty="0">
                <a:latin typeface="Times New Roman"/>
                <a:cs typeface="Times New Roman"/>
              </a:rPr>
              <a:t>gli affari del </a:t>
            </a:r>
            <a:r>
              <a:rPr sz="1200" dirty="0">
                <a:latin typeface="Times New Roman"/>
                <a:cs typeface="Times New Roman"/>
              </a:rPr>
              <a:t>regno. </a:t>
            </a:r>
            <a:r>
              <a:rPr sz="1200" spc="-5" dirty="0">
                <a:latin typeface="Times New Roman"/>
                <a:cs typeface="Times New Roman"/>
              </a:rPr>
              <a:t>Nell’intera sua </a:t>
            </a:r>
            <a:r>
              <a:rPr sz="1200" spc="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d’amore  e di donazione </a:t>
            </a:r>
            <a:r>
              <a:rPr sz="1200" spc="-5" dirty="0">
                <a:latin typeface="Times New Roman"/>
                <a:cs typeface="Times New Roman"/>
              </a:rPr>
              <a:t>della vita,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perfettamente sostenuto ed abilmente assistito dall’infinitamente saggio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sempre fedele Spirito </a:t>
            </a:r>
            <a:r>
              <a:rPr sz="1200" dirty="0">
                <a:latin typeface="Times New Roman"/>
                <a:cs typeface="Times New Roman"/>
              </a:rPr>
              <a:t>d’Universo e da tutto il </a:t>
            </a:r>
            <a:r>
              <a:rPr sz="1200" spc="-5" dirty="0">
                <a:latin typeface="Times New Roman"/>
                <a:cs typeface="Times New Roman"/>
              </a:rPr>
              <a:t>suo seguito diversificato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angeliche.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Divina Ministra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realtà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02930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giardini di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Dio</a:t>
            </a:r>
            <a:endParaRPr sz="1600">
              <a:latin typeface="Times New Roman"/>
              <a:cs typeface="Times New Roman"/>
            </a:endParaRPr>
          </a:p>
          <a:p>
            <a:pPr marL="88900" marR="8699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(492.1) 43:6.1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capitali dei sistemi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particolarmente abbellite </a:t>
            </a:r>
            <a:r>
              <a:rPr sz="1200" dirty="0">
                <a:latin typeface="Times New Roman"/>
                <a:cs typeface="Times New Roman"/>
              </a:rPr>
              <a:t>da costruzioni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minerali,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riflette maggiormente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spirituale;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capitali delle costellazioni rappresentano </a:t>
            </a:r>
            <a:r>
              <a:rPr sz="1200" dirty="0">
                <a:latin typeface="Times New Roman"/>
                <a:cs typeface="Times New Roman"/>
              </a:rPr>
              <a:t>invece l’apice </a:t>
            </a:r>
            <a:r>
              <a:rPr sz="1200" spc="-5" dirty="0">
                <a:latin typeface="Times New Roman"/>
                <a:cs typeface="Times New Roman"/>
              </a:rPr>
              <a:t>delle attività 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 abbellimenti </a:t>
            </a:r>
            <a:r>
              <a:rPr sz="1200" dirty="0">
                <a:latin typeface="Times New Roman"/>
                <a:cs typeface="Times New Roman"/>
              </a:rPr>
              <a:t>viventi. Sui mondi </a:t>
            </a:r>
            <a:r>
              <a:rPr sz="1200" spc="-5" dirty="0">
                <a:latin typeface="Times New Roman"/>
                <a:cs typeface="Times New Roman"/>
              </a:rPr>
              <a:t>capitale delle </a:t>
            </a:r>
            <a:r>
              <a:rPr sz="1200" dirty="0">
                <a:latin typeface="Times New Roman"/>
                <a:cs typeface="Times New Roman"/>
              </a:rPr>
              <a:t>costellazioni </a:t>
            </a:r>
            <a:r>
              <a:rPr sz="1200" spc="-5" dirty="0">
                <a:latin typeface="Times New Roman"/>
                <a:cs typeface="Times New Roman"/>
              </a:rPr>
              <a:t>l’abbellimento vivente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generalmente utilizzato,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5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preponderanza </a:t>
            </a:r>
            <a:r>
              <a:rPr sz="1200" dirty="0">
                <a:latin typeface="Times New Roman"/>
                <a:cs typeface="Times New Roman"/>
              </a:rPr>
              <a:t>di vita — di </a:t>
            </a:r>
            <a:r>
              <a:rPr sz="1200" spc="-5" dirty="0">
                <a:latin typeface="Times New Roman"/>
                <a:cs typeface="Times New Roman"/>
              </a:rPr>
              <a:t>elaborazione artistica </a:t>
            </a:r>
            <a:r>
              <a:rPr sz="1200" dirty="0">
                <a:latin typeface="Times New Roman"/>
                <a:cs typeface="Times New Roman"/>
              </a:rPr>
              <a:t>botanica — che </a:t>
            </a:r>
            <a:r>
              <a:rPr sz="1200" spc="-5" dirty="0">
                <a:latin typeface="Times New Roman"/>
                <a:cs typeface="Times New Roman"/>
              </a:rPr>
              <a:t>fa </a:t>
            </a:r>
            <a:r>
              <a:rPr sz="1200" dirty="0">
                <a:latin typeface="Times New Roman"/>
                <a:cs typeface="Times New Roman"/>
              </a:rPr>
              <a:t>chiamare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“i giardini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(492.2) 43:6.2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riservata agli </a:t>
            </a:r>
            <a:r>
              <a:rPr sz="1200" dirty="0">
                <a:latin typeface="Times New Roman"/>
                <a:cs typeface="Times New Roman"/>
              </a:rPr>
              <a:t>splendidi </a:t>
            </a:r>
            <a:r>
              <a:rPr sz="1200" spc="-5" dirty="0">
                <a:latin typeface="Times New Roman"/>
                <a:cs typeface="Times New Roman"/>
              </a:rPr>
              <a:t>giardini degli Altissimi,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giardini </a:t>
            </a:r>
            <a:r>
              <a:rPr sz="1200" dirty="0">
                <a:latin typeface="Times New Roman"/>
                <a:cs typeface="Times New Roman"/>
              </a:rPr>
              <a:t>sono tra le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creazioni</a:t>
            </a:r>
            <a:endParaRPr sz="1200">
              <a:latin typeface="Times New Roman"/>
              <a:cs typeface="Times New Roman"/>
            </a:endParaRPr>
          </a:p>
          <a:p>
            <a:pPr marL="88900" marR="104139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incantevoli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perché i </a:t>
            </a:r>
            <a:r>
              <a:rPr sz="1200" spc="-5" dirty="0">
                <a:latin typeface="Times New Roman"/>
                <a:cs typeface="Times New Roman"/>
              </a:rPr>
              <a:t>luoghi straordinariamente belli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  sono così spesso </a:t>
            </a:r>
            <a:r>
              <a:rPr sz="1200" dirty="0">
                <a:latin typeface="Times New Roman"/>
                <a:cs typeface="Times New Roman"/>
              </a:rPr>
              <a:t>chiamati “il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Eden”.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46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(492.3) 43:6.3 </a:t>
            </a:r>
            <a:r>
              <a:rPr sz="1200" spc="-5" dirty="0">
                <a:latin typeface="Times New Roman"/>
                <a:cs typeface="Times New Roman"/>
              </a:rPr>
              <a:t>Al 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meraviglioso giardino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situato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santuario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adorazione degli Altissimi.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Salmista </a:t>
            </a:r>
            <a:r>
              <a:rPr sz="1200" spc="-5" dirty="0">
                <a:latin typeface="Times New Roman"/>
                <a:cs typeface="Times New Roman"/>
              </a:rPr>
              <a:t>doveva </a:t>
            </a:r>
            <a:r>
              <a:rPr sz="1200" dirty="0">
                <a:latin typeface="Times New Roman"/>
                <a:cs typeface="Times New Roman"/>
              </a:rPr>
              <a:t>saperne  </a:t>
            </a:r>
            <a:r>
              <a:rPr sz="1200" spc="-5" dirty="0">
                <a:latin typeface="Times New Roman"/>
                <a:cs typeface="Times New Roman"/>
              </a:rPr>
              <a:t>qualcosa, perché </a:t>
            </a:r>
            <a:r>
              <a:rPr sz="1200" dirty="0">
                <a:latin typeface="Times New Roman"/>
                <a:cs typeface="Times New Roman"/>
              </a:rPr>
              <a:t>scrisse: </a:t>
            </a:r>
            <a:r>
              <a:rPr sz="1200" spc="-5" dirty="0">
                <a:latin typeface="Times New Roman"/>
                <a:cs typeface="Times New Roman"/>
              </a:rPr>
              <a:t>“Chi salirà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collina degli Altissimi? Chi starà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luogo santo? Colui </a:t>
            </a:r>
            <a:r>
              <a:rPr sz="1200" dirty="0">
                <a:latin typeface="Times New Roman"/>
                <a:cs typeface="Times New Roman"/>
              </a:rPr>
              <a:t>che ha mani pulite e cuore  puro, </a:t>
            </a:r>
            <a:r>
              <a:rPr sz="1200" spc="-5" dirty="0">
                <a:latin typeface="Times New Roman"/>
                <a:cs typeface="Times New Roman"/>
              </a:rPr>
              <a:t>colui che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anima alla </a:t>
            </a:r>
            <a:r>
              <a:rPr sz="1200" dirty="0">
                <a:latin typeface="Times New Roman"/>
                <a:cs typeface="Times New Roman"/>
              </a:rPr>
              <a:t>vanità e che non ha </a:t>
            </a:r>
            <a:r>
              <a:rPr sz="1200" spc="-5" dirty="0">
                <a:latin typeface="Times New Roman"/>
                <a:cs typeface="Times New Roman"/>
              </a:rPr>
              <a:t>giurato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falso.”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santuario </a:t>
            </a:r>
            <a:r>
              <a:rPr sz="1200" spc="-5" dirty="0">
                <a:latin typeface="Times New Roman"/>
                <a:cs typeface="Times New Roman"/>
              </a:rPr>
              <a:t>gli Altissimi, ogni decimo  giorno dedicato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riposo, conducono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Edentia alla contemplazione adoratrice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(492.4) 43:6.4 </a:t>
            </a:r>
            <a:r>
              <a:rPr sz="1200" dirty="0">
                <a:latin typeface="Times New Roman"/>
                <a:cs typeface="Times New Roman"/>
              </a:rPr>
              <a:t>I mondi architettonici </a:t>
            </a:r>
            <a:r>
              <a:rPr sz="1200" spc="-5" dirty="0">
                <a:latin typeface="Times New Roman"/>
                <a:cs typeface="Times New Roman"/>
              </a:rPr>
              <a:t>godono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forme di vita </a:t>
            </a:r>
            <a:r>
              <a:rPr sz="1200" spc="-5" dirty="0">
                <a:latin typeface="Times New Roman"/>
                <a:cs typeface="Times New Roman"/>
              </a:rPr>
              <a:t>dell’ordine materiale. Su Urantia </a:t>
            </a:r>
            <a:r>
              <a:rPr sz="1200" dirty="0">
                <a:latin typeface="Times New Roman"/>
                <a:cs typeface="Times New Roman"/>
              </a:rPr>
              <a:t>c’è la vita </a:t>
            </a:r>
            <a:r>
              <a:rPr sz="1200" spc="-5" dirty="0">
                <a:latin typeface="Times New Roman"/>
                <a:cs typeface="Times New Roman"/>
              </a:rPr>
              <a:t>vegetale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animale,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  </a:t>
            </a:r>
            <a:r>
              <a:rPr sz="1200" dirty="0">
                <a:latin typeface="Times New Roman"/>
                <a:cs typeface="Times New Roman"/>
              </a:rPr>
              <a:t>un mondo come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dieci </a:t>
            </a:r>
            <a:r>
              <a:rPr sz="1200" dirty="0">
                <a:latin typeface="Times New Roman"/>
                <a:cs typeface="Times New Roman"/>
              </a:rPr>
              <a:t>divisioni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Se </a:t>
            </a:r>
            <a:r>
              <a:rPr sz="1200" dirty="0">
                <a:latin typeface="Times New Roman"/>
                <a:cs typeface="Times New Roman"/>
              </a:rPr>
              <a:t>poteste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divisioni di vita </a:t>
            </a:r>
            <a:r>
              <a:rPr sz="1200" spc="1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Edentia, classifichereste </a:t>
            </a:r>
            <a:r>
              <a:rPr sz="1200" dirty="0">
                <a:latin typeface="Times New Roman"/>
                <a:cs typeface="Times New Roman"/>
              </a:rPr>
              <a:t>subito le prime tre </a:t>
            </a:r>
            <a:r>
              <a:rPr sz="1200" spc="-5" dirty="0">
                <a:latin typeface="Times New Roman"/>
                <a:cs typeface="Times New Roman"/>
              </a:rPr>
              <a:t>come vegetali </a:t>
            </a:r>
            <a:r>
              <a:rPr sz="1200" dirty="0">
                <a:latin typeface="Times New Roman"/>
                <a:cs typeface="Times New Roman"/>
              </a:rPr>
              <a:t>e le ultime tre come </a:t>
            </a:r>
            <a:r>
              <a:rPr sz="1200" spc="-5" dirty="0">
                <a:latin typeface="Times New Roman"/>
                <a:cs typeface="Times New Roman"/>
              </a:rPr>
              <a:t>animali,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sareste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incapaci </a:t>
            </a:r>
            <a:r>
              <a:rPr sz="1200" dirty="0">
                <a:latin typeface="Times New Roman"/>
                <a:cs typeface="Times New Roman"/>
              </a:rPr>
              <a:t>di comprendere  la </a:t>
            </a:r>
            <a:r>
              <a:rPr sz="1200" spc="-5" dirty="0">
                <a:latin typeface="Times New Roman"/>
                <a:cs typeface="Times New Roman"/>
              </a:rPr>
              <a:t>natura dei </a:t>
            </a:r>
            <a:r>
              <a:rPr sz="1200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gruppi intermedi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prolifiche 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affascinanti.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70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(492.5) 43:6.5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specificamente animale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da quella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evoluzionari,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 impossibile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alle menti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straordinario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natura affettuosa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parlanti.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Esistono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689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30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creature viventi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immaginazione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saprebbe raffigurarsi. L’intera creazione animale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totalmente differente </a:t>
            </a:r>
            <a:r>
              <a:rPr sz="1200" spc="-5" dirty="0">
                <a:latin typeface="Times New Roman"/>
                <a:cs typeface="Times New Roman"/>
              </a:rPr>
              <a:t>dalle grossolane </a:t>
            </a:r>
            <a:r>
              <a:rPr sz="1200" dirty="0">
                <a:latin typeface="Times New Roman"/>
                <a:cs typeface="Times New Roman"/>
              </a:rPr>
              <a:t>specie </a:t>
            </a:r>
            <a:r>
              <a:rPr sz="1200" spc="-5" dirty="0">
                <a:latin typeface="Times New Roman"/>
                <a:cs typeface="Times New Roman"/>
              </a:rPr>
              <a:t>animali dei pianeti </a:t>
            </a:r>
            <a:r>
              <a:rPr sz="1200" dirty="0">
                <a:latin typeface="Times New Roman"/>
                <a:cs typeface="Times New Roman"/>
              </a:rPr>
              <a:t>evoluzionari.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è molto  </a:t>
            </a:r>
            <a:r>
              <a:rPr sz="1200" spc="-5" dirty="0">
                <a:latin typeface="Times New Roman"/>
                <a:cs typeface="Times New Roman"/>
              </a:rPr>
              <a:t>intelligente </a:t>
            </a:r>
            <a:r>
              <a:rPr sz="1200" dirty="0">
                <a:latin typeface="Times New Roman"/>
                <a:cs typeface="Times New Roman"/>
              </a:rPr>
              <a:t>e squisitamente </a:t>
            </a:r>
            <a:r>
              <a:rPr sz="1200" spc="-5" dirty="0">
                <a:latin typeface="Times New Roman"/>
                <a:cs typeface="Times New Roman"/>
              </a:rPr>
              <a:t>servizievole,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specie sono </a:t>
            </a:r>
            <a:r>
              <a:rPr sz="1200" spc="-5" dirty="0">
                <a:latin typeface="Times New Roman"/>
                <a:cs typeface="Times New Roman"/>
              </a:rPr>
              <a:t>sorprendentemente gentili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socievolezza </a:t>
            </a:r>
            <a:r>
              <a:rPr sz="1200" dirty="0">
                <a:latin typeface="Times New Roman"/>
                <a:cs typeface="Times New Roman"/>
              </a:rPr>
              <a:t>toccante. Non  vi </a:t>
            </a:r>
            <a:r>
              <a:rPr sz="1200" spc="-5" dirty="0">
                <a:latin typeface="Times New Roman"/>
                <a:cs typeface="Times New Roman"/>
              </a:rPr>
              <a:t>sono creature </a:t>
            </a:r>
            <a:r>
              <a:rPr sz="1200" dirty="0">
                <a:latin typeface="Times New Roman"/>
                <a:cs typeface="Times New Roman"/>
              </a:rPr>
              <a:t>carnivore </a:t>
            </a:r>
            <a:r>
              <a:rPr sz="1200" spc="-5" dirty="0">
                <a:latin typeface="Times New Roman"/>
                <a:cs typeface="Times New Roman"/>
              </a:rPr>
              <a:t>su tali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architettonici;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nulla in tutta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che possa </a:t>
            </a:r>
            <a:r>
              <a:rPr sz="1200" spc="-5" dirty="0">
                <a:latin typeface="Times New Roman"/>
                <a:cs typeface="Times New Roman"/>
              </a:rPr>
              <a:t>spaventare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162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(492.6) 43:6.6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vegetale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Urantia;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varietà sia materiali che morontiali.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vegetazione materiale </a:t>
            </a:r>
            <a:r>
              <a:rPr sz="1200" dirty="0">
                <a:latin typeface="Times New Roman"/>
                <a:cs typeface="Times New Roman"/>
              </a:rPr>
              <a:t>ha una </a:t>
            </a:r>
            <a:r>
              <a:rPr sz="1200" spc="-5" dirty="0">
                <a:latin typeface="Times New Roman"/>
                <a:cs typeface="Times New Roman"/>
              </a:rPr>
              <a:t>caratteristica colorazione verde,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equivalenti </a:t>
            </a:r>
            <a:r>
              <a:rPr sz="1200" spc="-5" dirty="0">
                <a:latin typeface="Times New Roman"/>
                <a:cs typeface="Times New Roman"/>
              </a:rPr>
              <a:t>morontiali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vegetale </a:t>
            </a:r>
            <a:r>
              <a:rPr sz="1200" dirty="0">
                <a:latin typeface="Times New Roman"/>
                <a:cs typeface="Times New Roman"/>
              </a:rPr>
              <a:t>hanno un colore  viola o di </a:t>
            </a:r>
            <a:r>
              <a:rPr sz="1200" spc="-5" dirty="0">
                <a:latin typeface="Times New Roman"/>
                <a:cs typeface="Times New Roman"/>
              </a:rPr>
              <a:t>orchidea con </a:t>
            </a:r>
            <a:r>
              <a:rPr sz="1200" dirty="0">
                <a:latin typeface="Times New Roman"/>
                <a:cs typeface="Times New Roman"/>
              </a:rPr>
              <a:t>sfumature e </a:t>
            </a:r>
            <a:r>
              <a:rPr sz="1200" spc="-5" dirty="0">
                <a:latin typeface="Times New Roman"/>
                <a:cs typeface="Times New Roman"/>
              </a:rPr>
              <a:t>riflessi variabili. Questa vegetazione </a:t>
            </a:r>
            <a:r>
              <a:rPr sz="1200" dirty="0">
                <a:latin typeface="Times New Roman"/>
                <a:cs typeface="Times New Roman"/>
              </a:rPr>
              <a:t>morontiale è puramente una </a:t>
            </a:r>
            <a:r>
              <a:rPr sz="1200" spc="-5" dirty="0">
                <a:latin typeface="Times New Roman"/>
                <a:cs typeface="Times New Roman"/>
              </a:rPr>
              <a:t>vegetazione energetica;  quando si mangia </a:t>
            </a:r>
            <a:r>
              <a:rPr sz="1200" dirty="0">
                <a:latin typeface="Times New Roman"/>
                <a:cs typeface="Times New Roman"/>
              </a:rPr>
              <a:t>non lascia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residui.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1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(492.7) 43:6.7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dotati di </a:t>
            </a:r>
            <a:r>
              <a:rPr sz="1200" spc="-5" dirty="0">
                <a:latin typeface="Times New Roman"/>
                <a:cs typeface="Times New Roman"/>
              </a:rPr>
              <a:t>dieci specie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menzionare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varianti morontiali,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architettonici </a:t>
            </a:r>
            <a:r>
              <a:rPr sz="1200" dirty="0">
                <a:latin typeface="Times New Roman"/>
                <a:cs typeface="Times New Roman"/>
              </a:rPr>
              <a:t>offrono  </a:t>
            </a:r>
            <a:r>
              <a:rPr sz="1200" spc="-5" dirty="0">
                <a:latin typeface="Times New Roman"/>
                <a:cs typeface="Times New Roman"/>
              </a:rPr>
              <a:t>enormi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abbellimento biologico del paesaggio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strutture materiali </a:t>
            </a:r>
            <a:r>
              <a:rPr sz="1200" dirty="0">
                <a:latin typeface="Times New Roman"/>
                <a:cs typeface="Times New Roman"/>
              </a:rPr>
              <a:t>e morontiali. </a:t>
            </a:r>
            <a:r>
              <a:rPr sz="1200" spc="-5" dirty="0">
                <a:latin typeface="Times New Roman"/>
                <a:cs typeface="Times New Roman"/>
              </a:rPr>
              <a:t>Gli artigiani </a:t>
            </a:r>
            <a:r>
              <a:rPr sz="1200" dirty="0">
                <a:latin typeface="Times New Roman"/>
                <a:cs typeface="Times New Roman"/>
              </a:rPr>
              <a:t>celesti </a:t>
            </a:r>
            <a:r>
              <a:rPr sz="1200" spc="-5" dirty="0">
                <a:latin typeface="Times New Roman"/>
                <a:cs typeface="Times New Roman"/>
              </a:rPr>
              <a:t>dirigono gli  spornagia nativi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vasto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decorazione botanica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abbellimento biologico. Mentre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artisti </a:t>
            </a:r>
            <a:r>
              <a:rPr sz="1200" dirty="0">
                <a:latin typeface="Times New Roman"/>
                <a:cs typeface="Times New Roman"/>
              </a:rPr>
              <a:t>devono ricorrere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pittura </a:t>
            </a:r>
            <a:r>
              <a:rPr sz="1200" spc="-5" dirty="0">
                <a:latin typeface="Times New Roman"/>
                <a:cs typeface="Times New Roman"/>
              </a:rPr>
              <a:t>inerte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marmo senza vita </a:t>
            </a:r>
            <a:r>
              <a:rPr sz="1200" spc="-5" dirty="0">
                <a:latin typeface="Times New Roman"/>
                <a:cs typeface="Times New Roman"/>
              </a:rPr>
              <a:t>per esprimere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concetti, gli artigiani </a:t>
            </a:r>
            <a:r>
              <a:rPr sz="1200" dirty="0">
                <a:latin typeface="Times New Roman"/>
                <a:cs typeface="Times New Roman"/>
              </a:rPr>
              <a:t>celesti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univitatia </a:t>
            </a:r>
            <a:r>
              <a:rPr sz="1200" spc="-5" dirty="0">
                <a:latin typeface="Times New Roman"/>
                <a:cs typeface="Times New Roman"/>
              </a:rPr>
              <a:t>utilizzano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frequentemente materiali </a:t>
            </a:r>
            <a:r>
              <a:rPr sz="1200" dirty="0">
                <a:latin typeface="Times New Roman"/>
                <a:cs typeface="Times New Roman"/>
              </a:rPr>
              <a:t>viventi per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idee e per </a:t>
            </a:r>
            <a:r>
              <a:rPr sz="1200" spc="-5" dirty="0">
                <a:latin typeface="Times New Roman"/>
                <a:cs typeface="Times New Roman"/>
              </a:rPr>
              <a:t>captare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ideali.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(493.1) 43:6.8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amate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fiori, </a:t>
            </a:r>
            <a:r>
              <a:rPr sz="1200" dirty="0">
                <a:latin typeface="Times New Roman"/>
                <a:cs typeface="Times New Roman"/>
              </a:rPr>
              <a:t>le piante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alberi di </a:t>
            </a:r>
            <a:r>
              <a:rPr sz="1200" spc="-5" dirty="0">
                <a:latin typeface="Times New Roman"/>
                <a:cs typeface="Times New Roman"/>
              </a:rPr>
              <a:t>Urantia, allora appagherete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occhi </a:t>
            </a:r>
            <a:r>
              <a:rPr sz="1200" dirty="0">
                <a:latin typeface="Times New Roman"/>
                <a:cs typeface="Times New Roman"/>
              </a:rPr>
              <a:t>con la bellezza </a:t>
            </a:r>
            <a:r>
              <a:rPr sz="1200" spc="-5" dirty="0">
                <a:latin typeface="Times New Roman"/>
                <a:cs typeface="Times New Roman"/>
              </a:rPr>
              <a:t>botanica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magnificenza floreale dei giardini </a:t>
            </a:r>
            <a:r>
              <a:rPr sz="1200" dirty="0">
                <a:latin typeface="Times New Roman"/>
                <a:cs typeface="Times New Roman"/>
              </a:rPr>
              <a:t>celesti di </a:t>
            </a:r>
            <a:r>
              <a:rPr sz="1200" spc="-5" dirty="0">
                <a:latin typeface="Times New Roman"/>
                <a:cs typeface="Times New Roman"/>
              </a:rPr>
              <a:t>Edentia.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trasmettere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adeguato </a:t>
            </a:r>
            <a:r>
              <a:rPr sz="1200" spc="2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 </a:t>
            </a:r>
            <a:r>
              <a:rPr sz="1200" dirty="0">
                <a:latin typeface="Times New Roman"/>
                <a:cs typeface="Times New Roman"/>
              </a:rPr>
              <a:t>bellezze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mie capacità di </a:t>
            </a:r>
            <a:r>
              <a:rPr sz="1200" spc="-5" dirty="0">
                <a:latin typeface="Times New Roman"/>
                <a:cs typeface="Times New Roman"/>
              </a:rPr>
              <a:t>descrizione.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l’occhio </a:t>
            </a:r>
            <a:r>
              <a:rPr sz="1200" dirty="0">
                <a:latin typeface="Times New Roman"/>
                <a:cs typeface="Times New Roman"/>
              </a:rPr>
              <a:t>non ha mai visto </a:t>
            </a:r>
            <a:r>
              <a:rPr sz="1200" spc="-5" dirty="0">
                <a:latin typeface="Times New Roman"/>
                <a:cs typeface="Times New Roman"/>
              </a:rPr>
              <a:t>glorie </a:t>
            </a:r>
            <a:r>
              <a:rPr sz="1200" dirty="0">
                <a:latin typeface="Times New Roman"/>
                <a:cs typeface="Times New Roman"/>
              </a:rPr>
              <a:t>simili a </a:t>
            </a:r>
            <a:r>
              <a:rPr sz="1200" spc="-5" dirty="0">
                <a:latin typeface="Times New Roman"/>
                <a:cs typeface="Times New Roman"/>
              </a:rPr>
              <a:t>quelle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attendono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arrivo su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dell’avventura d’ascensione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324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univitatia</a:t>
            </a:r>
            <a:endParaRPr sz="1600">
              <a:latin typeface="Times New Roman"/>
              <a:cs typeface="Times New Roman"/>
            </a:endParaRPr>
          </a:p>
          <a:p>
            <a:pPr marL="76200" marR="6985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(493.2) 43:7.1 </a:t>
            </a:r>
            <a:r>
              <a:rPr sz="1200" spc="-5" dirty="0">
                <a:latin typeface="Times New Roman"/>
                <a:cs typeface="Times New Roman"/>
              </a:rPr>
              <a:t>Gli univitatia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permanenti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mondi </a:t>
            </a:r>
            <a:r>
              <a:rPr sz="1200" spc="-5" dirty="0">
                <a:latin typeface="Times New Roman"/>
                <a:cs typeface="Times New Roman"/>
              </a:rPr>
              <a:t>associati. </a:t>
            </a:r>
            <a:r>
              <a:rPr sz="1200" dirty="0">
                <a:latin typeface="Times New Roman"/>
                <a:cs typeface="Times New Roman"/>
              </a:rPr>
              <a:t>Tutti i settecentosettanta mondi che 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sono sotto la </a:t>
            </a:r>
            <a:r>
              <a:rPr sz="1200" spc="-5" dirty="0">
                <a:latin typeface="Times New Roman"/>
                <a:cs typeface="Times New Roman"/>
              </a:rPr>
              <a:t>loro supervisione. Questi figli del Figlio </a:t>
            </a:r>
            <a:r>
              <a:rPr sz="1200" dirty="0">
                <a:latin typeface="Times New Roman"/>
                <a:cs typeface="Times New Roman"/>
              </a:rPr>
              <a:t>Creatore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 sono progettati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piano d’esistenza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sono creature </a:t>
            </a:r>
            <a:r>
              <a:rPr sz="1200" dirty="0">
                <a:latin typeface="Times New Roman"/>
                <a:cs typeface="Times New Roman"/>
              </a:rPr>
              <a:t>morontiali. I nativi di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settanta sfere maggiori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posseggono </a:t>
            </a:r>
            <a:r>
              <a:rPr sz="1200" dirty="0">
                <a:latin typeface="Times New Roman"/>
                <a:cs typeface="Times New Roman"/>
              </a:rPr>
              <a:t>forme visibili </a:t>
            </a:r>
            <a:r>
              <a:rPr sz="1200" spc="-5" dirty="0">
                <a:latin typeface="Times New Roman"/>
                <a:cs typeface="Times New Roman"/>
              </a:rPr>
              <a:t>differenti,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mortali morontiali hanno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forme morontiali  </a:t>
            </a:r>
            <a:r>
              <a:rPr sz="1200" dirty="0">
                <a:latin typeface="Times New Roman"/>
                <a:cs typeface="Times New Roman"/>
              </a:rPr>
              <a:t>armonizzate </a:t>
            </a:r>
            <a:r>
              <a:rPr sz="1200" spc="-5" dirty="0">
                <a:latin typeface="Times New Roman"/>
                <a:cs typeface="Times New Roman"/>
              </a:rPr>
              <a:t>per corrispondere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scala ascendente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univitatia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cambiano </a:t>
            </a:r>
            <a:r>
              <a:rPr sz="1200" dirty="0">
                <a:latin typeface="Times New Roman"/>
                <a:cs typeface="Times New Roman"/>
              </a:rPr>
              <a:t>residenza da una sfera di Edentia </a:t>
            </a:r>
            <a:r>
              <a:rPr sz="1200" spc="-5" dirty="0">
                <a:latin typeface="Times New Roman"/>
                <a:cs typeface="Times New Roman"/>
              </a:rPr>
              <a:t>ad  un’altra,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passano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dal mondo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numero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settanta.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685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(493.3) 43:7.2 </a:t>
            </a:r>
            <a:r>
              <a:rPr sz="1200" spc="-5" dirty="0">
                <a:latin typeface="Times New Roman"/>
                <a:cs typeface="Times New Roman"/>
              </a:rPr>
              <a:t>Spiritualmente gli </a:t>
            </a:r>
            <a:r>
              <a:rPr sz="1200" dirty="0">
                <a:latin typeface="Times New Roman"/>
                <a:cs typeface="Times New Roman"/>
              </a:rPr>
              <a:t>univitatia sono </a:t>
            </a:r>
            <a:r>
              <a:rPr sz="1200" spc="-5" dirty="0">
                <a:latin typeface="Times New Roman"/>
                <a:cs typeface="Times New Roman"/>
              </a:rPr>
              <a:t>simili; </a:t>
            </a:r>
            <a:r>
              <a:rPr sz="1200" dirty="0">
                <a:latin typeface="Times New Roman"/>
                <a:cs typeface="Times New Roman"/>
              </a:rPr>
              <a:t>intellettualmente </a:t>
            </a:r>
            <a:r>
              <a:rPr sz="1200" spc="-5" dirty="0">
                <a:latin typeface="Times New Roman"/>
                <a:cs typeface="Times New Roman"/>
              </a:rPr>
              <a:t>variano come </a:t>
            </a:r>
            <a:r>
              <a:rPr sz="1200" dirty="0">
                <a:latin typeface="Times New Roman"/>
                <a:cs typeface="Times New Roman"/>
              </a:rPr>
              <a:t>i mortali;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assomigliano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5" dirty="0">
                <a:latin typeface="Times New Roman"/>
                <a:cs typeface="Times New Roman"/>
              </a:rPr>
              <a:t>allo  </a:t>
            </a:r>
            <a:r>
              <a:rPr sz="1200" spc="-5" dirty="0">
                <a:latin typeface="Times New Roman"/>
                <a:cs typeface="Times New Roman"/>
              </a:rPr>
              <a:t>stato dell’esistenza morontiale,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creati per </a:t>
            </a:r>
            <a:r>
              <a:rPr sz="1200" dirty="0">
                <a:latin typeface="Times New Roman"/>
                <a:cs typeface="Times New Roman"/>
              </a:rPr>
              <a:t>funzionare in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personalità. Ognuno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 univitatia </a:t>
            </a:r>
            <a:r>
              <a:rPr sz="1200" spc="-5" dirty="0">
                <a:latin typeface="Times New Roman"/>
                <a:cs typeface="Times New Roman"/>
              </a:rPr>
              <a:t>presenta dieci varianti maggiori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intellettuale,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tipi </a:t>
            </a:r>
            <a:r>
              <a:rPr sz="1200" spc="-5" dirty="0">
                <a:latin typeface="Times New Roman"/>
                <a:cs typeface="Times New Roman"/>
              </a:rPr>
              <a:t>intellettuali diversi presiede </a:t>
            </a:r>
            <a:r>
              <a:rPr sz="1200" dirty="0">
                <a:latin typeface="Times New Roman"/>
                <a:cs typeface="Times New Roman"/>
              </a:rPr>
              <a:t>le scuole  </a:t>
            </a:r>
            <a:r>
              <a:rPr sz="1200" spc="-5" dirty="0">
                <a:latin typeface="Times New Roman"/>
                <a:cs typeface="Times New Roman"/>
              </a:rPr>
              <a:t>speciali educative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culturali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socializzazione progressiva, professionale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pratica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dieci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girano </a:t>
            </a:r>
            <a:r>
              <a:rPr sz="1200" dirty="0">
                <a:latin typeface="Times New Roman"/>
                <a:cs typeface="Times New Roman"/>
              </a:rPr>
              <a:t>attorno a  </a:t>
            </a:r>
            <a:r>
              <a:rPr sz="1200" spc="-5" dirty="0">
                <a:latin typeface="Times New Roman"/>
                <a:cs typeface="Times New Roman"/>
              </a:rPr>
              <a:t>ciascuno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Edentia.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(493.4) 43:7.3 </a:t>
            </a:r>
            <a:r>
              <a:rPr sz="1200" spc="-5" dirty="0">
                <a:latin typeface="Times New Roman"/>
                <a:cs typeface="Times New Roman"/>
              </a:rPr>
              <a:t>Questi settecento </a:t>
            </a:r>
            <a:r>
              <a:rPr sz="1200" dirty="0">
                <a:latin typeface="Times New Roman"/>
                <a:cs typeface="Times New Roman"/>
              </a:rPr>
              <a:t>mondi minori sono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tecniche d’istruzione </a:t>
            </a:r>
            <a:r>
              <a:rPr sz="1200" spc="-5" dirty="0">
                <a:latin typeface="Times New Roman"/>
                <a:cs typeface="Times New Roman"/>
              </a:rPr>
              <a:t>pratica 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dell’intero Universo </a:t>
            </a:r>
            <a:r>
              <a:rPr sz="1200" dirty="0">
                <a:latin typeface="Times New Roman"/>
                <a:cs typeface="Times New Roman"/>
              </a:rPr>
              <a:t>locale  e </a:t>
            </a:r>
            <a:r>
              <a:rPr sz="1200" spc="-5" dirty="0">
                <a:latin typeface="Times New Roman"/>
                <a:cs typeface="Times New Roman"/>
              </a:rPr>
              <a:t>sono aperte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intelligenti. Tali scuole d’insegnamento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abilità specifiche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conoscenze </a:t>
            </a:r>
            <a:r>
              <a:rPr sz="1200" dirty="0">
                <a:latin typeface="Times New Roman"/>
                <a:cs typeface="Times New Roman"/>
              </a:rPr>
              <a:t>tecniche non  sono </a:t>
            </a:r>
            <a:r>
              <a:rPr sz="1200" spc="-5" dirty="0">
                <a:latin typeface="Times New Roman"/>
                <a:cs typeface="Times New Roman"/>
              </a:rPr>
              <a:t>condotte esclusivamente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ascendenti, </a:t>
            </a:r>
            <a:r>
              <a:rPr sz="1200" spc="-5" dirty="0">
                <a:latin typeface="Times New Roman"/>
                <a:cs typeface="Times New Roman"/>
              </a:rPr>
              <a:t>anche se gli </a:t>
            </a:r>
            <a:r>
              <a:rPr sz="1200" dirty="0">
                <a:latin typeface="Times New Roman"/>
                <a:cs typeface="Times New Roman"/>
              </a:rPr>
              <a:t>studenti </a:t>
            </a:r>
            <a:r>
              <a:rPr sz="1200" spc="-5" dirty="0">
                <a:latin typeface="Times New Roman"/>
                <a:cs typeface="Times New Roman"/>
              </a:rPr>
              <a:t>morontiali costituiscono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lunga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numeroso </a:t>
            </a:r>
            <a:r>
              <a:rPr sz="1200" dirty="0">
                <a:latin typeface="Times New Roman"/>
                <a:cs typeface="Times New Roman"/>
              </a:rPr>
              <a:t>tra tutti </a:t>
            </a:r>
            <a:r>
              <a:rPr sz="1200" spc="-5" dirty="0">
                <a:latin typeface="Times New Roman"/>
                <a:cs typeface="Times New Roman"/>
              </a:rPr>
              <a:t>coloro che frequentano </a:t>
            </a:r>
            <a:r>
              <a:rPr sz="1200" dirty="0">
                <a:latin typeface="Times New Roman"/>
                <a:cs typeface="Times New Roman"/>
              </a:rPr>
              <a:t>questi corsi di </a:t>
            </a:r>
            <a:r>
              <a:rPr sz="1200" spc="-5" dirty="0">
                <a:latin typeface="Times New Roman"/>
                <a:cs typeface="Times New Roman"/>
              </a:rPr>
              <a:t>preparazione.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sarete ricevuti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settanta mondi maggiori di  </a:t>
            </a:r>
            <a:r>
              <a:rPr sz="1200" spc="-5" dirty="0">
                <a:latin typeface="Times New Roman"/>
                <a:cs typeface="Times New Roman"/>
              </a:rPr>
              <a:t>cultura sociale, </a:t>
            </a:r>
            <a:r>
              <a:rPr sz="1200" dirty="0">
                <a:latin typeface="Times New Roman"/>
                <a:cs typeface="Times New Roman"/>
              </a:rPr>
              <a:t>vi verrà subito </a:t>
            </a:r>
            <a:r>
              <a:rPr sz="1200" spc="-5" dirty="0">
                <a:latin typeface="Times New Roman"/>
                <a:cs typeface="Times New Roman"/>
              </a:rPr>
              <a:t>accordata </a:t>
            </a:r>
            <a:r>
              <a:rPr sz="1200" dirty="0">
                <a:latin typeface="Times New Roman"/>
                <a:cs typeface="Times New Roman"/>
              </a:rPr>
              <a:t>l’autorizzazione di </a:t>
            </a:r>
            <a:r>
              <a:rPr sz="1200" spc="-5" dirty="0">
                <a:latin typeface="Times New Roman"/>
                <a:cs typeface="Times New Roman"/>
              </a:rPr>
              <a:t>visitare ciascuno dei dieci satelliti </a:t>
            </a:r>
            <a:r>
              <a:rPr sz="1200" dirty="0">
                <a:latin typeface="Times New Roman"/>
                <a:cs typeface="Times New Roman"/>
              </a:rPr>
              <a:t>che 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circondano.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06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(493.5) 43:7.4 </a:t>
            </a:r>
            <a:r>
              <a:rPr sz="1200" spc="-5" dirty="0">
                <a:latin typeface="Times New Roman"/>
                <a:cs typeface="Times New Roman"/>
              </a:rPr>
              <a:t>Nelle varie </a:t>
            </a:r>
            <a:r>
              <a:rPr sz="1200" dirty="0">
                <a:latin typeface="Times New Roman"/>
                <a:cs typeface="Times New Roman"/>
              </a:rPr>
              <a:t>colonie di </a:t>
            </a:r>
            <a:r>
              <a:rPr sz="1200" spc="-5" dirty="0">
                <a:latin typeface="Times New Roman"/>
                <a:cs typeface="Times New Roman"/>
              </a:rPr>
              <a:t>cortesia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morontiali predominano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retrospezione,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univitatia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esteso associato </a:t>
            </a:r>
            <a:r>
              <a:rPr sz="1200" spc="-5" dirty="0">
                <a:latin typeface="Times New Roman"/>
                <a:cs typeface="Times New Roman"/>
              </a:rPr>
              <a:t>al corpo degli artigiani celesti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Orvonton nessun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85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esterno ad Havona, </a:t>
            </a:r>
            <a:r>
              <a:rPr sz="1200" dirty="0">
                <a:latin typeface="Times New Roman"/>
                <a:cs typeface="Times New Roman"/>
              </a:rPr>
              <a:t>eccetto </a:t>
            </a:r>
            <a:r>
              <a:rPr sz="1200" spc="-5" dirty="0">
                <a:latin typeface="Times New Roman"/>
                <a:cs typeface="Times New Roman"/>
              </a:rPr>
              <a:t>gli abandontari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eguagliare gli </a:t>
            </a:r>
            <a:r>
              <a:rPr sz="1200" dirty="0">
                <a:latin typeface="Times New Roman"/>
                <a:cs typeface="Times New Roman"/>
              </a:rPr>
              <a:t>univitatia </a:t>
            </a:r>
            <a:r>
              <a:rPr sz="1200" spc="-5" dirty="0">
                <a:latin typeface="Times New Roman"/>
                <a:cs typeface="Times New Roman"/>
              </a:rPr>
              <a:t>per abilità artistica, adattabilità </a:t>
            </a:r>
            <a:r>
              <a:rPr sz="1200" spc="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capacità  coordinatrice.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986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(493.6) 43:7.5 </a:t>
            </a:r>
            <a:r>
              <a:rPr sz="1200" spc="-5" dirty="0">
                <a:latin typeface="Times New Roman"/>
                <a:cs typeface="Times New Roman"/>
              </a:rPr>
              <a:t>Questi cittadini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membri effettivi del corpo degli artigiani,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lavorano volentieri con </a:t>
            </a:r>
            <a:r>
              <a:rPr sz="1200" dirty="0">
                <a:latin typeface="Times New Roman"/>
                <a:cs typeface="Times New Roman"/>
              </a:rPr>
              <a:t>tutti i 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contribuiscono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dei mondi 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principali </a:t>
            </a:r>
            <a:r>
              <a:rPr sz="1200" dirty="0">
                <a:latin typeface="Times New Roman"/>
                <a:cs typeface="Times New Roman"/>
              </a:rPr>
              <a:t>per la realizzazione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stupende possibilità  </a:t>
            </a:r>
            <a:r>
              <a:rPr sz="1200" spc="-5" dirty="0">
                <a:latin typeface="Times New Roman"/>
                <a:cs typeface="Times New Roman"/>
              </a:rPr>
              <a:t>artistiche della </a:t>
            </a:r>
            <a:r>
              <a:rPr sz="1200" dirty="0">
                <a:latin typeface="Times New Roman"/>
                <a:cs typeface="Times New Roman"/>
              </a:rPr>
              <a:t>cultura di </a:t>
            </a:r>
            <a:r>
              <a:rPr sz="1200" spc="-5" dirty="0">
                <a:latin typeface="Times New Roman"/>
                <a:cs typeface="Times New Roman"/>
              </a:rPr>
              <a:t>transizione.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oltre i </a:t>
            </a:r>
            <a:r>
              <a:rPr sz="1200" spc="-5" dirty="0">
                <a:latin typeface="Times New Roman"/>
                <a:cs typeface="Times New Roman"/>
              </a:rPr>
              <a:t>confini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delle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costellazioni.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educativi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Edentia</a:t>
            </a:r>
            <a:endParaRPr sz="1600">
              <a:latin typeface="Times New Roman"/>
              <a:cs typeface="Times New Roman"/>
            </a:endParaRPr>
          </a:p>
          <a:p>
            <a:pPr marL="88900" marR="10350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(493.7) 43:8.1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dotazioni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sfere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perfette. </a:t>
            </a:r>
            <a:r>
              <a:rPr sz="1200" dirty="0">
                <a:latin typeface="Times New Roman"/>
                <a:cs typeface="Times New Roman"/>
              </a:rPr>
              <a:t>Difficilmente </a:t>
            </a:r>
            <a:r>
              <a:rPr sz="1200" spc="-5" dirty="0">
                <a:latin typeface="Times New Roman"/>
                <a:cs typeface="Times New Roman"/>
              </a:rPr>
              <a:t>potrebbero eguagliare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magnificenza </a:t>
            </a:r>
            <a:r>
              <a:rPr sz="1200" dirty="0">
                <a:latin typeface="Times New Roman"/>
                <a:cs typeface="Times New Roman"/>
              </a:rPr>
              <a:t>spirituale delle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superano </a:t>
            </a:r>
            <a:r>
              <a:rPr sz="1200" dirty="0">
                <a:latin typeface="Times New Roman"/>
                <a:cs typeface="Times New Roman"/>
              </a:rPr>
              <a:t>di molto le </a:t>
            </a:r>
            <a:r>
              <a:rPr sz="1200" spc="-5" dirty="0">
                <a:latin typeface="Times New Roman"/>
                <a:cs typeface="Times New Roman"/>
              </a:rPr>
              <a:t>glorie </a:t>
            </a:r>
            <a:r>
              <a:rPr sz="1200" dirty="0">
                <a:latin typeface="Times New Roman"/>
                <a:cs typeface="Times New Roman"/>
              </a:rPr>
              <a:t>dei mondi educativi di </a:t>
            </a:r>
            <a:r>
              <a:rPr sz="1200" spc="-5" dirty="0">
                <a:latin typeface="Times New Roman"/>
                <a:cs typeface="Times New Roman"/>
              </a:rPr>
              <a:t>Jerusem.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5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sfere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energizzate direttamente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correnti universali dello </a:t>
            </a:r>
            <a:r>
              <a:rPr sz="1200" dirty="0">
                <a:latin typeface="Times New Roman"/>
                <a:cs typeface="Times New Roman"/>
              </a:rPr>
              <a:t>spazio, ed i loro </a:t>
            </a:r>
            <a:r>
              <a:rPr sz="1200" spc="-5" dirty="0">
                <a:latin typeface="Times New Roman"/>
                <a:cs typeface="Times New Roman"/>
              </a:rPr>
              <a:t>enormi 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morontiali,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controllati </a:t>
            </a:r>
            <a:r>
              <a:rPr sz="1200" dirty="0">
                <a:latin typeface="Times New Roman"/>
                <a:cs typeface="Times New Roman"/>
              </a:rPr>
              <a:t>e distribuiti con </a:t>
            </a:r>
            <a:r>
              <a:rPr sz="1200" spc="-5" dirty="0">
                <a:latin typeface="Times New Roman"/>
                <a:cs typeface="Times New Roman"/>
              </a:rPr>
              <a:t>perizia dai centri </a:t>
            </a:r>
            <a:r>
              <a:rPr sz="1200" dirty="0">
                <a:latin typeface="Times New Roman"/>
                <a:cs typeface="Times New Roman"/>
              </a:rPr>
              <a:t>di potere della </a:t>
            </a:r>
            <a:r>
              <a:rPr sz="1200" spc="-5" dirty="0">
                <a:latin typeface="Times New Roman"/>
                <a:cs typeface="Times New Roman"/>
              </a:rPr>
              <a:t>costellazione, assistiti </a:t>
            </a:r>
            <a:r>
              <a:rPr sz="1200" spc="-10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competente di  </a:t>
            </a:r>
            <a:r>
              <a:rPr sz="1200" spc="-5" dirty="0">
                <a:latin typeface="Times New Roman"/>
                <a:cs typeface="Times New Roman"/>
              </a:rPr>
              <a:t>Controllori Fisici Maestri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9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(494.1) 43:8.2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trascorso </a:t>
            </a:r>
            <a:r>
              <a:rPr sz="1200" spc="-5" dirty="0">
                <a:latin typeface="Times New Roman"/>
                <a:cs typeface="Times New Roman"/>
              </a:rPr>
              <a:t>sui settanta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transizione, associato all’era d’ascensione </a:t>
            </a:r>
            <a:r>
              <a:rPr sz="1200" dirty="0">
                <a:latin typeface="Times New Roman"/>
                <a:cs typeface="Times New Roman"/>
              </a:rPr>
              <a:t>mortale  </a:t>
            </a:r>
            <a:r>
              <a:rPr sz="1200" spc="-5" dirty="0">
                <a:latin typeface="Times New Roman"/>
                <a:cs typeface="Times New Roman"/>
              </a:rPr>
              <a:t>su Edentia,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stabile della carriera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ascendente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allo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finalitario; questa </a:t>
            </a:r>
            <a:r>
              <a:rPr sz="1200" dirty="0">
                <a:latin typeface="Times New Roman"/>
                <a:cs typeface="Times New Roman"/>
              </a:rPr>
              <a:t>è veramente la vita  </a:t>
            </a:r>
            <a:r>
              <a:rPr sz="1200" spc="-5" dirty="0">
                <a:latin typeface="Times New Roman"/>
                <a:cs typeface="Times New Roman"/>
              </a:rPr>
              <a:t>morontiale tipica. Pur </a:t>
            </a:r>
            <a:r>
              <a:rPr sz="1200" dirty="0">
                <a:latin typeface="Times New Roman"/>
                <a:cs typeface="Times New Roman"/>
              </a:rPr>
              <a:t>venendo </a:t>
            </a:r>
            <a:r>
              <a:rPr sz="1200" spc="-5" dirty="0">
                <a:latin typeface="Times New Roman"/>
                <a:cs typeface="Times New Roman"/>
              </a:rPr>
              <a:t>riaccordati ogni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passate da un mondo </a:t>
            </a:r>
            <a:r>
              <a:rPr sz="1200" spc="-5" dirty="0">
                <a:latin typeface="Times New Roman"/>
                <a:cs typeface="Times New Roman"/>
              </a:rPr>
              <a:t>culturale maggiore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altro, voi </a:t>
            </a:r>
            <a:r>
              <a:rPr sz="1200" dirty="0">
                <a:latin typeface="Times New Roman"/>
                <a:cs typeface="Times New Roman"/>
              </a:rPr>
              <a:t>conservate lo  </a:t>
            </a:r>
            <a:r>
              <a:rPr sz="1200" spc="-5" dirty="0">
                <a:latin typeface="Times New Roman"/>
                <a:cs typeface="Times New Roman"/>
              </a:rPr>
              <a:t>stesso corpo morontiale, </a:t>
            </a:r>
            <a:r>
              <a:rPr sz="1200" dirty="0">
                <a:latin typeface="Times New Roman"/>
                <a:cs typeface="Times New Roman"/>
              </a:rPr>
              <a:t>e non vi sono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in cui non </a:t>
            </a:r>
            <a:r>
              <a:rPr sz="1200" spc="-5" dirty="0">
                <a:latin typeface="Times New Roman"/>
                <a:cs typeface="Times New Roman"/>
              </a:rPr>
              <a:t>avete coscienza </a:t>
            </a:r>
            <a:r>
              <a:rPr sz="1200" dirty="0">
                <a:latin typeface="Times New Roman"/>
                <a:cs typeface="Times New Roman"/>
              </a:rPr>
              <a:t>della vostra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23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(494.2) 43:8.3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soggiorno su Edentia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sfere associate sarà </a:t>
            </a:r>
            <a:r>
              <a:rPr sz="1200" dirty="0">
                <a:latin typeface="Times New Roman"/>
                <a:cs typeface="Times New Roman"/>
              </a:rPr>
              <a:t>principalmente utilizzato </a:t>
            </a:r>
            <a:r>
              <a:rPr sz="1200" spc="-5" dirty="0">
                <a:latin typeface="Times New Roman"/>
                <a:cs typeface="Times New Roman"/>
              </a:rPr>
              <a:t>nella padronanza dell’etica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interrelazioni piacevoli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proficue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superuniversali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intelligenti.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68334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(494.3) 43:8.4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completaste l’unificazione della personalità mortale </a:t>
            </a:r>
            <a:r>
              <a:rPr sz="1200" dirty="0">
                <a:latin typeface="Times New Roman"/>
                <a:cs typeface="Times New Roman"/>
              </a:rPr>
              <a:t>in evoluzione; </a:t>
            </a:r>
            <a:r>
              <a:rPr sz="1200" spc="-5" dirty="0">
                <a:latin typeface="Times New Roman"/>
                <a:cs typeface="Times New Roman"/>
              </a:rPr>
              <a:t>sulla capitale del sistema  otteneste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cittadinanza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accettaste volontariamente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sottomettere </a:t>
            </a:r>
            <a:r>
              <a:rPr sz="1200" dirty="0">
                <a:latin typeface="Times New Roman"/>
                <a:cs typeface="Times New Roman"/>
              </a:rPr>
              <a:t>il vostro io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discipline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iniziative </a:t>
            </a:r>
            <a:r>
              <a:rPr sz="1200" spc="-5" dirty="0">
                <a:latin typeface="Times New Roman"/>
                <a:cs typeface="Times New Roman"/>
              </a:rPr>
              <a:t>coordinate;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adesso,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costellazione, dovete giungere alla vera </a:t>
            </a:r>
            <a:r>
              <a:rPr sz="1200" dirty="0">
                <a:latin typeface="Times New Roman"/>
                <a:cs typeface="Times New Roman"/>
              </a:rPr>
              <a:t>socializzazione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morontiale in evoluzione. </a:t>
            </a:r>
            <a:r>
              <a:rPr sz="1200" spc="-5" dirty="0">
                <a:latin typeface="Times New Roman"/>
                <a:cs typeface="Times New Roman"/>
              </a:rPr>
              <a:t>Questa acquisizione culturale </a:t>
            </a:r>
            <a:r>
              <a:rPr sz="1200" dirty="0">
                <a:latin typeface="Times New Roman"/>
                <a:cs typeface="Times New Roman"/>
              </a:rPr>
              <a:t>superna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nell’imparare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61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(494.4) 43:8.5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Vivere felicemente </a:t>
            </a:r>
            <a:r>
              <a:rPr sz="1200" dirty="0">
                <a:latin typeface="Times New Roman"/>
                <a:cs typeface="Times New Roman"/>
              </a:rPr>
              <a:t>e lavorare </a:t>
            </a:r>
            <a:r>
              <a:rPr sz="1200" spc="-5" dirty="0">
                <a:latin typeface="Times New Roman"/>
                <a:cs typeface="Times New Roman"/>
              </a:rPr>
              <a:t>efficacemente con </a:t>
            </a:r>
            <a:r>
              <a:rPr sz="1200" dirty="0">
                <a:latin typeface="Times New Roman"/>
                <a:cs typeface="Times New Roman"/>
              </a:rPr>
              <a:t>dieci compagni </a:t>
            </a:r>
            <a:r>
              <a:rPr sz="1200" spc="-5" dirty="0">
                <a:latin typeface="Times New Roman"/>
                <a:cs typeface="Times New Roman"/>
              </a:rPr>
              <a:t>morontiani diversi, mentre dieci gruppi  </a:t>
            </a:r>
            <a:r>
              <a:rPr sz="1200" dirty="0">
                <a:latin typeface="Times New Roman"/>
                <a:cs typeface="Times New Roman"/>
              </a:rPr>
              <a:t>simili sono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federati </a:t>
            </a:r>
            <a:r>
              <a:rPr sz="1200" dirty="0">
                <a:latin typeface="Times New Roman"/>
                <a:cs typeface="Times New Roman"/>
              </a:rPr>
              <a:t>in corpi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708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(494.5) 43:8.6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Abitare gioiosamente </a:t>
            </a:r>
            <a:r>
              <a:rPr sz="1200" dirty="0">
                <a:latin typeface="Times New Roman"/>
                <a:cs typeface="Times New Roman"/>
              </a:rPr>
              <a:t>e cooperare cordialmente </a:t>
            </a:r>
            <a:r>
              <a:rPr sz="1200" spc="-5" dirty="0">
                <a:latin typeface="Times New Roman"/>
                <a:cs typeface="Times New Roman"/>
              </a:rPr>
              <a:t>con dieci </a:t>
            </a:r>
            <a:r>
              <a:rPr sz="1200" dirty="0">
                <a:latin typeface="Times New Roman"/>
                <a:cs typeface="Times New Roman"/>
              </a:rPr>
              <a:t>univitatia, i </a:t>
            </a:r>
            <a:r>
              <a:rPr sz="1200" spc="-5" dirty="0">
                <a:latin typeface="Times New Roman"/>
                <a:cs typeface="Times New Roman"/>
              </a:rPr>
              <a:t>quali, anche se intellettualmente 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agli esseri morontiali,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sotto tutti </a:t>
            </a:r>
            <a:r>
              <a:rPr sz="1200" spc="-5" dirty="0">
                <a:latin typeface="Times New Roman"/>
                <a:cs typeface="Times New Roman"/>
              </a:rPr>
              <a:t>gli altri aspetti. Inoltre dovete funzionare con questo  gruppo </a:t>
            </a:r>
            <a:r>
              <a:rPr sz="1200" dirty="0">
                <a:latin typeface="Times New Roman"/>
                <a:cs typeface="Times New Roman"/>
              </a:rPr>
              <a:t>di dieci </a:t>
            </a:r>
            <a:r>
              <a:rPr sz="1200" spc="-5" dirty="0">
                <a:latin typeface="Times New Roman"/>
                <a:cs typeface="Times New Roman"/>
              </a:rPr>
              <a:t>mentre si coordina con altre </a:t>
            </a:r>
            <a:r>
              <a:rPr sz="1200" dirty="0">
                <a:latin typeface="Times New Roman"/>
                <a:cs typeface="Times New Roman"/>
              </a:rPr>
              <a:t>dieci </a:t>
            </a:r>
            <a:r>
              <a:rPr sz="1200" spc="-5" dirty="0">
                <a:latin typeface="Times New Roman"/>
                <a:cs typeface="Times New Roman"/>
              </a:rPr>
              <a:t>famiglie,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loro volta sono </a:t>
            </a:r>
            <a:r>
              <a:rPr sz="1200" spc="-5" dirty="0">
                <a:latin typeface="Times New Roman"/>
                <a:cs typeface="Times New Roman"/>
              </a:rPr>
              <a:t>confederate </a:t>
            </a:r>
            <a:r>
              <a:rPr sz="1200" dirty="0">
                <a:latin typeface="Times New Roman"/>
                <a:cs typeface="Times New Roman"/>
              </a:rPr>
              <a:t>in un corpo di mille  univitatia.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7537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(494.6) 43:8.7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aggiustamento simultaneo sia con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compagni morontiani </a:t>
            </a:r>
            <a:r>
              <a:rPr sz="1200" dirty="0">
                <a:latin typeface="Times New Roman"/>
                <a:cs typeface="Times New Roman"/>
              </a:rPr>
              <a:t>che con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ospiti  univitatia.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cooperare </a:t>
            </a:r>
            <a:r>
              <a:rPr sz="1200" spc="-5" dirty="0">
                <a:latin typeface="Times New Roman"/>
                <a:cs typeface="Times New Roman"/>
              </a:rPr>
              <a:t>volontariamente ed </a:t>
            </a:r>
            <a:r>
              <a:rPr sz="1200" dirty="0">
                <a:latin typeface="Times New Roman"/>
                <a:cs typeface="Times New Roman"/>
              </a:rPr>
              <a:t>efficacemente </a:t>
            </a:r>
            <a:r>
              <a:rPr sz="1200" spc="-5" dirty="0">
                <a:latin typeface="Times New Roman"/>
                <a:cs typeface="Times New Roman"/>
              </a:rPr>
              <a:t>con gli esseri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stretta associazione </a:t>
            </a:r>
            <a:r>
              <a:rPr sz="1200" dirty="0">
                <a:latin typeface="Times New Roman"/>
                <a:cs typeface="Times New Roman"/>
              </a:rPr>
              <a:t>operativa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creature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un po’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70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(494.7) 43:8.8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Mentre operate socialmente </a:t>
            </a:r>
            <a:r>
              <a:rPr sz="1200" dirty="0">
                <a:latin typeface="Times New Roman"/>
                <a:cs typeface="Times New Roman"/>
              </a:rPr>
              <a:t>in questo modo con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e dissimili a voi,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un’armonia  </a:t>
            </a:r>
            <a:r>
              <a:rPr sz="1200" spc="-5" dirty="0">
                <a:latin typeface="Times New Roman"/>
                <a:cs typeface="Times New Roman"/>
              </a:rPr>
              <a:t>intellettuale con 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aggiustarvi </a:t>
            </a:r>
            <a:r>
              <a:rPr sz="1200" dirty="0">
                <a:latin typeface="Times New Roman"/>
                <a:cs typeface="Times New Roman"/>
              </a:rPr>
              <a:t>professionalmente </a:t>
            </a:r>
            <a:r>
              <a:rPr sz="1200" spc="-5" dirty="0">
                <a:latin typeface="Times New Roman"/>
                <a:cs typeface="Times New Roman"/>
              </a:rPr>
              <a:t>con gli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919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(494.8) 43:8.9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Mentre raggiungete </a:t>
            </a:r>
            <a:r>
              <a:rPr sz="1200" dirty="0">
                <a:latin typeface="Times New Roman"/>
                <a:cs typeface="Times New Roman"/>
              </a:rPr>
              <a:t>un soddisfacente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socializzazione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personalità sui </a:t>
            </a:r>
            <a:r>
              <a:rPr sz="1200" dirty="0">
                <a:latin typeface="Times New Roman"/>
                <a:cs typeface="Times New Roman"/>
              </a:rPr>
              <a:t>livelli 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professionale, perfezionare </a:t>
            </a:r>
            <a:r>
              <a:rPr sz="1200" dirty="0">
                <a:latin typeface="Times New Roman"/>
                <a:cs typeface="Times New Roman"/>
              </a:rPr>
              <a:t>ancora di più la vostra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in intimo </a:t>
            </a:r>
            <a:r>
              <a:rPr sz="1200" spc="-5" dirty="0">
                <a:latin typeface="Times New Roman"/>
                <a:cs typeface="Times New Roman"/>
              </a:rPr>
              <a:t>contatto con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578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9639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e un po’ </a:t>
            </a:r>
            <a:r>
              <a:rPr sz="1200" spc="-5" dirty="0">
                <a:latin typeface="Times New Roman"/>
                <a:cs typeface="Times New Roman"/>
              </a:rPr>
              <a:t>dissimili, con irritabilità sempre </a:t>
            </a:r>
            <a:r>
              <a:rPr sz="1200" dirty="0">
                <a:latin typeface="Times New Roman"/>
                <a:cs typeface="Times New Roman"/>
              </a:rPr>
              <a:t>minore e </a:t>
            </a:r>
            <a:r>
              <a:rPr sz="1200" spc="-5" dirty="0">
                <a:latin typeface="Times New Roman"/>
                <a:cs typeface="Times New Roman"/>
              </a:rPr>
              <a:t>risentimento decrescente.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retrospezione  contribuiscono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quest’ultimo risultato </a:t>
            </a:r>
            <a:r>
              <a:rPr sz="1200" dirty="0">
                <a:latin typeface="Times New Roman"/>
                <a:cs typeface="Times New Roman"/>
              </a:rPr>
              <a:t>con le loro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spc="5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073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(494.9) 43:8.10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Aggiustare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varie </a:t>
            </a:r>
            <a:r>
              <a:rPr sz="1200" dirty="0">
                <a:latin typeface="Times New Roman"/>
                <a:cs typeface="Times New Roman"/>
              </a:rPr>
              <a:t>tecniche di socializzazione in </a:t>
            </a:r>
            <a:r>
              <a:rPr sz="1200" spc="-5" dirty="0">
                <a:latin typeface="Times New Roman"/>
                <a:cs typeface="Times New Roman"/>
              </a:rPr>
              <a:t>modo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la coordinazione  </a:t>
            </a:r>
            <a:r>
              <a:rPr sz="1200" spc="-5" dirty="0">
                <a:latin typeface="Times New Roman"/>
                <a:cs typeface="Times New Roman"/>
              </a:rPr>
              <a:t>progressiva della carriera d’ascensione al </a:t>
            </a:r>
            <a:r>
              <a:rPr sz="1200" dirty="0">
                <a:latin typeface="Times New Roman"/>
                <a:cs typeface="Times New Roman"/>
              </a:rPr>
              <a:t>Paradiso;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dell’Universo elevando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eterni </a:t>
            </a:r>
            <a:r>
              <a:rPr sz="1200" spc="-5" dirty="0">
                <a:latin typeface="Times New Roman"/>
                <a:cs typeface="Times New Roman"/>
              </a:rPr>
              <a:t>degli scopi </a:t>
            </a:r>
            <a:r>
              <a:rPr sz="1200" dirty="0">
                <a:latin typeface="Times New Roman"/>
                <a:cs typeface="Times New Roman"/>
              </a:rPr>
              <a:t>celati in tali attività </a:t>
            </a:r>
            <a:r>
              <a:rPr sz="1200" spc="-5" dirty="0">
                <a:latin typeface="Times New Roman"/>
                <a:cs typeface="Times New Roman"/>
              </a:rPr>
              <a:t>apparentemente insignificanti 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tempo-spazio.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693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(494.10) 43:8.11 </a:t>
            </a:r>
            <a:r>
              <a:rPr sz="1200" dirty="0">
                <a:latin typeface="Times New Roman"/>
                <a:cs typeface="Times New Roman"/>
              </a:rPr>
              <a:t>7. Ed </a:t>
            </a:r>
            <a:r>
              <a:rPr sz="1200" spc="-5" dirty="0">
                <a:latin typeface="Times New Roman"/>
                <a:cs typeface="Times New Roman"/>
              </a:rPr>
              <a:t>infine, portare al loro apice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socializzazione collettiva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concomitante  elevazione dell’intuizione spirituale, quale attiene all’aumento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dotazione </a:t>
            </a:r>
            <a:r>
              <a:rPr sz="1200" spc="-5" dirty="0">
                <a:latin typeface="Times New Roman"/>
                <a:cs typeface="Times New Roman"/>
              </a:rPr>
              <a:t>personale,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attraverso</a:t>
            </a:r>
            <a:endParaRPr sz="1200">
              <a:latin typeface="Times New Roman"/>
              <a:cs typeface="Times New Roman"/>
            </a:endParaRPr>
          </a:p>
          <a:p>
            <a:pPr marL="508000" marR="4953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l’associazione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coordinazione morontiale. Intellettualmente, socialmente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spiritualmente </a:t>
            </a:r>
            <a:r>
              <a:rPr sz="1200" dirty="0">
                <a:latin typeface="Times New Roman"/>
                <a:cs typeface="Times New Roman"/>
              </a:rPr>
              <a:t>due  </a:t>
            </a:r>
            <a:r>
              <a:rPr sz="1200" spc="-5" dirty="0">
                <a:latin typeface="Times New Roman"/>
                <a:cs typeface="Times New Roman"/>
              </a:rPr>
              <a:t>creature morali </a:t>
            </a:r>
            <a:r>
              <a:rPr sz="1200" dirty="0">
                <a:latin typeface="Times New Roman"/>
                <a:cs typeface="Times New Roman"/>
              </a:rPr>
              <a:t>non raddoppiano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i loro potenziali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 universale mediante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508000" marR="1026794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tecnica dell’associazione; </a:t>
            </a:r>
            <a:r>
              <a:rPr sz="1200" dirty="0">
                <a:latin typeface="Times New Roman"/>
                <a:cs typeface="Times New Roman"/>
              </a:rPr>
              <a:t>piuttosto essi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quadruplicare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possibilità di  </a:t>
            </a:r>
            <a:r>
              <a:rPr sz="1200" spc="-5" dirty="0">
                <a:latin typeface="Times New Roman"/>
                <a:cs typeface="Times New Roman"/>
              </a:rPr>
              <a:t>compimento.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7907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(495.1) 43:8.12 </a:t>
            </a:r>
            <a:r>
              <a:rPr sz="1200" spc="-5" dirty="0">
                <a:latin typeface="Times New Roman"/>
                <a:cs typeface="Times New Roman"/>
              </a:rPr>
              <a:t>Noi abbiamo descritto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come un’associazione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morontiale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 familiare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univitatia 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intellettualmente dissimili,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concomitanza con un’associazione simile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dieci</a:t>
            </a:r>
            <a:endParaRPr sz="1200">
              <a:latin typeface="Times New Roman"/>
              <a:cs typeface="Times New Roman"/>
            </a:endParaRPr>
          </a:p>
          <a:p>
            <a:pPr marL="50800" marR="431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compagni morontiani. Ma sui </a:t>
            </a:r>
            <a:r>
              <a:rPr sz="1200" dirty="0">
                <a:latin typeface="Times New Roman"/>
                <a:cs typeface="Times New Roman"/>
              </a:rPr>
              <a:t>primi sette mondi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mortale ascendente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con dieci </a:t>
            </a:r>
            <a:r>
              <a:rPr sz="1200" dirty="0">
                <a:latin typeface="Times New Roman"/>
                <a:cs typeface="Times New Roman"/>
              </a:rPr>
              <a:t>univitatia. </a:t>
            </a:r>
            <a:r>
              <a:rPr sz="1200" spc="-5" dirty="0">
                <a:latin typeface="Times New Roman"/>
                <a:cs typeface="Times New Roman"/>
              </a:rPr>
              <a:t>Sul secondo gruppo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due mortali </a:t>
            </a:r>
            <a:r>
              <a:rPr sz="1200" spc="-5" dirty="0">
                <a:latin typeface="Times New Roman"/>
                <a:cs typeface="Times New Roman"/>
              </a:rPr>
              <a:t>abitano con ogni gruppo </a:t>
            </a:r>
            <a:r>
              <a:rPr sz="1200" dirty="0">
                <a:latin typeface="Times New Roman"/>
                <a:cs typeface="Times New Roman"/>
              </a:rPr>
              <a:t>nativo di </a:t>
            </a:r>
            <a:r>
              <a:rPr sz="1200" spc="-5" dirty="0">
                <a:latin typeface="Times New Roman"/>
                <a:cs typeface="Times New Roman"/>
              </a:rPr>
              <a:t>dieci,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che, nell’ultimo gruppo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maggiori,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esseri morontiali sono </a:t>
            </a:r>
            <a:r>
              <a:rPr sz="1200" spc="-5" dirty="0">
                <a:latin typeface="Times New Roman"/>
                <a:cs typeface="Times New Roman"/>
              </a:rPr>
              <a:t>domiciliati con dieci univitatia.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imparerete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socializzare meglio con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univitatia, </a:t>
            </a:r>
            <a:r>
              <a:rPr sz="1200" spc="-5" dirty="0">
                <a:latin typeface="Times New Roman"/>
                <a:cs typeface="Times New Roman"/>
              </a:rPr>
              <a:t>metterete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tale etica perfezionata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vostre relazioni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morontiani che </a:t>
            </a:r>
            <a:r>
              <a:rPr sz="1200" spc="-5" dirty="0">
                <a:latin typeface="Times New Roman"/>
                <a:cs typeface="Times New Roman"/>
              </a:rPr>
              <a:t>progrediscono </a:t>
            </a:r>
            <a:r>
              <a:rPr sz="1200" spc="10" dirty="0">
                <a:latin typeface="Times New Roman"/>
                <a:cs typeface="Times New Roman"/>
              </a:rPr>
              <a:t>con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562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(495.2) 43:8.13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proverete piacere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soggiornare 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sentirete quel  fremito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soddisfazione che caratterizza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contatto iniziale con gli </a:t>
            </a:r>
            <a:r>
              <a:rPr sz="1200" dirty="0">
                <a:latin typeface="Times New Roman"/>
                <a:cs typeface="Times New Roman"/>
              </a:rPr>
              <a:t>affari dell’Universo sulla </a:t>
            </a:r>
            <a:r>
              <a:rPr sz="1200" spc="-5" dirty="0">
                <a:latin typeface="Times New Roman"/>
                <a:cs typeface="Times New Roman"/>
              </a:rPr>
              <a:t>capitale del </a:t>
            </a:r>
            <a:r>
              <a:rPr sz="1200" dirty="0">
                <a:latin typeface="Times New Roman"/>
                <a:cs typeface="Times New Roman"/>
              </a:rPr>
              <a:t>sistema o  il vostro </a:t>
            </a:r>
            <a:r>
              <a:rPr sz="1200" spc="-5" dirty="0">
                <a:latin typeface="Times New Roman"/>
                <a:cs typeface="Times New Roman"/>
              </a:rPr>
              <a:t>saluto d’addio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realtà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finali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capitale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La cittadinanza su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Edentia</a:t>
            </a:r>
            <a:endParaRPr sz="1600">
              <a:latin typeface="Times New Roman"/>
              <a:cs typeface="Times New Roman"/>
            </a:endParaRPr>
          </a:p>
          <a:p>
            <a:pPr marL="76200" marR="939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(495.3) 43:9.1 </a:t>
            </a:r>
            <a:r>
              <a:rPr sz="1200" spc="-5" dirty="0">
                <a:latin typeface="Times New Roman"/>
                <a:cs typeface="Times New Roman"/>
              </a:rPr>
              <a:t>Dopo l’acquisizione del </a:t>
            </a:r>
            <a:r>
              <a:rPr sz="1200" dirty="0">
                <a:latin typeface="Times New Roman"/>
                <a:cs typeface="Times New Roman"/>
              </a:rPr>
              <a:t>diploma </a:t>
            </a:r>
            <a:r>
              <a:rPr sz="1200" spc="-5" dirty="0">
                <a:latin typeface="Times New Roman"/>
                <a:cs typeface="Times New Roman"/>
              </a:rPr>
              <a:t>sul mondo numero settanta,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ascendenti stabiliscono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residenza su  Edentia. Ora, </a:t>
            </a:r>
            <a:r>
              <a:rPr sz="1200" dirty="0">
                <a:latin typeface="Times New Roman"/>
                <a:cs typeface="Times New Roman"/>
              </a:rPr>
              <a:t>per la prima </a:t>
            </a:r>
            <a:r>
              <a:rPr sz="1200" spc="-5" dirty="0">
                <a:latin typeface="Times New Roman"/>
                <a:cs typeface="Times New Roman"/>
              </a:rPr>
              <a:t>volta, gli ascendenti </a:t>
            </a:r>
            <a:r>
              <a:rPr sz="1200" dirty="0">
                <a:latin typeface="Times New Roman"/>
                <a:cs typeface="Times New Roman"/>
              </a:rPr>
              <a:t>assistono </a:t>
            </a:r>
            <a:r>
              <a:rPr sz="1200" spc="-5" dirty="0">
                <a:latin typeface="Times New Roman"/>
                <a:cs typeface="Times New Roman"/>
              </a:rPr>
              <a:t>alle “assemblee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Paradiso” ed ascoltano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storia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lunghissima  carriera raccontata dal Fedele dei </a:t>
            </a:r>
            <a:r>
              <a:rPr sz="1200" dirty="0">
                <a:latin typeface="Times New Roman"/>
                <a:cs typeface="Times New Roman"/>
              </a:rPr>
              <a:t>Giorni, la prima </a:t>
            </a: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dirty="0">
                <a:latin typeface="Times New Roman"/>
                <a:cs typeface="Times New Roman"/>
              </a:rPr>
              <a:t>Supreme </a:t>
            </a:r>
            <a:r>
              <a:rPr sz="1200" spc="-5" dirty="0">
                <a:latin typeface="Times New Roman"/>
                <a:cs typeface="Times New Roman"/>
              </a:rPr>
              <a:t>originate dalla </a:t>
            </a:r>
            <a:r>
              <a:rPr sz="1200" dirty="0">
                <a:latin typeface="Times New Roman"/>
                <a:cs typeface="Times New Roman"/>
              </a:rPr>
              <a:t>Trinità che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incontrano.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(495.4) 43:9.2 </a:t>
            </a:r>
            <a:r>
              <a:rPr sz="1200" spc="-5" dirty="0">
                <a:latin typeface="Times New Roman"/>
                <a:cs typeface="Times New Roman"/>
              </a:rPr>
              <a:t>L’intero soggiorno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educativi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costellazione, culminante nella cittadinanza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vera  felicità celeste per </a:t>
            </a:r>
            <a:r>
              <a:rPr sz="1200" dirty="0">
                <a:latin typeface="Times New Roman"/>
                <a:cs typeface="Times New Roman"/>
              </a:rPr>
              <a:t>i morontiani in </a:t>
            </a:r>
            <a:r>
              <a:rPr sz="1200" spc="-5" dirty="0">
                <a:latin typeface="Times New Roman"/>
                <a:cs typeface="Times New Roman"/>
              </a:rPr>
              <a:t>progresso. Per </a:t>
            </a:r>
            <a:r>
              <a:rPr sz="1200" dirty="0">
                <a:latin typeface="Times New Roman"/>
                <a:cs typeface="Times New Roman"/>
              </a:rPr>
              <a:t>tutto il vostro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sui mondi 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siete evoluti </a:t>
            </a:r>
            <a:r>
              <a:rPr sz="1200" dirty="0">
                <a:latin typeface="Times New Roman"/>
                <a:cs typeface="Times New Roman"/>
              </a:rPr>
              <a:t>da creatura quasi 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morontiale; voi </a:t>
            </a:r>
            <a:r>
              <a:rPr sz="1200" spc="-5" dirty="0">
                <a:latin typeface="Times New Roman"/>
                <a:cs typeface="Times New Roman"/>
              </a:rPr>
              <a:t>eravate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materiali che </a:t>
            </a:r>
            <a:r>
              <a:rPr sz="1200" dirty="0">
                <a:latin typeface="Times New Roman"/>
                <a:cs typeface="Times New Roman"/>
              </a:rPr>
              <a:t>spirituali. Sulle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evolverete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morontiale  </a:t>
            </a:r>
            <a:r>
              <a:rPr sz="1200" spc="-5" dirty="0">
                <a:latin typeface="Times New Roman"/>
                <a:cs typeface="Times New Roman"/>
              </a:rPr>
              <a:t>allo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vero spirito; sarete </a:t>
            </a:r>
            <a:r>
              <a:rPr sz="1200" dirty="0">
                <a:latin typeface="Times New Roman"/>
                <a:cs typeface="Times New Roman"/>
              </a:rPr>
              <a:t>più spirituali che </a:t>
            </a:r>
            <a:r>
              <a:rPr sz="1200" spc="-5" dirty="0">
                <a:latin typeface="Times New Roman"/>
                <a:cs typeface="Times New Roman"/>
              </a:rPr>
              <a:t>materiali. Ma su Edentia gli ascendenti </a:t>
            </a:r>
            <a:r>
              <a:rPr sz="1200" dirty="0">
                <a:latin typeface="Times New Roman"/>
                <a:cs typeface="Times New Roman"/>
              </a:rPr>
              <a:t>sono a metà </a:t>
            </a:r>
            <a:r>
              <a:rPr sz="1200" spc="-5" dirty="0">
                <a:latin typeface="Times New Roman"/>
                <a:cs typeface="Times New Roman"/>
              </a:rPr>
              <a:t>strada </a:t>
            </a:r>
            <a:r>
              <a:rPr sz="1200" dirty="0">
                <a:latin typeface="Times New Roman"/>
                <a:cs typeface="Times New Roman"/>
              </a:rPr>
              <a:t>tra il loro </a:t>
            </a:r>
            <a:r>
              <a:rPr sz="1200" spc="-5" dirty="0">
                <a:latin typeface="Times New Roman"/>
                <a:cs typeface="Times New Roman"/>
              </a:rPr>
              <a:t>status  antecedente </a:t>
            </a:r>
            <a:r>
              <a:rPr sz="1200" dirty="0">
                <a:latin typeface="Times New Roman"/>
                <a:cs typeface="Times New Roman"/>
              </a:rPr>
              <a:t>e quello </a:t>
            </a:r>
            <a:r>
              <a:rPr sz="1200" spc="-5" dirty="0">
                <a:latin typeface="Times New Roman"/>
                <a:cs typeface="Times New Roman"/>
              </a:rPr>
              <a:t>futuro, </a:t>
            </a:r>
            <a:r>
              <a:rPr sz="1200" dirty="0">
                <a:latin typeface="Times New Roman"/>
                <a:cs typeface="Times New Roman"/>
              </a:rPr>
              <a:t>a metà strada </a:t>
            </a:r>
            <a:r>
              <a:rPr sz="1200" spc="-5" dirty="0">
                <a:latin typeface="Times New Roman"/>
                <a:cs typeface="Times New Roman"/>
              </a:rPr>
              <a:t>nel loro passaggio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evoluzionario a spirito </a:t>
            </a:r>
            <a:r>
              <a:rPr sz="1200" spc="-5" dirty="0">
                <a:latin typeface="Times New Roman"/>
                <a:cs typeface="Times New Roman"/>
              </a:rPr>
              <a:t>ascendente. Durante </a:t>
            </a:r>
            <a:r>
              <a:rPr sz="1200" dirty="0">
                <a:latin typeface="Times New Roman"/>
                <a:cs typeface="Times New Roman"/>
              </a:rPr>
              <a:t>tutta la vostra  </a:t>
            </a:r>
            <a:r>
              <a:rPr sz="1200" spc="-5" dirty="0">
                <a:latin typeface="Times New Roman"/>
                <a:cs typeface="Times New Roman"/>
              </a:rPr>
              <a:t>permanenza su Edentia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mondi voi </a:t>
            </a:r>
            <a:r>
              <a:rPr sz="1200" spc="-5" dirty="0">
                <a:latin typeface="Times New Roman"/>
                <a:cs typeface="Times New Roman"/>
              </a:rPr>
              <a:t>siete “simili agli angeli”; progredite costantemente,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conservando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5" dirty="0">
                <a:latin typeface="Times New Roman"/>
                <a:cs typeface="Times New Roman"/>
              </a:rPr>
              <a:t>contempo </a:t>
            </a:r>
            <a:r>
              <a:rPr sz="1200" dirty="0">
                <a:latin typeface="Times New Roman"/>
                <a:cs typeface="Times New Roman"/>
              </a:rPr>
              <a:t>uno  </a:t>
            </a:r>
            <a:r>
              <a:rPr sz="1200" spc="-5" dirty="0">
                <a:latin typeface="Times New Roman"/>
                <a:cs typeface="Times New Roman"/>
              </a:rPr>
              <a:t>status morontiale generale </a:t>
            </a:r>
            <a:r>
              <a:rPr sz="1200" dirty="0">
                <a:latin typeface="Times New Roman"/>
                <a:cs typeface="Times New Roman"/>
              </a:rPr>
              <a:t>e tipico.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3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(495.5) 43:9.3 </a:t>
            </a:r>
            <a:r>
              <a:rPr sz="1200" spc="-5" dirty="0">
                <a:latin typeface="Times New Roman"/>
                <a:cs typeface="Times New Roman"/>
              </a:rPr>
              <a:t>Questo soggiorno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nella costellazione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uniforme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stabile dell’intera </a:t>
            </a:r>
            <a:r>
              <a:rPr sz="1200" dirty="0">
                <a:latin typeface="Times New Roman"/>
                <a:cs typeface="Times New Roman"/>
              </a:rPr>
              <a:t>carriera di  </a:t>
            </a:r>
            <a:r>
              <a:rPr sz="1200" spc="-5" dirty="0">
                <a:latin typeface="Times New Roman"/>
                <a:cs typeface="Times New Roman"/>
              </a:rPr>
              <a:t>progressione morontiale. Tale esperienza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prespirituale di socializzazione </a:t>
            </a:r>
            <a:r>
              <a:rPr sz="1200" spc="-5" dirty="0">
                <a:latin typeface="Times New Roman"/>
                <a:cs typeface="Times New Roman"/>
              </a:rPr>
              <a:t>degli ascendenti. Essa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analoga all’esperienza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prefinalitaria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preabsonita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03870" cy="17907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(495.6) 43:9.4 </a:t>
            </a:r>
            <a:r>
              <a:rPr sz="1200" spc="-5" dirty="0">
                <a:latin typeface="Times New Roman"/>
                <a:cs typeface="Times New Roman"/>
              </a:rPr>
              <a:t>Su Edentia gli ascendenti </a:t>
            </a:r>
            <a:r>
              <a:rPr sz="1200" dirty="0">
                <a:latin typeface="Times New Roman"/>
                <a:cs typeface="Times New Roman"/>
              </a:rPr>
              <a:t>mortali sono </a:t>
            </a:r>
            <a:r>
              <a:rPr sz="1200" spc="-5" dirty="0">
                <a:latin typeface="Times New Roman"/>
                <a:cs typeface="Times New Roman"/>
              </a:rPr>
              <a:t>principalmente occupati nei loro incarichi sui </a:t>
            </a:r>
            <a:r>
              <a:rPr sz="1200" dirty="0">
                <a:latin typeface="Times New Roman"/>
                <a:cs typeface="Times New Roman"/>
              </a:rPr>
              <a:t>settanta mondi </a:t>
            </a:r>
            <a:r>
              <a:rPr sz="1200" spc="-5" dirty="0">
                <a:latin typeface="Times New Roman"/>
                <a:cs typeface="Times New Roman"/>
              </a:rPr>
              <a:t>progressivi degli  </a:t>
            </a:r>
            <a:r>
              <a:rPr sz="1200" dirty="0">
                <a:latin typeface="Times New Roman"/>
                <a:cs typeface="Times New Roman"/>
              </a:rPr>
              <a:t>univitatia. </a:t>
            </a:r>
            <a:r>
              <a:rPr sz="1200" spc="-5" dirty="0">
                <a:latin typeface="Times New Roman"/>
                <a:cs typeface="Times New Roman"/>
              </a:rPr>
              <a:t>Essi servono anche con </a:t>
            </a:r>
            <a:r>
              <a:rPr sz="1200" dirty="0">
                <a:latin typeface="Times New Roman"/>
                <a:cs typeface="Times New Roman"/>
              </a:rPr>
              <a:t>funzioni diverse </a:t>
            </a:r>
            <a:r>
              <a:rPr sz="1200" spc="-5" dirty="0">
                <a:latin typeface="Times New Roman"/>
                <a:cs typeface="Times New Roman"/>
              </a:rPr>
              <a:t>su Edentia stessa, </a:t>
            </a:r>
            <a:r>
              <a:rPr sz="1200" dirty="0">
                <a:latin typeface="Times New Roman"/>
                <a:cs typeface="Times New Roman"/>
              </a:rPr>
              <a:t>principalmente in collegamento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programma della  costellazione concernente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di gruppo, </a:t>
            </a:r>
            <a:r>
              <a:rPr sz="1200" spc="-5" dirty="0">
                <a:latin typeface="Times New Roman"/>
                <a:cs typeface="Times New Roman"/>
              </a:rPr>
              <a:t>razziale, </a:t>
            </a:r>
            <a:r>
              <a:rPr sz="1200" dirty="0">
                <a:latin typeface="Times New Roman"/>
                <a:cs typeface="Times New Roman"/>
              </a:rPr>
              <a:t>nazionale e </a:t>
            </a:r>
            <a:r>
              <a:rPr sz="1200" spc="-5" dirty="0">
                <a:latin typeface="Times New Roman"/>
                <a:cs typeface="Times New Roman"/>
              </a:rPr>
              <a:t>planetario. Gli </a:t>
            </a:r>
            <a:r>
              <a:rPr sz="1200" dirty="0">
                <a:latin typeface="Times New Roman"/>
                <a:cs typeface="Times New Roman"/>
              </a:rPr>
              <a:t>Altissimi non sono molto </a:t>
            </a:r>
            <a:r>
              <a:rPr sz="1200" spc="-5" dirty="0">
                <a:latin typeface="Times New Roman"/>
                <a:cs typeface="Times New Roman"/>
              </a:rPr>
              <a:t>impegnati nel  favorire l’avanzamento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governano nei regni 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piuttosto che nel </a:t>
            </a:r>
            <a:r>
              <a:rPr sz="1200" dirty="0">
                <a:latin typeface="Times New Roman"/>
                <a:cs typeface="Times New Roman"/>
              </a:rPr>
              <a:t>cuore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individui.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098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(495.7) 43:9.5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sarete </a:t>
            </a:r>
            <a:r>
              <a:rPr sz="1200" dirty="0">
                <a:latin typeface="Times New Roman"/>
                <a:cs typeface="Times New Roman"/>
              </a:rPr>
              <a:t>pronti a lasciare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Salvington, vi </a:t>
            </a:r>
            <a:r>
              <a:rPr sz="1200" spc="-5" dirty="0">
                <a:latin typeface="Times New Roman"/>
                <a:cs typeface="Times New Roman"/>
              </a:rPr>
              <a:t>soffermerete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riconsiderare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più belle e </a:t>
            </a:r>
            <a:r>
              <a:rPr sz="1200" spc="-5" dirty="0">
                <a:latin typeface="Times New Roman"/>
                <a:cs typeface="Times New Roman"/>
              </a:rPr>
              <a:t>riposanti </a:t>
            </a:r>
            <a:r>
              <a:rPr sz="1200" dirty="0">
                <a:latin typeface="Times New Roman"/>
                <a:cs typeface="Times New Roman"/>
              </a:rPr>
              <a:t>tra tutte le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d’istruzione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lato del Paradiso.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aumenterà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che vi  </a:t>
            </a:r>
            <a:r>
              <a:rPr sz="1200" spc="-5" dirty="0">
                <a:latin typeface="Times New Roman"/>
                <a:cs typeface="Times New Roman"/>
              </a:rPr>
              <a:t>eleverete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raggiungerete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capacità </a:t>
            </a:r>
            <a:r>
              <a:rPr sz="1200" dirty="0">
                <a:latin typeface="Times New Roman"/>
                <a:cs typeface="Times New Roman"/>
              </a:rPr>
              <a:t>di apprezzare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divini ed i </a:t>
            </a:r>
            <a:r>
              <a:rPr sz="1200" spc="-5" dirty="0">
                <a:latin typeface="Times New Roman"/>
                <a:cs typeface="Times New Roman"/>
              </a:rPr>
              <a:t>valori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(496.1) 43:9.6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Malavatia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69275" cy="38747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44: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Gli artigiani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celesti</a:t>
            </a:r>
            <a:endParaRPr sz="2200">
              <a:latin typeface="Times New Roman"/>
              <a:cs typeface="Times New Roman"/>
            </a:endParaRPr>
          </a:p>
          <a:p>
            <a:pPr marL="76200" marR="14541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(497.1) 44:0.1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colonie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cortesia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divisionali ed </a:t>
            </a:r>
            <a:r>
              <a:rPr sz="1200" spc="-5" dirty="0">
                <a:latin typeface="Times New Roman"/>
                <a:cs typeface="Times New Roman"/>
              </a:rPr>
              <a:t>universali si </a:t>
            </a:r>
            <a:r>
              <a:rPr sz="1200" dirty="0">
                <a:latin typeface="Times New Roman"/>
                <a:cs typeface="Times New Roman"/>
              </a:rPr>
              <a:t>può trovare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di  personalità composite </a:t>
            </a:r>
            <a:r>
              <a:rPr sz="1200" dirty="0">
                <a:latin typeface="Times New Roman"/>
                <a:cs typeface="Times New Roman"/>
              </a:rPr>
              <a:t>denominate </a:t>
            </a:r>
            <a:r>
              <a:rPr sz="1200" spc="-5" dirty="0">
                <a:latin typeface="Times New Roman"/>
                <a:cs typeface="Times New Roman"/>
              </a:rPr>
              <a:t>gli artigiani </a:t>
            </a:r>
            <a:r>
              <a:rPr sz="1200" dirty="0">
                <a:latin typeface="Times New Roman"/>
                <a:cs typeface="Times New Roman"/>
              </a:rPr>
              <a:t>celesti.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artisti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artigiani </a:t>
            </a:r>
            <a:r>
              <a:rPr sz="1200" dirty="0">
                <a:latin typeface="Times New Roman"/>
                <a:cs typeface="Times New Roman"/>
              </a:rPr>
              <a:t>maestri dei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morontiali e </a:t>
            </a:r>
            <a:r>
              <a:rPr sz="1200" spc="-5" dirty="0">
                <a:latin typeface="Times New Roman"/>
                <a:cs typeface="Times New Roman"/>
              </a:rPr>
              <a:t>dei  regni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inferiori.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ed i semispiriti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impegnati nell’ornamento </a:t>
            </a:r>
            <a:r>
              <a:rPr sz="1200" dirty="0">
                <a:latin typeface="Times New Roman"/>
                <a:cs typeface="Times New Roman"/>
              </a:rPr>
              <a:t>morontiale e </a:t>
            </a:r>
            <a:r>
              <a:rPr sz="1200" spc="-5" dirty="0">
                <a:latin typeface="Times New Roman"/>
                <a:cs typeface="Times New Roman"/>
              </a:rPr>
              <a:t>nell’abbellimento  spirituale. Tali artigiani sono </a:t>
            </a:r>
            <a:r>
              <a:rPr sz="1200" dirty="0">
                <a:latin typeface="Times New Roman"/>
                <a:cs typeface="Times New Roman"/>
              </a:rPr>
              <a:t>distribuiti in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—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dei Superuniversi, degli Universi locali,  delle costellazioni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sistemi, </a:t>
            </a:r>
            <a:r>
              <a:rPr sz="1200" spc="-5" dirty="0">
                <a:latin typeface="Times New Roman"/>
                <a:cs typeface="Times New Roman"/>
              </a:rPr>
              <a:t>come pure su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stabilizzate 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vita. Ma </a:t>
            </a:r>
            <a:r>
              <a:rPr sz="1200" dirty="0">
                <a:latin typeface="Times New Roman"/>
                <a:cs typeface="Times New Roman"/>
              </a:rPr>
              <a:t>il loro campo </a:t>
            </a:r>
            <a:r>
              <a:rPr sz="1200" spc="-5" dirty="0">
                <a:latin typeface="Times New Roman"/>
                <a:cs typeface="Times New Roman"/>
              </a:rPr>
              <a:t>d’attività principale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nelle  costellazioni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specialmente sui settecentosettanta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che circondano ciascuna </a:t>
            </a:r>
            <a:r>
              <a:rPr sz="1200" dirty="0">
                <a:latin typeface="Times New Roman"/>
                <a:cs typeface="Times New Roman"/>
              </a:rPr>
              <a:t>sfera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capitale.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498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(497.2) 44:0.2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sia quasi incomprensibile per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materiale, 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capire </a:t>
            </a:r>
            <a:r>
              <a:rPr sz="1200" dirty="0">
                <a:latin typeface="Times New Roman"/>
                <a:cs typeface="Times New Roman"/>
              </a:rPr>
              <a:t>che i mondi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  </a:t>
            </a:r>
            <a:r>
              <a:rPr sz="1200" dirty="0">
                <a:latin typeface="Times New Roman"/>
                <a:cs typeface="Times New Roman"/>
              </a:rPr>
              <a:t>non sono privi delle loro </a:t>
            </a:r>
            <a:r>
              <a:rPr sz="1200" spc="-5" dirty="0">
                <a:latin typeface="Times New Roman"/>
                <a:cs typeface="Times New Roman"/>
              </a:rPr>
              <a:t>arti superiori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culture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(497.3) 44:0.3 </a:t>
            </a:r>
            <a:r>
              <a:rPr sz="1200" spc="-5" dirty="0">
                <a:latin typeface="Times New Roman"/>
                <a:cs typeface="Times New Roman"/>
              </a:rPr>
              <a:t>Gli artigiani </a:t>
            </a:r>
            <a:r>
              <a:rPr sz="1200" dirty="0">
                <a:latin typeface="Times New Roman"/>
                <a:cs typeface="Times New Roman"/>
              </a:rPr>
              <a:t>celesti non 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tali.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corpo selezionato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reclutato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composto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educatrici </a:t>
            </a:r>
            <a:r>
              <a:rPr sz="1200" dirty="0">
                <a:latin typeface="Times New Roman"/>
                <a:cs typeface="Times New Roman"/>
              </a:rPr>
              <a:t>native 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dai </a:t>
            </a:r>
            <a:r>
              <a:rPr sz="1200" spc="-5" dirty="0">
                <a:latin typeface="Times New Roman"/>
                <a:cs typeface="Times New Roman"/>
              </a:rPr>
              <a:t>loro allievi volontari scelti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e numerosi altri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celesti.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corpo insegnante originale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artigiani </a:t>
            </a:r>
            <a:r>
              <a:rPr sz="1200" dirty="0">
                <a:latin typeface="Times New Roman"/>
                <a:cs typeface="Times New Roman"/>
              </a:rPr>
              <a:t>fu un tempo </a:t>
            </a:r>
            <a:r>
              <a:rPr sz="1200" spc="-5" dirty="0">
                <a:latin typeface="Times New Roman"/>
                <a:cs typeface="Times New Roman"/>
              </a:rPr>
              <a:t>designato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collaborazione con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5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consisteva </a:t>
            </a:r>
            <a:r>
              <a:rPr sz="1200" dirty="0">
                <a:latin typeface="Times New Roman"/>
                <a:cs typeface="Times New Roman"/>
              </a:rPr>
              <a:t>di settemila istruttori 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per ciascuna </a:t>
            </a:r>
            <a:r>
              <a:rPr sz="1200" dirty="0">
                <a:latin typeface="Times New Roman"/>
                <a:cs typeface="Times New Roman"/>
              </a:rPr>
              <a:t>delle sette divisioni di </a:t>
            </a:r>
            <a:r>
              <a:rPr sz="1200" spc="-5" dirty="0">
                <a:latin typeface="Times New Roman"/>
                <a:cs typeface="Times New Roman"/>
              </a:rPr>
              <a:t>artigiani. </a:t>
            </a:r>
            <a:r>
              <a:rPr sz="1200" dirty="0">
                <a:latin typeface="Times New Roman"/>
                <a:cs typeface="Times New Roman"/>
              </a:rPr>
              <a:t>Con tale </a:t>
            </a:r>
            <a:r>
              <a:rPr sz="1200" spc="5" dirty="0">
                <a:latin typeface="Times New Roman"/>
                <a:cs typeface="Times New Roman"/>
              </a:rPr>
              <a:t>nucleo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partenza,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sviluppato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delle ere </a:t>
            </a:r>
            <a:r>
              <a:rPr sz="1200" dirty="0">
                <a:latin typeface="Times New Roman"/>
                <a:cs typeface="Times New Roman"/>
              </a:rPr>
              <a:t>questo brillante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abili </a:t>
            </a:r>
            <a:r>
              <a:rPr sz="1200" spc="-5" dirty="0">
                <a:latin typeface="Times New Roman"/>
                <a:cs typeface="Times New Roman"/>
              </a:rPr>
              <a:t>operatori negli </a:t>
            </a:r>
            <a:r>
              <a:rPr sz="1200" dirty="0">
                <a:latin typeface="Times New Roman"/>
                <a:cs typeface="Times New Roman"/>
              </a:rPr>
              <a:t>affari morontiali 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98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(497.4) 44:0.4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entità spirituale, cioè ogni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rango </a:t>
            </a:r>
            <a:r>
              <a:rPr sz="1200" dirty="0">
                <a:latin typeface="Times New Roman"/>
                <a:cs typeface="Times New Roman"/>
              </a:rPr>
              <a:t>inferiore a quello di filiazione divina </a:t>
            </a:r>
            <a:r>
              <a:rPr sz="1200" spc="-5" dirty="0">
                <a:latin typeface="Times New Roman"/>
                <a:cs typeface="Times New Roman"/>
              </a:rPr>
              <a:t>innata,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eleggibile per l’ammissione al corpo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artigiani celesti.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ascendenti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provenienti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evoluzionarie, dopo il  loro </a:t>
            </a:r>
            <a:r>
              <a:rPr sz="1200" spc="-5" dirty="0">
                <a:latin typeface="Times New Roman"/>
                <a:cs typeface="Times New Roman"/>
              </a:rPr>
              <a:t>arrivo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chiedere l’ammissione al corpo degli artigiani e, se sufficientemente </a:t>
            </a:r>
            <a:r>
              <a:rPr sz="1200" dirty="0">
                <a:latin typeface="Times New Roman"/>
                <a:cs typeface="Times New Roman"/>
              </a:rPr>
              <a:t>dotati,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3400" cy="4086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0228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carriera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lungo. Nessuno </a:t>
            </a:r>
            <a:r>
              <a:rPr sz="1200" dirty="0">
                <a:latin typeface="Times New Roman"/>
                <a:cs typeface="Times New Roman"/>
              </a:rPr>
              <a:t>però può </a:t>
            </a:r>
            <a:r>
              <a:rPr sz="1200" spc="-5" dirty="0">
                <a:latin typeface="Times New Roman"/>
                <a:cs typeface="Times New Roman"/>
              </a:rPr>
              <a:t>arruolarsi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artigiani </a:t>
            </a:r>
            <a:r>
              <a:rPr sz="1200" dirty="0">
                <a:latin typeface="Times New Roman"/>
                <a:cs typeface="Times New Roman"/>
              </a:rPr>
              <a:t>celesti </a:t>
            </a:r>
            <a:r>
              <a:rPr sz="1200" spc="-5" dirty="0">
                <a:latin typeface="Times New Roman"/>
                <a:cs typeface="Times New Roman"/>
              </a:rPr>
              <a:t>per meno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millennio, mille anni </a:t>
            </a:r>
            <a:r>
              <a:rPr sz="1200" dirty="0">
                <a:latin typeface="Times New Roman"/>
                <a:cs typeface="Times New Roman"/>
              </a:rPr>
              <a:t>del tempo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(497.5) 44:0.5 </a:t>
            </a:r>
            <a:r>
              <a:rPr sz="1200" spc="-5" dirty="0">
                <a:latin typeface="Times New Roman"/>
                <a:cs typeface="Times New Roman"/>
              </a:rPr>
              <a:t>Tutti gli artigiani celesti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registrati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del Superuniverso,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supervisori morontiali </a:t>
            </a:r>
            <a:r>
              <a:rPr sz="1200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capitali degli Universi locali.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incaricati nelle </a:t>
            </a:r>
            <a:r>
              <a:rPr sz="1200" dirty="0">
                <a:latin typeface="Times New Roman"/>
                <a:cs typeface="Times New Roman"/>
              </a:rPr>
              <a:t>sette divisioni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 seguenti dal corpo centrale </a:t>
            </a:r>
            <a:r>
              <a:rPr sz="1200" dirty="0">
                <a:latin typeface="Times New Roman"/>
                <a:cs typeface="Times New Roman"/>
              </a:rPr>
              <a:t>di supervisori 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Universo locale: </a:t>
            </a:r>
            <a:r>
              <a:rPr sz="1200" dirty="0">
                <a:latin typeface="Times New Roman"/>
                <a:cs typeface="Times New Roman"/>
              </a:rPr>
              <a:t>delete this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element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(497.6) 44:0.6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Musicisti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(497.7) 44:0.7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Riproduttori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(497.8) 44:0.8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Costruttori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(497.9) 44:0.9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Registratori del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(498.1) 44:0.10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Manipolatori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dell’Energia.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(498.2) 44:0.11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Modellisti ed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Abbellitori.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(498.3) 44:0.12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Operatori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dell’Armonia.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(498.4) 44:0.13 </a:t>
            </a:r>
            <a:r>
              <a:rPr sz="1200" spc="-5" dirty="0">
                <a:latin typeface="Times New Roman"/>
                <a:cs typeface="Times New Roman"/>
              </a:rPr>
              <a:t>Gli istruttori originali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venuti 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perfetti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ed Havona contiene </a:t>
            </a:r>
            <a:r>
              <a:rPr sz="1200" dirty="0">
                <a:latin typeface="Times New Roman"/>
                <a:cs typeface="Times New Roman"/>
              </a:rPr>
              <a:t>i modelli,  </a:t>
            </a:r>
            <a:r>
              <a:rPr sz="1200" spc="-5" dirty="0">
                <a:latin typeface="Times New Roman"/>
                <a:cs typeface="Times New Roman"/>
              </a:rPr>
              <a:t>gli studi dei modelli, </a:t>
            </a:r>
            <a:r>
              <a:rPr sz="1200" dirty="0">
                <a:latin typeface="Times New Roman"/>
                <a:cs typeface="Times New Roman"/>
              </a:rPr>
              <a:t>per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e forme </a:t>
            </a:r>
            <a:r>
              <a:rPr sz="1200" spc="-5" dirty="0">
                <a:latin typeface="Times New Roman"/>
                <a:cs typeface="Times New Roman"/>
              </a:rPr>
              <a:t>dell’arte spirituale. Anche se intraprendere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arti </a:t>
            </a:r>
            <a:r>
              <a:rPr sz="1200" dirty="0">
                <a:latin typeface="Times New Roman"/>
                <a:cs typeface="Times New Roman"/>
              </a:rPr>
              <a:t>da Havona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21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076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madre degli </a:t>
            </a:r>
            <a:r>
              <a:rPr sz="1200" dirty="0">
                <a:latin typeface="Times New Roman"/>
                <a:cs typeface="Times New Roman"/>
              </a:rPr>
              <a:t>spiriti e </a:t>
            </a: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dirty="0">
                <a:latin typeface="Times New Roman"/>
                <a:cs typeface="Times New Roman"/>
              </a:rPr>
              <a:t>spirituali, la </a:t>
            </a:r>
            <a:r>
              <a:rPr sz="1200" spc="-5" dirty="0">
                <a:latin typeface="Times New Roman"/>
                <a:cs typeface="Times New Roman"/>
              </a:rPr>
              <a:t>consigliera </a:t>
            </a:r>
            <a:r>
              <a:rPr sz="1200" dirty="0">
                <a:latin typeface="Times New Roman"/>
                <a:cs typeface="Times New Roman"/>
              </a:rPr>
              <a:t>sempre presente </a:t>
            </a:r>
            <a:r>
              <a:rPr sz="1200" spc="-5" dirty="0">
                <a:latin typeface="Times New Roman"/>
                <a:cs typeface="Times New Roman"/>
              </a:rPr>
              <a:t>ed infinitamente </a:t>
            </a:r>
            <a:r>
              <a:rPr sz="1200" dirty="0">
                <a:latin typeface="Times New Roman"/>
                <a:cs typeface="Times New Roman"/>
              </a:rPr>
              <a:t>saggia </a:t>
            </a:r>
            <a:r>
              <a:rPr sz="1200" spc="-5" dirty="0">
                <a:latin typeface="Times New Roman"/>
                <a:cs typeface="Times New Roman"/>
              </a:rPr>
              <a:t>del Figlio Creatore,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manifestazione fedele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2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(368.4) 33:3.4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agisce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nel suo Universo locale.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nel senso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potrebbero comprendere </a:t>
            </a:r>
            <a:r>
              <a:rPr sz="1200" dirty="0">
                <a:latin typeface="Times New Roman"/>
                <a:cs typeface="Times New Roman"/>
              </a:rPr>
              <a:t>tale ruolo 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mortali, svolge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ruolo di una </a:t>
            </a:r>
            <a:r>
              <a:rPr sz="1200" spc="-5" dirty="0">
                <a:latin typeface="Times New Roman"/>
                <a:cs typeface="Times New Roman"/>
              </a:rPr>
              <a:t>madre, </a:t>
            </a:r>
            <a:r>
              <a:rPr sz="1200" dirty="0">
                <a:latin typeface="Times New Roman"/>
                <a:cs typeface="Times New Roman"/>
              </a:rPr>
              <a:t>assistendo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essendo eternamente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indispensabile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all’amministrazione dell’Universo. Di fronte ad </a:t>
            </a:r>
            <a:r>
              <a:rPr sz="1200" dirty="0">
                <a:latin typeface="Times New Roman"/>
                <a:cs typeface="Times New Roman"/>
              </a:rPr>
              <a:t>un’insurrezione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Figli associati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agire come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liberatori.</a:t>
            </a:r>
            <a:endParaRPr sz="1200">
              <a:latin typeface="Times New Roman"/>
              <a:cs typeface="Times New Roman"/>
            </a:endParaRPr>
          </a:p>
          <a:p>
            <a:pPr marL="76200" marR="116205">
              <a:lnSpc>
                <a:spcPts val="1380"/>
              </a:lnSpc>
              <a:spcBef>
                <a:spcPts val="70"/>
              </a:spcBef>
            </a:pP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non può mai </a:t>
            </a:r>
            <a:r>
              <a:rPr sz="1200" spc="-5" dirty="0">
                <a:latin typeface="Times New Roman"/>
                <a:cs typeface="Times New Roman"/>
              </a:rPr>
              <a:t>impegnarsi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contrastare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o a difendere </a:t>
            </a:r>
            <a:r>
              <a:rPr sz="1200" spc="-5" dirty="0">
                <a:latin typeface="Times New Roman"/>
                <a:cs typeface="Times New Roman"/>
              </a:rPr>
              <a:t>l’autorità, </a:t>
            </a:r>
            <a:r>
              <a:rPr sz="1200" dirty="0">
                <a:latin typeface="Times New Roman"/>
                <a:cs typeface="Times New Roman"/>
              </a:rPr>
              <a:t>ma lo Spirito </a:t>
            </a:r>
            <a:r>
              <a:rPr sz="1200" spc="-5" dirty="0">
                <a:latin typeface="Times New Roman"/>
                <a:cs typeface="Times New Roman"/>
              </a:rPr>
              <a:t>sostiene 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qualsiasi esperienza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nell’intento di </a:t>
            </a:r>
            <a:r>
              <a:rPr sz="1200" spc="-5" dirty="0">
                <a:latin typeface="Times New Roman"/>
                <a:cs typeface="Times New Roman"/>
              </a:rPr>
              <a:t>stabilizzare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e di mantenere l’autorità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contaminati </a:t>
            </a:r>
            <a:r>
              <a:rPr sz="1200" dirty="0">
                <a:latin typeface="Times New Roman"/>
                <a:cs typeface="Times New Roman"/>
              </a:rPr>
              <a:t>dal  male o </a:t>
            </a:r>
            <a:r>
              <a:rPr sz="1200" spc="-5" dirty="0">
                <a:latin typeface="Times New Roman"/>
                <a:cs typeface="Times New Roman"/>
              </a:rPr>
              <a:t>dominati dal peccato. </a:t>
            </a:r>
            <a:r>
              <a:rPr sz="1200" dirty="0">
                <a:latin typeface="Times New Roman"/>
                <a:cs typeface="Times New Roman"/>
              </a:rPr>
              <a:t>Solo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salvare </a:t>
            </a:r>
            <a:r>
              <a:rPr sz="1200" dirty="0">
                <a:latin typeface="Times New Roman"/>
                <a:cs typeface="Times New Roman"/>
              </a:rPr>
              <a:t>l’opera della loro </a:t>
            </a:r>
            <a:r>
              <a:rPr sz="1200" spc="-5" dirty="0">
                <a:latin typeface="Times New Roman"/>
                <a:cs typeface="Times New Roman"/>
              </a:rPr>
              <a:t>creazione congiunta,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nessun Figlio potrebbe </a:t>
            </a:r>
            <a:r>
              <a:rPr sz="1200" dirty="0">
                <a:latin typeface="Times New Roman"/>
                <a:cs typeface="Times New Roman"/>
              </a:rPr>
              <a:t>sperare  </a:t>
            </a:r>
            <a:r>
              <a:rPr sz="1200" spc="-5" dirty="0">
                <a:latin typeface="Times New Roman"/>
                <a:cs typeface="Times New Roman"/>
              </a:rPr>
              <a:t>nel successo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</a:t>
            </a:r>
            <a:r>
              <a:rPr sz="1200" dirty="0">
                <a:latin typeface="Times New Roman"/>
                <a:cs typeface="Times New Roman"/>
              </a:rPr>
              <a:t>incessante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Divina Ministra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vasto </a:t>
            </a:r>
            <a:r>
              <a:rPr sz="1200" dirty="0">
                <a:latin typeface="Times New Roman"/>
                <a:cs typeface="Times New Roman"/>
              </a:rPr>
              <a:t>insieme di </a:t>
            </a:r>
            <a:r>
              <a:rPr sz="1200" spc="-5" dirty="0">
                <a:latin typeface="Times New Roman"/>
                <a:cs typeface="Times New Roman"/>
              </a:rPr>
              <a:t>collaboratrici spirituali,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di Dio, che lottano </a:t>
            </a:r>
            <a:r>
              <a:rPr sz="1200" spc="-5" dirty="0">
                <a:latin typeface="Times New Roman"/>
                <a:cs typeface="Times New Roman"/>
              </a:rPr>
              <a:t>così fedelmente </a:t>
            </a:r>
            <a:r>
              <a:rPr sz="1200" dirty="0">
                <a:latin typeface="Times New Roman"/>
                <a:cs typeface="Times New Roman"/>
              </a:rPr>
              <a:t>e validamente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genitori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0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(368.5) 33:3.5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ha completato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settimo ed ultimo </a:t>
            </a:r>
            <a:r>
              <a:rPr sz="1200" spc="-5" dirty="0">
                <a:latin typeface="Times New Roman"/>
                <a:cs typeface="Times New Roman"/>
              </a:rPr>
              <a:t>conferimento come creatura, per </a:t>
            </a:r>
            <a:r>
              <a:rPr sz="1200" dirty="0">
                <a:latin typeface="Times New Roman"/>
                <a:cs typeface="Times New Roman"/>
              </a:rPr>
              <a:t>la Divina Ministra  finiscono le </a:t>
            </a:r>
            <a:r>
              <a:rPr sz="1200" spc="-5" dirty="0">
                <a:latin typeface="Times New Roman"/>
                <a:cs typeface="Times New Roman"/>
              </a:rPr>
              <a:t>incertezze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periodico </a:t>
            </a:r>
            <a:r>
              <a:rPr sz="1200" dirty="0">
                <a:latin typeface="Times New Roman"/>
                <a:cs typeface="Times New Roman"/>
              </a:rPr>
              <a:t>isolamento, e </a:t>
            </a:r>
            <a:r>
              <a:rPr sz="1200" spc="-5" dirty="0">
                <a:latin typeface="Times New Roman"/>
                <a:cs typeface="Times New Roman"/>
              </a:rPr>
              <a:t>l’assistente del Figlio </a:t>
            </a:r>
            <a:r>
              <a:rPr sz="1200" dirty="0">
                <a:latin typeface="Times New Roman"/>
                <a:cs typeface="Times New Roman"/>
              </a:rPr>
              <a:t>nell’Universo viene stabilita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in certezza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autorità.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all’investitura del Figlio Creatore come Figlio Maestro, al giubileo dei giubilei, </a:t>
            </a:r>
            <a:r>
              <a:rPr sz="1200" dirty="0">
                <a:latin typeface="Times New Roman"/>
                <a:cs typeface="Times New Roman"/>
              </a:rPr>
              <a:t>che lo Spirito d’Universo </a:t>
            </a:r>
            <a:r>
              <a:rPr sz="1200" spc="-5" dirty="0">
                <a:latin typeface="Times New Roman"/>
                <a:cs typeface="Times New Roman"/>
              </a:rPr>
              <a:t>riconosce per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pubblicamente ed universalmente, davanti alle schiere </a:t>
            </a:r>
            <a:r>
              <a:rPr sz="1200" dirty="0">
                <a:latin typeface="Times New Roman"/>
                <a:cs typeface="Times New Roman"/>
              </a:rPr>
              <a:t>riunite,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subordinazione </a:t>
            </a:r>
            <a:r>
              <a:rPr sz="1200" spc="-5" dirty="0">
                <a:latin typeface="Times New Roman"/>
                <a:cs typeface="Times New Roman"/>
              </a:rPr>
              <a:t>al Figlio, promettendo </a:t>
            </a:r>
            <a:r>
              <a:rPr sz="1200" spc="5" dirty="0">
                <a:latin typeface="Times New Roman"/>
                <a:cs typeface="Times New Roman"/>
              </a:rPr>
              <a:t>fedeltà </a:t>
            </a:r>
            <a:r>
              <a:rPr sz="1200" spc="-5" dirty="0">
                <a:latin typeface="Times New Roman"/>
                <a:cs typeface="Times New Roman"/>
              </a:rPr>
              <a:t>ed  obbedienza. Questo avvenimento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accaduto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al momento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Salvington </a:t>
            </a:r>
            <a:r>
              <a:rPr sz="1200" dirty="0">
                <a:latin typeface="Times New Roman"/>
                <a:cs typeface="Times New Roman"/>
              </a:rPr>
              <a:t>dopo il conferimento  </a:t>
            </a:r>
            <a:r>
              <a:rPr sz="1200" spc="-5" dirty="0">
                <a:latin typeface="Times New Roman"/>
                <a:cs typeface="Times New Roman"/>
              </a:rPr>
              <a:t>urantiano. Mai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memorabile circostanza </a:t>
            </a:r>
            <a:r>
              <a:rPr sz="1200" dirty="0">
                <a:latin typeface="Times New Roman"/>
                <a:cs typeface="Times New Roman"/>
              </a:rPr>
              <a:t>lo Spirito d’Universo </a:t>
            </a:r>
            <a:r>
              <a:rPr sz="1200" spc="-5" dirty="0">
                <a:latin typeface="Times New Roman"/>
                <a:cs typeface="Times New Roman"/>
              </a:rPr>
              <a:t>aveva riconosciuto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subordinazione al Figlio  d’Universo, </a:t>
            </a:r>
            <a:r>
              <a:rPr sz="1200" dirty="0">
                <a:latin typeface="Times New Roman"/>
                <a:cs typeface="Times New Roman"/>
              </a:rPr>
              <a:t>e solo dopo </a:t>
            </a:r>
            <a:r>
              <a:rPr sz="1200" spc="-5" dirty="0">
                <a:latin typeface="Times New Roman"/>
                <a:cs typeface="Times New Roman"/>
              </a:rPr>
              <a:t>questa cessione </a:t>
            </a:r>
            <a:r>
              <a:rPr sz="1200" dirty="0">
                <a:latin typeface="Times New Roman"/>
                <a:cs typeface="Times New Roman"/>
              </a:rPr>
              <a:t>volontaria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d’autorità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dello Spirito poté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titolo  </a:t>
            </a:r>
            <a:r>
              <a:rPr sz="1200" spc="-5" dirty="0">
                <a:latin typeface="Times New Roman"/>
                <a:cs typeface="Times New Roman"/>
              </a:rPr>
              <a:t>del Figlio che “ogni </a:t>
            </a:r>
            <a:r>
              <a:rPr sz="1200" dirty="0">
                <a:latin typeface="Times New Roman"/>
                <a:cs typeface="Times New Roman"/>
              </a:rPr>
              <a:t>potere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terra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rimesso </a:t>
            </a:r>
            <a:r>
              <a:rPr sz="1200" spc="-5" dirty="0">
                <a:latin typeface="Times New Roman"/>
                <a:cs typeface="Times New Roman"/>
              </a:rPr>
              <a:t>nelle sue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mani”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1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(369.1) 33:3.6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questo voto </a:t>
            </a:r>
            <a:r>
              <a:rPr sz="1200" dirty="0">
                <a:latin typeface="Times New Roman"/>
                <a:cs typeface="Times New Roman"/>
              </a:rPr>
              <a:t>di subordinazione da </a:t>
            </a:r>
            <a:r>
              <a:rPr sz="1200" spc="-5" dirty="0">
                <a:latin typeface="Times New Roman"/>
                <a:cs typeface="Times New Roman"/>
              </a:rPr>
              <a:t>parte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Creativo, Micael </a:t>
            </a:r>
            <a:r>
              <a:rPr sz="1200" dirty="0">
                <a:latin typeface="Times New Roman"/>
                <a:cs typeface="Times New Roman"/>
              </a:rPr>
              <a:t>di Nebadon </a:t>
            </a:r>
            <a:r>
              <a:rPr sz="1200" spc="-5" dirty="0">
                <a:latin typeface="Times New Roman"/>
                <a:cs typeface="Times New Roman"/>
              </a:rPr>
              <a:t>riconobbe </a:t>
            </a:r>
            <a:r>
              <a:rPr sz="1200" dirty="0">
                <a:latin typeface="Times New Roman"/>
                <a:cs typeface="Times New Roman"/>
              </a:rPr>
              <a:t>nobilmente la  </a:t>
            </a:r>
            <a:r>
              <a:rPr sz="1200" spc="-5" dirty="0">
                <a:latin typeface="Times New Roman"/>
                <a:cs typeface="Times New Roman"/>
              </a:rPr>
              <a:t>sua eterna dipendenza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compagno, costituendo tale </a:t>
            </a:r>
            <a:r>
              <a:rPr sz="1200" dirty="0">
                <a:latin typeface="Times New Roman"/>
                <a:cs typeface="Times New Roman"/>
              </a:rPr>
              <a:t>Spirito co-governante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domini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chiedendo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16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66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mondi dello spazio è un </a:t>
            </a:r>
            <a:r>
              <a:rPr sz="1200" spc="-5" dirty="0">
                <a:latin typeface="Times New Roman"/>
                <a:cs typeface="Times New Roman"/>
              </a:rPr>
              <a:t>compito gigantesco, gli artigiani </a:t>
            </a:r>
            <a:r>
              <a:rPr sz="1200" dirty="0">
                <a:latin typeface="Times New Roman"/>
                <a:cs typeface="Times New Roman"/>
              </a:rPr>
              <a:t>celesti sono </a:t>
            </a:r>
            <a:r>
              <a:rPr sz="1200" spc="-5" dirty="0">
                <a:latin typeface="Times New Roman"/>
                <a:cs typeface="Times New Roman"/>
              </a:rPr>
              <a:t>migliorati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tecnica ed </a:t>
            </a:r>
            <a:r>
              <a:rPr sz="1200" dirty="0">
                <a:latin typeface="Times New Roman"/>
                <a:cs typeface="Times New Roman"/>
              </a:rPr>
              <a:t>in esecuzione di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era. </a:t>
            </a:r>
            <a:r>
              <a:rPr sz="1200" dirty="0">
                <a:latin typeface="Times New Roman"/>
                <a:cs typeface="Times New Roman"/>
              </a:rPr>
              <a:t>Come in  tutte le </a:t>
            </a:r>
            <a:r>
              <a:rPr sz="1200" spc="-5" dirty="0">
                <a:latin typeface="Times New Roman"/>
                <a:cs typeface="Times New Roman"/>
              </a:rPr>
              <a:t>altre 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ascendente,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più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in un dato </a:t>
            </a:r>
            <a:r>
              <a:rPr sz="1200" spc="-5" dirty="0">
                <a:latin typeface="Times New Roman"/>
                <a:cs typeface="Times New Roman"/>
              </a:rPr>
              <a:t>settore si </a:t>
            </a:r>
            <a:r>
              <a:rPr sz="1200" dirty="0">
                <a:latin typeface="Times New Roman"/>
                <a:cs typeface="Times New Roman"/>
              </a:rPr>
              <a:t>richiede di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costantemente  la </a:t>
            </a:r>
            <a:r>
              <a:rPr sz="1200" spc="-5" dirty="0">
                <a:latin typeface="Times New Roman"/>
                <a:cs typeface="Times New Roman"/>
              </a:rPr>
              <a:t>loro conoscenza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specializzazione superiore 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compagni meno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10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(498.5) 44:0.14 </a:t>
            </a:r>
            <a:r>
              <a:rPr sz="1200" spc="-5" dirty="0">
                <a:latin typeface="Times New Roman"/>
                <a:cs typeface="Times New Roman"/>
              </a:rPr>
              <a:t>Voi comincerete ad intravedere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queste arti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trapiantate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e la loro  bellezza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apprezzamento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cresceranno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ravviveranno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quando non </a:t>
            </a:r>
            <a:r>
              <a:rPr sz="1200" spc="-5" dirty="0">
                <a:latin typeface="Times New Roman"/>
                <a:cs typeface="Times New Roman"/>
              </a:rPr>
              <a:t>giungerete nelle </a:t>
            </a:r>
            <a:r>
              <a:rPr sz="1200" dirty="0">
                <a:latin typeface="Times New Roman"/>
                <a:cs typeface="Times New Roman"/>
              </a:rPr>
              <a:t>sale 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contemplerete gli </a:t>
            </a:r>
            <a:r>
              <a:rPr sz="1200" dirty="0">
                <a:latin typeface="Times New Roman"/>
                <a:cs typeface="Times New Roman"/>
              </a:rPr>
              <a:t>ispiranti </a:t>
            </a:r>
            <a:r>
              <a:rPr sz="1200" spc="-5" dirty="0">
                <a:latin typeface="Times New Roman"/>
                <a:cs typeface="Times New Roman"/>
              </a:rPr>
              <a:t>capolavori degli </a:t>
            </a:r>
            <a:r>
              <a:rPr sz="1200" dirty="0">
                <a:latin typeface="Times New Roman"/>
                <a:cs typeface="Times New Roman"/>
              </a:rPr>
              <a:t>artisti </a:t>
            </a:r>
            <a:r>
              <a:rPr sz="1200" spc="-5" dirty="0">
                <a:latin typeface="Times New Roman"/>
                <a:cs typeface="Times New Roman"/>
              </a:rPr>
              <a:t>celesti dei regni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(498.6) 44:0.15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attività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spirituali sono </a:t>
            </a:r>
            <a:r>
              <a:rPr sz="1200" spc="-5" dirty="0">
                <a:latin typeface="Times New Roman"/>
                <a:cs typeface="Times New Roman"/>
              </a:rPr>
              <a:t>reali. Per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spirituali </a:t>
            </a:r>
            <a:r>
              <a:rPr sz="1200" dirty="0">
                <a:latin typeface="Times New Roman"/>
                <a:cs typeface="Times New Roman"/>
              </a:rPr>
              <a:t>il mondo dello spirito è una  </a:t>
            </a:r>
            <a:r>
              <a:rPr sz="1200" spc="-5" dirty="0">
                <a:latin typeface="Times New Roman"/>
                <a:cs typeface="Times New Roman"/>
              </a:rPr>
              <a:t>realtà. Per </a:t>
            </a:r>
            <a:r>
              <a:rPr sz="1200" dirty="0">
                <a:latin typeface="Times New Roman"/>
                <a:cs typeface="Times New Roman"/>
              </a:rPr>
              <a:t>noi il mondo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è il più </a:t>
            </a:r>
            <a:r>
              <a:rPr sz="1200" spc="-5" dirty="0">
                <a:latin typeface="Times New Roman"/>
                <a:cs typeface="Times New Roman"/>
              </a:rPr>
              <a:t>irreale.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superiori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passano liberamente attraverso </a:t>
            </a:r>
            <a:r>
              <a:rPr sz="1200" dirty="0">
                <a:latin typeface="Times New Roman"/>
                <a:cs typeface="Times New Roman"/>
              </a:rPr>
              <a:t>la materia  </a:t>
            </a:r>
            <a:r>
              <a:rPr sz="1200" spc="-5" dirty="0">
                <a:latin typeface="Times New Roman"/>
                <a:cs typeface="Times New Roman"/>
              </a:rPr>
              <a:t>ordinaria. Gli </a:t>
            </a:r>
            <a:r>
              <a:rPr sz="1200" dirty="0">
                <a:latin typeface="Times New Roman"/>
                <a:cs typeface="Times New Roman"/>
              </a:rPr>
              <a:t>spiriti elevati non </a:t>
            </a:r>
            <a:r>
              <a:rPr sz="1200" spc="-5" dirty="0">
                <a:latin typeface="Times New Roman"/>
                <a:cs typeface="Times New Roman"/>
              </a:rPr>
              <a:t>reagiscono </a:t>
            </a:r>
            <a:r>
              <a:rPr sz="1200" dirty="0">
                <a:latin typeface="Times New Roman"/>
                <a:cs typeface="Times New Roman"/>
              </a:rPr>
              <a:t>a nulla di </a:t>
            </a:r>
            <a:r>
              <a:rPr sz="1200" spc="-5" dirty="0">
                <a:latin typeface="Times New Roman"/>
                <a:cs typeface="Times New Roman"/>
              </a:rPr>
              <a:t>materiale eccetto 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certe energie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base.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esseri materiali </a:t>
            </a:r>
            <a:r>
              <a:rPr sz="1200" dirty="0">
                <a:latin typeface="Times New Roman"/>
                <a:cs typeface="Times New Roman"/>
              </a:rPr>
              <a:t>il mondo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è più o </a:t>
            </a:r>
            <a:r>
              <a:rPr sz="1200" spc="-5" dirty="0">
                <a:latin typeface="Times New Roman"/>
                <a:cs typeface="Times New Roman"/>
              </a:rPr>
              <a:t>meno irreale;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spirituali il mondo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interamente irreale, essendo </a:t>
            </a:r>
            <a:r>
              <a:rPr sz="1200" dirty="0">
                <a:latin typeface="Times New Roman"/>
                <a:cs typeface="Times New Roman"/>
              </a:rPr>
              <a:t>semplicemente  </a:t>
            </a:r>
            <a:r>
              <a:rPr sz="1200" spc="-5" dirty="0">
                <a:latin typeface="Times New Roman"/>
                <a:cs typeface="Times New Roman"/>
              </a:rPr>
              <a:t>un’ombra della sostanza delle realtà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(498.7) 44:0.16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percepire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sola visione spirituale l’edificio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questa narrazione viene tradotta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registrata. Un  Consigliere </a:t>
            </a:r>
            <a:r>
              <a:rPr sz="1200" dirty="0">
                <a:latin typeface="Times New Roman"/>
                <a:cs typeface="Times New Roman"/>
              </a:rPr>
              <a:t>Divino proveniente da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percepisce ancora meno queste creazioni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materiali.  </a:t>
            </a:r>
            <a:r>
              <a:rPr sz="1200" spc="-5" dirty="0">
                <a:latin typeface="Times New Roman"/>
                <a:cs typeface="Times New Roman"/>
              </a:rPr>
              <a:t>Noi discerniamo </a:t>
            </a:r>
            <a:r>
              <a:rPr sz="1200" dirty="0">
                <a:latin typeface="Times New Roman"/>
                <a:cs typeface="Times New Roman"/>
              </a:rPr>
              <a:t>queste strutture </a:t>
            </a:r>
            <a:r>
              <a:rPr sz="1200" spc="-5" dirty="0">
                <a:latin typeface="Times New Roman"/>
                <a:cs typeface="Times New Roman"/>
              </a:rPr>
              <a:t>materiali come </a:t>
            </a:r>
            <a:r>
              <a:rPr sz="1200" dirty="0">
                <a:latin typeface="Times New Roman"/>
                <a:cs typeface="Times New Roman"/>
              </a:rPr>
              <a:t>appaiono a voi </a:t>
            </a:r>
            <a:r>
              <a:rPr sz="1200" spc="-5" dirty="0">
                <a:latin typeface="Times New Roman"/>
                <a:cs typeface="Times New Roman"/>
              </a:rPr>
              <a:t>osservando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contropartita spirituale presentata alla </a:t>
            </a:r>
            <a:r>
              <a:rPr sz="1200" dirty="0">
                <a:latin typeface="Times New Roman"/>
                <a:cs typeface="Times New Roman"/>
              </a:rPr>
              <a:t>nostra mente  da uno </a:t>
            </a:r>
            <a:r>
              <a:rPr sz="1200" spc="-5" dirty="0">
                <a:latin typeface="Times New Roman"/>
                <a:cs typeface="Times New Roman"/>
              </a:rPr>
              <a:t>dei trasformatori dell’energia che ci accompagnano. Questo </a:t>
            </a:r>
            <a:r>
              <a:rPr sz="1200" dirty="0">
                <a:latin typeface="Times New Roman"/>
                <a:cs typeface="Times New Roman"/>
              </a:rPr>
              <a:t>edificio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5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me, essere </a:t>
            </a:r>
            <a:r>
              <a:rPr sz="1200" dirty="0">
                <a:latin typeface="Times New Roman"/>
                <a:cs typeface="Times New Roman"/>
              </a:rPr>
              <a:t>spirituale,  ma è </a:t>
            </a:r>
            <a:r>
              <a:rPr sz="1200" spc="-5" dirty="0">
                <a:latin typeface="Times New Roman"/>
                <a:cs typeface="Times New Roman"/>
              </a:rPr>
              <a:t>certamente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e molto utile </a:t>
            </a:r>
            <a:r>
              <a:rPr sz="1200" spc="-5" dirty="0">
                <a:latin typeface="Times New Roman"/>
                <a:cs typeface="Times New Roman"/>
              </a:rPr>
              <a:t>per dei mortali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206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(498.8) 44:0.17 </a:t>
            </a:r>
            <a:r>
              <a:rPr sz="1200" dirty="0">
                <a:latin typeface="Times New Roman"/>
                <a:cs typeface="Times New Roman"/>
              </a:rPr>
              <a:t>Ci sono </a:t>
            </a:r>
            <a:r>
              <a:rPr sz="1200" spc="-5" dirty="0">
                <a:latin typeface="Times New Roman"/>
                <a:cs typeface="Times New Roman"/>
              </a:rPr>
              <a:t>certi tipi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che </a:t>
            </a:r>
            <a:r>
              <a:rPr sz="1200" dirty="0">
                <a:latin typeface="Times New Roman"/>
                <a:cs typeface="Times New Roman"/>
              </a:rPr>
              <a:t>sono capaci di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delle creature sia </a:t>
            </a:r>
            <a:r>
              <a:rPr sz="1200" dirty="0">
                <a:latin typeface="Times New Roman"/>
                <a:cs typeface="Times New Roman"/>
              </a:rPr>
              <a:t>del mondo spirituale </a:t>
            </a:r>
            <a:r>
              <a:rPr sz="1200" spc="-5" dirty="0">
                <a:latin typeface="Times New Roman"/>
                <a:cs typeface="Times New Roman"/>
              </a:rPr>
              <a:t>che del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materiale. Appartengono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classe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cosiddette quarte creature dei </a:t>
            </a:r>
            <a:r>
              <a:rPr sz="1200" dirty="0">
                <a:latin typeface="Times New Roman"/>
                <a:cs typeface="Times New Roman"/>
              </a:rPr>
              <a:t>Servitali 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le quarte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dei conciliatori.  </a:t>
            </a:r>
            <a:r>
              <a:rPr sz="1200" spc="-5" dirty="0">
                <a:latin typeface="Times New Roman"/>
                <a:cs typeface="Times New Roman"/>
              </a:rPr>
              <a:t>Gli angeli del tempo </a:t>
            </a:r>
            <a:r>
              <a:rPr sz="1200" dirty="0">
                <a:latin typeface="Times New Roman"/>
                <a:cs typeface="Times New Roman"/>
              </a:rPr>
              <a:t>e dello spazio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dotati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distinguere sia gli esseri spirituali che quelli materiali,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0384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542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sono i 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liberazione dalla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carne. Dopo aver raggiunto </a:t>
            </a:r>
            <a:r>
              <a:rPr sz="1200" dirty="0">
                <a:latin typeface="Times New Roman"/>
                <a:cs typeface="Times New Roman"/>
              </a:rPr>
              <a:t>i livelli spirituali </a:t>
            </a:r>
            <a:r>
              <a:rPr sz="1200" spc="-5" dirty="0">
                <a:latin typeface="Times New Roman"/>
                <a:cs typeface="Times New Roman"/>
              </a:rPr>
              <a:t>superiori gli </a:t>
            </a:r>
            <a:r>
              <a:rPr sz="1200" dirty="0">
                <a:latin typeface="Times New Roman"/>
                <a:cs typeface="Times New Roman"/>
              </a:rPr>
              <a:t>ascendenti  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materiali, morontiali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(498.9) 44:0.18 </a:t>
            </a:r>
            <a:r>
              <a:rPr sz="1200" spc="-5" dirty="0">
                <a:latin typeface="Times New Roman"/>
                <a:cs typeface="Times New Roman"/>
              </a:rPr>
              <a:t>Qui con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anche un Possente </a:t>
            </a:r>
            <a:r>
              <a:rPr sz="1200" spc="-5" dirty="0">
                <a:latin typeface="Times New Roman"/>
                <a:cs typeface="Times New Roman"/>
              </a:rPr>
              <a:t>Messaggero proveniente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ascendente fuso con l’Aggiustatore,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 tempo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ed egli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percepisce </a:t>
            </a:r>
            <a:r>
              <a:rPr sz="1200" dirty="0">
                <a:latin typeface="Times New Roman"/>
                <a:cs typeface="Times New Roman"/>
              </a:rPr>
              <a:t>quali siete </a:t>
            </a:r>
            <a:r>
              <a:rPr sz="1200" spc="-5" dirty="0">
                <a:latin typeface="Times New Roman"/>
                <a:cs typeface="Times New Roman"/>
              </a:rPr>
              <a:t>ed allo stesso tempo </a:t>
            </a:r>
            <a:r>
              <a:rPr sz="1200" dirty="0">
                <a:latin typeface="Times New Roman"/>
                <a:cs typeface="Times New Roman"/>
              </a:rPr>
              <a:t>visualizza il </a:t>
            </a:r>
            <a:r>
              <a:rPr sz="1200" spc="-5" dirty="0">
                <a:latin typeface="Times New Roman"/>
                <a:cs typeface="Times New Roman"/>
              </a:rPr>
              <a:t>Messaggero Solitario, </a:t>
            </a:r>
            <a:r>
              <a:rPr sz="1200" dirty="0">
                <a:latin typeface="Times New Roman"/>
                <a:cs typeface="Times New Roman"/>
              </a:rPr>
              <a:t>il supernafino </a:t>
            </a:r>
            <a:r>
              <a:rPr sz="1200" spc="-5" dirty="0">
                <a:latin typeface="Times New Roman"/>
                <a:cs typeface="Times New Roman"/>
              </a:rPr>
              <a:t>ed  altri esseri </a:t>
            </a:r>
            <a:r>
              <a:rPr sz="1200" dirty="0">
                <a:latin typeface="Times New Roman"/>
                <a:cs typeface="Times New Roman"/>
              </a:rPr>
              <a:t>celesti </a:t>
            </a:r>
            <a:r>
              <a:rPr sz="1200" spc="-5" dirty="0">
                <a:latin typeface="Times New Roman"/>
                <a:cs typeface="Times New Roman"/>
              </a:rPr>
              <a:t>presenti.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nel corso della </a:t>
            </a:r>
            <a:r>
              <a:rPr sz="1200" dirty="0">
                <a:latin typeface="Times New Roman"/>
                <a:cs typeface="Times New Roman"/>
              </a:rPr>
              <a:t>vostra lunga </a:t>
            </a:r>
            <a:r>
              <a:rPr sz="1200" spc="-5" dirty="0">
                <a:latin typeface="Times New Roman"/>
                <a:cs typeface="Times New Roman"/>
              </a:rPr>
              <a:t>ascensione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perderete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riconoscere i vostri associati di  </a:t>
            </a:r>
            <a:r>
              <a:rPr sz="1200" spc="-5" dirty="0">
                <a:latin typeface="Times New Roman"/>
                <a:cs typeface="Times New Roman"/>
              </a:rPr>
              <a:t>esistenze precedenti. Sempre, mentre ascendete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l’interno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scala </a:t>
            </a:r>
            <a:r>
              <a:rPr sz="1200" dirty="0">
                <a:latin typeface="Times New Roman"/>
                <a:cs typeface="Times New Roman"/>
              </a:rPr>
              <a:t>della vita, </a:t>
            </a:r>
            <a:r>
              <a:rPr sz="1200" spc="-5" dirty="0">
                <a:latin typeface="Times New Roman"/>
                <a:cs typeface="Times New Roman"/>
              </a:rPr>
              <a:t>conserverete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 </a:t>
            </a:r>
            <a:r>
              <a:rPr sz="1200" dirty="0">
                <a:latin typeface="Times New Roman"/>
                <a:cs typeface="Times New Roman"/>
              </a:rPr>
              <a:t>simili dei vostri </a:t>
            </a:r>
            <a:r>
              <a:rPr sz="1200" spc="-5" dirty="0">
                <a:latin typeface="Times New Roman"/>
                <a:cs typeface="Times New Roman"/>
              </a:rPr>
              <a:t>precedenti livelli d’esperienza inferiori,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fraternizzare </a:t>
            </a:r>
            <a:r>
              <a:rPr sz="1200" dirty="0">
                <a:latin typeface="Times New Roman"/>
                <a:cs typeface="Times New Roman"/>
              </a:rPr>
              <a:t>con loro. </a:t>
            </a:r>
            <a:r>
              <a:rPr sz="1200" spc="-10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traslazione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risurrezione  aggiungerà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in più di </a:t>
            </a:r>
            <a:r>
              <a:rPr sz="1200" spc="-5" dirty="0">
                <a:latin typeface="Times New Roman"/>
                <a:cs typeface="Times New Roman"/>
              </a:rPr>
              <a:t>esseri spirituali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visione,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privarvi minimamente della capacità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compagni degli </a:t>
            </a:r>
            <a:r>
              <a:rPr sz="1200" dirty="0">
                <a:latin typeface="Times New Roman"/>
                <a:cs typeface="Times New Roman"/>
              </a:rPr>
              <a:t>stati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03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(498.10) 44:0.19 </a:t>
            </a:r>
            <a:r>
              <a:rPr sz="1200" spc="-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ciò è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nell’esperienza dei mortali ascendenti dall’azione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interiori.  </a:t>
            </a:r>
            <a:r>
              <a:rPr sz="1200" spc="-5" dirty="0">
                <a:latin typeface="Times New Roman"/>
                <a:cs typeface="Times New Roman"/>
              </a:rPr>
              <a:t>Grazie alla </a:t>
            </a:r>
            <a:r>
              <a:rPr sz="1200" dirty="0">
                <a:latin typeface="Times New Roman"/>
                <a:cs typeface="Times New Roman"/>
              </a:rPr>
              <a:t>loro conservazione </a:t>
            </a:r>
            <a:r>
              <a:rPr sz="1200" spc="-5" dirty="0">
                <a:latin typeface="Times New Roman"/>
                <a:cs typeface="Times New Roman"/>
              </a:rPr>
              <a:t>dei duplicati delle esperienze dell’intera </a:t>
            </a:r>
            <a:r>
              <a:rPr sz="1200" spc="5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sicuri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attributo  </a:t>
            </a:r>
            <a:r>
              <a:rPr sz="1200" spc="-5" dirty="0">
                <a:latin typeface="Times New Roman"/>
                <a:cs typeface="Times New Roman"/>
              </a:rPr>
              <a:t>valido che avevate </a:t>
            </a:r>
            <a:r>
              <a:rPr sz="1200" dirty="0">
                <a:latin typeface="Times New Roman"/>
                <a:cs typeface="Times New Roman"/>
              </a:rPr>
              <a:t>un tempo; e </a:t>
            </a:r>
            <a:r>
              <a:rPr sz="1200" spc="-5" dirty="0">
                <a:latin typeface="Times New Roman"/>
                <a:cs typeface="Times New Roman"/>
              </a:rPr>
              <a:t>questi Aggiustatori proseguono con </a:t>
            </a:r>
            <a:r>
              <a:rPr sz="1200" dirty="0">
                <a:latin typeface="Times New Roman"/>
                <a:cs typeface="Times New Roman"/>
              </a:rPr>
              <a:t>voi, come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realtà, come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(499.1) 44:0.20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dispero quasi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alla </a:t>
            </a:r>
            <a:r>
              <a:rPr sz="1200" dirty="0">
                <a:latin typeface="Times New Roman"/>
                <a:cs typeface="Times New Roman"/>
              </a:rPr>
              <a:t>mente materiale la natura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degli artigiani </a:t>
            </a:r>
            <a:r>
              <a:rPr sz="1200" dirty="0">
                <a:latin typeface="Times New Roman"/>
                <a:cs typeface="Times New Roman"/>
              </a:rPr>
              <a:t>celesti. </a:t>
            </a:r>
            <a:r>
              <a:rPr sz="1200" spc="-5" dirty="0">
                <a:latin typeface="Times New Roman"/>
                <a:cs typeface="Times New Roman"/>
              </a:rPr>
              <a:t>Mi  </a:t>
            </a:r>
            <a:r>
              <a:rPr sz="1200" dirty="0">
                <a:latin typeface="Times New Roman"/>
                <a:cs typeface="Times New Roman"/>
              </a:rPr>
              <a:t>trovo </a:t>
            </a:r>
            <a:r>
              <a:rPr sz="1200" spc="-5" dirty="0">
                <a:latin typeface="Times New Roman"/>
                <a:cs typeface="Times New Roman"/>
              </a:rPr>
              <a:t>nella 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alterare costantemente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deformare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alla </a:t>
            </a:r>
            <a:r>
              <a:rPr sz="1200" dirty="0">
                <a:latin typeface="Times New Roman"/>
                <a:cs typeface="Times New Roman"/>
              </a:rPr>
              <a:t>mente mortale la 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di queste operazioni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di questi </a:t>
            </a:r>
            <a:r>
              <a:rPr sz="1200" spc="-5" dirty="0">
                <a:latin typeface="Times New Roman"/>
                <a:cs typeface="Times New Roman"/>
              </a:rPr>
              <a:t>fenomeni quasi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cogliere, ed </a:t>
            </a:r>
            <a:r>
              <a:rPr sz="1200" dirty="0">
                <a:latin typeface="Times New Roman"/>
                <a:cs typeface="Times New Roman"/>
              </a:rPr>
              <a:t>il  vostro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inadeguato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trasmettere,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valore </a:t>
            </a:r>
            <a:r>
              <a:rPr sz="1200" dirty="0">
                <a:latin typeface="Times New Roman"/>
                <a:cs typeface="Times New Roman"/>
              </a:rPr>
              <a:t>e le relazioni di queste </a:t>
            </a:r>
            <a:r>
              <a:rPr sz="1200" spc="-5" dirty="0">
                <a:latin typeface="Times New Roman"/>
                <a:cs typeface="Times New Roman"/>
              </a:rPr>
              <a:t>attività semispirituali. </a:t>
            </a:r>
            <a:r>
              <a:rPr sz="1200" spc="-15" dirty="0">
                <a:latin typeface="Times New Roman"/>
                <a:cs typeface="Times New Roman"/>
              </a:rPr>
              <a:t>Io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proseguo</a:t>
            </a:r>
            <a:endParaRPr sz="1200">
              <a:latin typeface="Times New Roman"/>
              <a:cs typeface="Times New Roman"/>
            </a:endParaRPr>
          </a:p>
          <a:p>
            <a:pPr marL="76200" marR="480059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nello sforzo d’illuminare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su queste realtà con </a:t>
            </a:r>
            <a:r>
              <a:rPr sz="1200" dirty="0">
                <a:latin typeface="Times New Roman"/>
                <a:cs typeface="Times New Roman"/>
              </a:rPr>
              <a:t>la piena consapevolezza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mi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impossibile  ottenere grandi </a:t>
            </a:r>
            <a:r>
              <a:rPr sz="1200" dirty="0">
                <a:latin typeface="Times New Roman"/>
                <a:cs typeface="Times New Roman"/>
              </a:rPr>
              <a:t>risultati in una tale</a:t>
            </a:r>
            <a:r>
              <a:rPr sz="1200" spc="-5" dirty="0">
                <a:latin typeface="Times New Roman"/>
                <a:cs typeface="Times New Roman"/>
              </a:rPr>
              <a:t> impresa.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2455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(499.2) 44:0.21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 fare altro che tentare </a:t>
            </a:r>
            <a:r>
              <a:rPr sz="1200" dirty="0">
                <a:latin typeface="Times New Roman"/>
                <a:cs typeface="Times New Roman"/>
              </a:rPr>
              <a:t>di abbozzare un </a:t>
            </a:r>
            <a:r>
              <a:rPr sz="1200" spc="-5" dirty="0">
                <a:latin typeface="Times New Roman"/>
                <a:cs typeface="Times New Roman"/>
              </a:rPr>
              <a:t>grossolano </a:t>
            </a:r>
            <a:r>
              <a:rPr sz="1200" dirty="0">
                <a:latin typeface="Times New Roman"/>
                <a:cs typeface="Times New Roman"/>
              </a:rPr>
              <a:t>parallelo tra le </a:t>
            </a:r>
            <a:r>
              <a:rPr sz="1200" spc="-5" dirty="0">
                <a:latin typeface="Times New Roman"/>
                <a:cs typeface="Times New Roman"/>
              </a:rPr>
              <a:t>attività materiali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molteplici 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degli artigiani </a:t>
            </a:r>
            <a:r>
              <a:rPr sz="1200" dirty="0">
                <a:latin typeface="Times New Roman"/>
                <a:cs typeface="Times New Roman"/>
              </a:rPr>
              <a:t>celesti. Se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fossero </a:t>
            </a:r>
            <a:r>
              <a:rPr sz="1200" dirty="0">
                <a:latin typeface="Times New Roman"/>
                <a:cs typeface="Times New Roman"/>
              </a:rPr>
              <a:t>più evolute </a:t>
            </a:r>
            <a:r>
              <a:rPr sz="1200" spc="-5" dirty="0">
                <a:latin typeface="Times New Roman"/>
                <a:cs typeface="Times New Roman"/>
              </a:rPr>
              <a:t>nell’arte ed </a:t>
            </a:r>
            <a:r>
              <a:rPr sz="1200" dirty="0">
                <a:latin typeface="Times New Roman"/>
                <a:cs typeface="Times New Roman"/>
              </a:rPr>
              <a:t>in altre </a:t>
            </a:r>
            <a:r>
              <a:rPr sz="1200" spc="-5" dirty="0">
                <a:latin typeface="Times New Roman"/>
                <a:cs typeface="Times New Roman"/>
              </a:rPr>
              <a:t>realizzazioni culturali,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potrei  andare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lontano 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proiettare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umana </a:t>
            </a:r>
            <a:r>
              <a:rPr sz="1200" dirty="0">
                <a:latin typeface="Times New Roman"/>
                <a:cs typeface="Times New Roman"/>
              </a:rPr>
              <a:t>dalle cose </a:t>
            </a:r>
            <a:r>
              <a:rPr sz="1200" spc="-5" dirty="0">
                <a:latin typeface="Times New Roman"/>
                <a:cs typeface="Times New Roman"/>
              </a:rPr>
              <a:t>della materia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della morontia.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quello che  </a:t>
            </a:r>
            <a:r>
              <a:rPr sz="1200" spc="-5" dirty="0">
                <a:latin typeface="Times New Roman"/>
                <a:cs typeface="Times New Roman"/>
              </a:rPr>
              <a:t>posso 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rilievo il </a:t>
            </a:r>
            <a:r>
              <a:rPr sz="1200" spc="-5" dirty="0">
                <a:latin typeface="Times New Roman"/>
                <a:cs typeface="Times New Roman"/>
              </a:rPr>
              <a:t>fatto della realtà </a:t>
            </a:r>
            <a:r>
              <a:rPr sz="1200" dirty="0">
                <a:latin typeface="Times New Roman"/>
                <a:cs typeface="Times New Roman"/>
              </a:rPr>
              <a:t>di queste transazioni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musicisti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celesti</a:t>
            </a:r>
            <a:endParaRPr sz="1600">
              <a:latin typeface="Times New Roman"/>
              <a:cs typeface="Times New Roman"/>
            </a:endParaRPr>
          </a:p>
          <a:p>
            <a:pPr marL="76200" marR="502284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(499.3) 44:1.1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campo limitato </a:t>
            </a:r>
            <a:r>
              <a:rPr sz="1200" dirty="0">
                <a:latin typeface="Times New Roman"/>
                <a:cs typeface="Times New Roman"/>
              </a:rPr>
              <a:t>dell’udito umano, voi </a:t>
            </a:r>
            <a:r>
              <a:rPr sz="1200" spc="-5" dirty="0">
                <a:latin typeface="Times New Roman"/>
                <a:cs typeface="Times New Roman"/>
              </a:rPr>
              <a:t>potete difficilmente concepire </a:t>
            </a:r>
            <a:r>
              <a:rPr sz="1200" dirty="0">
                <a:latin typeface="Times New Roman"/>
                <a:cs typeface="Times New Roman"/>
              </a:rPr>
              <a:t>le melodie morontiali. </a:t>
            </a:r>
            <a:r>
              <a:rPr sz="1200" spc="-5" dirty="0">
                <a:latin typeface="Times New Roman"/>
                <a:cs typeface="Times New Roman"/>
              </a:rPr>
              <a:t>Esiste anche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gamma materiale </a:t>
            </a:r>
            <a:r>
              <a:rPr sz="1200" dirty="0">
                <a:latin typeface="Times New Roman"/>
                <a:cs typeface="Times New Roman"/>
              </a:rPr>
              <a:t>di suoni </a:t>
            </a:r>
            <a:r>
              <a:rPr sz="1200" spc="-5" dirty="0">
                <a:latin typeface="Times New Roman"/>
                <a:cs typeface="Times New Roman"/>
              </a:rPr>
              <a:t>stupendi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riconosciuti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senso umano dell’udito, senza menzionare l’inconcepibile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estensione</a:t>
            </a:r>
            <a:endParaRPr sz="1200">
              <a:latin typeface="Times New Roman"/>
              <a:cs typeface="Times New Roman"/>
            </a:endParaRPr>
          </a:p>
          <a:p>
            <a:pPr marL="76200" marR="1047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dell’armonia 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melodie spirituali 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onde </a:t>
            </a:r>
            <a:r>
              <a:rPr sz="1200" spc="-5" dirty="0">
                <a:latin typeface="Times New Roman"/>
                <a:cs typeface="Times New Roman"/>
              </a:rPr>
              <a:t>sonore materiali, bensì </a:t>
            </a:r>
            <a:r>
              <a:rPr sz="1200" dirty="0">
                <a:latin typeface="Times New Roman"/>
                <a:cs typeface="Times New Roman"/>
              </a:rPr>
              <a:t>pulsazioni spirituali </a:t>
            </a:r>
            <a:r>
              <a:rPr sz="1200" spc="-5" dirty="0">
                <a:latin typeface="Times New Roman"/>
                <a:cs typeface="Times New Roman"/>
              </a:rPr>
              <a:t>ricevute dagli  spiriti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celesti.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vastità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portata ed </a:t>
            </a:r>
            <a:r>
              <a:rPr sz="1200" dirty="0">
                <a:latin typeface="Times New Roman"/>
                <a:cs typeface="Times New Roman"/>
              </a:rPr>
              <a:t>un’anima </a:t>
            </a:r>
            <a:r>
              <a:rPr sz="1200" spc="-5" dirty="0">
                <a:latin typeface="Times New Roman"/>
                <a:cs typeface="Times New Roman"/>
              </a:rPr>
              <a:t>espressiva, </a:t>
            </a:r>
            <a:r>
              <a:rPr sz="1200" dirty="0">
                <a:latin typeface="Times New Roman"/>
                <a:cs typeface="Times New Roman"/>
              </a:rPr>
              <a:t>come pure una </a:t>
            </a:r>
            <a:r>
              <a:rPr sz="1200" spc="-5" dirty="0">
                <a:latin typeface="Times New Roman"/>
                <a:cs typeface="Times New Roman"/>
              </a:rPr>
              <a:t>grandiosità </a:t>
            </a:r>
            <a:r>
              <a:rPr sz="1200" dirty="0">
                <a:latin typeface="Times New Roman"/>
                <a:cs typeface="Times New Roman"/>
              </a:rPr>
              <a:t>d’esecuzione,  </a:t>
            </a:r>
            <a:r>
              <a:rPr sz="1200" spc="-5" dirty="0">
                <a:latin typeface="Times New Roman"/>
                <a:cs typeface="Times New Roman"/>
              </a:rPr>
              <a:t>associate alla </a:t>
            </a:r>
            <a:r>
              <a:rPr sz="1200" dirty="0">
                <a:latin typeface="Times New Roman"/>
                <a:cs typeface="Times New Roman"/>
              </a:rPr>
              <a:t>melodia delle </a:t>
            </a:r>
            <a:r>
              <a:rPr sz="1200" spc="-5" dirty="0">
                <a:latin typeface="Times New Roman"/>
                <a:cs typeface="Times New Roman"/>
              </a:rPr>
              <a:t>sfere, che </a:t>
            </a:r>
            <a:r>
              <a:rPr sz="1200" dirty="0">
                <a:latin typeface="Times New Roman"/>
                <a:cs typeface="Times New Roman"/>
              </a:rPr>
              <a:t>sono completamente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della comprensione </a:t>
            </a:r>
            <a:r>
              <a:rPr sz="1200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visto </a:t>
            </a:r>
            <a:r>
              <a:rPr sz="1200" spc="-5" dirty="0">
                <a:latin typeface="Times New Roman"/>
                <a:cs typeface="Times New Roman"/>
              </a:rPr>
              <a:t>milioni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incantati</a:t>
            </a:r>
            <a:endParaRPr sz="1200">
              <a:latin typeface="Times New Roman"/>
              <a:cs typeface="Times New Roman"/>
            </a:endParaRPr>
          </a:p>
          <a:p>
            <a:pPr marL="76200" marR="1498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mantenuti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un’estasi </a:t>
            </a:r>
            <a:r>
              <a:rPr sz="1200" dirty="0">
                <a:latin typeface="Times New Roman"/>
                <a:cs typeface="Times New Roman"/>
              </a:rPr>
              <a:t>sublime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melodia del regno scorreva sull’energia spirituale dei circuiti celesti. Queste </a:t>
            </a:r>
            <a:r>
              <a:rPr sz="1200" dirty="0">
                <a:latin typeface="Times New Roman"/>
                <a:cs typeface="Times New Roman"/>
              </a:rPr>
              <a:t>meravigliose  melodie possono </a:t>
            </a:r>
            <a:r>
              <a:rPr sz="1200" spc="-5" dirty="0">
                <a:latin typeface="Times New Roman"/>
                <a:cs typeface="Times New Roman"/>
              </a:rPr>
              <a:t>essere trasmesse fino alle parti </a:t>
            </a:r>
            <a:r>
              <a:rPr sz="1200" dirty="0">
                <a:latin typeface="Times New Roman"/>
                <a:cs typeface="Times New Roman"/>
              </a:rPr>
              <a:t>estreme di un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29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(499.4) 44:1.2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musicisti celesti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occupati nella </a:t>
            </a:r>
            <a:r>
              <a:rPr sz="1200" dirty="0">
                <a:latin typeface="Times New Roman"/>
                <a:cs typeface="Times New Roman"/>
              </a:rPr>
              <a:t>produzione di </a:t>
            </a:r>
            <a:r>
              <a:rPr sz="1200" spc="-5" dirty="0">
                <a:latin typeface="Times New Roman"/>
                <a:cs typeface="Times New Roman"/>
              </a:rPr>
              <a:t>armonie celesti mediante </a:t>
            </a:r>
            <a:r>
              <a:rPr sz="1200" dirty="0">
                <a:latin typeface="Times New Roman"/>
                <a:cs typeface="Times New Roman"/>
              </a:rPr>
              <a:t>la manipolazione </a:t>
            </a:r>
            <a:r>
              <a:rPr sz="1200" spc="-5" dirty="0">
                <a:latin typeface="Times New Roman"/>
                <a:cs typeface="Times New Roman"/>
              </a:rPr>
              <a:t>delle forze </a:t>
            </a:r>
            <a:r>
              <a:rPr sz="1200" dirty="0">
                <a:latin typeface="Times New Roman"/>
                <a:cs typeface="Times New Roman"/>
              </a:rPr>
              <a:t>spirituali 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(499.5) 44:1.3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Suono </a:t>
            </a:r>
            <a:r>
              <a:rPr sz="1200" i="1" spc="-5" dirty="0">
                <a:latin typeface="Times New Roman"/>
                <a:cs typeface="Times New Roman"/>
              </a:rPr>
              <a:t>spirituale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interruzioni della corrente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(499.6) 44:1.4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Luce spirituale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l’intensificazione della </a:t>
            </a:r>
            <a:r>
              <a:rPr sz="1200" dirty="0">
                <a:latin typeface="Times New Roman"/>
                <a:cs typeface="Times New Roman"/>
              </a:rPr>
              <a:t>luce dei </a:t>
            </a:r>
            <a:r>
              <a:rPr sz="1200" spc="-5" dirty="0">
                <a:latin typeface="Times New Roman"/>
                <a:cs typeface="Times New Roman"/>
              </a:rPr>
              <a:t>regni morontiali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7987030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7651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(499.7) 44:1.5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Interferenze d’energia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melodia </a:t>
            </a:r>
            <a:r>
              <a:rPr sz="1200" dirty="0">
                <a:latin typeface="Times New Roman"/>
                <a:cs typeface="Times New Roman"/>
              </a:rPr>
              <a:t>prodotta </a:t>
            </a:r>
            <a:r>
              <a:rPr sz="1200" spc="-5" dirty="0">
                <a:latin typeface="Times New Roman"/>
                <a:cs typeface="Times New Roman"/>
              </a:rPr>
              <a:t>dall’abile </a:t>
            </a:r>
            <a:r>
              <a:rPr sz="1200" dirty="0">
                <a:latin typeface="Times New Roman"/>
                <a:cs typeface="Times New Roman"/>
              </a:rPr>
              <a:t>manipolazione </a:t>
            </a:r>
            <a:r>
              <a:rPr sz="1200" spc="-5" dirty="0">
                <a:latin typeface="Times New Roman"/>
                <a:cs typeface="Times New Roman"/>
              </a:rPr>
              <a:t>delle energie </a:t>
            </a:r>
            <a:r>
              <a:rPr sz="1200" dirty="0">
                <a:latin typeface="Times New Roman"/>
                <a:cs typeface="Times New Roman"/>
              </a:rPr>
              <a:t>morontiali e  </a:t>
            </a:r>
            <a:r>
              <a:rPr sz="1200" spc="-5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429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(499.8) 44:1.6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Sinfonie colorate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melodia delle </a:t>
            </a:r>
            <a:r>
              <a:rPr sz="1200" dirty="0">
                <a:latin typeface="Times New Roman"/>
                <a:cs typeface="Times New Roman"/>
              </a:rPr>
              <a:t>tonalità </a:t>
            </a:r>
            <a:r>
              <a:rPr sz="1200" spc="-5" dirty="0">
                <a:latin typeface="Times New Roman"/>
                <a:cs typeface="Times New Roman"/>
              </a:rPr>
              <a:t>dei colori morontiali; </a:t>
            </a:r>
            <a:r>
              <a:rPr sz="1200" dirty="0">
                <a:latin typeface="Times New Roman"/>
                <a:cs typeface="Times New Roman"/>
              </a:rPr>
              <a:t>questa è tra le più alte </a:t>
            </a:r>
            <a:r>
              <a:rPr sz="1200" spc="-5" dirty="0">
                <a:latin typeface="Times New Roman"/>
                <a:cs typeface="Times New Roman"/>
              </a:rPr>
              <a:t>realizzazioni  dei </a:t>
            </a:r>
            <a:r>
              <a:rPr sz="1200" dirty="0">
                <a:latin typeface="Times New Roman"/>
                <a:cs typeface="Times New Roman"/>
              </a:rPr>
              <a:t>musicisti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41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(499.9) 44:1.7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Armonia </a:t>
            </a:r>
            <a:r>
              <a:rPr sz="1200" i="1" spc="-5" dirty="0">
                <a:latin typeface="Times New Roman"/>
                <a:cs typeface="Times New Roman"/>
              </a:rPr>
              <a:t>degli spiriti associati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disposizione </a:t>
            </a:r>
            <a:r>
              <a:rPr sz="1200" spc="-5" dirty="0">
                <a:latin typeface="Times New Roman"/>
                <a:cs typeface="Times New Roman"/>
              </a:rPr>
              <a:t>ed associazione dei differenti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 morontiali </a:t>
            </a:r>
            <a:r>
              <a:rPr sz="1200" dirty="0">
                <a:latin typeface="Times New Roman"/>
                <a:cs typeface="Times New Roman"/>
              </a:rPr>
              <a:t>e spirituali </a:t>
            </a:r>
            <a:r>
              <a:rPr sz="1200" spc="-5" dirty="0">
                <a:latin typeface="Times New Roman"/>
                <a:cs typeface="Times New Roman"/>
              </a:rPr>
              <a:t>producono </a:t>
            </a:r>
            <a:r>
              <a:rPr sz="1200" dirty="0">
                <a:latin typeface="Times New Roman"/>
                <a:cs typeface="Times New Roman"/>
              </a:rPr>
              <a:t>melodie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369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(499.10) 44:1.8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Melodia del </a:t>
            </a:r>
            <a:r>
              <a:rPr sz="1200" i="1" dirty="0">
                <a:latin typeface="Times New Roman"/>
                <a:cs typeface="Times New Roman"/>
              </a:rPr>
              <a:t>pensiero —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spirituali può </a:t>
            </a:r>
            <a:r>
              <a:rPr sz="1200" spc="-5" dirty="0">
                <a:latin typeface="Times New Roman"/>
                <a:cs typeface="Times New Roman"/>
              </a:rPr>
              <a:t>essere così </a:t>
            </a:r>
            <a:r>
              <a:rPr sz="1200" dirty="0">
                <a:latin typeface="Times New Roman"/>
                <a:cs typeface="Times New Roman"/>
              </a:rPr>
              <a:t>perfezionato da </a:t>
            </a:r>
            <a:r>
              <a:rPr sz="1200" spc="-5" dirty="0">
                <a:latin typeface="Times New Roman"/>
                <a:cs typeface="Times New Roman"/>
              </a:rPr>
              <a:t>prorompere  nelle </a:t>
            </a:r>
            <a:r>
              <a:rPr sz="1200" dirty="0">
                <a:latin typeface="Times New Roman"/>
                <a:cs typeface="Times New Roman"/>
              </a:rPr>
              <a:t>melodie di</a:t>
            </a:r>
            <a:r>
              <a:rPr sz="1200" spc="-5" dirty="0">
                <a:latin typeface="Times New Roman"/>
                <a:cs typeface="Times New Roman"/>
              </a:rPr>
              <a:t> 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374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(499.11) 44:1.9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La musica dello spazio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con un’appropriata sintonizzazione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intercettate </a:t>
            </a:r>
            <a:r>
              <a:rPr sz="1200" dirty="0">
                <a:latin typeface="Times New Roman"/>
                <a:cs typeface="Times New Roman"/>
              </a:rPr>
              <a:t>le melodie di  </a:t>
            </a:r>
            <a:r>
              <a:rPr sz="1200" spc="-5" dirty="0">
                <a:latin typeface="Times New Roman"/>
                <a:cs typeface="Times New Roman"/>
              </a:rPr>
              <a:t>altre sfere sui circuiti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trasmissioni</a:t>
            </a:r>
            <a:r>
              <a:rPr sz="1200" dirty="0">
                <a:latin typeface="Times New Roman"/>
                <a:cs typeface="Times New Roman"/>
              </a:rPr>
              <a:t> 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(500.1) 44:1.10 </a:t>
            </a:r>
            <a:r>
              <a:rPr sz="1200" spc="-5" dirty="0">
                <a:latin typeface="Times New Roman"/>
                <a:cs typeface="Times New Roman"/>
              </a:rPr>
              <a:t>Vi sono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centomila </a:t>
            </a:r>
            <a:r>
              <a:rPr sz="1200" dirty="0">
                <a:latin typeface="Times New Roman"/>
                <a:cs typeface="Times New Roman"/>
              </a:rPr>
              <a:t>modi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manipolare suoni, colori ed energie; tecniche </a:t>
            </a:r>
            <a:r>
              <a:rPr sz="1200" dirty="0">
                <a:latin typeface="Times New Roman"/>
                <a:cs typeface="Times New Roman"/>
              </a:rPr>
              <a:t>analoghe </a:t>
            </a:r>
            <a:r>
              <a:rPr sz="1200" spc="-5" dirty="0">
                <a:latin typeface="Times New Roman"/>
                <a:cs typeface="Times New Roman"/>
              </a:rPr>
              <a:t>all’impiego </a:t>
            </a:r>
            <a:r>
              <a:rPr sz="1200" dirty="0">
                <a:latin typeface="Times New Roman"/>
                <a:cs typeface="Times New Roman"/>
              </a:rPr>
              <a:t>umano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strumenti </a:t>
            </a:r>
            <a:r>
              <a:rPr sz="1200" spc="-5" dirty="0">
                <a:latin typeface="Times New Roman"/>
                <a:cs typeface="Times New Roman"/>
              </a:rPr>
              <a:t>musicali. </a:t>
            </a:r>
            <a:r>
              <a:rPr sz="1200" dirty="0">
                <a:latin typeface="Times New Roman"/>
                <a:cs typeface="Times New Roman"/>
              </a:rPr>
              <a:t>I vostri corpi di </a:t>
            </a:r>
            <a:r>
              <a:rPr sz="1200" spc="-5" dirty="0">
                <a:latin typeface="Times New Roman"/>
                <a:cs typeface="Times New Roman"/>
              </a:rPr>
              <a:t>ballo rappresentano </a:t>
            </a:r>
            <a:r>
              <a:rPr sz="1200" dirty="0">
                <a:latin typeface="Times New Roman"/>
                <a:cs typeface="Times New Roman"/>
              </a:rPr>
              <a:t>senza dubbio un </a:t>
            </a:r>
            <a:r>
              <a:rPr sz="1200" spc="-5" dirty="0">
                <a:latin typeface="Times New Roman"/>
                <a:cs typeface="Times New Roman"/>
              </a:rPr>
              <a:t>tentativo rudimentale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grottesco delle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endParaRPr sz="1200">
              <a:latin typeface="Times New Roman"/>
              <a:cs typeface="Times New Roman"/>
            </a:endParaRPr>
          </a:p>
          <a:p>
            <a:pPr marL="63500" marR="2635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accostarsi all’armonia celeste </a:t>
            </a:r>
            <a:r>
              <a:rPr sz="1200" dirty="0">
                <a:latin typeface="Times New Roman"/>
                <a:cs typeface="Times New Roman"/>
              </a:rPr>
              <a:t>di posizione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e di disposizione </a:t>
            </a:r>
            <a:r>
              <a:rPr sz="1200" spc="-5" dirty="0">
                <a:latin typeface="Times New Roman"/>
                <a:cs typeface="Times New Roman"/>
              </a:rPr>
              <a:t>della personalità.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cinque </a:t>
            </a:r>
            <a:r>
              <a:rPr sz="1200" dirty="0">
                <a:latin typeface="Times New Roman"/>
                <a:cs typeface="Times New Roman"/>
              </a:rPr>
              <a:t>forme di  melodia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riconosciute dal </a:t>
            </a:r>
            <a:r>
              <a:rPr sz="1200" dirty="0">
                <a:latin typeface="Times New Roman"/>
                <a:cs typeface="Times New Roman"/>
              </a:rPr>
              <a:t>meccanismo </a:t>
            </a:r>
            <a:r>
              <a:rPr sz="1200" spc="-5" dirty="0">
                <a:latin typeface="Times New Roman"/>
                <a:cs typeface="Times New Roman"/>
              </a:rPr>
              <a:t>sensoriale </a:t>
            </a:r>
            <a:r>
              <a:rPr sz="1200" dirty="0">
                <a:latin typeface="Times New Roman"/>
                <a:cs typeface="Times New Roman"/>
              </a:rPr>
              <a:t>dei corpi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(500.2) 44:1.11 </a:t>
            </a:r>
            <a:r>
              <a:rPr sz="1200" spc="-5" dirty="0">
                <a:latin typeface="Times New Roman"/>
                <a:cs typeface="Times New Roman"/>
              </a:rPr>
              <a:t>L’armonia, </a:t>
            </a:r>
            <a:r>
              <a:rPr sz="1200" dirty="0">
                <a:latin typeface="Times New Roman"/>
                <a:cs typeface="Times New Roman"/>
              </a:rPr>
              <a:t>la musica </a:t>
            </a:r>
            <a:r>
              <a:rPr sz="1200" spc="-5" dirty="0">
                <a:latin typeface="Times New Roman"/>
                <a:cs typeface="Times New Roman"/>
              </a:rPr>
              <a:t>dei sette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associazione melodica,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l’unico codice </a:t>
            </a:r>
            <a:r>
              <a:rPr sz="1200" dirty="0">
                <a:latin typeface="Times New Roman"/>
                <a:cs typeface="Times New Roman"/>
              </a:rPr>
              <a:t>di comunicazione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nell’Universo.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musica, </a:t>
            </a:r>
            <a:r>
              <a:rPr sz="1200" spc="-5" dirty="0">
                <a:latin typeface="Times New Roman"/>
                <a:cs typeface="Times New Roman"/>
              </a:rPr>
              <a:t>quale l’intendono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raggiunge la </a:t>
            </a:r>
            <a:r>
              <a:rPr sz="1200" spc="-5" dirty="0">
                <a:latin typeface="Times New Roman"/>
                <a:cs typeface="Times New Roman"/>
              </a:rPr>
              <a:t>sua espressione </a:t>
            </a:r>
            <a:r>
              <a:rPr sz="1200" dirty="0">
                <a:latin typeface="Times New Roman"/>
                <a:cs typeface="Times New Roman"/>
              </a:rPr>
              <a:t>più alta </a:t>
            </a:r>
            <a:r>
              <a:rPr sz="1200" spc="-5" dirty="0">
                <a:latin typeface="Times New Roman"/>
                <a:cs typeface="Times New Roman"/>
              </a:rPr>
              <a:t>nelle scuole </a:t>
            </a:r>
            <a:r>
              <a:rPr sz="1200" dirty="0">
                <a:latin typeface="Times New Roman"/>
                <a:cs typeface="Times New Roman"/>
              </a:rPr>
              <a:t>di Jerusem,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0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06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capitale del sistema,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degli esseri semimateriali apprendono </a:t>
            </a:r>
            <a:r>
              <a:rPr sz="1200" dirty="0">
                <a:latin typeface="Times New Roman"/>
                <a:cs typeface="Times New Roman"/>
              </a:rPr>
              <a:t>le armonie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suono. I mortali non </a:t>
            </a:r>
            <a:r>
              <a:rPr sz="1200" spc="-5" dirty="0">
                <a:latin typeface="Times New Roman"/>
                <a:cs typeface="Times New Roman"/>
              </a:rPr>
              <a:t>reagiscono alle altre </a:t>
            </a:r>
            <a:r>
              <a:rPr sz="1200" spc="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 melodia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e di armonia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4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(500.3) 44:1.12 </a:t>
            </a:r>
            <a:r>
              <a:rPr sz="1200" spc="-5" dirty="0">
                <a:latin typeface="Times New Roman"/>
                <a:cs typeface="Times New Roman"/>
              </a:rPr>
              <a:t>L’apprezzamento della musica su </a:t>
            </a:r>
            <a:r>
              <a:rPr sz="1200" dirty="0">
                <a:latin typeface="Times New Roman"/>
                <a:cs typeface="Times New Roman"/>
              </a:rPr>
              <a:t>Urantia è </a:t>
            </a:r>
            <a:r>
              <a:rPr sz="1200" spc="-5" dirty="0">
                <a:latin typeface="Times New Roman"/>
                <a:cs typeface="Times New Roman"/>
              </a:rPr>
              <a:t>sia fisico </a:t>
            </a:r>
            <a:r>
              <a:rPr sz="1200" dirty="0">
                <a:latin typeface="Times New Roman"/>
                <a:cs typeface="Times New Roman"/>
              </a:rPr>
              <a:t>che spirituale;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vostri musicisti </a:t>
            </a:r>
            <a:r>
              <a:rPr sz="1200" spc="-5" dirty="0">
                <a:latin typeface="Times New Roman"/>
                <a:cs typeface="Times New Roman"/>
              </a:rPr>
              <a:t>umani hanno fatto </a:t>
            </a:r>
            <a:r>
              <a:rPr sz="1200" dirty="0">
                <a:latin typeface="Times New Roman"/>
                <a:cs typeface="Times New Roman"/>
              </a:rPr>
              <a:t>molto per 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gusto musicale dalla barbara </a:t>
            </a:r>
            <a:r>
              <a:rPr sz="1200" dirty="0">
                <a:latin typeface="Times New Roman"/>
                <a:cs typeface="Times New Roman"/>
              </a:rPr>
              <a:t>monotonia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dirty="0">
                <a:latin typeface="Times New Roman"/>
                <a:cs typeface="Times New Roman"/>
              </a:rPr>
              <a:t>primitivi ai </a:t>
            </a:r>
            <a:r>
              <a:rPr sz="1200" spc="-5" dirty="0">
                <a:latin typeface="Times New Roman"/>
                <a:cs typeface="Times New Roman"/>
              </a:rPr>
              <a:t>livelli 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apprezzamento dei </a:t>
            </a:r>
            <a:r>
              <a:rPr sz="1200" spc="5" dirty="0">
                <a:latin typeface="Times New Roman"/>
                <a:cs typeface="Times New Roman"/>
              </a:rPr>
              <a:t>suoni.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reagisce alla musica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muscoli fisici </a:t>
            </a:r>
            <a:r>
              <a:rPr sz="1200" dirty="0">
                <a:latin typeface="Times New Roman"/>
                <a:cs typeface="Times New Roman"/>
              </a:rPr>
              <a:t>e molto meno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spirito.  </a:t>
            </a:r>
            <a:r>
              <a:rPr sz="1200" spc="-5" dirty="0">
                <a:latin typeface="Times New Roman"/>
                <a:cs typeface="Times New Roman"/>
              </a:rPr>
              <a:t>Ma c’è 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costante miglioramento </a:t>
            </a:r>
            <a:r>
              <a:rPr sz="1200" dirty="0">
                <a:latin typeface="Times New Roman"/>
                <a:cs typeface="Times New Roman"/>
              </a:rPr>
              <a:t>nell’apprezzamento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musica </a:t>
            </a:r>
            <a:r>
              <a:rPr sz="1200" spc="-5" dirty="0">
                <a:latin typeface="Times New Roman"/>
                <a:cs typeface="Times New Roman"/>
              </a:rPr>
              <a:t>nel corso degli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trentacinquemila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(500.4) 44:1.13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ritmo sincopato rappresenta </a:t>
            </a:r>
            <a:r>
              <a:rPr sz="1200" dirty="0">
                <a:latin typeface="Times New Roman"/>
                <a:cs typeface="Times New Roman"/>
              </a:rPr>
              <a:t>una transizione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monotonia </a:t>
            </a:r>
            <a:r>
              <a:rPr sz="1200" spc="-5" dirty="0">
                <a:latin typeface="Times New Roman"/>
                <a:cs typeface="Times New Roman"/>
              </a:rPr>
              <a:t>musicale dell’uomo primitivo all’armonia piena  d’espressività ed alle </a:t>
            </a:r>
            <a:r>
              <a:rPr sz="1200" dirty="0">
                <a:latin typeface="Times New Roman"/>
                <a:cs typeface="Times New Roman"/>
              </a:rPr>
              <a:t>melodie </a:t>
            </a:r>
            <a:r>
              <a:rPr sz="1200" spc="-5" dirty="0">
                <a:latin typeface="Times New Roman"/>
                <a:cs typeface="Times New Roman"/>
              </a:rPr>
              <a:t>ricche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significati dei </a:t>
            </a:r>
            <a:r>
              <a:rPr sz="1200" dirty="0">
                <a:latin typeface="Times New Roman"/>
                <a:cs typeface="Times New Roman"/>
              </a:rPr>
              <a:t>vostri musicisti più </a:t>
            </a:r>
            <a:r>
              <a:rPr sz="1200" spc="-5" dirty="0">
                <a:latin typeface="Times New Roman"/>
                <a:cs typeface="Times New Roman"/>
              </a:rPr>
              <a:t>recenti. Questi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ritmo </a:t>
            </a:r>
            <a:r>
              <a:rPr sz="1200" dirty="0">
                <a:latin typeface="Times New Roman"/>
                <a:cs typeface="Times New Roman"/>
              </a:rPr>
              <a:t>stimolano la </a:t>
            </a:r>
            <a:r>
              <a:rPr sz="1200" spc="-5" dirty="0">
                <a:latin typeface="Times New Roman"/>
                <a:cs typeface="Times New Roman"/>
              </a:rPr>
              <a:t>reazione  del senso musicale senza richiedere l’esercizio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intellettuali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apprezzamento dell’armonia ed attraggono </a:t>
            </a:r>
            <a:r>
              <a:rPr sz="1200" dirty="0">
                <a:latin typeface="Times New Roman"/>
                <a:cs typeface="Times New Roman"/>
              </a:rPr>
              <a:t>così  più in </a:t>
            </a:r>
            <a:r>
              <a:rPr sz="1200" spc="-5" dirty="0">
                <a:latin typeface="Times New Roman"/>
                <a:cs typeface="Times New Roman"/>
              </a:rPr>
              <a:t>generale 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immaturi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spiritualmente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indolenti.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9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(500.5) 44:1.14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migliore </a:t>
            </a:r>
            <a:r>
              <a:rPr sz="1200" dirty="0">
                <a:latin typeface="Times New Roman"/>
                <a:cs typeface="Times New Roman"/>
              </a:rPr>
              <a:t>musica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è che </a:t>
            </a:r>
            <a:r>
              <a:rPr sz="1200" spc="-5" dirty="0">
                <a:latin typeface="Times New Roman"/>
                <a:cs typeface="Times New Roman"/>
              </a:rPr>
              <a:t>un’eco </a:t>
            </a:r>
            <a:r>
              <a:rPr sz="1200" dirty="0">
                <a:latin typeface="Times New Roman"/>
                <a:cs typeface="Times New Roman"/>
              </a:rPr>
              <a:t>fugace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splendide </a:t>
            </a:r>
            <a:r>
              <a:rPr sz="1200" spc="-5" dirty="0">
                <a:latin typeface="Times New Roman"/>
                <a:cs typeface="Times New Roman"/>
              </a:rPr>
              <a:t>melodie ascoltate dagli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celesti dei </a:t>
            </a:r>
            <a:r>
              <a:rPr sz="1200" dirty="0">
                <a:latin typeface="Times New Roman"/>
                <a:cs typeface="Times New Roman"/>
              </a:rPr>
              <a:t>vostri  </a:t>
            </a:r>
            <a:r>
              <a:rPr sz="1200" spc="-5" dirty="0">
                <a:latin typeface="Times New Roman"/>
                <a:cs typeface="Times New Roman"/>
              </a:rPr>
              <a:t>musicisti,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quali,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armonie delle forze </a:t>
            </a:r>
            <a:r>
              <a:rPr sz="1200" dirty="0">
                <a:latin typeface="Times New Roman"/>
                <a:cs typeface="Times New Roman"/>
              </a:rPr>
              <a:t>morontiali, </a:t>
            </a:r>
            <a:r>
              <a:rPr sz="1200" spc="-5" dirty="0">
                <a:latin typeface="Times New Roman"/>
                <a:cs typeface="Times New Roman"/>
              </a:rPr>
              <a:t>hanno lasciato registrati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dei frammenti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melodie </a:t>
            </a:r>
            <a:r>
              <a:rPr sz="1200" dirty="0">
                <a:latin typeface="Times New Roman"/>
                <a:cs typeface="Times New Roman"/>
              </a:rPr>
              <a:t>musicali di  </a:t>
            </a:r>
            <a:r>
              <a:rPr sz="1200" spc="-5" dirty="0">
                <a:latin typeface="Times New Roman"/>
                <a:cs typeface="Times New Roman"/>
              </a:rPr>
              <a:t>armonie sonore.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musica morontiale-spirituale impiega </a:t>
            </a:r>
            <a:r>
              <a:rPr sz="1200" dirty="0">
                <a:latin typeface="Times New Roman"/>
                <a:cs typeface="Times New Roman"/>
              </a:rPr>
              <a:t>non di rado tutti 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i modi </a:t>
            </a:r>
            <a:r>
              <a:rPr sz="1200" spc="-5" dirty="0">
                <a:latin typeface="Times New Roman"/>
                <a:cs typeface="Times New Roman"/>
              </a:rPr>
              <a:t>d’espressione </a:t>
            </a:r>
            <a:r>
              <a:rPr sz="1200" dirty="0">
                <a:latin typeface="Times New Roman"/>
                <a:cs typeface="Times New Roman"/>
              </a:rPr>
              <a:t>e di riproduzione, </a:t>
            </a:r>
            <a:r>
              <a:rPr sz="1200" spc="-5" dirty="0">
                <a:latin typeface="Times New Roman"/>
                <a:cs typeface="Times New Roman"/>
              </a:rPr>
              <a:t>cosicché </a:t>
            </a:r>
            <a:r>
              <a:rPr sz="1200" dirty="0">
                <a:latin typeface="Times New Roman"/>
                <a:cs typeface="Times New Roman"/>
              </a:rPr>
              <a:t>la  mente umana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enormemente ostacolata </a:t>
            </a:r>
            <a:r>
              <a:rPr sz="1200" dirty="0">
                <a:latin typeface="Times New Roman"/>
                <a:cs typeface="Times New Roman"/>
              </a:rPr>
              <a:t>quando tenta di ridurre queste </a:t>
            </a:r>
            <a:r>
              <a:rPr sz="1200" spc="-5" dirty="0">
                <a:latin typeface="Times New Roman"/>
                <a:cs typeface="Times New Roman"/>
              </a:rPr>
              <a:t>melodie delle </a:t>
            </a:r>
            <a:r>
              <a:rPr sz="1200" dirty="0">
                <a:latin typeface="Times New Roman"/>
                <a:cs typeface="Times New Roman"/>
              </a:rPr>
              <a:t>sfere superiori a </a:t>
            </a:r>
            <a:r>
              <a:rPr sz="1200" spc="-5" dirty="0">
                <a:latin typeface="Times New Roman"/>
                <a:cs typeface="Times New Roman"/>
              </a:rPr>
              <a:t>semplici </a:t>
            </a:r>
            <a:r>
              <a:rPr sz="1200" dirty="0">
                <a:latin typeface="Times New Roman"/>
                <a:cs typeface="Times New Roman"/>
              </a:rPr>
              <a:t>note di </a:t>
            </a:r>
            <a:r>
              <a:rPr sz="1200" spc="5" dirty="0">
                <a:latin typeface="Times New Roman"/>
                <a:cs typeface="Times New Roman"/>
              </a:rPr>
              <a:t>suono  </a:t>
            </a:r>
            <a:r>
              <a:rPr sz="1200" spc="-5" dirty="0">
                <a:latin typeface="Times New Roman"/>
                <a:cs typeface="Times New Roman"/>
              </a:rPr>
              <a:t>musicale. 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sforzo assomiglia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tentativo di </a:t>
            </a:r>
            <a:r>
              <a:rPr sz="1200" spc="-5" dirty="0">
                <a:latin typeface="Times New Roman"/>
                <a:cs typeface="Times New Roman"/>
              </a:rPr>
              <a:t>riprodurre gli </a:t>
            </a:r>
            <a:r>
              <a:rPr sz="1200" dirty="0">
                <a:latin typeface="Times New Roman"/>
                <a:cs typeface="Times New Roman"/>
              </a:rPr>
              <a:t>accordi di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orchestra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strumento  musicale.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0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(500.6) 44:1.15 </a:t>
            </a:r>
            <a:r>
              <a:rPr sz="1200" spc="-5" dirty="0">
                <a:latin typeface="Times New Roman"/>
                <a:cs typeface="Times New Roman"/>
              </a:rPr>
              <a:t>Pur avendo composto alcune belle </a:t>
            </a:r>
            <a:r>
              <a:rPr sz="1200" dirty="0">
                <a:latin typeface="Times New Roman"/>
                <a:cs typeface="Times New Roman"/>
              </a:rPr>
              <a:t>melodie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voi non siete </a:t>
            </a:r>
            <a:r>
              <a:rPr sz="1200" spc="-5" dirty="0">
                <a:latin typeface="Times New Roman"/>
                <a:cs typeface="Times New Roman"/>
              </a:rPr>
              <a:t>progrediti musicalmente quanto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vicini a voi.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solo Adamo 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fossero </a:t>
            </a:r>
            <a:r>
              <a:rPr sz="1200" spc="-5" dirty="0">
                <a:latin typeface="Times New Roman"/>
                <a:cs typeface="Times New Roman"/>
              </a:rPr>
              <a:t>sopravvissuti, allora avreste avuto </a:t>
            </a:r>
            <a:r>
              <a:rPr sz="1200" dirty="0">
                <a:latin typeface="Times New Roman"/>
                <a:cs typeface="Times New Roman"/>
              </a:rPr>
              <a:t>della vera </a:t>
            </a:r>
            <a:r>
              <a:rPr sz="1200" spc="-5" dirty="0">
                <a:latin typeface="Times New Roman"/>
                <a:cs typeface="Times New Roman"/>
              </a:rPr>
              <a:t>musica. Ma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dell’armonia,  così sviluppato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loro natura,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talmente </a:t>
            </a:r>
            <a:r>
              <a:rPr sz="1200" dirty="0">
                <a:latin typeface="Times New Roman"/>
                <a:cs typeface="Times New Roman"/>
              </a:rPr>
              <a:t>diluito in </a:t>
            </a:r>
            <a:r>
              <a:rPr sz="1200" spc="-5" dirty="0">
                <a:latin typeface="Times New Roman"/>
                <a:cs typeface="Times New Roman"/>
              </a:rPr>
              <a:t>razze con </a:t>
            </a:r>
            <a:r>
              <a:rPr sz="1200" dirty="0">
                <a:latin typeface="Times New Roman"/>
                <a:cs typeface="Times New Roman"/>
              </a:rPr>
              <a:t>tendenza non </a:t>
            </a:r>
            <a:r>
              <a:rPr sz="1200" spc="-5" dirty="0">
                <a:latin typeface="Times New Roman"/>
                <a:cs typeface="Times New Roman"/>
              </a:rPr>
              <a:t>musicale che </a:t>
            </a:r>
            <a:r>
              <a:rPr sz="1200" dirty="0">
                <a:latin typeface="Times New Roman"/>
                <a:cs typeface="Times New Roman"/>
              </a:rPr>
              <a:t>soltanto in un </a:t>
            </a:r>
            <a:r>
              <a:rPr sz="1200" spc="-5" dirty="0">
                <a:latin typeface="Times New Roman"/>
                <a:cs typeface="Times New Roman"/>
              </a:rPr>
              <a:t>mortale su </a:t>
            </a:r>
            <a:r>
              <a:rPr sz="1200" dirty="0">
                <a:latin typeface="Times New Roman"/>
                <a:cs typeface="Times New Roman"/>
              </a:rPr>
              <a:t>mille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7375" cy="378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riscontra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apprezzamento </a:t>
            </a:r>
            <a:r>
              <a:rPr sz="1200" spc="-5" dirty="0">
                <a:latin typeface="Times New Roman"/>
                <a:cs typeface="Times New Roman"/>
              </a:rPr>
              <a:t>dell’armonia.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scoraggiatevi;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su Urantia </a:t>
            </a:r>
            <a:r>
              <a:rPr sz="1200" dirty="0">
                <a:latin typeface="Times New Roman"/>
                <a:cs typeface="Times New Roman"/>
              </a:rPr>
              <a:t>un vero musicista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 marR="1581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interi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saranno affascinati dagli stupendi </a:t>
            </a:r>
            <a:r>
              <a:rPr sz="1200" dirty="0">
                <a:latin typeface="Times New Roman"/>
                <a:cs typeface="Times New Roman"/>
              </a:rPr>
              <a:t>accordi delle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melodie. Un </a:t>
            </a:r>
            <a:r>
              <a:rPr sz="1200" spc="-5" dirty="0">
                <a:latin typeface="Times New Roman"/>
                <a:cs typeface="Times New Roman"/>
              </a:rPr>
              <a:t>solo essere </a:t>
            </a:r>
            <a:r>
              <a:rPr sz="1200" dirty="0">
                <a:latin typeface="Times New Roman"/>
                <a:cs typeface="Times New Roman"/>
              </a:rPr>
              <a:t>umano di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potrebbe cambiare 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l’orientamento di </a:t>
            </a:r>
            <a:r>
              <a:rPr sz="1200" spc="-5" dirty="0">
                <a:latin typeface="Times New Roman"/>
                <a:cs typeface="Times New Roman"/>
              </a:rPr>
              <a:t>un’intera </a:t>
            </a:r>
            <a:r>
              <a:rPr sz="1200" dirty="0">
                <a:latin typeface="Times New Roman"/>
                <a:cs typeface="Times New Roman"/>
              </a:rPr>
              <a:t>nazione </a:t>
            </a:r>
            <a:r>
              <a:rPr sz="1200" spc="-5" dirty="0">
                <a:latin typeface="Times New Roman"/>
                <a:cs typeface="Times New Roman"/>
              </a:rPr>
              <a:t>ed anche </a:t>
            </a:r>
            <a:r>
              <a:rPr sz="1200" dirty="0">
                <a:latin typeface="Times New Roman"/>
                <a:cs typeface="Times New Roman"/>
              </a:rPr>
              <a:t>di tutto il mondo </a:t>
            </a:r>
            <a:r>
              <a:rPr sz="1200" spc="-5" dirty="0">
                <a:latin typeface="Times New Roman"/>
                <a:cs typeface="Times New Roman"/>
              </a:rPr>
              <a:t>civilizzato.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vero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melodia ha il 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intero”.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musica </a:t>
            </a:r>
            <a:r>
              <a:rPr sz="1200" spc="-5" dirty="0">
                <a:latin typeface="Times New Roman"/>
                <a:cs typeface="Times New Roman"/>
              </a:rPr>
              <a:t>resterà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 universale degli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degli angeli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spiriti. L’armonia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riproduttori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celesti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(500.7) 44:2.1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può </a:t>
            </a:r>
            <a:r>
              <a:rPr sz="1200" spc="-5" dirty="0">
                <a:latin typeface="Times New Roman"/>
                <a:cs typeface="Times New Roman"/>
              </a:rPr>
              <a:t>solo sperare </a:t>
            </a:r>
            <a:r>
              <a:rPr sz="1200" dirty="0">
                <a:latin typeface="Times New Roman"/>
                <a:cs typeface="Times New Roman"/>
              </a:rPr>
              <a:t>di farsi un </a:t>
            </a:r>
            <a:r>
              <a:rPr sz="1200" spc="-5" dirty="0">
                <a:latin typeface="Times New Roman"/>
                <a:cs typeface="Times New Roman"/>
              </a:rPr>
              <a:t>concetto ristretto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deformato delle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riproduttori </a:t>
            </a:r>
            <a:r>
              <a:rPr sz="1200" spc="-5" dirty="0">
                <a:latin typeface="Times New Roman"/>
                <a:cs typeface="Times New Roman"/>
              </a:rPr>
              <a:t>celesti, </a:t>
            </a:r>
            <a:r>
              <a:rPr sz="1200" dirty="0">
                <a:latin typeface="Times New Roman"/>
                <a:cs typeface="Times New Roman"/>
              </a:rPr>
              <a:t>che io  </a:t>
            </a:r>
            <a:r>
              <a:rPr sz="1200" spc="-5" dirty="0">
                <a:latin typeface="Times New Roman"/>
                <a:cs typeface="Times New Roman"/>
              </a:rPr>
              <a:t>devo tentare </a:t>
            </a:r>
            <a:r>
              <a:rPr sz="1200" dirty="0">
                <a:latin typeface="Times New Roman"/>
                <a:cs typeface="Times New Roman"/>
              </a:rPr>
              <a:t>di descrivere </a:t>
            </a:r>
            <a:r>
              <a:rPr sz="1200" spc="-5" dirty="0">
                <a:latin typeface="Times New Roman"/>
                <a:cs typeface="Times New Roman"/>
              </a:rPr>
              <a:t>servendomi del </a:t>
            </a:r>
            <a:r>
              <a:rPr sz="1200" dirty="0">
                <a:latin typeface="Times New Roman"/>
                <a:cs typeface="Times New Roman"/>
              </a:rPr>
              <a:t>simbolismo </a:t>
            </a:r>
            <a:r>
              <a:rPr sz="1200" spc="-5" dirty="0">
                <a:latin typeface="Times New Roman"/>
                <a:cs typeface="Times New Roman"/>
              </a:rPr>
              <a:t>grossolano </a:t>
            </a:r>
            <a:r>
              <a:rPr sz="1200" dirty="0">
                <a:latin typeface="Times New Roman"/>
                <a:cs typeface="Times New Roman"/>
              </a:rPr>
              <a:t>e limitato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linguaggio materiale.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morontiale- 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ha mille e una </a:t>
            </a:r>
            <a:r>
              <a:rPr sz="1200" spc="-5" dirty="0">
                <a:latin typeface="Times New Roman"/>
                <a:cs typeface="Times New Roman"/>
              </a:rPr>
              <a:t>cosa di valore </a:t>
            </a:r>
            <a:r>
              <a:rPr sz="1200" dirty="0">
                <a:latin typeface="Times New Roman"/>
                <a:cs typeface="Times New Roman"/>
              </a:rPr>
              <a:t>supremo, cose </a:t>
            </a:r>
            <a:r>
              <a:rPr sz="1200" spc="-5" dirty="0">
                <a:latin typeface="Times New Roman"/>
                <a:cs typeface="Times New Roman"/>
              </a:rPr>
              <a:t>degne </a:t>
            </a:r>
            <a:r>
              <a:rPr sz="1200" dirty="0">
                <a:latin typeface="Times New Roman"/>
                <a:cs typeface="Times New Roman"/>
              </a:rPr>
              <a:t>di essere riprodotte 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sconosciute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esperienze </a:t>
            </a:r>
            <a:r>
              <a:rPr sz="1200" spc="-5" dirty="0">
                <a:latin typeface="Times New Roman"/>
                <a:cs typeface="Times New Roman"/>
              </a:rPr>
              <a:t>che  appartengono alla </a:t>
            </a:r>
            <a:r>
              <a:rPr sz="1200" dirty="0">
                <a:latin typeface="Times New Roman"/>
                <a:cs typeface="Times New Roman"/>
              </a:rPr>
              <a:t>categoria di attività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“entrate </a:t>
            </a:r>
            <a:r>
              <a:rPr sz="1200" dirty="0">
                <a:latin typeface="Times New Roman"/>
                <a:cs typeface="Times New Roman"/>
              </a:rPr>
              <a:t>nella mente dell’uomo”, </a:t>
            </a:r>
            <a:r>
              <a:rPr sz="1200" spc="-5" dirty="0">
                <a:latin typeface="Times New Roman"/>
                <a:cs typeface="Times New Roman"/>
              </a:rPr>
              <a:t>quelle realtà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tiene </a:t>
            </a:r>
            <a:r>
              <a:rPr sz="1200" dirty="0">
                <a:latin typeface="Times New Roman"/>
                <a:cs typeface="Times New Roman"/>
              </a:rPr>
              <a:t>in riserva </a:t>
            </a:r>
            <a:r>
              <a:rPr sz="1200" spc="-5" dirty="0">
                <a:latin typeface="Times New Roman"/>
                <a:cs typeface="Times New Roman"/>
              </a:rPr>
              <a:t>per  coloro che </a:t>
            </a:r>
            <a:r>
              <a:rPr sz="1200" dirty="0">
                <a:latin typeface="Times New Roman"/>
                <a:cs typeface="Times New Roman"/>
              </a:rPr>
              <a:t>sopravvivono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(501.1) 44:2.2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sette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riproduttori celesti, ed </a:t>
            </a:r>
            <a:r>
              <a:rPr sz="120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tenterò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seguente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classificazione: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27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(501.2) 44:2.3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cantori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armonisti </a:t>
            </a:r>
            <a:r>
              <a:rPr sz="1200" dirty="0">
                <a:latin typeface="Times New Roman"/>
                <a:cs typeface="Times New Roman"/>
              </a:rPr>
              <a:t>che riprendono le </a:t>
            </a:r>
            <a:r>
              <a:rPr sz="1200" spc="-5" dirty="0">
                <a:latin typeface="Times New Roman"/>
                <a:cs typeface="Times New Roman"/>
              </a:rPr>
              <a:t>armonie </a:t>
            </a:r>
            <a:r>
              <a:rPr sz="1200" dirty="0">
                <a:latin typeface="Times New Roman"/>
                <a:cs typeface="Times New Roman"/>
              </a:rPr>
              <a:t>specifiche </a:t>
            </a:r>
            <a:r>
              <a:rPr sz="1200" spc="-5" dirty="0">
                <a:latin typeface="Times New Roman"/>
                <a:cs typeface="Times New Roman"/>
              </a:rPr>
              <a:t>del passato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interpretano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melodie  del presente. </a:t>
            </a:r>
            <a:r>
              <a:rPr sz="1200" dirty="0">
                <a:latin typeface="Times New Roman"/>
                <a:cs typeface="Times New Roman"/>
              </a:rPr>
              <a:t>Ma tutto questo </a:t>
            </a:r>
            <a:r>
              <a:rPr sz="1200" spc="-5" dirty="0">
                <a:latin typeface="Times New Roman"/>
                <a:cs typeface="Times New Roman"/>
              </a:rPr>
              <a:t>viene effettuato sul livello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789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(501.3) 44:2.4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Gli operatori </a:t>
            </a:r>
            <a:r>
              <a:rPr sz="1200" i="1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colore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artisti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luci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ombre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potreste </a:t>
            </a:r>
            <a:r>
              <a:rPr sz="1200" spc="-5" dirty="0">
                <a:latin typeface="Times New Roman"/>
                <a:cs typeface="Times New Roman"/>
              </a:rPr>
              <a:t>chiamare </a:t>
            </a:r>
            <a:r>
              <a:rPr sz="1200" dirty="0">
                <a:latin typeface="Times New Roman"/>
                <a:cs typeface="Times New Roman"/>
              </a:rPr>
              <a:t>disegnatori e  pittori, </a:t>
            </a:r>
            <a:r>
              <a:rPr sz="1200" spc="-5" dirty="0">
                <a:latin typeface="Times New Roman"/>
                <a:cs typeface="Times New Roman"/>
              </a:rPr>
              <a:t>artisti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preservano scene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episodi transitori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piacere futuro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1809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89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(501.4) 44:2.5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cineasti della </a:t>
            </a:r>
            <a:r>
              <a:rPr sz="1200" i="1" dirty="0">
                <a:latin typeface="Times New Roman"/>
                <a:cs typeface="Times New Roman"/>
              </a:rPr>
              <a:t>luce — </a:t>
            </a:r>
            <a:r>
              <a:rPr sz="1200" spc="-5" dirty="0">
                <a:latin typeface="Times New Roman"/>
                <a:cs typeface="Times New Roman"/>
              </a:rPr>
              <a:t>gli artefici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preservazioni dei </a:t>
            </a:r>
            <a:r>
              <a:rPr sz="1200" dirty="0">
                <a:latin typeface="Times New Roman"/>
                <a:cs typeface="Times New Roman"/>
              </a:rPr>
              <a:t>fenomeni semispirituali </a:t>
            </a:r>
            <a:r>
              <a:rPr sz="1200" spc="-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di cui il </a:t>
            </a:r>
            <a:r>
              <a:rPr sz="1200" spc="-5" dirty="0">
                <a:latin typeface="Times New Roman"/>
                <a:cs typeface="Times New Roman"/>
              </a:rPr>
              <a:t>cinema  fornisce </a:t>
            </a:r>
            <a:r>
              <a:rPr sz="1200" dirty="0">
                <a:latin typeface="Times New Roman"/>
                <a:cs typeface="Times New Roman"/>
              </a:rPr>
              <a:t>un esempio molto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rudimentale.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948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(501.5) 44:2.6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commedianti </a:t>
            </a:r>
            <a:r>
              <a:rPr sz="1200" i="1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storia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quelli che riproducono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-5" dirty="0">
                <a:latin typeface="Times New Roman"/>
                <a:cs typeface="Times New Roman"/>
              </a:rPr>
              <a:t>spettacoli teatrali gli avvenimenti  cruciali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e degli </a:t>
            </a:r>
            <a:r>
              <a:rPr sz="1200" spc="-5" dirty="0">
                <a:latin typeface="Times New Roman"/>
                <a:cs typeface="Times New Roman"/>
              </a:rPr>
              <a:t>annali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(501.6) 44:2.7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Gli artisti profetici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proiettano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20700" marR="5708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(501.7) 44:2.8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narratori </a:t>
            </a:r>
            <a:r>
              <a:rPr sz="1200" i="1" spc="-1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storie viventi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perpetuano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dell’esperienza della vita.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proiezione di esperienze </a:t>
            </a:r>
            <a:r>
              <a:rPr sz="1200" spc="-5" dirty="0">
                <a:latin typeface="Times New Roman"/>
                <a:cs typeface="Times New Roman"/>
              </a:rPr>
              <a:t>personali attuali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17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(501.8) 44:2.9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Gli interpreti dell’amministrazione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descrivono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filosofia governativa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della tecnica amministrativa,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drammaturghi celesti della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6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(501.9) 44:2.10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riproduttori celesti collaborano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spesso ed efficacemente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retrospezione </a:t>
            </a:r>
            <a:r>
              <a:rPr sz="1200" spc="-5" dirty="0">
                <a:latin typeface="Times New Roman"/>
                <a:cs typeface="Times New Roman"/>
              </a:rPr>
              <a:t>per combinare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ricapitolazione dei </a:t>
            </a:r>
            <a:r>
              <a:rPr sz="1200" dirty="0">
                <a:latin typeface="Times New Roman"/>
                <a:cs typeface="Times New Roman"/>
              </a:rPr>
              <a:t>ricordi con </a:t>
            </a:r>
            <a:r>
              <a:rPr sz="1200" spc="-5" dirty="0">
                <a:latin typeface="Times New Roman"/>
                <a:cs typeface="Times New Roman"/>
              </a:rPr>
              <a:t>certe forme </a:t>
            </a:r>
            <a:r>
              <a:rPr sz="1200" dirty="0">
                <a:latin typeface="Times New Roman"/>
                <a:cs typeface="Times New Roman"/>
              </a:rPr>
              <a:t>di riposo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di divertimento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conclavi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assemblee </a:t>
            </a:r>
            <a:r>
              <a:rPr sz="1200" dirty="0">
                <a:latin typeface="Times New Roman"/>
                <a:cs typeface="Times New Roman"/>
              </a:rPr>
              <a:t>spirituali questi </a:t>
            </a:r>
            <a:r>
              <a:rPr sz="1200" spc="-5" dirty="0">
                <a:latin typeface="Times New Roman"/>
                <a:cs typeface="Times New Roman"/>
              </a:rPr>
              <a:t>riproduttori si associano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per dare grandiosi spettacoli drammatici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lo scopo di  tali riunioni.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assistito recentemente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stupende rappresentazioni </a:t>
            </a:r>
            <a:r>
              <a:rPr sz="1200" dirty="0">
                <a:latin typeface="Times New Roman"/>
                <a:cs typeface="Times New Roman"/>
              </a:rPr>
              <a:t>in cui più di un milione di attori produssero  una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di mille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(501.10) 44:2.11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educatori </a:t>
            </a:r>
            <a:r>
              <a:rPr sz="1200" dirty="0">
                <a:latin typeface="Times New Roman"/>
                <a:cs typeface="Times New Roman"/>
              </a:rPr>
              <a:t>intellettuali </a:t>
            </a:r>
            <a:r>
              <a:rPr sz="1200" spc="-5" dirty="0">
                <a:latin typeface="Times New Roman"/>
                <a:cs typeface="Times New Roman"/>
              </a:rPr>
              <a:t>superiori ed </a:t>
            </a:r>
            <a:r>
              <a:rPr sz="1200" dirty="0">
                <a:latin typeface="Times New Roman"/>
                <a:cs typeface="Times New Roman"/>
              </a:rPr>
              <a:t>i ministri di </a:t>
            </a:r>
            <a:r>
              <a:rPr sz="1200" spc="-5" dirty="0">
                <a:latin typeface="Times New Roman"/>
                <a:cs typeface="Times New Roman"/>
              </a:rPr>
              <a:t>transizione utilizzano largamente ed efficacemente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vari gruppi  </a:t>
            </a:r>
            <a:r>
              <a:rPr sz="1200" dirty="0">
                <a:latin typeface="Times New Roman"/>
                <a:cs typeface="Times New Roman"/>
              </a:rPr>
              <a:t>di riproduttori nelle </a:t>
            </a:r>
            <a:r>
              <a:rPr sz="1200" spc="-5" dirty="0">
                <a:latin typeface="Times New Roman"/>
                <a:cs typeface="Times New Roman"/>
              </a:rPr>
              <a:t>loro attività educative </a:t>
            </a:r>
            <a:r>
              <a:rPr sz="1200" dirty="0">
                <a:latin typeface="Times New Roman"/>
                <a:cs typeface="Times New Roman"/>
              </a:rPr>
              <a:t>morontiali.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tutti i </a:t>
            </a:r>
            <a:r>
              <a:rPr sz="1200" spc="-5" dirty="0">
                <a:latin typeface="Times New Roman"/>
                <a:cs typeface="Times New Roman"/>
              </a:rPr>
              <a:t>loro sforzi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dedicati ad illustrazioni transitorie;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molto,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moltissimo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permanente e </a:t>
            </a:r>
            <a:r>
              <a:rPr sz="1200" spc="-5" dirty="0">
                <a:latin typeface="Times New Roman"/>
                <a:cs typeface="Times New Roman"/>
              </a:rPr>
              <a:t>resterà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un’eredità </a:t>
            </a:r>
            <a:r>
              <a:rPr sz="1200" dirty="0">
                <a:latin typeface="Times New Roman"/>
                <a:cs typeface="Times New Roman"/>
              </a:rPr>
              <a:t>per tutti i </a:t>
            </a:r>
            <a:r>
              <a:rPr sz="1200" spc="-5" dirty="0">
                <a:latin typeface="Times New Roman"/>
                <a:cs typeface="Times New Roman"/>
              </a:rPr>
              <a:t>tempi futuri. Questi </a:t>
            </a:r>
            <a:r>
              <a:rPr sz="1200" dirty="0">
                <a:latin typeface="Times New Roman"/>
                <a:cs typeface="Times New Roman"/>
              </a:rPr>
              <a:t>artigiani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00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568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così versatili che, quando operano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massa, sono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reinterpretare un’era, ed </a:t>
            </a:r>
            <a:r>
              <a:rPr sz="1200" dirty="0">
                <a:latin typeface="Times New Roman"/>
                <a:cs typeface="Times New Roman"/>
              </a:rPr>
              <a:t>in collaborazione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ministri </a:t>
            </a:r>
            <a:r>
              <a:rPr sz="1200" spc="-5" dirty="0">
                <a:latin typeface="Times New Roman"/>
                <a:cs typeface="Times New Roman"/>
              </a:rPr>
              <a:t>serafici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effettivamente descrivere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eterni del mondo spirituale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spettatori mortali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costruttori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divini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(501.11) 44:3.1 </a:t>
            </a:r>
            <a:r>
              <a:rPr sz="1200" spc="-5" dirty="0">
                <a:latin typeface="Times New Roman"/>
                <a:cs typeface="Times New Roman"/>
              </a:rPr>
              <a:t>Vi sono città “costruite </a:t>
            </a:r>
            <a:r>
              <a:rPr sz="1200" dirty="0">
                <a:latin typeface="Times New Roman"/>
                <a:cs typeface="Times New Roman"/>
              </a:rPr>
              <a:t>e fatte da Dio”. </a:t>
            </a:r>
            <a:r>
              <a:rPr sz="1200" spc="-5" dirty="0">
                <a:latin typeface="Times New Roman"/>
                <a:cs typeface="Times New Roman"/>
              </a:rPr>
              <a:t>Noi abbiamo </a:t>
            </a:r>
            <a:r>
              <a:rPr sz="1200" dirty="0">
                <a:latin typeface="Times New Roman"/>
                <a:cs typeface="Times New Roman"/>
              </a:rPr>
              <a:t>la contropartita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di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familiare </a:t>
            </a:r>
            <a:r>
              <a:rPr sz="1200" dirty="0">
                <a:latin typeface="Times New Roman"/>
                <a:cs typeface="Times New Roman"/>
              </a:rPr>
              <a:t>a voi mortali,  </a:t>
            </a:r>
            <a:r>
              <a:rPr sz="1200" spc="-5" dirty="0">
                <a:latin typeface="Times New Roman"/>
                <a:cs typeface="Times New Roman"/>
              </a:rPr>
              <a:t>ed inesprimibilmente </a:t>
            </a:r>
            <a:r>
              <a:rPr sz="1200" dirty="0">
                <a:latin typeface="Times New Roman"/>
                <a:cs typeface="Times New Roman"/>
              </a:rPr>
              <a:t>di più. Abbiamo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comfort spirituali e </a:t>
            </a:r>
            <a:r>
              <a:rPr sz="1200" spc="-5" dirty="0">
                <a:latin typeface="Times New Roman"/>
                <a:cs typeface="Times New Roman"/>
              </a:rPr>
              <a:t>necessità morontiali. Per ogni </a:t>
            </a:r>
            <a:r>
              <a:rPr sz="1200" dirty="0">
                <a:latin typeface="Times New Roman"/>
                <a:cs typeface="Times New Roman"/>
              </a:rPr>
              <a:t>soddisfazione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possono </a:t>
            </a:r>
            <a:r>
              <a:rPr sz="1200" spc="-5" dirty="0">
                <a:latin typeface="Times New Roman"/>
                <a:cs typeface="Times New Roman"/>
              </a:rPr>
              <a:t>godere,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abbiamo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che servono </a:t>
            </a:r>
            <a:r>
              <a:rPr sz="1200" spc="-5" dirty="0">
                <a:latin typeface="Times New Roman"/>
                <a:cs typeface="Times New Roman"/>
              </a:rPr>
              <a:t>ad arricchire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rendere migliore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esistenza.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costruttori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sette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6223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(502.1) 44:3.2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progettisti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costruttori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edifici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costruiscono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rimodellano </a:t>
            </a:r>
            <a:r>
              <a:rPr sz="1200" dirty="0">
                <a:latin typeface="Times New Roman"/>
                <a:cs typeface="Times New Roman"/>
              </a:rPr>
              <a:t>le dimore </a:t>
            </a:r>
            <a:r>
              <a:rPr sz="1200" spc="-5" dirty="0">
                <a:latin typeface="Times New Roman"/>
                <a:cs typeface="Times New Roman"/>
              </a:rPr>
              <a:t>assegnate ad  </a:t>
            </a:r>
            <a:r>
              <a:rPr sz="1200" dirty="0">
                <a:latin typeface="Times New Roman"/>
                <a:cs typeface="Times New Roman"/>
              </a:rPr>
              <a:t>individui e a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lavoro. </a:t>
            </a:r>
            <a:r>
              <a:rPr sz="1200" spc="-5" dirty="0">
                <a:latin typeface="Times New Roman"/>
                <a:cs typeface="Times New Roman"/>
              </a:rPr>
              <a:t>Questi domicili morontiali </a:t>
            </a:r>
            <a:r>
              <a:rPr sz="1200" dirty="0">
                <a:latin typeface="Times New Roman"/>
                <a:cs typeface="Times New Roman"/>
              </a:rPr>
              <a:t>e spirituali sono </a:t>
            </a:r>
            <a:r>
              <a:rPr sz="1200" spc="-5" dirty="0">
                <a:latin typeface="Times New Roman"/>
                <a:cs typeface="Times New Roman"/>
              </a:rPr>
              <a:t>reali. Essi sarebbero </a:t>
            </a:r>
            <a:r>
              <a:rPr sz="1200" dirty="0">
                <a:latin typeface="Times New Roman"/>
                <a:cs typeface="Times New Roman"/>
              </a:rPr>
              <a:t>invisibili alla vostra  vista </a:t>
            </a:r>
            <a:r>
              <a:rPr sz="1200" spc="-5" dirty="0">
                <a:latin typeface="Times New Roman"/>
                <a:cs typeface="Times New Roman"/>
              </a:rPr>
              <a:t>limitata,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noi sono molto </a:t>
            </a:r>
            <a:r>
              <a:rPr sz="1200" spc="-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e molto belli. Entro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limiti, </a:t>
            </a:r>
            <a:r>
              <a:rPr sz="1200" spc="-5" dirty="0">
                <a:latin typeface="Times New Roman"/>
                <a:cs typeface="Times New Roman"/>
              </a:rPr>
              <a:t>tutti gli esseri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possono  condividere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costruttori certi dettagli nella progettazione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creazione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morontiali o  </a:t>
            </a:r>
            <a:r>
              <a:rPr sz="1200" spc="-5" dirty="0">
                <a:latin typeface="Times New Roman"/>
                <a:cs typeface="Times New Roman"/>
              </a:rPr>
              <a:t>spirituali. Queste dimore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corredate ed abbellite secondo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morontiali </a:t>
            </a:r>
            <a:r>
              <a:rPr sz="1200" dirty="0">
                <a:latin typeface="Times New Roman"/>
                <a:cs typeface="Times New Roman"/>
              </a:rPr>
              <a:t>o spirituali che le  </a:t>
            </a:r>
            <a:r>
              <a:rPr sz="1200" spc="-5" dirty="0">
                <a:latin typeface="Times New Roman"/>
                <a:cs typeface="Times New Roman"/>
              </a:rPr>
              <a:t>devono abitare.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grande varietà ed ampia </a:t>
            </a:r>
            <a:r>
              <a:rPr sz="1200" dirty="0">
                <a:latin typeface="Times New Roman"/>
                <a:cs typeface="Times New Roman"/>
              </a:rPr>
              <a:t>opportunità di espressione individuale in tutte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costruzioni.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5048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(502.2) 44:3.3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costruttori per </a:t>
            </a:r>
            <a:r>
              <a:rPr sz="1200" i="1" dirty="0">
                <a:latin typeface="Times New Roman"/>
                <a:cs typeface="Times New Roman"/>
              </a:rPr>
              <a:t>le </a:t>
            </a:r>
            <a:r>
              <a:rPr sz="1200" i="1" spc="-5" dirty="0">
                <a:latin typeface="Times New Roman"/>
                <a:cs typeface="Times New Roman"/>
              </a:rPr>
              <a:t>professioni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nella progettazione e </a:t>
            </a:r>
            <a:r>
              <a:rPr sz="1200" spc="-5" dirty="0">
                <a:latin typeface="Times New Roman"/>
                <a:cs typeface="Times New Roman"/>
              </a:rPr>
              <a:t>nell’edificazione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abitazioni 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lavoratori regolari </a:t>
            </a:r>
            <a:r>
              <a:rPr sz="1200" dirty="0">
                <a:latin typeface="Times New Roman"/>
                <a:cs typeface="Times New Roman"/>
              </a:rPr>
              <a:t>comuni </a:t>
            </a:r>
            <a:r>
              <a:rPr sz="1200" spc="-5" dirty="0">
                <a:latin typeface="Times New Roman"/>
                <a:cs typeface="Times New Roman"/>
              </a:rPr>
              <a:t>dei regni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morontiali. Questi </a:t>
            </a:r>
            <a:r>
              <a:rPr sz="1200" dirty="0">
                <a:latin typeface="Times New Roman"/>
                <a:cs typeface="Times New Roman"/>
              </a:rPr>
              <a:t>costruttori sono </a:t>
            </a:r>
            <a:r>
              <a:rPr sz="1200" spc="-5" dirty="0">
                <a:latin typeface="Times New Roman"/>
                <a:cs typeface="Times New Roman"/>
              </a:rPr>
              <a:t>paragonabili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costruiscono laboratori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impianti </a:t>
            </a:r>
            <a:r>
              <a:rPr sz="1200" spc="-5" dirty="0">
                <a:latin typeface="Times New Roman"/>
                <a:cs typeface="Times New Roman"/>
              </a:rPr>
              <a:t>industriali su Urantia. </a:t>
            </a:r>
            <a:r>
              <a:rPr sz="1200" dirty="0">
                <a:latin typeface="Times New Roman"/>
                <a:cs typeface="Times New Roman"/>
              </a:rPr>
              <a:t>I mondi di </a:t>
            </a:r>
            <a:r>
              <a:rPr sz="1200" spc="-5" dirty="0">
                <a:latin typeface="Times New Roman"/>
                <a:cs typeface="Times New Roman"/>
              </a:rPr>
              <a:t>transizione hanno necessariamente  un’economia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sostegno reciproco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suddivisione specializzata del lavoro. 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facciamo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ogni cosa;  c’è </a:t>
            </a:r>
            <a:r>
              <a:rPr sz="1200" dirty="0">
                <a:latin typeface="Times New Roman"/>
                <a:cs typeface="Times New Roman"/>
              </a:rPr>
              <a:t>diversità di funzioni </a:t>
            </a:r>
            <a:r>
              <a:rPr sz="1200" spc="-5" dirty="0">
                <a:latin typeface="Times New Roman"/>
                <a:cs typeface="Times New Roman"/>
              </a:rPr>
              <a:t>tra gli esseri 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spiriti </a:t>
            </a:r>
            <a:r>
              <a:rPr sz="1200" dirty="0">
                <a:latin typeface="Times New Roman"/>
                <a:cs typeface="Times New Roman"/>
              </a:rPr>
              <a:t>in evoluzione, e </a:t>
            </a:r>
            <a:r>
              <a:rPr sz="1200" spc="-5" dirty="0">
                <a:latin typeface="Times New Roman"/>
                <a:cs typeface="Times New Roman"/>
              </a:rPr>
              <a:t>questi costruttori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professioni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costruiscono </a:t>
            </a:r>
            <a:r>
              <a:rPr sz="1200" spc="-5" dirty="0">
                <a:latin typeface="Times New Roman"/>
                <a:cs typeface="Times New Roman"/>
              </a:rPr>
              <a:t>dei laboratori migliori,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contribuiscono anche </a:t>
            </a:r>
            <a:r>
              <a:rPr sz="1200" dirty="0">
                <a:latin typeface="Times New Roman"/>
                <a:cs typeface="Times New Roman"/>
              </a:rPr>
              <a:t>all’elevazione </a:t>
            </a:r>
            <a:r>
              <a:rPr sz="1200" spc="-5" dirty="0">
                <a:latin typeface="Times New Roman"/>
                <a:cs typeface="Times New Roman"/>
              </a:rPr>
              <a:t>professionale dei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lavoratori.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9615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358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(502.3) 44:3.4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costruttori per </a:t>
            </a:r>
            <a:r>
              <a:rPr sz="1200" i="1" dirty="0">
                <a:latin typeface="Times New Roman"/>
                <a:cs typeface="Times New Roman"/>
              </a:rPr>
              <a:t>la </a:t>
            </a:r>
            <a:r>
              <a:rPr sz="1200" i="1" spc="-5" dirty="0">
                <a:latin typeface="Times New Roman"/>
                <a:cs typeface="Times New Roman"/>
              </a:rPr>
              <a:t>ricreazione. </a:t>
            </a:r>
            <a:r>
              <a:rPr sz="1200" dirty="0">
                <a:latin typeface="Times New Roman"/>
                <a:cs typeface="Times New Roman"/>
              </a:rPr>
              <a:t>Enormi </a:t>
            </a:r>
            <a:r>
              <a:rPr sz="1200" spc="-5" dirty="0">
                <a:latin typeface="Times New Roman"/>
                <a:cs typeface="Times New Roman"/>
              </a:rPr>
              <a:t>edifici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utilizzati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riposo,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 chiamerebbero ricreazione e, </a:t>
            </a:r>
            <a:r>
              <a:rPr sz="1200" dirty="0">
                <a:latin typeface="Times New Roman"/>
                <a:cs typeface="Times New Roman"/>
              </a:rPr>
              <a:t>in un certo </a:t>
            </a:r>
            <a:r>
              <a:rPr sz="1200" spc="-5" dirty="0">
                <a:latin typeface="Times New Roman"/>
                <a:cs typeface="Times New Roman"/>
              </a:rPr>
              <a:t>senso, gioco.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prevista </a:t>
            </a:r>
            <a:r>
              <a:rPr sz="1200" dirty="0">
                <a:latin typeface="Times New Roman"/>
                <a:cs typeface="Times New Roman"/>
              </a:rPr>
              <a:t>una conveniente sistemazione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retrospezione, gli </a:t>
            </a:r>
            <a:r>
              <a:rPr sz="1200" dirty="0">
                <a:latin typeface="Times New Roman"/>
                <a:cs typeface="Times New Roman"/>
              </a:rPr>
              <a:t>umoristi dei mondi </a:t>
            </a:r>
            <a:r>
              <a:rPr sz="1200" spc="-5" dirty="0">
                <a:latin typeface="Times New Roman"/>
                <a:cs typeface="Times New Roman"/>
              </a:rPr>
              <a:t>morontiali, le 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 degli  esseri ascendenti </a:t>
            </a:r>
            <a:r>
              <a:rPr sz="1200" dirty="0">
                <a:latin typeface="Times New Roman"/>
                <a:cs typeface="Times New Roman"/>
              </a:rPr>
              <a:t>trasferiti di </a:t>
            </a:r>
            <a:r>
              <a:rPr sz="1200" spc="-5" dirty="0">
                <a:latin typeface="Times New Roman"/>
                <a:cs typeface="Times New Roman"/>
              </a:rPr>
              <a:t>recente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evoluzionari. </a:t>
            </a:r>
            <a:r>
              <a:rPr sz="1200" spc="-5" dirty="0">
                <a:latin typeface="Times New Roman"/>
                <a:cs typeface="Times New Roman"/>
              </a:rPr>
              <a:t>Anche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superiori si dedicano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certe forme </a:t>
            </a:r>
            <a:r>
              <a:rPr sz="1200" dirty="0">
                <a:latin typeface="Times New Roman"/>
                <a:cs typeface="Times New Roman"/>
              </a:rPr>
              <a:t>di  umorismo </a:t>
            </a:r>
            <a:r>
              <a:rPr sz="1200" spc="-5" dirty="0">
                <a:latin typeface="Times New Roman"/>
                <a:cs typeface="Times New Roman"/>
              </a:rPr>
              <a:t>reminiscente durante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ricarica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378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(502.4) 44:3.5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costruttori per </a:t>
            </a:r>
            <a:r>
              <a:rPr sz="1200" i="1" dirty="0">
                <a:latin typeface="Times New Roman"/>
                <a:cs typeface="Times New Roman"/>
              </a:rPr>
              <a:t>l’adorazione 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architetti </a:t>
            </a:r>
            <a:r>
              <a:rPr sz="1200" spc="-5" dirty="0">
                <a:latin typeface="Times New Roman"/>
                <a:cs typeface="Times New Roman"/>
              </a:rPr>
              <a:t>esperti dei templi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morontiali. </a:t>
            </a:r>
            <a:r>
              <a:rPr sz="1200" dirty="0">
                <a:latin typeface="Times New Roman"/>
                <a:cs typeface="Times New Roman"/>
              </a:rPr>
              <a:t>Tutti i mondi  </a:t>
            </a:r>
            <a:r>
              <a:rPr sz="1200" spc="-5" dirty="0">
                <a:latin typeface="Times New Roman"/>
                <a:cs typeface="Times New Roman"/>
              </a:rPr>
              <a:t>d’ascensione </a:t>
            </a:r>
            <a:r>
              <a:rPr sz="1200" dirty="0">
                <a:latin typeface="Times New Roman"/>
                <a:cs typeface="Times New Roman"/>
              </a:rPr>
              <a:t>mortale hanno </a:t>
            </a:r>
            <a:r>
              <a:rPr sz="1200" spc="-5" dirty="0">
                <a:latin typeface="Times New Roman"/>
                <a:cs typeface="Times New Roman"/>
              </a:rPr>
              <a:t>dei templi </a:t>
            </a:r>
            <a:r>
              <a:rPr sz="1200" dirty="0">
                <a:latin typeface="Times New Roman"/>
                <a:cs typeface="Times New Roman"/>
              </a:rPr>
              <a:t>per l’adorazione, 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creazioni </a:t>
            </a:r>
            <a:r>
              <a:rPr sz="1200" dirty="0">
                <a:latin typeface="Times New Roman"/>
                <a:cs typeface="Times New Roman"/>
              </a:rPr>
              <a:t>più belle </a:t>
            </a:r>
            <a:r>
              <a:rPr sz="1200" spc="-5" dirty="0">
                <a:latin typeface="Times New Roman"/>
                <a:cs typeface="Times New Roman"/>
              </a:rPr>
              <a:t>dei regni </a:t>
            </a:r>
            <a:r>
              <a:rPr sz="1200" dirty="0">
                <a:latin typeface="Times New Roman"/>
                <a:cs typeface="Times New Roman"/>
              </a:rPr>
              <a:t>morontiali e </a:t>
            </a:r>
            <a:r>
              <a:rPr sz="1200" spc="-5" dirty="0">
                <a:latin typeface="Times New Roman"/>
                <a:cs typeface="Times New Roman"/>
              </a:rPr>
              <a:t>delle  sfere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(502.5) 44:3.6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costruttori per l’educazione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quelli che </a:t>
            </a:r>
            <a:r>
              <a:rPr sz="1200" spc="-5" dirty="0">
                <a:latin typeface="Times New Roman"/>
                <a:cs typeface="Times New Roman"/>
              </a:rPr>
              <a:t>costruiscono </a:t>
            </a:r>
            <a:r>
              <a:rPr sz="1200" dirty="0">
                <a:latin typeface="Times New Roman"/>
                <a:cs typeface="Times New Roman"/>
              </a:rPr>
              <a:t>le sedi di </a:t>
            </a:r>
            <a:r>
              <a:rPr sz="1200" spc="-5" dirty="0">
                <a:latin typeface="Times New Roman"/>
                <a:cs typeface="Times New Roman"/>
              </a:rPr>
              <a:t>preparazione morontiale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226060">
              <a:lnSpc>
                <a:spcPct val="959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spirituale superiore.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via è sempre </a:t>
            </a:r>
            <a:r>
              <a:rPr sz="1200" spc="-5" dirty="0">
                <a:latin typeface="Times New Roman"/>
                <a:cs typeface="Times New Roman"/>
              </a:rPr>
              <a:t>aperta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acquisire maggiore conoscenza, per ricevere </a:t>
            </a:r>
            <a:r>
              <a:rPr sz="1200" dirty="0">
                <a:latin typeface="Times New Roman"/>
                <a:cs typeface="Times New Roman"/>
              </a:rPr>
              <a:t>ulteriori  </a:t>
            </a:r>
            <a:r>
              <a:rPr sz="1200" spc="-5" dirty="0">
                <a:latin typeface="Times New Roman"/>
                <a:cs typeface="Times New Roman"/>
              </a:rPr>
              <a:t>informazioni sul proprio lavoro presente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sulla conoscenza </a:t>
            </a:r>
            <a:r>
              <a:rPr sz="1200" spc="-5" dirty="0">
                <a:latin typeface="Times New Roman"/>
                <a:cs typeface="Times New Roman"/>
              </a:rPr>
              <a:t>culturale universale, informazioni  destinate </a:t>
            </a:r>
            <a:r>
              <a:rPr sz="1200" dirty="0">
                <a:latin typeface="Times New Roman"/>
                <a:cs typeface="Times New Roman"/>
              </a:rPr>
              <a:t>a fare dei mortali </a:t>
            </a:r>
            <a:r>
              <a:rPr sz="1200" spc="-5" dirty="0">
                <a:latin typeface="Times New Roman"/>
                <a:cs typeface="Times New Roman"/>
              </a:rPr>
              <a:t>ascendenti dei cittadini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efficienti </a:t>
            </a:r>
            <a:r>
              <a:rPr sz="1200" dirty="0">
                <a:latin typeface="Times New Roman"/>
                <a:cs typeface="Times New Roman"/>
              </a:rPr>
              <a:t>nei mondi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(502.6) 44:3.7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Progettisti </a:t>
            </a:r>
            <a:r>
              <a:rPr sz="1200" i="1" dirty="0">
                <a:latin typeface="Times New Roman"/>
                <a:cs typeface="Times New Roman"/>
              </a:rPr>
              <a:t>morontiali —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costruiscono per l’associazione coordinata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 tutti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trovano </a:t>
            </a:r>
            <a:r>
              <a:rPr sz="1200" spc="-5" dirty="0">
                <a:latin typeface="Times New Roman"/>
                <a:cs typeface="Times New Roman"/>
              </a:rPr>
              <a:t>presenti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qualche momento 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qualunque sfera. Questi </a:t>
            </a:r>
            <a:r>
              <a:rPr sz="1200" dirty="0">
                <a:latin typeface="Times New Roman"/>
                <a:cs typeface="Times New Roman"/>
              </a:rPr>
              <a:t>progettisti </a:t>
            </a:r>
            <a:r>
              <a:rPr sz="1200" spc="-5" dirty="0">
                <a:latin typeface="Times New Roman"/>
                <a:cs typeface="Times New Roman"/>
              </a:rPr>
              <a:t>collaborano con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per </a:t>
            </a:r>
            <a:r>
              <a:rPr sz="1200" spc="-5" dirty="0">
                <a:latin typeface="Times New Roman"/>
                <a:cs typeface="Times New Roman"/>
              </a:rPr>
              <a:t>arricchire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coordinazione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(502.7) 44:3.8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costruttori pubblici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gli artigiani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progettano </a:t>
            </a:r>
            <a:r>
              <a:rPr sz="1200" dirty="0">
                <a:latin typeface="Times New Roman"/>
                <a:cs typeface="Times New Roman"/>
              </a:rPr>
              <a:t>e costruiscono 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riunione diversi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quelli  destinati all’adorazione.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assemblee comuni sono </a:t>
            </a:r>
            <a:r>
              <a:rPr sz="1200" dirty="0">
                <a:latin typeface="Times New Roman"/>
                <a:cs typeface="Times New Roman"/>
              </a:rPr>
              <a:t>grandiosi 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stupendi.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795528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(502.8) 44:3.9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né queste </a:t>
            </a:r>
            <a:r>
              <a:rPr sz="1200" spc="-5" dirty="0">
                <a:latin typeface="Times New Roman"/>
                <a:cs typeface="Times New Roman"/>
              </a:rPr>
              <a:t>strutture </a:t>
            </a:r>
            <a:r>
              <a:rPr sz="1200" dirty="0">
                <a:latin typeface="Times New Roman"/>
                <a:cs typeface="Times New Roman"/>
              </a:rPr>
              <a:t>né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ornamenti </a:t>
            </a:r>
            <a:r>
              <a:rPr sz="1200" spc="-5" dirty="0">
                <a:latin typeface="Times New Roman"/>
                <a:cs typeface="Times New Roman"/>
              </a:rPr>
              <a:t>sarebbero veramente reali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comprensione sensoriale </a:t>
            </a:r>
            <a:r>
              <a:rPr sz="1200" dirty="0">
                <a:latin typeface="Times New Roman"/>
                <a:cs typeface="Times New Roman"/>
              </a:rPr>
              <a:t>dei mortali 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reali per </a:t>
            </a:r>
            <a:r>
              <a:rPr sz="1200" dirty="0">
                <a:latin typeface="Times New Roman"/>
                <a:cs typeface="Times New Roman"/>
              </a:rPr>
              <a:t>noi.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vedere questi templi </a:t>
            </a:r>
            <a:r>
              <a:rPr sz="1200" spc="-5" dirty="0">
                <a:latin typeface="Times New Roman"/>
                <a:cs typeface="Times New Roman"/>
              </a:rPr>
              <a:t>se foste </a:t>
            </a:r>
            <a:r>
              <a:rPr sz="1200" dirty="0">
                <a:latin typeface="Times New Roman"/>
                <a:cs typeface="Times New Roman"/>
              </a:rPr>
              <a:t>là in carne </a:t>
            </a:r>
            <a:r>
              <a:rPr sz="1200" spc="-5" dirty="0">
                <a:latin typeface="Times New Roman"/>
                <a:cs typeface="Times New Roman"/>
              </a:rPr>
              <a:t>ed ossa; nondimeno </a:t>
            </a:r>
            <a:r>
              <a:rPr sz="1200" dirty="0">
                <a:latin typeface="Times New Roman"/>
                <a:cs typeface="Times New Roman"/>
              </a:rPr>
              <a:t>tutte  </a:t>
            </a:r>
            <a:r>
              <a:rPr sz="1200" spc="-5" dirty="0">
                <a:latin typeface="Times New Roman"/>
                <a:cs typeface="Times New Roman"/>
              </a:rPr>
              <a:t>queste creazioni supermateriali </a:t>
            </a:r>
            <a:r>
              <a:rPr sz="1200" dirty="0">
                <a:latin typeface="Times New Roman"/>
                <a:cs typeface="Times New Roman"/>
              </a:rPr>
              <a:t>esistono </a:t>
            </a:r>
            <a:r>
              <a:rPr sz="1200" spc="-5" dirty="0">
                <a:latin typeface="Times New Roman"/>
                <a:cs typeface="Times New Roman"/>
              </a:rPr>
              <a:t>effettivamente, </a:t>
            </a:r>
            <a:r>
              <a:rPr sz="1200" dirty="0">
                <a:latin typeface="Times New Roman"/>
                <a:cs typeface="Times New Roman"/>
              </a:rPr>
              <a:t>e noi le discerniamo </a:t>
            </a:r>
            <a:r>
              <a:rPr sz="1200" spc="-5" dirty="0">
                <a:latin typeface="Times New Roman"/>
                <a:cs typeface="Times New Roman"/>
              </a:rPr>
              <a:t>chiaramente quanto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godiamo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pienamente.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registratori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pensiero</a:t>
            </a:r>
            <a:endParaRPr sz="1600">
              <a:latin typeface="Times New Roman"/>
              <a:cs typeface="Times New Roman"/>
            </a:endParaRPr>
          </a:p>
          <a:p>
            <a:pPr marL="76200" marR="13525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(503.1) 44:4.1 </a:t>
            </a:r>
            <a:r>
              <a:rPr sz="1200" spc="-5" dirty="0">
                <a:latin typeface="Times New Roman"/>
                <a:cs typeface="Times New Roman"/>
              </a:rPr>
              <a:t>Questi artigiani si dedicano alla </a:t>
            </a:r>
            <a:r>
              <a:rPr sz="1200" dirty="0">
                <a:latin typeface="Times New Roman"/>
                <a:cs typeface="Times New Roman"/>
              </a:rPr>
              <a:t>conservazione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riproduzione </a:t>
            </a:r>
            <a:r>
              <a:rPr sz="1200" spc="-5" dirty="0">
                <a:latin typeface="Times New Roman"/>
                <a:cs typeface="Times New Roman"/>
              </a:rPr>
              <a:t>dei pensieri </a:t>
            </a:r>
            <a:r>
              <a:rPr sz="1200" dirty="0">
                <a:latin typeface="Times New Roman"/>
                <a:cs typeface="Times New Roman"/>
              </a:rPr>
              <a:t>superiori dei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sette  </a:t>
            </a:r>
            <a:r>
              <a:rPr sz="1200" spc="-5" dirty="0">
                <a:latin typeface="Times New Roman"/>
                <a:cs typeface="Times New Roman"/>
              </a:rPr>
              <a:t>gruppi: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45783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(503.2) 44:4.2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Preservatori </a:t>
            </a:r>
            <a:r>
              <a:rPr sz="1200" i="1" dirty="0">
                <a:latin typeface="Times New Roman"/>
                <a:cs typeface="Times New Roman"/>
              </a:rPr>
              <a:t>di pensieri.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artigiani dediti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preservazione dei </a:t>
            </a:r>
            <a:r>
              <a:rPr sz="1200" dirty="0">
                <a:latin typeface="Times New Roman"/>
                <a:cs typeface="Times New Roman"/>
              </a:rPr>
              <a:t>pensieri </a:t>
            </a:r>
            <a:r>
              <a:rPr sz="1200" spc="-5" dirty="0">
                <a:latin typeface="Times New Roman"/>
                <a:cs typeface="Times New Roman"/>
              </a:rPr>
              <a:t>superiori dei  regni.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morontiali essi tesaurizzano fedelmente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gemme della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mentale.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venire su  Urantia </a:t>
            </a:r>
            <a:r>
              <a:rPr sz="1200" dirty="0">
                <a:latin typeface="Times New Roman"/>
                <a:cs typeface="Times New Roman"/>
              </a:rPr>
              <a:t>per la prima volta, io ho </a:t>
            </a:r>
            <a:r>
              <a:rPr sz="1200" spc="-5" dirty="0">
                <a:latin typeface="Times New Roman"/>
                <a:cs typeface="Times New Roman"/>
              </a:rPr>
              <a:t>esaminato </a:t>
            </a:r>
            <a:r>
              <a:rPr sz="1200" dirty="0">
                <a:latin typeface="Times New Roman"/>
                <a:cs typeface="Times New Roman"/>
              </a:rPr>
              <a:t>dei documenti ed ho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trasmissioni circa </a:t>
            </a:r>
            <a:r>
              <a:rPr sz="1200" dirty="0">
                <a:latin typeface="Times New Roman"/>
                <a:cs typeface="Times New Roman"/>
              </a:rPr>
              <a:t>l’ideazione di  </a:t>
            </a:r>
            <a:r>
              <a:rPr sz="1200" spc="-5" dirty="0">
                <a:latin typeface="Times New Roman"/>
                <a:cs typeface="Times New Roman"/>
              </a:rPr>
              <a:t>alcune delle grandi menti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pianeta.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registratori del pensiero preservano queste </a:t>
            </a:r>
            <a:r>
              <a:rPr sz="1200" dirty="0">
                <a:latin typeface="Times New Roman"/>
                <a:cs typeface="Times New Roman"/>
              </a:rPr>
              <a:t>nobili </a:t>
            </a:r>
            <a:r>
              <a:rPr sz="1200" spc="5" dirty="0">
                <a:latin typeface="Times New Roman"/>
                <a:cs typeface="Times New Roman"/>
              </a:rPr>
              <a:t>idee </a:t>
            </a:r>
            <a:r>
              <a:rPr sz="1200" spc="-5" dirty="0">
                <a:latin typeface="Times New Roman"/>
                <a:cs typeface="Times New Roman"/>
              </a:rPr>
              <a:t>nella lingua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3016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(503.3) 44:4.3 </a:t>
            </a:r>
            <a:r>
              <a:rPr sz="1200" spc="-5" dirty="0">
                <a:latin typeface="Times New Roman"/>
                <a:cs typeface="Times New Roman"/>
              </a:rPr>
              <a:t>Ogni Superuniverso </a:t>
            </a:r>
            <a:r>
              <a:rPr sz="1200" dirty="0">
                <a:latin typeface="Times New Roman"/>
                <a:cs typeface="Times New Roman"/>
              </a:rPr>
              <a:t>ha il </a:t>
            </a:r>
            <a:r>
              <a:rPr sz="1200" spc="-5" dirty="0">
                <a:latin typeface="Times New Roman"/>
                <a:cs typeface="Times New Roman"/>
              </a:rPr>
              <a:t>proprio linguaggio,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lingua parlata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sue personalità </a:t>
            </a:r>
            <a:r>
              <a:rPr sz="1200" dirty="0">
                <a:latin typeface="Times New Roman"/>
                <a:cs typeface="Times New Roman"/>
              </a:rPr>
              <a:t>e prevalente in tutti i  suoi settori.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Superuniverso essa </a:t>
            </a:r>
            <a:r>
              <a:rPr sz="1200" dirty="0">
                <a:latin typeface="Times New Roman"/>
                <a:cs typeface="Times New Roman"/>
              </a:rPr>
              <a:t>è conosciuta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ha un  </a:t>
            </a:r>
            <a:r>
              <a:rPr sz="1200" spc="-5" dirty="0">
                <a:latin typeface="Times New Roman"/>
                <a:cs typeface="Times New Roman"/>
              </a:rPr>
              <a:t>proprio linguaggio.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bilingui,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parlano sia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Uversa. Quando </a:t>
            </a:r>
            <a:r>
              <a:rPr sz="1200" dirty="0">
                <a:latin typeface="Times New Roman"/>
                <a:cs typeface="Times New Roman"/>
              </a:rPr>
              <a:t>due individui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Universi locali </a:t>
            </a:r>
            <a:r>
              <a:rPr sz="1200" dirty="0">
                <a:latin typeface="Times New Roman"/>
                <a:cs typeface="Times New Roman"/>
              </a:rPr>
              <a:t>differenti </a:t>
            </a:r>
            <a:r>
              <a:rPr sz="1200" spc="-5" dirty="0">
                <a:latin typeface="Times New Roman"/>
                <a:cs typeface="Times New Roman"/>
              </a:rPr>
              <a:t>s’incontrano, comunicano nella  lingua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Uversa; se </a:t>
            </a:r>
            <a:r>
              <a:rPr sz="1200" dirty="0">
                <a:latin typeface="Times New Roman"/>
                <a:cs typeface="Times New Roman"/>
              </a:rPr>
              <a:t>tuttavia uno di loro viene 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Superuniverso, </a:t>
            </a:r>
            <a:r>
              <a:rPr sz="1200" dirty="0">
                <a:latin typeface="Times New Roman"/>
                <a:cs typeface="Times New Roman"/>
              </a:rPr>
              <a:t>essi devono </a:t>
            </a:r>
            <a:r>
              <a:rPr sz="1200" spc="-5" dirty="0">
                <a:latin typeface="Times New Roman"/>
                <a:cs typeface="Times New Roman"/>
              </a:rPr>
              <a:t>ricorrere ad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traduttore.</a:t>
            </a:r>
            <a:endParaRPr sz="1200">
              <a:latin typeface="Times New Roman"/>
              <a:cs typeface="Times New Roman"/>
            </a:endParaRPr>
          </a:p>
          <a:p>
            <a:pPr marL="533400" marR="69977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Nell’Universo centrale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poca necessità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linguaggio; </a:t>
            </a:r>
            <a:r>
              <a:rPr sz="1200" dirty="0">
                <a:latin typeface="Times New Roman"/>
                <a:cs typeface="Times New Roman"/>
              </a:rPr>
              <a:t>vi esiste una </a:t>
            </a:r>
            <a:r>
              <a:rPr sz="1200" spc="-5" dirty="0">
                <a:latin typeface="Times New Roman"/>
                <a:cs typeface="Times New Roman"/>
              </a:rPr>
              <a:t>comprensione perfetta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pressoché  completa. </a:t>
            </a:r>
            <a:r>
              <a:rPr sz="1200" spc="-10" dirty="0">
                <a:latin typeface="Times New Roman"/>
                <a:cs typeface="Times New Roman"/>
              </a:rPr>
              <a:t>Là, </a:t>
            </a:r>
            <a:r>
              <a:rPr sz="1200" spc="-5" dirty="0">
                <a:latin typeface="Times New Roman"/>
                <a:cs typeface="Times New Roman"/>
              </a:rPr>
              <a:t>solamente gli Dei </a:t>
            </a:r>
            <a:r>
              <a:rPr sz="1200" dirty="0">
                <a:latin typeface="Times New Roman"/>
                <a:cs typeface="Times New Roman"/>
              </a:rPr>
              <a:t>non sono pienamente </a:t>
            </a:r>
            <a:r>
              <a:rPr sz="1200" spc="-5" dirty="0">
                <a:latin typeface="Times New Roman"/>
                <a:cs typeface="Times New Roman"/>
              </a:rPr>
              <a:t>compresi.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viene insegnato </a:t>
            </a:r>
            <a:r>
              <a:rPr sz="1200" dirty="0">
                <a:latin typeface="Times New Roman"/>
                <a:cs typeface="Times New Roman"/>
              </a:rPr>
              <a:t>che un incontro </a:t>
            </a:r>
            <a:r>
              <a:rPr sz="1200" spc="-5" dirty="0">
                <a:latin typeface="Times New Roman"/>
                <a:cs typeface="Times New Roman"/>
              </a:rPr>
              <a:t>casuale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340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351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tutte le loro </a:t>
            </a:r>
            <a:r>
              <a:rPr sz="1200" spc="-5" dirty="0">
                <a:latin typeface="Times New Roman"/>
                <a:cs typeface="Times New Roman"/>
              </a:rPr>
              <a:t>creature d’impegnarsi ad essere leali </a:t>
            </a:r>
            <a:r>
              <a:rPr sz="1200" dirty="0">
                <a:latin typeface="Times New Roman"/>
                <a:cs typeface="Times New Roman"/>
              </a:rPr>
              <a:t>verso lo Spirito </a:t>
            </a:r>
            <a:r>
              <a:rPr sz="1200" spc="-5" dirty="0">
                <a:latin typeface="Times New Roman"/>
                <a:cs typeface="Times New Roman"/>
              </a:rPr>
              <a:t>come avevano fatto nei </a:t>
            </a:r>
            <a:r>
              <a:rPr sz="1200" dirty="0">
                <a:latin typeface="Times New Roman"/>
                <a:cs typeface="Times New Roman"/>
              </a:rPr>
              <a:t>confronti del </a:t>
            </a:r>
            <a:r>
              <a:rPr sz="1200" spc="-5" dirty="0">
                <a:latin typeface="Times New Roman"/>
                <a:cs typeface="Times New Roman"/>
              </a:rPr>
              <a:t>Figlio allorché fu </a:t>
            </a:r>
            <a:r>
              <a:rPr sz="1200" dirty="0">
                <a:latin typeface="Times New Roman"/>
                <a:cs typeface="Times New Roman"/>
              </a:rPr>
              <a:t>emessa e  </a:t>
            </a:r>
            <a:r>
              <a:rPr sz="1200" spc="-5" dirty="0">
                <a:latin typeface="Times New Roman"/>
                <a:cs typeface="Times New Roman"/>
              </a:rPr>
              <a:t>diffusa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“Proclamazione d’Uguaglianza” finale. Benché fosse </a:t>
            </a:r>
            <a:r>
              <a:rPr sz="1200" dirty="0">
                <a:latin typeface="Times New Roman"/>
                <a:cs typeface="Times New Roman"/>
              </a:rPr>
              <a:t>il sovrano di questo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proclamò ai </a:t>
            </a:r>
            <a:r>
              <a:rPr sz="1200" dirty="0">
                <a:latin typeface="Times New Roman"/>
                <a:cs typeface="Times New Roman"/>
              </a:rPr>
              <a:t>mondi il 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uguale a lui in tutte le dotazioni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attributi di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divino. E </a:t>
            </a:r>
            <a:r>
              <a:rPr sz="1200" spc="-5" dirty="0">
                <a:latin typeface="Times New Roman"/>
                <a:cs typeface="Times New Roman"/>
              </a:rPr>
              <a:t>questa associazione  </a:t>
            </a:r>
            <a:r>
              <a:rPr sz="1200" dirty="0">
                <a:latin typeface="Times New Roman"/>
                <a:cs typeface="Times New Roman"/>
              </a:rPr>
              <a:t>divenne il modello </a:t>
            </a:r>
            <a:r>
              <a:rPr sz="1200" spc="-5" dirty="0">
                <a:latin typeface="Times New Roman"/>
                <a:cs typeface="Times New Roman"/>
              </a:rPr>
              <a:t>trascendente per l’organizzazione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della famiglia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basse creature dei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spazio. Questo </a:t>
            </a:r>
            <a:r>
              <a:rPr sz="1200" dirty="0">
                <a:latin typeface="Times New Roman"/>
                <a:cs typeface="Times New Roman"/>
              </a:rPr>
              <a:t>è, in </a:t>
            </a:r>
            <a:r>
              <a:rPr sz="1200" spc="-5" dirty="0">
                <a:latin typeface="Times New Roman"/>
                <a:cs typeface="Times New Roman"/>
              </a:rPr>
              <a:t>fatto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verità, l’alto </a:t>
            </a:r>
            <a:r>
              <a:rPr sz="1200" dirty="0">
                <a:latin typeface="Times New Roman"/>
                <a:cs typeface="Times New Roman"/>
              </a:rPr>
              <a:t>ideale </a:t>
            </a:r>
            <a:r>
              <a:rPr sz="1200" spc="-5" dirty="0">
                <a:latin typeface="Times New Roman"/>
                <a:cs typeface="Times New Roman"/>
              </a:rPr>
              <a:t>della famiglia </a:t>
            </a:r>
            <a:r>
              <a:rPr sz="1200" dirty="0">
                <a:latin typeface="Times New Roman"/>
                <a:cs typeface="Times New Roman"/>
              </a:rPr>
              <a:t>e dell’istituzione </a:t>
            </a:r>
            <a:r>
              <a:rPr sz="1200" spc="-5" dirty="0">
                <a:latin typeface="Times New Roman"/>
                <a:cs typeface="Times New Roman"/>
              </a:rPr>
              <a:t>umana del matrimonio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volontario.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(369.2) 33:3.7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presiedono ora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padre ed una </a:t>
            </a:r>
            <a:r>
              <a:rPr sz="1200" spc="-5" dirty="0">
                <a:latin typeface="Times New Roman"/>
                <a:cs typeface="Times New Roman"/>
              </a:rPr>
              <a:t>madre vegliano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loro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l’amministrano. 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assolutamente fuori luogo riferirsi </a:t>
            </a:r>
            <a:r>
              <a:rPr sz="1200" dirty="0">
                <a:latin typeface="Times New Roman"/>
                <a:cs typeface="Times New Roman"/>
              </a:rPr>
              <a:t>allo Spirito d’Universo </a:t>
            </a:r>
            <a:r>
              <a:rPr sz="1200" spc="-5" dirty="0">
                <a:latin typeface="Times New Roman"/>
                <a:cs typeface="Times New Roman"/>
              </a:rPr>
              <a:t>come alla compagna creativa del Figlio </a:t>
            </a:r>
            <a:r>
              <a:rPr sz="1200" dirty="0">
                <a:latin typeface="Times New Roman"/>
                <a:cs typeface="Times New Roman"/>
              </a:rPr>
              <a:t>Creatore e 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come loro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— una grande e </a:t>
            </a:r>
            <a:r>
              <a:rPr sz="1200" spc="-5" dirty="0">
                <a:latin typeface="Times New Roman"/>
                <a:cs typeface="Times New Roman"/>
              </a:rPr>
              <a:t>gloriosa famiglia, </a:t>
            </a:r>
            <a:r>
              <a:rPr sz="1200" dirty="0">
                <a:latin typeface="Times New Roman"/>
                <a:cs typeface="Times New Roman"/>
              </a:rPr>
              <a:t>ma che comporta </a:t>
            </a:r>
            <a:r>
              <a:rPr sz="1200" spc="-5" dirty="0">
                <a:latin typeface="Times New Roman"/>
                <a:cs typeface="Times New Roman"/>
              </a:rPr>
              <a:t>enormi responsabilità  ed </a:t>
            </a:r>
            <a:r>
              <a:rPr sz="1200" dirty="0">
                <a:latin typeface="Times New Roman"/>
                <a:cs typeface="Times New Roman"/>
              </a:rPr>
              <a:t>infinite </a:t>
            </a:r>
            <a:r>
              <a:rPr sz="1200" spc="-5" dirty="0">
                <a:latin typeface="Times New Roman"/>
                <a:cs typeface="Times New Roman"/>
              </a:rPr>
              <a:t>cure.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(369.3) 33:3.8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dà inizio alla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certi figli </a:t>
            </a:r>
            <a:r>
              <a:rPr sz="1200" dirty="0">
                <a:latin typeface="Times New Roman"/>
                <a:cs typeface="Times New Roman"/>
              </a:rPr>
              <a:t>dell’Universo, mentre lo Spirito è il </a:t>
            </a:r>
            <a:r>
              <a:rPr sz="1200" spc="-5" dirty="0">
                <a:latin typeface="Times New Roman"/>
                <a:cs typeface="Times New Roman"/>
              </a:rPr>
              <a:t>solo responsabile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portare all’esistenza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numerosi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che </a:t>
            </a: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 Spirito </a:t>
            </a:r>
            <a:r>
              <a:rPr sz="1200" spc="-5" dirty="0">
                <a:latin typeface="Times New Roman"/>
                <a:cs typeface="Times New Roman"/>
              </a:rPr>
              <a:t>Madre. Nella </a:t>
            </a:r>
            <a:r>
              <a:rPr sz="1200" dirty="0">
                <a:latin typeface="Times New Roman"/>
                <a:cs typeface="Times New Roman"/>
              </a:rPr>
              <a:t>creazione di altri tipi di </a:t>
            </a:r>
            <a:r>
              <a:rPr sz="1200" spc="-5" dirty="0">
                <a:latin typeface="Times New Roman"/>
                <a:cs typeface="Times New Roman"/>
              </a:rPr>
              <a:t>personalità dell’Universo,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agiscono insieme,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nessun atto  creativo </a:t>
            </a:r>
            <a:r>
              <a:rPr sz="1200" dirty="0">
                <a:latin typeface="Times New Roman"/>
                <a:cs typeface="Times New Roman"/>
              </a:rPr>
              <a:t>l’uno fa alcunché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e l’approvazione</a:t>
            </a:r>
            <a:r>
              <a:rPr sz="1200" spc="-5" dirty="0">
                <a:latin typeface="Times New Roman"/>
                <a:cs typeface="Times New Roman"/>
              </a:rPr>
              <a:t> dell’altro.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Gabriele – il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capo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esecutivo</a:t>
            </a:r>
            <a:endParaRPr sz="1600">
              <a:latin typeface="Times New Roman"/>
              <a:cs typeface="Times New Roman"/>
            </a:endParaRPr>
          </a:p>
          <a:p>
            <a:pPr marL="76200" marR="240665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(369.4) 33:4.1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Radioso </a:t>
            </a:r>
            <a:r>
              <a:rPr sz="1200" dirty="0">
                <a:latin typeface="Times New Roman"/>
                <a:cs typeface="Times New Roman"/>
              </a:rPr>
              <a:t>Astro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Mattino è la </a:t>
            </a:r>
            <a:r>
              <a:rPr sz="1200" spc="-5" dirty="0">
                <a:latin typeface="Times New Roman"/>
                <a:cs typeface="Times New Roman"/>
              </a:rPr>
              <a:t>personalizzazione 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concetto d’identità ed </a:t>
            </a:r>
            <a:r>
              <a:rPr sz="1200" dirty="0">
                <a:latin typeface="Times New Roman"/>
                <a:cs typeface="Times New Roman"/>
              </a:rPr>
              <a:t>ideale di </a:t>
            </a:r>
            <a:r>
              <a:rPr sz="1200" spc="-5" dirty="0">
                <a:latin typeface="Times New Roman"/>
                <a:cs typeface="Times New Roman"/>
              </a:rPr>
              <a:t>personalità concepito dal  Figlio </a:t>
            </a:r>
            <a:r>
              <a:rPr sz="1200" dirty="0">
                <a:latin typeface="Times New Roman"/>
                <a:cs typeface="Times New Roman"/>
              </a:rPr>
              <a:t>Creatore e </a:t>
            </a:r>
            <a:r>
              <a:rPr sz="1200" spc="-5" dirty="0">
                <a:latin typeface="Times New Roman"/>
                <a:cs typeface="Times New Roman"/>
              </a:rPr>
              <a:t>dalla manifestazione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nell’Universo locale. </a:t>
            </a:r>
            <a:r>
              <a:rPr sz="1200" spc="-5" dirty="0">
                <a:latin typeface="Times New Roman"/>
                <a:cs typeface="Times New Roman"/>
              </a:rPr>
              <a:t>Risalendo ai </a:t>
            </a:r>
            <a:r>
              <a:rPr sz="1200" dirty="0">
                <a:latin typeface="Times New Roman"/>
                <a:cs typeface="Times New Roman"/>
              </a:rPr>
              <a:t>primi tempi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locale,  </a:t>
            </a:r>
            <a:r>
              <a:rPr sz="1200" spc="-5" dirty="0">
                <a:latin typeface="Times New Roman"/>
                <a:cs typeface="Times New Roman"/>
              </a:rPr>
              <a:t>prima dell’unione del Figlio Creatore </a:t>
            </a:r>
            <a:r>
              <a:rPr sz="1200" dirty="0">
                <a:latin typeface="Times New Roman"/>
                <a:cs typeface="Times New Roman"/>
              </a:rPr>
              <a:t>e dello </a:t>
            </a:r>
            <a:r>
              <a:rPr sz="1200" spc="-5" dirty="0">
                <a:latin typeface="Times New Roman"/>
                <a:cs typeface="Times New Roman"/>
              </a:rPr>
              <a:t>Spirito Madre nel vincolo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un’associazione creativa, ai tempi che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precedettero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l’inizio della </a:t>
            </a:r>
            <a:r>
              <a:rPr sz="1200" spc="-5" dirty="0">
                <a:latin typeface="Times New Roman"/>
                <a:cs typeface="Times New Roman"/>
              </a:rPr>
              <a:t>creazione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versatile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figlie, </a:t>
            </a:r>
            <a:r>
              <a:rPr sz="1200" dirty="0">
                <a:latin typeface="Times New Roman"/>
                <a:cs typeface="Times New Roman"/>
              </a:rPr>
              <a:t>il primo atto </a:t>
            </a:r>
            <a:r>
              <a:rPr sz="1200" spc="-5" dirty="0">
                <a:latin typeface="Times New Roman"/>
                <a:cs typeface="Times New Roman"/>
              </a:rPr>
              <a:t>congiunto della </a:t>
            </a:r>
            <a:r>
              <a:rPr sz="1200" dirty="0">
                <a:latin typeface="Times New Roman"/>
                <a:cs typeface="Times New Roman"/>
              </a:rPr>
              <a:t>primitiva 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spontanea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32282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793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rivela </a:t>
            </a:r>
            <a:r>
              <a:rPr sz="1200" spc="-5" dirty="0">
                <a:latin typeface="Times New Roman"/>
                <a:cs typeface="Times New Roman"/>
              </a:rPr>
              <a:t>maggior reciproca comprensione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quanta </a:t>
            </a:r>
            <a:r>
              <a:rPr sz="1200" spc="-5" dirty="0">
                <a:latin typeface="Times New Roman"/>
                <a:cs typeface="Times New Roman"/>
              </a:rPr>
              <a:t>potrebbe essere comunicata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mortale in mille  </a:t>
            </a:r>
            <a:r>
              <a:rPr sz="1200" spc="-5" dirty="0">
                <a:latin typeface="Times New Roman"/>
                <a:cs typeface="Times New Roman"/>
              </a:rPr>
              <a:t>anni. Anche su Salvington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“conosciamo 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siamo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conosciuti”.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(503.4) 44:4.4 </a:t>
            </a:r>
            <a:r>
              <a:rPr sz="1200" spc="-5" dirty="0">
                <a:latin typeface="Times New Roman"/>
                <a:cs typeface="Times New Roman"/>
              </a:rPr>
              <a:t>Nelle sfere </a:t>
            </a:r>
            <a:r>
              <a:rPr sz="1200" dirty="0">
                <a:latin typeface="Times New Roman"/>
                <a:cs typeface="Times New Roman"/>
              </a:rPr>
              <a:t>morontiali e spirituali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tradurre </a:t>
            </a:r>
            <a:r>
              <a:rPr sz="1200" dirty="0">
                <a:latin typeface="Times New Roman"/>
                <a:cs typeface="Times New Roman"/>
              </a:rPr>
              <a:t>il pensiero in </a:t>
            </a:r>
            <a:r>
              <a:rPr sz="1200" spc="-5" dirty="0">
                <a:latin typeface="Times New Roman"/>
                <a:cs typeface="Times New Roman"/>
              </a:rPr>
              <a:t>linguaggio oltrepassa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comprensione dei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condensare </a:t>
            </a:r>
            <a:r>
              <a:rPr sz="1200" dirty="0">
                <a:latin typeface="Times New Roman"/>
                <a:cs typeface="Times New Roman"/>
              </a:rPr>
              <a:t>il pensiero in una </a:t>
            </a:r>
            <a:r>
              <a:rPr sz="1200" spc="-5" dirty="0">
                <a:latin typeface="Times New Roman"/>
                <a:cs typeface="Times New Roman"/>
              </a:rPr>
              <a:t>registrazione permanente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accelerata dai registratori </a:t>
            </a:r>
            <a:r>
              <a:rPr sz="1200" dirty="0">
                <a:latin typeface="Times New Roman"/>
                <a:cs typeface="Times New Roman"/>
              </a:rPr>
              <a:t>esperti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l’equivalente di più di mezzo milione di </a:t>
            </a:r>
            <a:r>
              <a:rPr sz="1200" spc="-5" dirty="0">
                <a:latin typeface="Times New Roman"/>
                <a:cs typeface="Times New Roman"/>
              </a:rPr>
              <a:t>parole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simboli mentali 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registrato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minuto del tempo di </a:t>
            </a:r>
            <a:r>
              <a:rPr sz="1200" spc="-5" dirty="0">
                <a:latin typeface="Times New Roman"/>
                <a:cs typeface="Times New Roman"/>
              </a:rPr>
              <a:t>Urantia. Questi linguaggi degli </a:t>
            </a:r>
            <a:r>
              <a:rPr sz="1200" dirty="0">
                <a:latin typeface="Times New Roman"/>
                <a:cs typeface="Times New Roman"/>
              </a:rPr>
              <a:t>Universi sono di </a:t>
            </a:r>
            <a:r>
              <a:rPr sz="1200" spc="-5" dirty="0">
                <a:latin typeface="Times New Roman"/>
                <a:cs typeface="Times New Roman"/>
              </a:rPr>
              <a:t>gran lunga </a:t>
            </a:r>
            <a:r>
              <a:rPr sz="1200" dirty="0">
                <a:latin typeface="Times New Roman"/>
                <a:cs typeface="Times New Roman"/>
              </a:rPr>
              <a:t>più ricchi  di quelli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in </a:t>
            </a:r>
            <a:r>
              <a:rPr sz="1200" spc="-5" dirty="0">
                <a:latin typeface="Times New Roman"/>
                <a:cs typeface="Times New Roman"/>
              </a:rPr>
              <a:t>evoluzione. </a:t>
            </a:r>
            <a:r>
              <a:rPr sz="1200" dirty="0">
                <a:latin typeface="Times New Roman"/>
                <a:cs typeface="Times New Roman"/>
              </a:rPr>
              <a:t>I simboli concettuali di </a:t>
            </a:r>
            <a:r>
              <a:rPr sz="1200" spc="-5" dirty="0">
                <a:latin typeface="Times New Roman"/>
                <a:cs typeface="Times New Roman"/>
              </a:rPr>
              <a:t>Uversa comprendono </a:t>
            </a:r>
            <a:r>
              <a:rPr sz="1200" dirty="0">
                <a:latin typeface="Times New Roman"/>
                <a:cs typeface="Times New Roman"/>
              </a:rPr>
              <a:t>più di 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caratteri,  sebbene l’alfabeto </a:t>
            </a:r>
            <a:r>
              <a:rPr sz="1200" dirty="0">
                <a:latin typeface="Times New Roman"/>
                <a:cs typeface="Times New Roman"/>
              </a:rPr>
              <a:t>base contenga </a:t>
            </a:r>
            <a:r>
              <a:rPr sz="1200" spc="-5" dirty="0">
                <a:latin typeface="Times New Roman"/>
                <a:cs typeface="Times New Roman"/>
              </a:rPr>
              <a:t>solo settanta simboli.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di Nebadon non è </a:t>
            </a:r>
            <a:r>
              <a:rPr sz="1200" spc="-5" dirty="0">
                <a:latin typeface="Times New Roman"/>
                <a:cs typeface="Times New Roman"/>
              </a:rPr>
              <a:t>affatto così elaborata; </a:t>
            </a:r>
            <a:r>
              <a:rPr sz="1200" dirty="0">
                <a:latin typeface="Times New Roman"/>
                <a:cs typeface="Times New Roman"/>
              </a:rPr>
              <a:t>i suoi  simboli </a:t>
            </a:r>
            <a:r>
              <a:rPr sz="1200" spc="-5" dirty="0">
                <a:latin typeface="Times New Roman"/>
                <a:cs typeface="Times New Roman"/>
              </a:rPr>
              <a:t>base,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alfabetici,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quarantotto.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5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(503.5) 44:4.5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Registratori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concetti.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registratori si occupa della </a:t>
            </a:r>
            <a:r>
              <a:rPr sz="1200" dirty="0">
                <a:latin typeface="Times New Roman"/>
                <a:cs typeface="Times New Roman"/>
              </a:rPr>
              <a:t>preservazione </a:t>
            </a:r>
            <a:r>
              <a:rPr sz="1200" spc="-5" dirty="0">
                <a:latin typeface="Times New Roman"/>
                <a:cs typeface="Times New Roman"/>
              </a:rPr>
              <a:t>delle  immagini concettuali, dei modelli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idee. </a:t>
            </a:r>
            <a:r>
              <a:rPr sz="1200" dirty="0">
                <a:latin typeface="Times New Roman"/>
                <a:cs typeface="Times New Roman"/>
              </a:rPr>
              <a:t>Questa è una forma di </a:t>
            </a:r>
            <a:r>
              <a:rPr sz="1200" spc="-5" dirty="0">
                <a:latin typeface="Times New Roman"/>
                <a:cs typeface="Times New Roman"/>
              </a:rPr>
              <a:t>registrazione permanente sconosciuta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regni  materiali,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questo </a:t>
            </a:r>
            <a:r>
              <a:rPr sz="1200" dirty="0">
                <a:latin typeface="Times New Roman"/>
                <a:cs typeface="Times New Roman"/>
              </a:rPr>
              <a:t>metodo io posso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un’ora </a:t>
            </a:r>
            <a:r>
              <a:rPr sz="1200" dirty="0">
                <a:latin typeface="Times New Roman"/>
                <a:cs typeface="Times New Roman"/>
              </a:rPr>
              <a:t>del vostro tempo più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di quanta voi ne  </a:t>
            </a:r>
            <a:r>
              <a:rPr sz="1200" spc="-5" dirty="0">
                <a:latin typeface="Times New Roman"/>
                <a:cs typeface="Times New Roman"/>
              </a:rPr>
              <a:t>potreste acquisire </a:t>
            </a:r>
            <a:r>
              <a:rPr sz="1200" dirty="0">
                <a:latin typeface="Times New Roman"/>
                <a:cs typeface="Times New Roman"/>
              </a:rPr>
              <a:t>in cento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studio </a:t>
            </a:r>
            <a:r>
              <a:rPr sz="1200" spc="-5" dirty="0">
                <a:latin typeface="Times New Roman"/>
                <a:cs typeface="Times New Roman"/>
              </a:rPr>
              <a:t>nella lingua scritta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ordinaria.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413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(503.6) 44:4.6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Registratori d’ideogrammi.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possediamo </a:t>
            </a:r>
            <a:r>
              <a:rPr sz="1200" spc="-5" dirty="0">
                <a:latin typeface="Times New Roman"/>
                <a:cs typeface="Times New Roman"/>
              </a:rPr>
              <a:t>l’equivalente sia </a:t>
            </a:r>
            <a:r>
              <a:rPr sz="1200" dirty="0">
                <a:latin typeface="Times New Roman"/>
                <a:cs typeface="Times New Roman"/>
              </a:rPr>
              <a:t>della vostra parola </a:t>
            </a:r>
            <a:r>
              <a:rPr sz="1200" spc="-5" dirty="0">
                <a:latin typeface="Times New Roman"/>
                <a:cs typeface="Times New Roman"/>
              </a:rPr>
              <a:t>scritta che parlata,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per preservare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 impieghiamo generalmente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raffigurazione concettuale </a:t>
            </a:r>
            <a:r>
              <a:rPr sz="1200" dirty="0">
                <a:latin typeface="Times New Roman"/>
                <a:cs typeface="Times New Roman"/>
              </a:rPr>
              <a:t>e le tecniche </a:t>
            </a:r>
            <a:r>
              <a:rPr sz="1200" spc="-5" dirty="0">
                <a:latin typeface="Times New Roman"/>
                <a:cs typeface="Times New Roman"/>
              </a:rPr>
              <a:t>ideografiche. Coloro  che preservano gli </a:t>
            </a:r>
            <a:r>
              <a:rPr sz="1200" dirty="0">
                <a:latin typeface="Times New Roman"/>
                <a:cs typeface="Times New Roman"/>
              </a:rPr>
              <a:t>ideogrammi </a:t>
            </a:r>
            <a:r>
              <a:rPr sz="1200" spc="-5" dirty="0">
                <a:latin typeface="Times New Roman"/>
                <a:cs typeface="Times New Roman"/>
              </a:rPr>
              <a:t>possono migliorare </a:t>
            </a:r>
            <a:r>
              <a:rPr sz="1200" dirty="0">
                <a:latin typeface="Times New Roman"/>
                <a:cs typeface="Times New Roman"/>
              </a:rPr>
              <a:t>mille volte il </a:t>
            </a:r>
            <a:r>
              <a:rPr sz="1200" spc="-5" dirty="0">
                <a:latin typeface="Times New Roman"/>
                <a:cs typeface="Times New Roman"/>
              </a:rPr>
              <a:t>lavoro dei registratori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concetti.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1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(503.7) 44:4.7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Promotori </a:t>
            </a:r>
            <a:r>
              <a:rPr sz="1200" i="1" spc="-5" dirty="0">
                <a:latin typeface="Times New Roman"/>
                <a:cs typeface="Times New Roman"/>
              </a:rPr>
              <a:t>d’eloquenza.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registratori </a:t>
            </a:r>
            <a:r>
              <a:rPr sz="1200" dirty="0">
                <a:latin typeface="Times New Roman"/>
                <a:cs typeface="Times New Roman"/>
              </a:rPr>
              <a:t>è occupato nel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preservare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  per riprodurlo con l’arte oratoria. Ma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linguaggio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discorso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mezz’ora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potremmo esporre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contenuto dell’intera </a:t>
            </a:r>
            <a:r>
              <a:rPr sz="1200" dirty="0">
                <a:latin typeface="Times New Roman"/>
                <a:cs typeface="Times New Roman"/>
              </a:rPr>
              <a:t>vita di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speranza di </a:t>
            </a:r>
            <a:r>
              <a:rPr sz="1200" spc="-5" dirty="0">
                <a:latin typeface="Times New Roman"/>
                <a:cs typeface="Times New Roman"/>
              </a:rPr>
              <a:t>comprendere queste operazioni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8090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540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soffermarvi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disordinato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mutilato </a:t>
            </a:r>
            <a:r>
              <a:rPr sz="1200" dirty="0">
                <a:latin typeface="Times New Roman"/>
                <a:cs typeface="Times New Roman"/>
              </a:rPr>
              <a:t>sognare — il modo in </a:t>
            </a:r>
            <a:r>
              <a:rPr sz="1200" spc="-5" dirty="0">
                <a:latin typeface="Times New Roman"/>
                <a:cs typeface="Times New Roman"/>
              </a:rPr>
              <a:t>cui potete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pochi  secondi attraversare anni d’esperienza </a:t>
            </a:r>
            <a:r>
              <a:rPr sz="1200" dirty="0">
                <a:latin typeface="Times New Roman"/>
                <a:cs typeface="Times New Roman"/>
              </a:rPr>
              <a:t>in queste fantasie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notturne.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825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(503.8) 44:4.8 </a:t>
            </a:r>
            <a:r>
              <a:rPr sz="1200" spc="-5" dirty="0">
                <a:latin typeface="Times New Roman"/>
                <a:cs typeface="Times New Roman"/>
              </a:rPr>
              <a:t>L’arte </a:t>
            </a:r>
            <a:r>
              <a:rPr sz="1200" dirty="0">
                <a:latin typeface="Times New Roman"/>
                <a:cs typeface="Times New Roman"/>
              </a:rPr>
              <a:t>oratoria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spirituale è uno </a:t>
            </a:r>
            <a:r>
              <a:rPr sz="1200" spc="-5" dirty="0">
                <a:latin typeface="Times New Roman"/>
                <a:cs typeface="Times New Roman"/>
              </a:rPr>
              <a:t>dei piaceri straordinari che attendono </a:t>
            </a:r>
            <a:r>
              <a:rPr sz="1200" dirty="0">
                <a:latin typeface="Times New Roman"/>
                <a:cs typeface="Times New Roman"/>
              </a:rPr>
              <a:t>voi che avete </a:t>
            </a:r>
            <a:r>
              <a:rPr sz="1200" spc="-5" dirty="0">
                <a:latin typeface="Times New Roman"/>
                <a:cs typeface="Times New Roman"/>
              </a:rPr>
              <a:t>ascoltato  soltanto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discorsi </a:t>
            </a:r>
            <a:r>
              <a:rPr sz="1200" dirty="0">
                <a:latin typeface="Times New Roman"/>
                <a:cs typeface="Times New Roman"/>
              </a:rPr>
              <a:t>rozzi e </a:t>
            </a:r>
            <a:r>
              <a:rPr sz="1200" spc="-5" dirty="0">
                <a:latin typeface="Times New Roman"/>
                <a:cs typeface="Times New Roman"/>
              </a:rPr>
              <a:t>stentati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armonia musicale ed </a:t>
            </a:r>
            <a:r>
              <a:rPr sz="1200" dirty="0">
                <a:latin typeface="Times New Roman"/>
                <a:cs typeface="Times New Roman"/>
              </a:rPr>
              <a:t>eufonia </a:t>
            </a:r>
            <a:r>
              <a:rPr sz="1200" spc="-5" dirty="0">
                <a:latin typeface="Times New Roman"/>
                <a:cs typeface="Times New Roman"/>
              </a:rPr>
              <a:t>espressiva nei discorsi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ispiranti </a:t>
            </a:r>
            <a:r>
              <a:rPr sz="1200" dirty="0">
                <a:latin typeface="Times New Roman"/>
                <a:cs typeface="Times New Roman"/>
              </a:rPr>
              <a:t>oltre ogni </a:t>
            </a:r>
            <a:r>
              <a:rPr sz="1200" spc="-5" dirty="0">
                <a:latin typeface="Times New Roman"/>
                <a:cs typeface="Times New Roman"/>
              </a:rPr>
              <a:t>descrizione. Questi </a:t>
            </a:r>
            <a:r>
              <a:rPr sz="1200" dirty="0">
                <a:latin typeface="Times New Roman"/>
                <a:cs typeface="Times New Roman"/>
              </a:rPr>
              <a:t>vividi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come gemme </a:t>
            </a:r>
            <a:r>
              <a:rPr sz="1200" dirty="0">
                <a:latin typeface="Times New Roman"/>
                <a:cs typeface="Times New Roman"/>
              </a:rPr>
              <a:t>di  bellezza in </a:t>
            </a:r>
            <a:r>
              <a:rPr sz="1200" spc="-5" dirty="0">
                <a:latin typeface="Times New Roman"/>
                <a:cs typeface="Times New Roman"/>
              </a:rPr>
              <a:t>diademi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gloria. Ma </a:t>
            </a:r>
            <a:r>
              <a:rPr sz="1200" dirty="0">
                <a:latin typeface="Times New Roman"/>
                <a:cs typeface="Times New Roman"/>
              </a:rPr>
              <a:t>io non ci </a:t>
            </a:r>
            <a:r>
              <a:rPr sz="1200" spc="-5" dirty="0">
                <a:latin typeface="Times New Roman"/>
                <a:cs typeface="Times New Roman"/>
              </a:rPr>
              <a:t>riesco!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 </a:t>
            </a:r>
            <a:r>
              <a:rPr sz="1200" dirty="0">
                <a:latin typeface="Times New Roman"/>
                <a:cs typeface="Times New Roman"/>
              </a:rPr>
              <a:t>a trasmettere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mente umana la vastità e la  </a:t>
            </a:r>
            <a:r>
              <a:rPr sz="1200" spc="-5" dirty="0">
                <a:latin typeface="Times New Roman"/>
                <a:cs typeface="Times New Roman"/>
              </a:rPr>
              <a:t>profondità </a:t>
            </a:r>
            <a:r>
              <a:rPr sz="1200" dirty="0">
                <a:latin typeface="Times New Roman"/>
                <a:cs typeface="Times New Roman"/>
              </a:rPr>
              <a:t>di queste realtà di un altro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28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(504.1) 44:4.9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direttori di </a:t>
            </a:r>
            <a:r>
              <a:rPr sz="1200" i="1" dirty="0">
                <a:latin typeface="Times New Roman"/>
                <a:cs typeface="Times New Roman"/>
              </a:rPr>
              <a:t>trasmissioni.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dei Superuniversi </a:t>
            </a:r>
            <a:r>
              <a:rPr sz="1200" dirty="0">
                <a:latin typeface="Times New Roman"/>
                <a:cs typeface="Times New Roman"/>
              </a:rPr>
              <a:t>e degli 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sono  sotto la </a:t>
            </a:r>
            <a:r>
              <a:rPr sz="1200" spc="-5" dirty="0">
                <a:latin typeface="Times New Roman"/>
                <a:cs typeface="Times New Roman"/>
              </a:rPr>
              <a:t>supervisione generale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preservatori del </a:t>
            </a:r>
            <a:r>
              <a:rPr sz="1200" dirty="0">
                <a:latin typeface="Times New Roman"/>
                <a:cs typeface="Times New Roman"/>
              </a:rPr>
              <a:t>pensiero. </a:t>
            </a:r>
            <a:r>
              <a:rPr sz="1200" spc="-5" dirty="0">
                <a:latin typeface="Times New Roman"/>
                <a:cs typeface="Times New Roman"/>
              </a:rPr>
              <a:t>Essi servono </a:t>
            </a:r>
            <a:r>
              <a:rPr sz="1200" dirty="0">
                <a:latin typeface="Times New Roman"/>
                <a:cs typeface="Times New Roman"/>
              </a:rPr>
              <a:t>da censori e da </a:t>
            </a:r>
            <a:r>
              <a:rPr sz="1200" spc="-5" dirty="0">
                <a:latin typeface="Times New Roman"/>
                <a:cs typeface="Times New Roman"/>
              </a:rPr>
              <a:t>editori  come pure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coordinatori del materiale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trasmettere, adattando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tutte le trasmissioni </a:t>
            </a:r>
            <a:r>
              <a:rPr sz="1200" spc="-5" dirty="0">
                <a:latin typeface="Times New Roman"/>
                <a:cs typeface="Times New Roman"/>
              </a:rPr>
              <a:t>del 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adattando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traducendo </a:t>
            </a:r>
            <a:r>
              <a:rPr sz="1200" dirty="0">
                <a:latin typeface="Times New Roman"/>
                <a:cs typeface="Times New Roman"/>
              </a:rPr>
              <a:t>le trasmissioni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nelle singole lingue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(504.2) 44:4.10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le trasmissioni </a:t>
            </a:r>
            <a:r>
              <a:rPr sz="1200" spc="-5" dirty="0">
                <a:latin typeface="Times New Roman"/>
                <a:cs typeface="Times New Roman"/>
              </a:rPr>
              <a:t>degli Universi locali devono essere </a:t>
            </a:r>
            <a:r>
              <a:rPr sz="1200" dirty="0">
                <a:latin typeface="Times New Roman"/>
                <a:cs typeface="Times New Roman"/>
              </a:rPr>
              <a:t>modificate per </a:t>
            </a:r>
            <a:r>
              <a:rPr sz="1200" spc="-5" dirty="0">
                <a:latin typeface="Times New Roman"/>
                <a:cs typeface="Times New Roman"/>
              </a:rPr>
              <a:t>essere ricevute dai 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 singoli pianeti.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trasmissione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rapporti spaziali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accuratamente </a:t>
            </a:r>
            <a:r>
              <a:rPr sz="1200" dirty="0">
                <a:latin typeface="Times New Roman"/>
                <a:cs typeface="Times New Roman"/>
              </a:rPr>
              <a:t>controllata, e c’è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registrazione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riscontro per </a:t>
            </a:r>
            <a:r>
              <a:rPr sz="1200" dirty="0">
                <a:latin typeface="Times New Roman"/>
                <a:cs typeface="Times New Roman"/>
              </a:rPr>
              <a:t>confermare la </a:t>
            </a:r>
            <a:r>
              <a:rPr sz="1200" spc="-5" dirty="0">
                <a:latin typeface="Times New Roman"/>
                <a:cs typeface="Times New Roman"/>
              </a:rPr>
              <a:t>corretta ricezione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rapporto </a:t>
            </a:r>
            <a:r>
              <a:rPr sz="1200" spc="-5" dirty="0">
                <a:latin typeface="Times New Roman"/>
                <a:cs typeface="Times New Roman"/>
              </a:rPr>
              <a:t>su ciascun </a:t>
            </a:r>
            <a:r>
              <a:rPr sz="1200" dirty="0">
                <a:latin typeface="Times New Roman"/>
                <a:cs typeface="Times New Roman"/>
              </a:rPr>
              <a:t>mondo di un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circuito.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88900" marR="4146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trasmissioni sono tecnicamente esperti nell’utilizzazione delle correnti dello spazio </a:t>
            </a:r>
            <a:r>
              <a:rPr sz="1200" dirty="0">
                <a:latin typeface="Times New Roman"/>
                <a:cs typeface="Times New Roman"/>
              </a:rPr>
              <a:t>per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comunicazione delle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informazioni.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1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(504.3) 44:4.11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registratori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ritmi. </a:t>
            </a:r>
            <a:r>
              <a:rPr sz="1200" spc="-5" dirty="0">
                <a:latin typeface="Times New Roman"/>
                <a:cs typeface="Times New Roman"/>
              </a:rPr>
              <a:t>Gli Urantiani chiamerebbero senza </a:t>
            </a:r>
            <a:r>
              <a:rPr sz="1200" dirty="0">
                <a:latin typeface="Times New Roman"/>
                <a:cs typeface="Times New Roman"/>
              </a:rPr>
              <a:t>dubbio poeti questi </a:t>
            </a:r>
            <a:r>
              <a:rPr sz="1200" spc="-5" dirty="0">
                <a:latin typeface="Times New Roman"/>
                <a:cs typeface="Times New Roman"/>
              </a:rPr>
              <a:t>artigiani, anche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 lavoro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differente dalle </a:t>
            </a:r>
            <a:r>
              <a:rPr sz="1200" dirty="0">
                <a:latin typeface="Times New Roman"/>
                <a:cs typeface="Times New Roman"/>
              </a:rPr>
              <a:t>vostre produzioni </a:t>
            </a:r>
            <a:r>
              <a:rPr sz="1200" spc="-5" dirty="0">
                <a:latin typeface="Times New Roman"/>
                <a:cs typeface="Times New Roman"/>
              </a:rPr>
              <a:t>poetiche </a:t>
            </a:r>
            <a:r>
              <a:rPr sz="1200" dirty="0">
                <a:latin typeface="Times New Roman"/>
                <a:cs typeface="Times New Roman"/>
              </a:rPr>
              <a:t>e le trascende quasi </a:t>
            </a:r>
            <a:r>
              <a:rPr sz="1200" spc="-5" dirty="0">
                <a:latin typeface="Times New Roman"/>
                <a:cs typeface="Times New Roman"/>
              </a:rPr>
              <a:t>infinitamente.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ritmo è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395757"/>
            <a:ext cx="675576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affaticante sia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morontiali che per quelli spirituali, 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si sforza </a:t>
            </a:r>
            <a:r>
              <a:rPr sz="1200" dirty="0">
                <a:latin typeface="Times New Roman"/>
                <a:cs typeface="Times New Roman"/>
              </a:rPr>
              <a:t>frequentemente 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accrescere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95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4972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l’efficienza, come pure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aumentare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piacere, eseguendo </a:t>
            </a:r>
            <a:r>
              <a:rPr sz="1200" dirty="0">
                <a:latin typeface="Times New Roman"/>
                <a:cs typeface="Times New Roman"/>
              </a:rPr>
              <a:t>numerose funzioni in </a:t>
            </a:r>
            <a:r>
              <a:rPr sz="1200" spc="-5" dirty="0">
                <a:latin typeface="Times New Roman"/>
                <a:cs typeface="Times New Roman"/>
              </a:rPr>
              <a:t>forma ritmica.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auguro solo che  possiate avere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qualcuna delle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poetiche </a:t>
            </a:r>
            <a:r>
              <a:rPr sz="1200" spc="-5" dirty="0">
                <a:latin typeface="Times New Roman"/>
                <a:cs typeface="Times New Roman"/>
              </a:rPr>
              <a:t>delle assemblee </a:t>
            </a:r>
            <a:r>
              <a:rPr sz="1200" dirty="0">
                <a:latin typeface="Times New Roman"/>
                <a:cs typeface="Times New Roman"/>
              </a:rPr>
              <a:t>di Edentia e di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ricchezza del colore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tono dei sommi </a:t>
            </a:r>
            <a:r>
              <a:rPr sz="1200" spc="-5" dirty="0">
                <a:latin typeface="Times New Roman"/>
                <a:cs typeface="Times New Roman"/>
              </a:rPr>
              <a:t>geni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forma </a:t>
            </a:r>
            <a:r>
              <a:rPr sz="1200" dirty="0">
                <a:latin typeface="Times New Roman"/>
                <a:cs typeface="Times New Roman"/>
              </a:rPr>
              <a:t>squisita di  </a:t>
            </a:r>
            <a:r>
              <a:rPr sz="1200" spc="-5" dirty="0">
                <a:latin typeface="Times New Roman"/>
                <a:cs typeface="Times New Roman"/>
              </a:rPr>
              <a:t>autoespressione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armonizzazione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(504.4) 44:4.12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registratori </a:t>
            </a:r>
            <a:r>
              <a:rPr sz="1200" i="1" dirty="0">
                <a:latin typeface="Times New Roman"/>
                <a:cs typeface="Times New Roman"/>
              </a:rPr>
              <a:t>morontiali.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saprei come </a:t>
            </a:r>
            <a:r>
              <a:rPr sz="1200" spc="-5" dirty="0">
                <a:latin typeface="Times New Roman"/>
                <a:cs typeface="Times New Roman"/>
              </a:rPr>
              <a:t>descrivere alla </a:t>
            </a:r>
            <a:r>
              <a:rPr sz="1200" dirty="0">
                <a:latin typeface="Times New Roman"/>
                <a:cs typeface="Times New Roman"/>
              </a:rPr>
              <a:t>mente materiale la </a:t>
            </a:r>
            <a:r>
              <a:rPr sz="1200" spc="-5" dirty="0">
                <a:latin typeface="Times New Roman"/>
                <a:cs typeface="Times New Roman"/>
              </a:rPr>
              <a:t>funzione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endParaRPr sz="1200">
              <a:latin typeface="Times New Roman"/>
              <a:cs typeface="Times New Roman"/>
            </a:endParaRPr>
          </a:p>
          <a:p>
            <a:pPr marL="520700" marR="61785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importante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registratori del pensiero incaricato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preservare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immagini </a:t>
            </a:r>
            <a:r>
              <a:rPr sz="1200" dirty="0">
                <a:latin typeface="Times New Roman"/>
                <a:cs typeface="Times New Roman"/>
              </a:rPr>
              <a:t>d’insieme </a:t>
            </a:r>
            <a:r>
              <a:rPr sz="1200" spc="-5" dirty="0">
                <a:latin typeface="Times New Roman"/>
                <a:cs typeface="Times New Roman"/>
              </a:rPr>
              <a:t>dei vari  gruppi </a:t>
            </a:r>
            <a:r>
              <a:rPr sz="1200" dirty="0">
                <a:latin typeface="Times New Roman"/>
                <a:cs typeface="Times New Roman"/>
              </a:rPr>
              <a:t>di attività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operazioni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Detto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grossolano, 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fotografi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transizione. Essi salvano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scene </a:t>
            </a:r>
            <a:r>
              <a:rPr sz="1200" dirty="0">
                <a:latin typeface="Times New Roman"/>
                <a:cs typeface="Times New Roman"/>
              </a:rPr>
              <a:t>e le associazioni </a:t>
            </a:r>
            <a:r>
              <a:rPr sz="1200" spc="-5" dirty="0">
                <a:latin typeface="Times New Roman"/>
                <a:cs typeface="Times New Roman"/>
              </a:rPr>
              <a:t>vitali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progressive,  </a:t>
            </a:r>
            <a:r>
              <a:rPr sz="1200" spc="-5" dirty="0">
                <a:latin typeface="Times New Roman"/>
                <a:cs typeface="Times New Roman"/>
              </a:rPr>
              <a:t>conservandole negli </a:t>
            </a:r>
            <a:r>
              <a:rPr sz="1200" dirty="0">
                <a:latin typeface="Times New Roman"/>
                <a:cs typeface="Times New Roman"/>
              </a:rPr>
              <a:t>annali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sale </a:t>
            </a:r>
            <a:r>
              <a:rPr sz="1200" spc="-5" dirty="0">
                <a:latin typeface="Times New Roman"/>
                <a:cs typeface="Times New Roman"/>
              </a:rPr>
              <a:t>degli archivi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manipolatori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dell’energia</a:t>
            </a:r>
            <a:endParaRPr sz="16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(504.5) 44:5.1 </a:t>
            </a:r>
            <a:r>
              <a:rPr sz="1200" spc="-5" dirty="0">
                <a:latin typeface="Times New Roman"/>
                <a:cs typeface="Times New Roman"/>
              </a:rPr>
              <a:t>Questi artigiani interessanti ed efficaci si occupano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energia: fisica, </a:t>
            </a:r>
            <a:r>
              <a:rPr sz="1200" dirty="0">
                <a:latin typeface="Times New Roman"/>
                <a:cs typeface="Times New Roman"/>
              </a:rPr>
              <a:t>mentale 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(504.6) 44:5.2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Manipolatori dell’energia </a:t>
            </a:r>
            <a:r>
              <a:rPr sz="1200" i="1" dirty="0">
                <a:latin typeface="Times New Roman"/>
                <a:cs typeface="Times New Roman"/>
              </a:rPr>
              <a:t>fisica. </a:t>
            </a:r>
            <a:r>
              <a:rPr sz="1200" dirty="0">
                <a:latin typeface="Times New Roman"/>
                <a:cs typeface="Times New Roman"/>
              </a:rPr>
              <a:t>I manipolatori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fisica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lunghi </a:t>
            </a:r>
            <a:r>
              <a:rPr sz="1200" dirty="0">
                <a:latin typeface="Times New Roman"/>
                <a:cs typeface="Times New Roman"/>
              </a:rPr>
              <a:t>periodi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 sono </a:t>
            </a:r>
            <a:r>
              <a:rPr sz="1200" spc="-5" dirty="0">
                <a:latin typeface="Times New Roman"/>
                <a:cs typeface="Times New Roman"/>
              </a:rPr>
              <a:t>esperti nella </a:t>
            </a:r>
            <a:r>
              <a:rPr sz="1200" dirty="0">
                <a:latin typeface="Times New Roman"/>
                <a:cs typeface="Times New Roman"/>
              </a:rPr>
              <a:t>manipolazione e </a:t>
            </a:r>
            <a:r>
              <a:rPr sz="1200" spc="-5" dirty="0">
                <a:latin typeface="Times New Roman"/>
                <a:cs typeface="Times New Roman"/>
              </a:rPr>
              <a:t>nel controllo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fasi dell’energia </a:t>
            </a:r>
            <a:r>
              <a:rPr sz="1200" dirty="0">
                <a:latin typeface="Times New Roman"/>
                <a:cs typeface="Times New Roman"/>
              </a:rPr>
              <a:t>fisica. Essi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competenza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correnti basilari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nelle trenta </a:t>
            </a:r>
            <a:r>
              <a:rPr sz="1200" dirty="0">
                <a:latin typeface="Times New Roman"/>
                <a:cs typeface="Times New Roman"/>
              </a:rPr>
              <a:t>divisioni </a:t>
            </a:r>
            <a:r>
              <a:rPr sz="1200" spc="-5" dirty="0">
                <a:latin typeface="Times New Roman"/>
                <a:cs typeface="Times New Roman"/>
              </a:rPr>
              <a:t>sussidiarie dell’energia dei </a:t>
            </a:r>
            <a:r>
              <a:rPr sz="1200" dirty="0">
                <a:latin typeface="Times New Roman"/>
                <a:cs typeface="Times New Roman"/>
              </a:rPr>
              <a:t>Superuniversi. </a:t>
            </a:r>
            <a:r>
              <a:rPr sz="1200" spc="-5" dirty="0">
                <a:latin typeface="Times New Roman"/>
                <a:cs typeface="Times New Roman"/>
              </a:rPr>
              <a:t>Questi esseri sono d’inestimabile aiuto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transizione.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studenti </a:t>
            </a:r>
            <a:r>
              <a:rPr sz="1200" spc="-5" dirty="0">
                <a:latin typeface="Times New Roman"/>
                <a:cs typeface="Times New Roman"/>
              </a:rPr>
              <a:t>perseveranti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proiezioni cosmiche 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50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(504.7) 44:5.3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Manipolatori dell’energia mentale. </a:t>
            </a:r>
            <a:r>
              <a:rPr sz="1200" spc="-5" dirty="0">
                <a:latin typeface="Times New Roman"/>
                <a:cs typeface="Times New Roman"/>
              </a:rPr>
              <a:t>Questi sono gli esperti d’intercomunicazione tra gli esseri 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tipi  di </a:t>
            </a:r>
            <a:r>
              <a:rPr sz="1200" spc="-5" dirty="0">
                <a:latin typeface="Times New Roman"/>
                <a:cs typeface="Times New Roman"/>
              </a:rPr>
              <a:t>esseri intelligenti.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comunicazione tra i </a:t>
            </a:r>
            <a:r>
              <a:rPr sz="1200" spc="-5" dirty="0">
                <a:latin typeface="Times New Roman"/>
                <a:cs typeface="Times New Roman"/>
              </a:rPr>
              <a:t>mortali praticamente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 su Urantia. Tali artigiani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specialisti </a:t>
            </a:r>
            <a:r>
              <a:rPr sz="1200" dirty="0">
                <a:latin typeface="Times New Roman"/>
                <a:cs typeface="Times New Roman"/>
              </a:rPr>
              <a:t>che favoriscono la </a:t>
            </a:r>
            <a:r>
              <a:rPr sz="1200" spc="-5" dirty="0">
                <a:latin typeface="Times New Roman"/>
                <a:cs typeface="Times New Roman"/>
              </a:rPr>
              <a:t>capacità degli esseri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l’altro,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lavoro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219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numerose avventure </a:t>
            </a:r>
            <a:r>
              <a:rPr sz="1200" spc="-5" dirty="0">
                <a:latin typeface="Times New Roman"/>
                <a:cs typeface="Times New Roman"/>
              </a:rPr>
              <a:t>straordinarie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sopra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mia possibilità di  </a:t>
            </a:r>
            <a:r>
              <a:rPr sz="1200" spc="-5" dirty="0">
                <a:latin typeface="Times New Roman"/>
                <a:cs typeface="Times New Roman"/>
              </a:rPr>
              <a:t>descrizione alle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materiali. Questi artigiani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zelanti studenti dei </a:t>
            </a:r>
            <a:r>
              <a:rPr sz="1200" spc="-5" dirty="0">
                <a:latin typeface="Times New Roman"/>
                <a:cs typeface="Times New Roman"/>
              </a:rPr>
              <a:t>circuiti mentali </a:t>
            </a:r>
            <a:r>
              <a:rPr sz="1200" dirty="0">
                <a:latin typeface="Times New Roman"/>
                <a:cs typeface="Times New Roman"/>
              </a:rPr>
              <a:t>dello Spirito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36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(505.1) 44:5.4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Manipolatori dell’energia spirituale. </a:t>
            </a:r>
            <a:r>
              <a:rPr sz="1200" dirty="0">
                <a:latin typeface="Times New Roman"/>
                <a:cs typeface="Times New Roman"/>
              </a:rPr>
              <a:t>I manipolatori </a:t>
            </a:r>
            <a:r>
              <a:rPr sz="1200" spc="-5" dirty="0">
                <a:latin typeface="Times New Roman"/>
                <a:cs typeface="Times New Roman"/>
              </a:rPr>
              <a:t>dell’energia spirituale sono </a:t>
            </a:r>
            <a:r>
              <a:rPr sz="1200" dirty="0">
                <a:latin typeface="Times New Roman"/>
                <a:cs typeface="Times New Roman"/>
              </a:rPr>
              <a:t>un gruppo </a:t>
            </a:r>
            <a:r>
              <a:rPr sz="1200" spc="-5" dirty="0">
                <a:latin typeface="Times New Roman"/>
                <a:cs typeface="Times New Roman"/>
              </a:rPr>
              <a:t>affascinante. L’energia  spirituale agisce </a:t>
            </a:r>
            <a:r>
              <a:rPr sz="1200" dirty="0">
                <a:latin typeface="Times New Roman"/>
                <a:cs typeface="Times New Roman"/>
              </a:rPr>
              <a:t>in conformità a </a:t>
            </a:r>
            <a:r>
              <a:rPr sz="1200" spc="-5" dirty="0">
                <a:latin typeface="Times New Roman"/>
                <a:cs typeface="Times New Roman"/>
              </a:rPr>
              <a:t>leggi stabilite, esattamente come l’energia fisica.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parole,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forza spirituale, </a:t>
            </a:r>
            <a:r>
              <a:rPr sz="1200" spc="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studia, </a:t>
            </a:r>
            <a:r>
              <a:rPr sz="1200" dirty="0">
                <a:latin typeface="Times New Roman"/>
                <a:cs typeface="Times New Roman"/>
              </a:rPr>
              <a:t>porta a conclusioni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e può </a:t>
            </a:r>
            <a:r>
              <a:rPr sz="1200" spc="-5" dirty="0">
                <a:latin typeface="Times New Roman"/>
                <a:cs typeface="Times New Roman"/>
              </a:rPr>
              <a:t>essere trattata con precisione, come </a:t>
            </a:r>
            <a:r>
              <a:rPr sz="1200" dirty="0">
                <a:latin typeface="Times New Roman"/>
                <a:cs typeface="Times New Roman"/>
              </a:rPr>
              <a:t>avviene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energie fisiche. Nel </a:t>
            </a:r>
            <a:r>
              <a:rPr sz="1200" dirty="0">
                <a:latin typeface="Times New Roman"/>
                <a:cs typeface="Times New Roman"/>
              </a:rPr>
              <a:t>mondo spirituale vi  sono </a:t>
            </a:r>
            <a:r>
              <a:rPr sz="1200" spc="-5" dirty="0">
                <a:latin typeface="Times New Roman"/>
                <a:cs typeface="Times New Roman"/>
              </a:rPr>
              <a:t>leggi altrettanto certe ed affidabili </a:t>
            </a:r>
            <a:r>
              <a:rPr sz="1200" dirty="0">
                <a:latin typeface="Times New Roman"/>
                <a:cs typeface="Times New Roman"/>
              </a:rPr>
              <a:t>quanto quelle </a:t>
            </a:r>
            <a:r>
              <a:rPr sz="1200" spc="-5" dirty="0">
                <a:latin typeface="Times New Roman"/>
                <a:cs typeface="Times New Roman"/>
              </a:rPr>
              <a:t>dei regni materiali.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milioni </a:t>
            </a:r>
            <a:r>
              <a:rPr sz="1200" dirty="0">
                <a:latin typeface="Times New Roman"/>
                <a:cs typeface="Times New Roman"/>
              </a:rPr>
              <a:t>di anni molte tecniche  </a:t>
            </a:r>
            <a:r>
              <a:rPr sz="1200" spc="-5" dirty="0">
                <a:latin typeface="Times New Roman"/>
                <a:cs typeface="Times New Roman"/>
              </a:rPr>
              <a:t>perfezionate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assorbire energia </a:t>
            </a:r>
            <a:r>
              <a:rPr sz="1200" dirty="0">
                <a:latin typeface="Times New Roman"/>
                <a:cs typeface="Times New Roman"/>
              </a:rPr>
              <a:t>spirituale sono state </a:t>
            </a:r>
            <a:r>
              <a:rPr sz="1200" spc="-5" dirty="0">
                <a:latin typeface="Times New Roman"/>
                <a:cs typeface="Times New Roman"/>
              </a:rPr>
              <a:t>realizzate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studenti </a:t>
            </a:r>
            <a:r>
              <a:rPr sz="1200" spc="-5" dirty="0">
                <a:latin typeface="Times New Roman"/>
                <a:cs typeface="Times New Roman"/>
              </a:rPr>
              <a:t>delle leggi </a:t>
            </a:r>
            <a:r>
              <a:rPr sz="1200" dirty="0">
                <a:latin typeface="Times New Roman"/>
                <a:cs typeface="Times New Roman"/>
              </a:rPr>
              <a:t>fondamentali </a:t>
            </a:r>
            <a:r>
              <a:rPr sz="1200" spc="-5" dirty="0">
                <a:latin typeface="Times New Roman"/>
                <a:cs typeface="Times New Roman"/>
              </a:rPr>
              <a:t>del Figlio Eterno che  governano l’energia spirituale applicata agli esseri celesti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di altri ordini in </a:t>
            </a:r>
            <a:r>
              <a:rPr sz="1200" spc="-5" dirty="0">
                <a:latin typeface="Times New Roman"/>
                <a:cs typeface="Times New Roman"/>
              </a:rPr>
              <a:t>tutti gli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(505.2) 44:5.5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manipolatori compositi.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gruppo avventuroso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preparati che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dedicano all’associazione 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fasi originali dell’energia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manifestate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Universi come energie fisiche, mentali </a:t>
            </a:r>
            <a:r>
              <a:rPr sz="1200" dirty="0">
                <a:latin typeface="Times New Roman"/>
                <a:cs typeface="Times New Roman"/>
              </a:rPr>
              <a:t>e spirituali. Sono  le </a:t>
            </a:r>
            <a:r>
              <a:rPr sz="1200" spc="-5" dirty="0">
                <a:latin typeface="Times New Roman"/>
                <a:cs typeface="Times New Roman"/>
              </a:rPr>
              <a:t>appassionate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che cercano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nell’Universo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Supremo,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prodursi l’unificazione esperienziale </a:t>
            </a:r>
            <a:r>
              <a:rPr sz="1200" dirty="0">
                <a:latin typeface="Times New Roman"/>
                <a:cs typeface="Times New Roman"/>
              </a:rPr>
              <a:t>di tutta la divinità </a:t>
            </a:r>
            <a:r>
              <a:rPr sz="1200" spc="-5" dirty="0">
                <a:latin typeface="Times New Roman"/>
                <a:cs typeface="Times New Roman"/>
              </a:rPr>
              <a:t>del grande </a:t>
            </a:r>
            <a:r>
              <a:rPr sz="1200" dirty="0">
                <a:latin typeface="Times New Roman"/>
                <a:cs typeface="Times New Roman"/>
              </a:rPr>
              <a:t>Universo. Ed 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questi artigiani  hanno ottenuto </a:t>
            </a:r>
            <a:r>
              <a:rPr sz="1200" dirty="0">
                <a:latin typeface="Times New Roman"/>
                <a:cs typeface="Times New Roman"/>
              </a:rPr>
              <a:t>in tempi </a:t>
            </a:r>
            <a:r>
              <a:rPr sz="1200" spc="-5" dirty="0">
                <a:latin typeface="Times New Roman"/>
                <a:cs typeface="Times New Roman"/>
              </a:rPr>
              <a:t>recenti 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367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(505.3) 44:5.6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consiglieri dei trasporti. </a:t>
            </a:r>
            <a:r>
              <a:rPr sz="1200" spc="-5" dirty="0">
                <a:latin typeface="Times New Roman"/>
                <a:cs typeface="Times New Roman"/>
              </a:rPr>
              <a:t>Questo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tecnici </a:t>
            </a:r>
            <a:r>
              <a:rPr sz="1200" spc="-5" dirty="0">
                <a:latin typeface="Times New Roman"/>
                <a:cs typeface="Times New Roman"/>
              </a:rPr>
              <a:t>dei serafini </a:t>
            </a:r>
            <a:r>
              <a:rPr sz="1200" dirty="0">
                <a:latin typeface="Times New Roman"/>
                <a:cs typeface="Times New Roman"/>
              </a:rPr>
              <a:t>trasportatori è molto </a:t>
            </a:r>
            <a:r>
              <a:rPr sz="1200" spc="-5" dirty="0">
                <a:latin typeface="Times New Roman"/>
                <a:cs typeface="Times New Roman"/>
              </a:rPr>
              <a:t>competente nel  collaborare con gli </a:t>
            </a:r>
            <a:r>
              <a:rPr sz="1200" dirty="0">
                <a:latin typeface="Times New Roman"/>
                <a:cs typeface="Times New Roman"/>
              </a:rPr>
              <a:t>studenti </a:t>
            </a:r>
            <a:r>
              <a:rPr sz="1200" spc="-5" dirty="0">
                <a:latin typeface="Times New Roman"/>
                <a:cs typeface="Times New Roman"/>
              </a:rPr>
              <a:t>stellari </a:t>
            </a:r>
            <a:r>
              <a:rPr sz="1200" dirty="0">
                <a:latin typeface="Times New Roman"/>
                <a:cs typeface="Times New Roman"/>
              </a:rPr>
              <a:t>per stabilire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itinerari e </a:t>
            </a:r>
            <a:r>
              <a:rPr sz="1200" spc="-5" dirty="0">
                <a:latin typeface="Times New Roman"/>
                <a:cs typeface="Times New Roman"/>
              </a:rPr>
              <a:t>per assistere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modi 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dei trasporti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dello </a:t>
            </a:r>
            <a:r>
              <a:rPr sz="1200" spc="-5" dirty="0">
                <a:latin typeface="Times New Roman"/>
                <a:cs typeface="Times New Roman"/>
              </a:rPr>
              <a:t>spazio.  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traffico delle </a:t>
            </a:r>
            <a:r>
              <a:rPr sz="1200" dirty="0">
                <a:latin typeface="Times New Roman"/>
                <a:cs typeface="Times New Roman"/>
              </a:rPr>
              <a:t>sfere e sono </a:t>
            </a:r>
            <a:r>
              <a:rPr sz="1200" spc="-5" dirty="0">
                <a:latin typeface="Times New Roman"/>
                <a:cs typeface="Times New Roman"/>
              </a:rPr>
              <a:t>presenti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pianeti abitati. Urantia </a:t>
            </a:r>
            <a:r>
              <a:rPr sz="1200" dirty="0">
                <a:latin typeface="Times New Roman"/>
                <a:cs typeface="Times New Roman"/>
              </a:rPr>
              <a:t>è servita da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settanta  consiglieri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trasporti.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(505.4) 44:5.7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Gli esperti </a:t>
            </a:r>
            <a:r>
              <a:rPr sz="1200" i="1" spc="-1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comunicazioni.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anche </a:t>
            </a:r>
            <a:r>
              <a:rPr sz="1200" spc="-5" dirty="0">
                <a:latin typeface="Times New Roman"/>
                <a:cs typeface="Times New Roman"/>
              </a:rPr>
              <a:t>servita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tecnici della </a:t>
            </a:r>
            <a:r>
              <a:rPr sz="1200" dirty="0">
                <a:latin typeface="Times New Roman"/>
                <a:cs typeface="Times New Roman"/>
              </a:rPr>
              <a:t>comunicazione </a:t>
            </a:r>
            <a:r>
              <a:rPr sz="1200" spc="-5" dirty="0">
                <a:latin typeface="Times New Roman"/>
                <a:cs typeface="Times New Roman"/>
              </a:rPr>
              <a:t>interplanetaria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interuniversale. Questi 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lunga esperienza sono esperti nella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delle leggi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trasmissione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d’interferenza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applicate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15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alle comunicazioni dei regni. Questo corpo si </a:t>
            </a:r>
            <a:r>
              <a:rPr sz="1200" dirty="0">
                <a:latin typeface="Times New Roman"/>
                <a:cs typeface="Times New Roman"/>
              </a:rPr>
              <a:t>occupa di 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spaziali, </a:t>
            </a:r>
            <a:r>
              <a:rPr sz="1200" spc="-5" dirty="0">
                <a:latin typeface="Times New Roman"/>
                <a:cs typeface="Times New Roman"/>
              </a:rPr>
              <a:t>escluse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dei 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Messaggeri Solitari. Su Urantia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del </a:t>
            </a:r>
            <a:r>
              <a:rPr sz="1200" spc="-5" dirty="0">
                <a:latin typeface="Times New Roman"/>
                <a:cs typeface="Times New Roman"/>
              </a:rPr>
              <a:t>loro lavoro deve essere compiuto sul circuito degli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7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(505.5) 44:5.8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Gli insegnanti del riposo.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riposo divino è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alla tecnica di </a:t>
            </a:r>
            <a:r>
              <a:rPr sz="1200" spc="-5" dirty="0">
                <a:latin typeface="Times New Roman"/>
                <a:cs typeface="Times New Roman"/>
              </a:rPr>
              <a:t>assorbimento dell’energia spirituale. L’energia  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spirituale devono essere reintegrate tanto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l’energia fisica, ma </a:t>
            </a:r>
            <a:r>
              <a:rPr sz="1200" dirty="0">
                <a:latin typeface="Times New Roman"/>
                <a:cs typeface="Times New Roman"/>
              </a:rPr>
              <a:t>non per le </a:t>
            </a:r>
            <a:r>
              <a:rPr sz="1200" spc="-5" dirty="0">
                <a:latin typeface="Times New Roman"/>
                <a:cs typeface="Times New Roman"/>
              </a:rPr>
              <a:t>stesse ragioni. </a:t>
            </a:r>
            <a:r>
              <a:rPr sz="1200" spc="-10" dirty="0">
                <a:latin typeface="Times New Roman"/>
                <a:cs typeface="Times New Roman"/>
              </a:rPr>
              <a:t>Io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necessariamente </a:t>
            </a:r>
            <a:r>
              <a:rPr sz="1200" dirty="0">
                <a:latin typeface="Times New Roman"/>
                <a:cs typeface="Times New Roman"/>
              </a:rPr>
              <a:t>obbligato </a:t>
            </a:r>
            <a:r>
              <a:rPr sz="1200" spc="-5" dirty="0">
                <a:latin typeface="Times New Roman"/>
                <a:cs typeface="Times New Roman"/>
              </a:rPr>
              <a:t>ad impiegare esempi grossolani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miei tentativi d’illuminarvi. Comunque sia,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</a:t>
            </a:r>
            <a:endParaRPr sz="1200">
              <a:latin typeface="Times New Roman"/>
              <a:cs typeface="Times New Roman"/>
            </a:endParaRPr>
          </a:p>
          <a:p>
            <a:pPr marL="76200" marR="33337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dobbiamo </a:t>
            </a:r>
            <a:r>
              <a:rPr sz="1200" spc="-5" dirty="0">
                <a:latin typeface="Times New Roman"/>
                <a:cs typeface="Times New Roman"/>
              </a:rPr>
              <a:t>arrestare </a:t>
            </a:r>
            <a:r>
              <a:rPr sz="1200" dirty="0">
                <a:latin typeface="Times New Roman"/>
                <a:cs typeface="Times New Roman"/>
              </a:rPr>
              <a:t>periodicamente le nostre </a:t>
            </a:r>
            <a:r>
              <a:rPr sz="1200" spc="-5" dirty="0">
                <a:latin typeface="Times New Roman"/>
                <a:cs typeface="Times New Roman"/>
              </a:rPr>
              <a:t>attività regolari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recarci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luoghi appropriati </a:t>
            </a:r>
            <a:r>
              <a:rPr sz="1200" dirty="0">
                <a:latin typeface="Times New Roman"/>
                <a:cs typeface="Times New Roman"/>
              </a:rPr>
              <a:t>di ritrovo dove </a:t>
            </a:r>
            <a:r>
              <a:rPr sz="1200" spc="-5" dirty="0">
                <a:latin typeface="Times New Roman"/>
                <a:cs typeface="Times New Roman"/>
              </a:rPr>
              <a:t>entriamo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5" dirty="0">
                <a:latin typeface="Times New Roman"/>
                <a:cs typeface="Times New Roman"/>
              </a:rPr>
              <a:t>riposo 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recuperiamo </a:t>
            </a:r>
            <a:r>
              <a:rPr sz="1200" dirty="0">
                <a:latin typeface="Times New Roman"/>
                <a:cs typeface="Times New Roman"/>
              </a:rPr>
              <a:t>così le nostre </a:t>
            </a:r>
            <a:r>
              <a:rPr sz="1200" spc="-5" dirty="0">
                <a:latin typeface="Times New Roman"/>
                <a:cs typeface="Times New Roman"/>
              </a:rPr>
              <a:t>energie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esaurite.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76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(505.6) 44:5.9 </a:t>
            </a:r>
            <a:r>
              <a:rPr sz="1200" spc="-5" dirty="0">
                <a:latin typeface="Times New Roman"/>
                <a:cs typeface="Times New Roman"/>
              </a:rPr>
              <a:t>Voi riceverete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lezioni </a:t>
            </a:r>
            <a:r>
              <a:rPr sz="1200" spc="-5" dirty="0">
                <a:latin typeface="Times New Roman"/>
                <a:cs typeface="Times New Roman"/>
              </a:rPr>
              <a:t>su queste materie quando raggiungerete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sarete divenuti  </a:t>
            </a:r>
            <a:r>
              <a:rPr sz="1200" spc="-5" dirty="0">
                <a:latin typeface="Times New Roman"/>
                <a:cs typeface="Times New Roman"/>
              </a:rPr>
              <a:t>esseri morontiali ed </a:t>
            </a:r>
            <a:r>
              <a:rPr sz="1200" dirty="0">
                <a:latin typeface="Times New Roman"/>
                <a:cs typeface="Times New Roman"/>
              </a:rPr>
              <a:t>avrete </a:t>
            </a:r>
            <a:r>
              <a:rPr sz="1200" spc="-5" dirty="0">
                <a:latin typeface="Times New Roman"/>
                <a:cs typeface="Times New Roman"/>
              </a:rPr>
              <a:t>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la tecnica degli </a:t>
            </a:r>
            <a:r>
              <a:rPr sz="1200" spc="-5" dirty="0">
                <a:latin typeface="Times New Roman"/>
                <a:cs typeface="Times New Roman"/>
              </a:rPr>
              <a:t>affari spirituali. Voi sapete del cerchio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interno di </a:t>
            </a:r>
            <a:r>
              <a:rPr sz="1200" dirty="0">
                <a:latin typeface="Times New Roman"/>
                <a:cs typeface="Times New Roman"/>
              </a:rPr>
              <a:t>Havona  e </a:t>
            </a:r>
            <a:r>
              <a:rPr sz="1200" spc="-5" dirty="0">
                <a:latin typeface="Times New Roman"/>
                <a:cs typeface="Times New Roman"/>
              </a:rPr>
              <a:t>sapete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dello spazio, dopo </a:t>
            </a:r>
            <a:r>
              <a:rPr sz="1200" spc="-5" dirty="0">
                <a:latin typeface="Times New Roman"/>
                <a:cs typeface="Times New Roman"/>
              </a:rPr>
              <a:t>aver attraversato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cerchi precedenti, devono essere </a:t>
            </a:r>
            <a:r>
              <a:rPr sz="1200" dirty="0">
                <a:latin typeface="Times New Roman"/>
                <a:cs typeface="Times New Roman"/>
              </a:rPr>
              <a:t>indotti </a:t>
            </a:r>
            <a:r>
              <a:rPr sz="1200" spc="-5" dirty="0">
                <a:latin typeface="Times New Roman"/>
                <a:cs typeface="Times New Roman"/>
              </a:rPr>
              <a:t>nel lungo </a:t>
            </a:r>
            <a:r>
              <a:rPr sz="1200" dirty="0">
                <a:latin typeface="Times New Roman"/>
                <a:cs typeface="Times New Roman"/>
              </a:rPr>
              <a:t>e rivivificante  riposo </a:t>
            </a:r>
            <a:r>
              <a:rPr sz="1200" spc="-5" dirty="0">
                <a:latin typeface="Times New Roman"/>
                <a:cs typeface="Times New Roman"/>
              </a:rPr>
              <a:t>del Paradiso. Questa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solo un’esigenza </a:t>
            </a:r>
            <a:r>
              <a:rPr sz="1200" dirty="0">
                <a:latin typeface="Times New Roman"/>
                <a:cs typeface="Times New Roman"/>
              </a:rPr>
              <a:t>tecnica del </a:t>
            </a:r>
            <a:r>
              <a:rPr sz="1200" spc="-5" dirty="0">
                <a:latin typeface="Times New Roman"/>
                <a:cs typeface="Times New Roman"/>
              </a:rPr>
              <a:t>transito dalla carriera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al servizio </a:t>
            </a:r>
            <a:r>
              <a:rPr sz="1200" spc="-5" dirty="0">
                <a:latin typeface="Times New Roman"/>
                <a:cs typeface="Times New Roman"/>
              </a:rPr>
              <a:t>dell’eternità, </a:t>
            </a:r>
            <a:r>
              <a:rPr sz="1200" dirty="0">
                <a:latin typeface="Times New Roman"/>
                <a:cs typeface="Times New Roman"/>
              </a:rPr>
              <a:t>ma è anche  una </a:t>
            </a:r>
            <a:r>
              <a:rPr sz="1200" spc="-5" dirty="0">
                <a:latin typeface="Times New Roman"/>
                <a:cs typeface="Times New Roman"/>
              </a:rPr>
              <a:t>necessità, </a:t>
            </a:r>
            <a:r>
              <a:rPr sz="1200" dirty="0">
                <a:latin typeface="Times New Roman"/>
                <a:cs typeface="Times New Roman"/>
              </a:rPr>
              <a:t>una forma di riposo </a:t>
            </a:r>
            <a:r>
              <a:rPr sz="1200" spc="-5" dirty="0">
                <a:latin typeface="Times New Roman"/>
                <a:cs typeface="Times New Roman"/>
              </a:rPr>
              <a:t>indispensabile per recuperare </a:t>
            </a:r>
            <a:r>
              <a:rPr sz="1200" dirty="0">
                <a:latin typeface="Times New Roman"/>
                <a:cs typeface="Times New Roman"/>
              </a:rPr>
              <a:t>il dispendio 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dovuto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ultime tappe dell’esperienza 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immagazzinare riserve </a:t>
            </a:r>
            <a:r>
              <a:rPr sz="1200" dirty="0">
                <a:latin typeface="Times New Roman"/>
                <a:cs typeface="Times New Roman"/>
              </a:rPr>
              <a:t>di potere </a:t>
            </a:r>
            <a:r>
              <a:rPr sz="1200" spc="-5" dirty="0">
                <a:latin typeface="Times New Roman"/>
                <a:cs typeface="Times New Roman"/>
              </a:rPr>
              <a:t>spirituale per </a:t>
            </a:r>
            <a:r>
              <a:rPr sz="1200" dirty="0">
                <a:latin typeface="Times New Roman"/>
                <a:cs typeface="Times New Roman"/>
              </a:rPr>
              <a:t>lo stadio </a:t>
            </a:r>
            <a:r>
              <a:rPr sz="1200" spc="-5" dirty="0">
                <a:latin typeface="Times New Roman"/>
                <a:cs typeface="Times New Roman"/>
              </a:rPr>
              <a:t>successivo della carriera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04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(506.1) 44:5.10 </a:t>
            </a:r>
            <a:r>
              <a:rPr sz="1200" spc="-5" dirty="0">
                <a:latin typeface="Times New Roman"/>
                <a:cs typeface="Times New Roman"/>
              </a:rPr>
              <a:t>Questi manipolatori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energie operano </a:t>
            </a:r>
            <a:r>
              <a:rPr sz="1200" dirty="0">
                <a:latin typeface="Times New Roman"/>
                <a:cs typeface="Times New Roman"/>
              </a:rPr>
              <a:t>anche in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modi, troppo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catalogare,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tenere  consiglio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sanobini </a:t>
            </a:r>
            <a:r>
              <a:rPr sz="1200" dirty="0">
                <a:latin typeface="Times New Roman"/>
                <a:cs typeface="Times New Roman"/>
              </a:rPr>
              <a:t>riguardo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modi più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assorbire 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mantenere gli equilibri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vantaggiosi delle forze divergenti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attivi e </a:t>
            </a:r>
            <a:r>
              <a:rPr sz="1200" spc="-5" dirty="0">
                <a:latin typeface="Times New Roman"/>
                <a:cs typeface="Times New Roman"/>
              </a:rPr>
              <a:t>sanobini passivi. Questi esperti prestano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assistenza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altre  forme alle creature </a:t>
            </a:r>
            <a:r>
              <a:rPr sz="1200" dirty="0">
                <a:latin typeface="Times New Roman"/>
                <a:cs typeface="Times New Roman"/>
              </a:rPr>
              <a:t>morontiali e spirituali nei loro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riposo </a:t>
            </a:r>
            <a:r>
              <a:rPr sz="1200" dirty="0">
                <a:latin typeface="Times New Roman"/>
                <a:cs typeface="Times New Roman"/>
              </a:rPr>
              <a:t>divino,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essenziale per l’efficace  utilizzazione delle energie basilari dello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4858"/>
            <a:ext cx="8081009" cy="41370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016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modellisti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gli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abbellitori</a:t>
            </a:r>
            <a:endParaRPr sz="16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(506.2) 44:6.1 </a:t>
            </a:r>
            <a:r>
              <a:rPr sz="1200" spc="-5" dirty="0">
                <a:latin typeface="Times New Roman"/>
                <a:cs typeface="Times New Roman"/>
              </a:rPr>
              <a:t>Quanto vorrei conoscere </a:t>
            </a:r>
            <a:r>
              <a:rPr sz="1200" dirty="0">
                <a:latin typeface="Times New Roman"/>
                <a:cs typeface="Times New Roman"/>
              </a:rPr>
              <a:t>il modo con cui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squisito di </a:t>
            </a:r>
            <a:r>
              <a:rPr sz="1200" spc="-5" dirty="0">
                <a:latin typeface="Times New Roman"/>
                <a:cs typeface="Times New Roman"/>
              </a:rPr>
              <a:t>questi artigiani eccezionali! Ogni </a:t>
            </a:r>
            <a:r>
              <a:rPr sz="1200" dirty="0">
                <a:latin typeface="Times New Roman"/>
                <a:cs typeface="Times New Roman"/>
              </a:rPr>
              <a:t>tentativo da 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mia di </a:t>
            </a:r>
            <a:r>
              <a:rPr sz="1200" spc="-5" dirty="0">
                <a:latin typeface="Times New Roman"/>
                <a:cs typeface="Times New Roman"/>
              </a:rPr>
              <a:t>spiegare </a:t>
            </a:r>
            <a:r>
              <a:rPr sz="1200" dirty="0">
                <a:latin typeface="Times New Roman"/>
                <a:cs typeface="Times New Roman"/>
              </a:rPr>
              <a:t>il lavoro di </a:t>
            </a:r>
            <a:r>
              <a:rPr sz="1200" spc="-5" dirty="0">
                <a:latin typeface="Times New Roman"/>
                <a:cs typeface="Times New Roman"/>
              </a:rPr>
              <a:t>abbellimento </a:t>
            </a:r>
            <a:r>
              <a:rPr sz="1200" dirty="0">
                <a:latin typeface="Times New Roman"/>
                <a:cs typeface="Times New Roman"/>
              </a:rPr>
              <a:t>spirituale non </a:t>
            </a:r>
            <a:r>
              <a:rPr sz="1200" spc="-5" dirty="0">
                <a:latin typeface="Times New Roman"/>
                <a:cs typeface="Times New Roman"/>
              </a:rPr>
              <a:t>farebbe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richiamare alle </a:t>
            </a:r>
            <a:r>
              <a:rPr sz="1200" dirty="0">
                <a:latin typeface="Times New Roman"/>
                <a:cs typeface="Times New Roman"/>
              </a:rPr>
              <a:t>menti materiali i vostri modestissimi ma  </a:t>
            </a:r>
            <a:r>
              <a:rPr sz="1200" spc="-5" dirty="0">
                <a:latin typeface="Times New Roman"/>
                <a:cs typeface="Times New Roman"/>
              </a:rPr>
              <a:t>meritevoli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stesse cose sul </a:t>
            </a:r>
            <a:r>
              <a:rPr sz="1200" dirty="0">
                <a:latin typeface="Times New Roman"/>
                <a:cs typeface="Times New Roman"/>
              </a:rPr>
              <a:t>vostro mondo di mente 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0894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(506.3) 44:6.2 </a:t>
            </a:r>
            <a:r>
              <a:rPr sz="1200" spc="-5" dirty="0">
                <a:latin typeface="Times New Roman"/>
                <a:cs typeface="Times New Roman"/>
              </a:rPr>
              <a:t>Questo corpo,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comprendendo </a:t>
            </a:r>
            <a:r>
              <a:rPr sz="1200" dirty="0">
                <a:latin typeface="Times New Roman"/>
                <a:cs typeface="Times New Roman"/>
              </a:rPr>
              <a:t>più di mille suddivisioni </a:t>
            </a:r>
            <a:r>
              <a:rPr sz="1200" spc="-5" dirty="0">
                <a:latin typeface="Times New Roman"/>
                <a:cs typeface="Times New Roman"/>
              </a:rPr>
              <a:t>di attività,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raggruppato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sette categorie maggiori  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1815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(506.4) 44:6.3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Gli specialisti del colore.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risuonare i diecimila toni di colore </a:t>
            </a:r>
            <a:r>
              <a:rPr sz="1200" spc="-5" dirty="0">
                <a:latin typeface="Times New Roman"/>
                <a:cs typeface="Times New Roman"/>
              </a:rPr>
              <a:t>del riverbero  spirituale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squisiti messaggi </a:t>
            </a:r>
            <a:r>
              <a:rPr sz="1200" dirty="0">
                <a:latin typeface="Times New Roman"/>
                <a:cs typeface="Times New Roman"/>
              </a:rPr>
              <a:t>di armoniosa </a:t>
            </a:r>
            <a:r>
              <a:rPr sz="1200" spc="-5" dirty="0">
                <a:latin typeface="Times New Roman"/>
                <a:cs typeface="Times New Roman"/>
              </a:rPr>
              <a:t>bellezza.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la percezione </a:t>
            </a:r>
            <a:r>
              <a:rPr sz="1200" spc="-5" dirty="0">
                <a:latin typeface="Times New Roman"/>
                <a:cs typeface="Times New Roman"/>
              </a:rPr>
              <a:t>dei colori, </a:t>
            </a:r>
            <a:r>
              <a:rPr sz="1200" dirty="0">
                <a:latin typeface="Times New Roman"/>
                <a:cs typeface="Times New Roman"/>
              </a:rPr>
              <a:t>non c’è nulla </a:t>
            </a:r>
            <a:r>
              <a:rPr sz="1200" spc="-5" dirty="0">
                <a:latin typeface="Times New Roman"/>
                <a:cs typeface="Times New Roman"/>
              </a:rPr>
              <a:t>nell’esperienza 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paragonato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attività.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464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(506.5) 44:6.4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Gli ideatori </a:t>
            </a:r>
            <a:r>
              <a:rPr sz="1200" i="1" dirty="0">
                <a:latin typeface="Times New Roman"/>
                <a:cs typeface="Times New Roman"/>
              </a:rPr>
              <a:t>di suoni. </a:t>
            </a:r>
            <a:r>
              <a:rPr sz="1200" spc="-5" dirty="0">
                <a:latin typeface="Times New Roman"/>
                <a:cs typeface="Times New Roman"/>
              </a:rPr>
              <a:t>Questi ideatori descrivono </a:t>
            </a:r>
            <a:r>
              <a:rPr sz="1200" dirty="0">
                <a:latin typeface="Times New Roman"/>
                <a:cs typeface="Times New Roman"/>
              </a:rPr>
              <a:t>onde spirituali di </a:t>
            </a:r>
            <a:r>
              <a:rPr sz="1200" spc="-5" dirty="0">
                <a:latin typeface="Times New Roman"/>
                <a:cs typeface="Times New Roman"/>
              </a:rPr>
              <a:t>diversa </a:t>
            </a:r>
            <a:r>
              <a:rPr sz="1200" dirty="0">
                <a:latin typeface="Times New Roman"/>
                <a:cs typeface="Times New Roman"/>
              </a:rPr>
              <a:t>identità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apprezzamento 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chiamereste </a:t>
            </a:r>
            <a:r>
              <a:rPr sz="1200" dirty="0">
                <a:latin typeface="Times New Roman"/>
                <a:cs typeface="Times New Roman"/>
              </a:rPr>
              <a:t>suono.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impulsi sono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gli stupendi </a:t>
            </a:r>
            <a:r>
              <a:rPr sz="1200" spc="-5" dirty="0">
                <a:latin typeface="Times New Roman"/>
                <a:cs typeface="Times New Roman"/>
              </a:rPr>
              <a:t>riflessi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spirituali  </a:t>
            </a:r>
            <a:r>
              <a:rPr sz="1200" spc="-5" dirty="0">
                <a:latin typeface="Times New Roman"/>
                <a:cs typeface="Times New Roman"/>
              </a:rPr>
              <a:t>spoglie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gloriose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schiere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58800" marR="7124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(506.6) 44:6.5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Gli ideatori </a:t>
            </a:r>
            <a:r>
              <a:rPr sz="1200" i="1" dirty="0">
                <a:latin typeface="Times New Roman"/>
                <a:cs typeface="Times New Roman"/>
              </a:rPr>
              <a:t>di emozioni. </a:t>
            </a:r>
            <a:r>
              <a:rPr sz="1200" spc="-5" dirty="0">
                <a:latin typeface="Times New Roman"/>
                <a:cs typeface="Times New Roman"/>
              </a:rPr>
              <a:t>Questi elevatori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conservatori </a:t>
            </a:r>
            <a:r>
              <a:rPr sz="1200" dirty="0">
                <a:latin typeface="Times New Roman"/>
                <a:cs typeface="Times New Roman"/>
              </a:rPr>
              <a:t>di sensazioni sono </a:t>
            </a:r>
            <a:r>
              <a:rPr sz="1200" spc="-5" dirty="0">
                <a:latin typeface="Times New Roman"/>
                <a:cs typeface="Times New Roman"/>
              </a:rPr>
              <a:t>coloro che preservano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sentimenti 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emozioni divine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l’edificazione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del tempo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ispirare ed  illegiadrire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progressori 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che avanzano.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58800" marR="5327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(506.7) 44:6.6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Gli artisti dell’odore. </a:t>
            </a:r>
            <a:r>
              <a:rPr sz="1200" spc="-5" dirty="0">
                <a:latin typeface="Times New Roman"/>
                <a:cs typeface="Times New Roman"/>
              </a:rPr>
              <a:t>Questa comparazione delle attività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celesti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riconoscimento fisico  degli odori chimici </a:t>
            </a:r>
            <a:r>
              <a:rPr sz="1200" dirty="0">
                <a:latin typeface="Times New Roman"/>
                <a:cs typeface="Times New Roman"/>
              </a:rPr>
              <a:t>è in verità </a:t>
            </a:r>
            <a:r>
              <a:rPr sz="1200" spc="-5" dirty="0">
                <a:latin typeface="Times New Roman"/>
                <a:cs typeface="Times New Roman"/>
              </a:rPr>
              <a:t>infelice,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sarebbe quasi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comprendere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72655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ministero con qualsiasi </a:t>
            </a:r>
            <a:r>
              <a:rPr sz="1200" dirty="0">
                <a:latin typeface="Times New Roman"/>
                <a:cs typeface="Times New Roman"/>
              </a:rPr>
              <a:t>altro nome. </a:t>
            </a:r>
            <a:r>
              <a:rPr sz="1200" spc="-5" dirty="0">
                <a:latin typeface="Times New Roman"/>
                <a:cs typeface="Times New Roman"/>
              </a:rPr>
              <a:t>Questi artigiani creano </a:t>
            </a:r>
            <a:r>
              <a:rPr sz="1200" dirty="0">
                <a:latin typeface="Times New Roman"/>
                <a:cs typeface="Times New Roman"/>
              </a:rPr>
              <a:t>le loro </a:t>
            </a:r>
            <a:r>
              <a:rPr sz="1200" spc="-5" dirty="0">
                <a:latin typeface="Times New Roman"/>
                <a:cs typeface="Times New Roman"/>
              </a:rPr>
              <a:t>varie sinfonie per l’edificazione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diletto dei </a:t>
            </a:r>
            <a:r>
              <a:rPr sz="1200" spc="-5" dirty="0">
                <a:latin typeface="Times New Roman"/>
                <a:cs typeface="Times New Roman"/>
              </a:rPr>
              <a:t>figli  della </a:t>
            </a:r>
            <a:r>
              <a:rPr sz="1200" dirty="0">
                <a:latin typeface="Times New Roman"/>
                <a:cs typeface="Times New Roman"/>
              </a:rPr>
              <a:t>luce che </a:t>
            </a:r>
            <a:r>
              <a:rPr sz="1200" spc="-5" dirty="0">
                <a:latin typeface="Times New Roman"/>
                <a:cs typeface="Times New Roman"/>
              </a:rPr>
              <a:t>progrediscono.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nulla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possa </a:t>
            </a:r>
            <a:r>
              <a:rPr sz="1200" dirty="0">
                <a:latin typeface="Times New Roman"/>
                <a:cs typeface="Times New Roman"/>
              </a:rPr>
              <a:t>essere anche lontanamente </a:t>
            </a:r>
            <a:r>
              <a:rPr sz="1200" spc="-5" dirty="0">
                <a:latin typeface="Times New Roman"/>
                <a:cs typeface="Times New Roman"/>
              </a:rPr>
              <a:t>paragonabile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magnificenza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47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(506.8) 44:6.7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Gli abbellitori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presenze. </a:t>
            </a:r>
            <a:r>
              <a:rPr sz="1200" spc="-5" dirty="0">
                <a:latin typeface="Times New Roman"/>
                <a:cs typeface="Times New Roman"/>
              </a:rPr>
              <a:t>Questi artigiani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occupano dell’arte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abbigliarsi </a:t>
            </a:r>
            <a:r>
              <a:rPr sz="1200" dirty="0">
                <a:latin typeface="Times New Roman"/>
                <a:cs typeface="Times New Roman"/>
              </a:rPr>
              <a:t>o della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abbellimento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dedicano alla </a:t>
            </a:r>
            <a:r>
              <a:rPr sz="1200" dirty="0">
                <a:latin typeface="Times New Roman"/>
                <a:cs typeface="Times New Roman"/>
              </a:rPr>
              <a:t>produzione </a:t>
            </a:r>
            <a:r>
              <a:rPr sz="1200" spc="-5" dirty="0">
                <a:latin typeface="Times New Roman"/>
                <a:cs typeface="Times New Roman"/>
              </a:rPr>
              <a:t>d’innumerevoli reazioni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 nelle singole creature  </a:t>
            </a:r>
            <a:r>
              <a:rPr sz="1200" dirty="0">
                <a:latin typeface="Times New Roman"/>
                <a:cs typeface="Times New Roman"/>
              </a:rPr>
              <a:t>morontiali e spirituali, </a:t>
            </a:r>
            <a:r>
              <a:rPr sz="1200" spc="-5" dirty="0">
                <a:latin typeface="Times New Roman"/>
                <a:cs typeface="Times New Roman"/>
              </a:rPr>
              <a:t>sceneggiando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relazioni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di posizione </a:t>
            </a:r>
            <a:r>
              <a:rPr sz="1200" spc="-5" dirty="0">
                <a:latin typeface="Times New Roman"/>
                <a:cs typeface="Times New Roman"/>
              </a:rPr>
              <a:t>assegnati ai  differenti </a:t>
            </a:r>
            <a:r>
              <a:rPr sz="1200" dirty="0">
                <a:latin typeface="Times New Roman"/>
                <a:cs typeface="Times New Roman"/>
              </a:rPr>
              <a:t>ordini morontiali e </a:t>
            </a:r>
            <a:r>
              <a:rPr sz="1200" spc="-5" dirty="0">
                <a:latin typeface="Times New Roman"/>
                <a:cs typeface="Times New Roman"/>
              </a:rPr>
              <a:t>spirituali nell’insieme composito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esseri diversificati. Questi </a:t>
            </a:r>
            <a:r>
              <a:rPr sz="1200" dirty="0">
                <a:latin typeface="Times New Roman"/>
                <a:cs typeface="Times New Roman"/>
              </a:rPr>
              <a:t>artisti </a:t>
            </a:r>
            <a:r>
              <a:rPr sz="1200" spc="-5" dirty="0">
                <a:latin typeface="Times New Roman"/>
                <a:cs typeface="Times New Roman"/>
              </a:rPr>
              <a:t>dispongono  degli esseri </a:t>
            </a:r>
            <a:r>
              <a:rPr sz="1200" dirty="0">
                <a:latin typeface="Times New Roman"/>
                <a:cs typeface="Times New Roman"/>
              </a:rPr>
              <a:t>sovrammateriali </a:t>
            </a:r>
            <a:r>
              <a:rPr sz="1200" spc="-5" dirty="0">
                <a:latin typeface="Times New Roman"/>
                <a:cs typeface="Times New Roman"/>
              </a:rPr>
              <a:t>come fareste </a:t>
            </a:r>
            <a:r>
              <a:rPr sz="1200" dirty="0">
                <a:latin typeface="Times New Roman"/>
                <a:cs typeface="Times New Roman"/>
              </a:rPr>
              <a:t>voi con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note </a:t>
            </a:r>
            <a:r>
              <a:rPr sz="1200" spc="-5" dirty="0">
                <a:latin typeface="Times New Roman"/>
                <a:cs typeface="Times New Roman"/>
              </a:rPr>
              <a:t>musicali </a:t>
            </a:r>
            <a:r>
              <a:rPr sz="1200" dirty="0">
                <a:latin typeface="Times New Roman"/>
                <a:cs typeface="Times New Roman"/>
              </a:rPr>
              <a:t>viventi, </a:t>
            </a:r>
            <a:r>
              <a:rPr sz="1200" spc="-5" dirty="0">
                <a:latin typeface="Times New Roman"/>
                <a:cs typeface="Times New Roman"/>
              </a:rPr>
              <a:t>degli odori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scene, e li </a:t>
            </a:r>
            <a:r>
              <a:rPr sz="1200" spc="-5" dirty="0">
                <a:latin typeface="Times New Roman"/>
                <a:cs typeface="Times New Roman"/>
              </a:rPr>
              <a:t>fondono  </a:t>
            </a:r>
            <a:r>
              <a:rPr sz="1200" dirty="0">
                <a:latin typeface="Times New Roman"/>
                <a:cs typeface="Times New Roman"/>
              </a:rPr>
              <a:t>poi in inni di</a:t>
            </a:r>
            <a:r>
              <a:rPr sz="1200" spc="-5" dirty="0">
                <a:latin typeface="Times New Roman"/>
                <a:cs typeface="Times New Roman"/>
              </a:rPr>
              <a:t> gloria.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41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(506.9) 44:6.8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Gli ideatori del </a:t>
            </a:r>
            <a:r>
              <a:rPr sz="1200" i="1" dirty="0">
                <a:latin typeface="Times New Roman"/>
                <a:cs typeface="Times New Roman"/>
              </a:rPr>
              <a:t>gusto.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parlare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artisti!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mi limito ad </a:t>
            </a:r>
            <a:r>
              <a:rPr sz="1200" spc="-5" dirty="0">
                <a:latin typeface="Times New Roman"/>
                <a:cs typeface="Times New Roman"/>
              </a:rPr>
              <a:t>affermare che </a:t>
            </a:r>
            <a:r>
              <a:rPr sz="1200" dirty="0">
                <a:latin typeface="Times New Roman"/>
                <a:cs typeface="Times New Roman"/>
              </a:rPr>
              <a:t>sono i  </a:t>
            </a:r>
            <a:r>
              <a:rPr sz="1200" spc="-5" dirty="0">
                <a:latin typeface="Times New Roman"/>
                <a:cs typeface="Times New Roman"/>
              </a:rPr>
              <a:t>miglioratori del gusto morontiale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si sforzano anche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l’apprezzamento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affinando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sensi spirituali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3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(507.1) 44:6.9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sintetizzatori </a:t>
            </a:r>
            <a:r>
              <a:rPr sz="1200" i="1" dirty="0">
                <a:latin typeface="Times New Roman"/>
                <a:cs typeface="Times New Roman"/>
              </a:rPr>
              <a:t>morontiali. </a:t>
            </a:r>
            <a:r>
              <a:rPr sz="1200" spc="-5" dirty="0">
                <a:latin typeface="Times New Roman"/>
                <a:cs typeface="Times New Roman"/>
              </a:rPr>
              <a:t>Questi sono gli artigiani maestri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loro rispettivi contributi, aggiungono allora 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tocchi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rifinitura all’insieme morontiale, completando così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raffigurazione </a:t>
            </a:r>
            <a:r>
              <a:rPr sz="1200" dirty="0">
                <a:latin typeface="Times New Roman"/>
                <a:cs typeface="Times New Roman"/>
              </a:rPr>
              <a:t>ispirante 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è divinamente </a:t>
            </a:r>
            <a:r>
              <a:rPr sz="1200" spc="-5" dirty="0">
                <a:latin typeface="Times New Roman"/>
                <a:cs typeface="Times New Roman"/>
              </a:rPr>
              <a:t>bello, un’ispirazione durevole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associati </a:t>
            </a:r>
            <a:r>
              <a:rPr sz="1200" dirty="0">
                <a:latin typeface="Times New Roman"/>
                <a:cs typeface="Times New Roman"/>
              </a:rPr>
              <a:t>morontiali.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dovrete attendere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liberazione dal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animale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 cominciare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glorie </a:t>
            </a:r>
            <a:r>
              <a:rPr sz="1200" dirty="0">
                <a:latin typeface="Times New Roman"/>
                <a:cs typeface="Times New Roman"/>
              </a:rPr>
              <a:t>artistiche e le bellezze </a:t>
            </a:r>
            <a:r>
              <a:rPr sz="1200" spc="-5" dirty="0">
                <a:latin typeface="Times New Roman"/>
                <a:cs typeface="Times New Roman"/>
              </a:rPr>
              <a:t>estetiche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4832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operatori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dell’armonia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(507.2) 44:7.1 </a:t>
            </a:r>
            <a:r>
              <a:rPr sz="1200" spc="-5" dirty="0">
                <a:latin typeface="Times New Roman"/>
                <a:cs typeface="Times New Roman"/>
              </a:rPr>
              <a:t>Questi artisti non s’interessano </a:t>
            </a:r>
            <a:r>
              <a:rPr sz="1200" dirty="0">
                <a:latin typeface="Times New Roman"/>
                <a:cs typeface="Times New Roman"/>
              </a:rPr>
              <a:t>né di </a:t>
            </a:r>
            <a:r>
              <a:rPr sz="1200" spc="-5" dirty="0">
                <a:latin typeface="Times New Roman"/>
                <a:cs typeface="Times New Roman"/>
              </a:rPr>
              <a:t>musica, </a:t>
            </a:r>
            <a:r>
              <a:rPr sz="1200" dirty="0">
                <a:latin typeface="Times New Roman"/>
                <a:cs typeface="Times New Roman"/>
              </a:rPr>
              <a:t>né di </a:t>
            </a:r>
            <a:r>
              <a:rPr sz="1200" spc="-5" dirty="0">
                <a:latin typeface="Times New Roman"/>
                <a:cs typeface="Times New Roman"/>
              </a:rPr>
              <a:t>pittura, </a:t>
            </a:r>
            <a:r>
              <a:rPr sz="1200" dirty="0">
                <a:latin typeface="Times New Roman"/>
                <a:cs typeface="Times New Roman"/>
              </a:rPr>
              <a:t>né di </a:t>
            </a:r>
            <a:r>
              <a:rPr sz="1200" spc="-5" dirty="0">
                <a:latin typeface="Times New Roman"/>
                <a:cs typeface="Times New Roman"/>
              </a:rPr>
              <a:t>alcunché </a:t>
            </a:r>
            <a:r>
              <a:rPr sz="1200" dirty="0">
                <a:latin typeface="Times New Roman"/>
                <a:cs typeface="Times New Roman"/>
              </a:rPr>
              <a:t>di simile, </a:t>
            </a:r>
            <a:r>
              <a:rPr sz="1200" spc="-5" dirty="0">
                <a:latin typeface="Times New Roman"/>
                <a:cs typeface="Times New Roman"/>
              </a:rPr>
              <a:t>come potreste essere portati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supporre.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occupano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manipolazione e </a:t>
            </a:r>
            <a:r>
              <a:rPr sz="1200" spc="-5" dirty="0">
                <a:latin typeface="Times New Roman"/>
                <a:cs typeface="Times New Roman"/>
              </a:rPr>
              <a:t>dell’organizzazione delle forze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energie </a:t>
            </a:r>
            <a:r>
              <a:rPr sz="1200" dirty="0">
                <a:latin typeface="Times New Roman"/>
                <a:cs typeface="Times New Roman"/>
              </a:rPr>
              <a:t>speciali che </a:t>
            </a:r>
            <a:r>
              <a:rPr sz="1200" spc="-5" dirty="0">
                <a:latin typeface="Times New Roman"/>
                <a:cs typeface="Times New Roman"/>
              </a:rPr>
              <a:t>sono presenti </a:t>
            </a:r>
            <a:r>
              <a:rPr sz="1200" spc="10" dirty="0">
                <a:latin typeface="Times New Roman"/>
                <a:cs typeface="Times New Roman"/>
              </a:rPr>
              <a:t>nel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riconosciute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mortali. </a:t>
            </a:r>
            <a:r>
              <a:rPr sz="1200" dirty="0">
                <a:latin typeface="Times New Roman"/>
                <a:cs typeface="Times New Roman"/>
              </a:rPr>
              <a:t>Se io </a:t>
            </a:r>
            <a:r>
              <a:rPr sz="1200" spc="-5" dirty="0">
                <a:latin typeface="Times New Roman"/>
                <a:cs typeface="Times New Roman"/>
              </a:rPr>
              <a:t>avessi </a:t>
            </a:r>
            <a:r>
              <a:rPr sz="1200" dirty="0">
                <a:latin typeface="Times New Roman"/>
                <a:cs typeface="Times New Roman"/>
              </a:rPr>
              <a:t>il minimo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possibile di </a:t>
            </a:r>
            <a:r>
              <a:rPr sz="1200" spc="-5" dirty="0">
                <a:latin typeface="Times New Roman"/>
                <a:cs typeface="Times New Roman"/>
              </a:rPr>
              <a:t>paragone tenterei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descrivere questo </a:t>
            </a:r>
            <a:r>
              <a:rPr sz="1200" dirty="0">
                <a:latin typeface="Times New Roman"/>
                <a:cs typeface="Times New Roman"/>
              </a:rPr>
              <a:t>campo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di compimento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io </a:t>
            </a:r>
            <a:r>
              <a:rPr sz="1200" spc="-5" dirty="0">
                <a:latin typeface="Times New Roman"/>
                <a:cs typeface="Times New Roman"/>
              </a:rPr>
              <a:t>dispero </a:t>
            </a:r>
            <a:r>
              <a:rPr sz="1200" dirty="0">
                <a:latin typeface="Times New Roman"/>
                <a:cs typeface="Times New Roman"/>
              </a:rPr>
              <a:t>— non c’è alcuna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trasmettere alle </a:t>
            </a:r>
            <a:r>
              <a:rPr sz="1200" dirty="0">
                <a:latin typeface="Times New Roman"/>
                <a:cs typeface="Times New Roman"/>
              </a:rPr>
              <a:t>menti  </a:t>
            </a:r>
            <a:r>
              <a:rPr sz="1200" spc="-5" dirty="0">
                <a:latin typeface="Times New Roman"/>
                <a:cs typeface="Times New Roman"/>
              </a:rPr>
              <a:t>mortali questa sfera </a:t>
            </a:r>
            <a:r>
              <a:rPr sz="1200" dirty="0">
                <a:latin typeface="Times New Roman"/>
                <a:cs typeface="Times New Roman"/>
              </a:rPr>
              <a:t>d’arte </a:t>
            </a:r>
            <a:r>
              <a:rPr sz="1200" spc="-5" dirty="0">
                <a:latin typeface="Times New Roman"/>
                <a:cs typeface="Times New Roman"/>
              </a:rPr>
              <a:t>celeste. Tuttavia, ciò </a:t>
            </a:r>
            <a:r>
              <a:rPr sz="1200" dirty="0">
                <a:latin typeface="Times New Roman"/>
                <a:cs typeface="Times New Roman"/>
              </a:rPr>
              <a:t>che 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descritto può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accennato: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79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(507.3) 44:7.2 </a:t>
            </a:r>
            <a:r>
              <a:rPr sz="1200" spc="-5" dirty="0">
                <a:latin typeface="Times New Roman"/>
                <a:cs typeface="Times New Roman"/>
              </a:rPr>
              <a:t>Bellezza, ritmo ed armonia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intellettualmente associati </a:t>
            </a:r>
            <a:r>
              <a:rPr sz="1200" dirty="0">
                <a:latin typeface="Times New Roman"/>
                <a:cs typeface="Times New Roman"/>
              </a:rPr>
              <a:t>e spiritualmente </a:t>
            </a:r>
            <a:r>
              <a:rPr sz="1200" spc="-5" dirty="0">
                <a:latin typeface="Times New Roman"/>
                <a:cs typeface="Times New Roman"/>
              </a:rPr>
              <a:t>affini. </a:t>
            </a:r>
            <a:r>
              <a:rPr sz="1200" dirty="0">
                <a:latin typeface="Times New Roman"/>
                <a:cs typeface="Times New Roman"/>
              </a:rPr>
              <a:t>Verità,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intellettualmente inseparabili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associati ai </a:t>
            </a:r>
            <a:r>
              <a:rPr sz="1200" dirty="0">
                <a:latin typeface="Times New Roman"/>
                <a:cs typeface="Times New Roman"/>
              </a:rPr>
              <a:t>concetti </a:t>
            </a:r>
            <a:r>
              <a:rPr sz="1200" spc="-5" dirty="0">
                <a:latin typeface="Times New Roman"/>
                <a:cs typeface="Times New Roman"/>
              </a:rPr>
              <a:t>filosofici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bellezza. Bontà, rettitudine </a:t>
            </a:r>
            <a:r>
              <a:rPr sz="1200" dirty="0">
                <a:latin typeface="Times New Roman"/>
                <a:cs typeface="Times New Roman"/>
              </a:rPr>
              <a:t>e giustizia sono </a:t>
            </a:r>
            <a:r>
              <a:rPr sz="1200" spc="-5" dirty="0">
                <a:latin typeface="Times New Roman"/>
                <a:cs typeface="Times New Roman"/>
              </a:rPr>
              <a:t>filosoficamente  correlate </a:t>
            </a:r>
            <a:r>
              <a:rPr sz="1200" dirty="0">
                <a:latin typeface="Times New Roman"/>
                <a:cs typeface="Times New Roman"/>
              </a:rPr>
              <a:t>e spiritualmente </a:t>
            </a:r>
            <a:r>
              <a:rPr sz="1200" spc="-5" dirty="0">
                <a:latin typeface="Times New Roman"/>
                <a:cs typeface="Times New Roman"/>
              </a:rPr>
              <a:t>legate alla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vivente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(507.4) 44:7.3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cosmici della </a:t>
            </a:r>
            <a:r>
              <a:rPr sz="1200" spc="-5" dirty="0">
                <a:latin typeface="Times New Roman"/>
                <a:cs typeface="Times New Roman"/>
              </a:rPr>
              <a:t>vera filosofia,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rappresentazione dell’arte </a:t>
            </a:r>
            <a:r>
              <a:rPr sz="1200" dirty="0">
                <a:latin typeface="Times New Roman"/>
                <a:cs typeface="Times New Roman"/>
              </a:rPr>
              <a:t>celeste o il tentativo 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riconoscimento umano </a:t>
            </a:r>
            <a:r>
              <a:rPr sz="1200" dirty="0">
                <a:latin typeface="Times New Roman"/>
                <a:cs typeface="Times New Roman"/>
              </a:rPr>
              <a:t>della bellezza divina non possono </a:t>
            </a:r>
            <a:r>
              <a:rPr sz="1200" spc="-5" dirty="0">
                <a:latin typeface="Times New Roman"/>
                <a:cs typeface="Times New Roman"/>
              </a:rPr>
              <a:t>mai essere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soddisfacenti se tale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non è unificato. </a:t>
            </a:r>
            <a:r>
              <a:rPr sz="1200" spc="-5" dirty="0">
                <a:latin typeface="Times New Roman"/>
                <a:cs typeface="Times New Roman"/>
              </a:rPr>
              <a:t>Queste espressioni </a:t>
            </a:r>
            <a:r>
              <a:rPr sz="1200" dirty="0">
                <a:latin typeface="Times New Roman"/>
                <a:cs typeface="Times New Roman"/>
              </a:rPr>
              <a:t>dell’impulso divino </a:t>
            </a:r>
            <a:r>
              <a:rPr sz="1200" spc="-5" dirty="0">
                <a:latin typeface="Times New Roman"/>
                <a:cs typeface="Times New Roman"/>
              </a:rPr>
              <a:t>dentro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evoluzione possono </a:t>
            </a:r>
            <a:r>
              <a:rPr sz="1200" spc="-5" dirty="0">
                <a:latin typeface="Times New Roman"/>
                <a:cs typeface="Times New Roman"/>
              </a:rPr>
              <a:t>essere intellettualmente  vere, </a:t>
            </a:r>
            <a:r>
              <a:rPr sz="1200" dirty="0">
                <a:latin typeface="Times New Roman"/>
                <a:cs typeface="Times New Roman"/>
              </a:rPr>
              <a:t>emotivamente </a:t>
            </a:r>
            <a:r>
              <a:rPr sz="1200" spc="-5" dirty="0">
                <a:latin typeface="Times New Roman"/>
                <a:cs typeface="Times New Roman"/>
              </a:rPr>
              <a:t>belle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spiritualmente buone,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dell’espressione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assente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queste realtà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verità, questi significati della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questi valori della </a:t>
            </a:r>
            <a:r>
              <a:rPr sz="1200" dirty="0">
                <a:latin typeface="Times New Roman"/>
                <a:cs typeface="Times New Roman"/>
              </a:rPr>
              <a:t>bontà non sono </a:t>
            </a:r>
            <a:r>
              <a:rPr sz="1200" spc="-5" dirty="0">
                <a:latin typeface="Times New Roman"/>
                <a:cs typeface="Times New Roman"/>
              </a:rPr>
              <a:t>unificati nell’esperienza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dell’artigiano, </a:t>
            </a:r>
            <a:r>
              <a:rPr sz="1200" dirty="0">
                <a:latin typeface="Times New Roman"/>
                <a:cs typeface="Times New Roman"/>
              </a:rPr>
              <a:t>dello  </a:t>
            </a:r>
            <a:r>
              <a:rPr sz="1200" spc="-5" dirty="0">
                <a:latin typeface="Times New Roman"/>
                <a:cs typeface="Times New Roman"/>
              </a:rPr>
              <a:t>scienziato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dirty="0">
                <a:latin typeface="Times New Roman"/>
                <a:cs typeface="Times New Roman"/>
              </a:rPr>
              <a:t> filosofo.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1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(507.5) 44:7.4 </a:t>
            </a:r>
            <a:r>
              <a:rPr sz="1200" spc="-5" dirty="0">
                <a:latin typeface="Times New Roman"/>
                <a:cs typeface="Times New Roman"/>
              </a:rPr>
              <a:t>Queste qualità </a:t>
            </a:r>
            <a:r>
              <a:rPr sz="1200" dirty="0">
                <a:latin typeface="Times New Roman"/>
                <a:cs typeface="Times New Roman"/>
              </a:rPr>
              <a:t>divine sono </a:t>
            </a:r>
            <a:r>
              <a:rPr sz="1200" spc="-5" dirty="0">
                <a:latin typeface="Times New Roman"/>
                <a:cs typeface="Times New Roman"/>
              </a:rPr>
              <a:t>perfettamente ed assolutamente </a:t>
            </a:r>
            <a:r>
              <a:rPr sz="1200" dirty="0">
                <a:latin typeface="Times New Roman"/>
                <a:cs typeface="Times New Roman"/>
              </a:rPr>
              <a:t>unificate in Dio. 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uomo od </a:t>
            </a:r>
            <a:r>
              <a:rPr sz="1200" spc="-5" dirty="0">
                <a:latin typeface="Times New Roman"/>
                <a:cs typeface="Times New Roman"/>
              </a:rPr>
              <a:t>angelo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conosce Dio  possiede </a:t>
            </a:r>
            <a:r>
              <a:rPr sz="1200" dirty="0">
                <a:latin typeface="Times New Roman"/>
                <a:cs typeface="Times New Roman"/>
              </a:rPr>
              <a:t>il potenziale di </a:t>
            </a:r>
            <a:r>
              <a:rPr sz="1200" spc="-5" dirty="0">
                <a:latin typeface="Times New Roman"/>
                <a:cs typeface="Times New Roman"/>
              </a:rPr>
              <a:t>autoespressione </a:t>
            </a:r>
            <a:r>
              <a:rPr sz="1200" dirty="0">
                <a:latin typeface="Times New Roman"/>
                <a:cs typeface="Times New Roman"/>
              </a:rPr>
              <a:t>illimitata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livelli in continuo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autorealizzazione unificata, </a:t>
            </a:r>
            <a:r>
              <a:rPr sz="1200" dirty="0">
                <a:latin typeface="Times New Roman"/>
                <a:cs typeface="Times New Roman"/>
              </a:rPr>
              <a:t>mediante la 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somiglianza </a:t>
            </a:r>
            <a:r>
              <a:rPr sz="1200" spc="-5" dirty="0">
                <a:latin typeface="Times New Roman"/>
                <a:cs typeface="Times New Roman"/>
              </a:rPr>
              <a:t>con Dio </a:t>
            </a:r>
            <a:r>
              <a:rPr sz="1200" dirty="0">
                <a:latin typeface="Times New Roman"/>
                <a:cs typeface="Times New Roman"/>
              </a:rPr>
              <a:t>— la fusione </a:t>
            </a:r>
            <a:r>
              <a:rPr sz="1200" spc="-5" dirty="0">
                <a:latin typeface="Times New Roman"/>
                <a:cs typeface="Times New Roman"/>
              </a:rPr>
              <a:t>esperienziale nell’esperienza evoluzionaria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verità eterna, 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della bontà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1020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Aspirazioni mortali e compimenti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morontiali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(507.6) 44:8.1 </a:t>
            </a:r>
            <a:r>
              <a:rPr sz="1200" spc="-5" dirty="0">
                <a:latin typeface="Times New Roman"/>
                <a:cs typeface="Times New Roman"/>
              </a:rPr>
              <a:t>Sebbene gli artigiani </a:t>
            </a:r>
            <a:r>
              <a:rPr sz="1200" dirty="0">
                <a:latin typeface="Times New Roman"/>
                <a:cs typeface="Times New Roman"/>
              </a:rPr>
              <a:t>celesti non </a:t>
            </a:r>
            <a:r>
              <a:rPr sz="1200" spc="-5" dirty="0">
                <a:latin typeface="Times New Roman"/>
                <a:cs typeface="Times New Roman"/>
              </a:rPr>
              <a:t>operino personalmente sui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Urantia, vengono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dalla  capitale del sistema ad </a:t>
            </a:r>
            <a:r>
              <a:rPr sz="1200" dirty="0">
                <a:latin typeface="Times New Roman"/>
                <a:cs typeface="Times New Roman"/>
              </a:rPr>
              <a:t>offrire il loro </a:t>
            </a:r>
            <a:r>
              <a:rPr sz="1200" spc="-5" dirty="0">
                <a:latin typeface="Times New Roman"/>
                <a:cs typeface="Times New Roman"/>
              </a:rPr>
              <a:t>aiuto agli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dotati per natura </a:t>
            </a:r>
            <a:r>
              <a:rPr sz="1200" dirty="0">
                <a:latin typeface="Times New Roman"/>
                <a:cs typeface="Times New Roman"/>
              </a:rPr>
              <a:t>delle razze mortali. </a:t>
            </a:r>
            <a:r>
              <a:rPr sz="1200" spc="-5" dirty="0">
                <a:latin typeface="Times New Roman"/>
                <a:cs typeface="Times New Roman"/>
              </a:rPr>
              <a:t>Quando svolgono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incarichi,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artigiani lavorano </a:t>
            </a:r>
            <a:r>
              <a:rPr sz="1200" dirty="0">
                <a:latin typeface="Times New Roman"/>
                <a:cs typeface="Times New Roman"/>
              </a:rPr>
              <a:t>temporaneamente sotto la supervisione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 serafiche </a:t>
            </a:r>
            <a:r>
              <a:rPr sz="1200" dirty="0">
                <a:latin typeface="Times New Roman"/>
                <a:cs typeface="Times New Roman"/>
              </a:rPr>
              <a:t>collaborano </a:t>
            </a:r>
            <a:r>
              <a:rPr sz="1200" spc="-5" dirty="0">
                <a:latin typeface="Times New Roman"/>
                <a:cs typeface="Times New Roman"/>
              </a:rPr>
              <a:t>con  questi artigiani </a:t>
            </a:r>
            <a:r>
              <a:rPr sz="1200" dirty="0">
                <a:latin typeface="Times New Roman"/>
                <a:cs typeface="Times New Roman"/>
              </a:rPr>
              <a:t>nello sforzo di </a:t>
            </a:r>
            <a:r>
              <a:rPr sz="1200" spc="-5" dirty="0">
                <a:latin typeface="Times New Roman"/>
                <a:cs typeface="Times New Roman"/>
              </a:rPr>
              <a:t>assistere quegli </a:t>
            </a:r>
            <a:r>
              <a:rPr sz="1200" dirty="0">
                <a:latin typeface="Times New Roman"/>
                <a:cs typeface="Times New Roman"/>
              </a:rPr>
              <a:t>artisti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doti innate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 con  specifica esperienza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(507.7) 44:8.2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tre </a:t>
            </a:r>
            <a:r>
              <a:rPr sz="1200" spc="-5" dirty="0">
                <a:latin typeface="Times New Roman"/>
                <a:cs typeface="Times New Roman"/>
              </a:rPr>
              <a:t>fonti </a:t>
            </a:r>
            <a:r>
              <a:rPr sz="1200" dirty="0">
                <a:latin typeface="Times New Roman"/>
                <a:cs typeface="Times New Roman"/>
              </a:rPr>
              <a:t>possibili </a:t>
            </a:r>
            <a:r>
              <a:rPr sz="1200" spc="-5" dirty="0">
                <a:latin typeface="Times New Roman"/>
                <a:cs typeface="Times New Roman"/>
              </a:rPr>
              <a:t>di capacità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specifiche: </a:t>
            </a:r>
            <a:r>
              <a:rPr sz="1200" dirty="0">
                <a:latin typeface="Times New Roman"/>
                <a:cs typeface="Times New Roman"/>
              </a:rPr>
              <a:t>alla base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i="1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l’attitudine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innata.</a:t>
            </a:r>
            <a:endParaRPr sz="1200">
              <a:latin typeface="Times New Roman"/>
              <a:cs typeface="Times New Roman"/>
            </a:endParaRPr>
          </a:p>
          <a:p>
            <a:pPr marL="63500" marR="2286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Un’attitudine speciale </a:t>
            </a:r>
            <a:r>
              <a:rPr sz="1200" dirty="0">
                <a:latin typeface="Times New Roman"/>
                <a:cs typeface="Times New Roman"/>
              </a:rPr>
              <a:t>non è mai un dono </a:t>
            </a:r>
            <a:r>
              <a:rPr sz="1200" spc="-5" dirty="0">
                <a:latin typeface="Times New Roman"/>
                <a:cs typeface="Times New Roman"/>
              </a:rPr>
              <a:t>arbitrario degli </a:t>
            </a:r>
            <a:r>
              <a:rPr sz="1200" dirty="0">
                <a:latin typeface="Times New Roman"/>
                <a:cs typeface="Times New Roman"/>
              </a:rPr>
              <a:t>Dei;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fondamento ancestrale per ogni talento eminente.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aggiunta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attitudine naturale, </a:t>
            </a:r>
            <a:r>
              <a:rPr sz="1200" dirty="0">
                <a:latin typeface="Times New Roman"/>
                <a:cs typeface="Times New Roman"/>
              </a:rPr>
              <a:t>o piuttosto </a:t>
            </a:r>
            <a:r>
              <a:rPr sz="1200" spc="-5" dirty="0">
                <a:latin typeface="Times New Roman"/>
                <a:cs typeface="Times New Roman"/>
              </a:rPr>
              <a:t>supplementare alla stessa,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portate in </a:t>
            </a:r>
            <a:r>
              <a:rPr sz="1200" spc="-5" dirty="0">
                <a:latin typeface="Times New Roman"/>
                <a:cs typeface="Times New Roman"/>
              </a:rPr>
              <a:t>contributo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direttive</a:t>
            </a:r>
            <a:endParaRPr sz="1200">
              <a:latin typeface="Times New Roman"/>
              <a:cs typeface="Times New Roman"/>
            </a:endParaRPr>
          </a:p>
          <a:p>
            <a:pPr marL="63500" marR="800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 Pensiero in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individui i </a:t>
            </a:r>
            <a:r>
              <a:rPr sz="1200" spc="-5" dirty="0">
                <a:latin typeface="Times New Roman"/>
                <a:cs typeface="Times New Roman"/>
              </a:rPr>
              <a:t>cui Aggiustatori </a:t>
            </a:r>
            <a:r>
              <a:rPr sz="1200" dirty="0">
                <a:latin typeface="Times New Roman"/>
                <a:cs typeface="Times New Roman"/>
              </a:rPr>
              <a:t>interiori possono </a:t>
            </a:r>
            <a:r>
              <a:rPr sz="1200" spc="-5" dirty="0">
                <a:latin typeface="Times New Roman"/>
                <a:cs typeface="Times New Roman"/>
              </a:rPr>
              <a:t>avere avuto </a:t>
            </a:r>
            <a:r>
              <a:rPr sz="1200" dirty="0">
                <a:latin typeface="Times New Roman"/>
                <a:cs typeface="Times New Roman"/>
              </a:rPr>
              <a:t>esperienze </a:t>
            </a:r>
            <a:r>
              <a:rPr sz="1200" spc="-5" dirty="0">
                <a:latin typeface="Times New Roman"/>
                <a:cs typeface="Times New Roman"/>
              </a:rPr>
              <a:t>reali </a:t>
            </a:r>
            <a:r>
              <a:rPr sz="1200" dirty="0">
                <a:latin typeface="Times New Roman"/>
                <a:cs typeface="Times New Roman"/>
              </a:rPr>
              <a:t>e valide </a:t>
            </a:r>
            <a:r>
              <a:rPr sz="1200" spc="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 campo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altre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5" dirty="0">
                <a:latin typeface="Times New Roman"/>
                <a:cs typeface="Times New Roman"/>
              </a:rPr>
              <a:t>Nei casi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mente umana e </a:t>
            </a:r>
            <a:r>
              <a:rPr sz="1200" spc="-5" dirty="0">
                <a:latin typeface="Times New Roman"/>
                <a:cs typeface="Times New Roman"/>
              </a:rPr>
              <a:t>l’Aggiustatore interiore sono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eccezionalmente</a:t>
            </a:r>
            <a:endParaRPr sz="1200">
              <a:latin typeface="Times New Roman"/>
              <a:cs typeface="Times New Roman"/>
            </a:endParaRPr>
          </a:p>
          <a:p>
            <a:pPr marL="63500" marR="8001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abili, gli artigiani </a:t>
            </a:r>
            <a:r>
              <a:rPr sz="1200" dirty="0">
                <a:latin typeface="Times New Roman"/>
                <a:cs typeface="Times New Roman"/>
              </a:rPr>
              <a:t>spirituali possono </a:t>
            </a:r>
            <a:r>
              <a:rPr sz="1200" spc="-5" dirty="0">
                <a:latin typeface="Times New Roman"/>
                <a:cs typeface="Times New Roman"/>
              </a:rPr>
              <a:t>essere delegati ad agire come armonizzatori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talenti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assistere ed </a:t>
            </a:r>
            <a:r>
              <a:rPr sz="1200" dirty="0">
                <a:latin typeface="Times New Roman"/>
                <a:cs typeface="Times New Roman"/>
              </a:rPr>
              <a:t>ispirare altrimenti  </a:t>
            </a:r>
            <a:r>
              <a:rPr sz="1200" spc="-5" dirty="0">
                <a:latin typeface="Times New Roman"/>
                <a:cs typeface="Times New Roman"/>
              </a:rPr>
              <a:t>quei mortali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ricerca d’ideali sempre </a:t>
            </a:r>
            <a:r>
              <a:rPr sz="1200" dirty="0">
                <a:latin typeface="Times New Roman"/>
                <a:cs typeface="Times New Roman"/>
              </a:rPr>
              <a:t>più perfetti e </a:t>
            </a:r>
            <a:r>
              <a:rPr sz="1200" spc="-5" dirty="0">
                <a:latin typeface="Times New Roman"/>
                <a:cs typeface="Times New Roman"/>
              </a:rPr>
              <a:t>per 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rappresentazione per l’edificazione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8732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(508.1) 44:8.3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caste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ranghi degli </a:t>
            </a:r>
            <a:r>
              <a:rPr sz="1200" dirty="0">
                <a:latin typeface="Times New Roman"/>
                <a:cs typeface="Times New Roman"/>
              </a:rPr>
              <a:t>artigiani </a:t>
            </a:r>
            <a:r>
              <a:rPr sz="1200" spc="-5" dirty="0">
                <a:latin typeface="Times New Roman"/>
                <a:cs typeface="Times New Roman"/>
              </a:rPr>
              <a:t>spirituali. Per quanto </a:t>
            </a:r>
            <a:r>
              <a:rPr sz="1200" dirty="0">
                <a:latin typeface="Times New Roman"/>
                <a:cs typeface="Times New Roman"/>
              </a:rPr>
              <a:t>bassa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la vostra origine, </a:t>
            </a:r>
            <a:r>
              <a:rPr sz="1200" spc="-5" dirty="0">
                <a:latin typeface="Times New Roman"/>
                <a:cs typeface="Times New Roman"/>
              </a:rPr>
              <a:t>se avete l’attitudine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dono </a:t>
            </a:r>
            <a:r>
              <a:rPr sz="1200" spc="-5" dirty="0">
                <a:latin typeface="Times New Roman"/>
                <a:cs typeface="Times New Roman"/>
              </a:rPr>
              <a:t>dell’espressione, avrete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adeguato riconoscimento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riceverete </a:t>
            </a:r>
            <a:r>
              <a:rPr sz="1200" dirty="0">
                <a:latin typeface="Times New Roman"/>
                <a:cs typeface="Times New Roman"/>
              </a:rPr>
              <a:t>il dovuto apprezzamento mentre vi </a:t>
            </a:r>
            <a:r>
              <a:rPr sz="1200" spc="-5" dirty="0">
                <a:latin typeface="Times New Roman"/>
                <a:cs typeface="Times New Roman"/>
              </a:rPr>
              <a:t>eleverete nella </a:t>
            </a:r>
            <a:r>
              <a:rPr sz="1200" dirty="0">
                <a:latin typeface="Times New Roman"/>
                <a:cs typeface="Times New Roman"/>
              </a:rPr>
              <a:t>scala 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morontiale e </a:t>
            </a:r>
            <a:r>
              <a:rPr sz="1200" spc="-5" dirty="0">
                <a:latin typeface="Times New Roman"/>
                <a:cs typeface="Times New Roman"/>
              </a:rPr>
              <a:t>del compimento spirituale. Non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esserci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ostacolo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eredità </a:t>
            </a:r>
            <a:r>
              <a:rPr sz="1200" dirty="0">
                <a:latin typeface="Times New Roman"/>
                <a:cs typeface="Times New Roman"/>
              </a:rPr>
              <a:t>umana o alcuna </a:t>
            </a:r>
            <a:r>
              <a:rPr sz="1200" spc="-5" dirty="0">
                <a:latin typeface="Times New Roman"/>
                <a:cs typeface="Times New Roman"/>
              </a:rPr>
              <a:t>carenza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ambiente terreno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morontiale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compenserà </a:t>
            </a:r>
            <a:r>
              <a:rPr sz="1200" dirty="0">
                <a:latin typeface="Times New Roman"/>
                <a:cs typeface="Times New Roman"/>
              </a:rPr>
              <a:t>pienamente e non </a:t>
            </a:r>
            <a:r>
              <a:rPr sz="1200" spc="-5" dirty="0">
                <a:latin typeface="Times New Roman"/>
                <a:cs typeface="Times New Roman"/>
              </a:rPr>
              <a:t>rimuoverà </a:t>
            </a:r>
            <a:r>
              <a:rPr sz="1200" dirty="0">
                <a:latin typeface="Times New Roman"/>
                <a:cs typeface="Times New Roman"/>
              </a:rPr>
              <a:t>totalmente. E tutte </a:t>
            </a:r>
            <a:r>
              <a:rPr sz="1200" spc="-5" dirty="0">
                <a:latin typeface="Times New Roman"/>
                <a:cs typeface="Times New Roman"/>
              </a:rPr>
              <a:t>queste soddisfazioni  della riuscita artistica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dell’autorealizzazione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piena espressione si compiranno grazie 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personali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avanzamento progressivo.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le aspirazioni </a:t>
            </a:r>
            <a:r>
              <a:rPr sz="1200" spc="-5" dirty="0">
                <a:latin typeface="Times New Roman"/>
                <a:cs typeface="Times New Roman"/>
              </a:rPr>
              <a:t>della mediocrità evoluzionaria </a:t>
            </a:r>
            <a:r>
              <a:rPr sz="1200" dirty="0">
                <a:latin typeface="Times New Roman"/>
                <a:cs typeface="Times New Roman"/>
              </a:rPr>
              <a:t>potranno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realizzate. </a:t>
            </a:r>
            <a:r>
              <a:rPr sz="1200" spc="-5" dirty="0">
                <a:latin typeface="Times New Roman"/>
                <a:cs typeface="Times New Roman"/>
              </a:rPr>
              <a:t>Benché gli Dei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7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819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conferiscano arbitrariamente talenti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attitudini ai figli del tempo, </a:t>
            </a:r>
            <a:r>
              <a:rPr sz="1200" dirty="0">
                <a:latin typeface="Times New Roman"/>
                <a:cs typeface="Times New Roman"/>
              </a:rPr>
              <a:t>provvedono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della soddisfazione </a:t>
            </a:r>
            <a:r>
              <a:rPr sz="1200" dirty="0">
                <a:latin typeface="Times New Roman"/>
                <a:cs typeface="Times New Roman"/>
              </a:rPr>
              <a:t>di tutti i  loro nobili </a:t>
            </a:r>
            <a:r>
              <a:rPr sz="1200" spc="-5" dirty="0">
                <a:latin typeface="Times New Roman"/>
                <a:cs typeface="Times New Roman"/>
              </a:rPr>
              <a:t>desideri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gratificazione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ardente desiderio umano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autoespressione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3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(508.2) 44:8.4 </a:t>
            </a:r>
            <a:r>
              <a:rPr sz="1200" spc="-5" dirty="0">
                <a:latin typeface="Times New Roman"/>
                <a:cs typeface="Times New Roman"/>
              </a:rPr>
              <a:t>Ma ogni essere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dovrebbe ricordare questo: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ambizioni di </a:t>
            </a:r>
            <a:r>
              <a:rPr sz="1200" spc="-5" dirty="0">
                <a:latin typeface="Times New Roman"/>
                <a:cs typeface="Times New Roman"/>
              </a:rPr>
              <a:t>eccellere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affliggono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persisteranno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nella carriera morontiale </a:t>
            </a:r>
            <a:r>
              <a:rPr sz="1200" dirty="0">
                <a:latin typeface="Times New Roman"/>
                <a:cs typeface="Times New Roman"/>
              </a:rPr>
              <a:t>e spirituale.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ascendenti morontiani </a:t>
            </a:r>
            <a:r>
              <a:rPr sz="1200" spc="-5" dirty="0">
                <a:latin typeface="Times New Roman"/>
                <a:cs typeface="Times New Roman"/>
              </a:rPr>
              <a:t>imparano </a:t>
            </a:r>
            <a:r>
              <a:rPr sz="1200" dirty="0">
                <a:latin typeface="Times New Roman"/>
                <a:cs typeface="Times New Roman"/>
              </a:rPr>
              <a:t>a rendere sociali  i </a:t>
            </a:r>
            <a:r>
              <a:rPr sz="1200" spc="-5" dirty="0">
                <a:latin typeface="Times New Roman"/>
                <a:cs typeface="Times New Roman"/>
              </a:rPr>
              <a:t>loro desideri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ambizioni </a:t>
            </a:r>
            <a:r>
              <a:rPr sz="1200" spc="-5" dirty="0">
                <a:latin typeface="Times New Roman"/>
                <a:cs typeface="Times New Roman"/>
              </a:rPr>
              <a:t>egoistiche </a:t>
            </a:r>
            <a:r>
              <a:rPr sz="1200" dirty="0">
                <a:latin typeface="Times New Roman"/>
                <a:cs typeface="Times New Roman"/>
              </a:rPr>
              <a:t>di un tempo. Ciò </a:t>
            </a:r>
            <a:r>
              <a:rPr sz="1200" spc="-5" dirty="0">
                <a:latin typeface="Times New Roman"/>
                <a:cs typeface="Times New Roman"/>
              </a:rPr>
              <a:t>nonostante, quelle cose </a:t>
            </a:r>
            <a:r>
              <a:rPr sz="1200" dirty="0">
                <a:latin typeface="Times New Roman"/>
                <a:cs typeface="Times New Roman"/>
              </a:rPr>
              <a:t>che avete </a:t>
            </a:r>
            <a:r>
              <a:rPr sz="1200" spc="-5" dirty="0">
                <a:latin typeface="Times New Roman"/>
                <a:cs typeface="Times New Roman"/>
              </a:rPr>
              <a:t>così  sinceramente anelato </a:t>
            </a:r>
            <a:r>
              <a:rPr sz="1200" dirty="0">
                <a:latin typeface="Times New Roman"/>
                <a:cs typeface="Times New Roman"/>
              </a:rPr>
              <a:t>a fare 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circostanze vi hanno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persistentemente </a:t>
            </a:r>
            <a:r>
              <a:rPr sz="1200" spc="-5" dirty="0">
                <a:latin typeface="Times New Roman"/>
                <a:cs typeface="Times New Roman"/>
              </a:rPr>
              <a:t>negato, se,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acquisito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discernimento </a:t>
            </a:r>
            <a:r>
              <a:rPr sz="1200" dirty="0">
                <a:latin typeface="Times New Roman"/>
                <a:cs typeface="Times New Roman"/>
              </a:rPr>
              <a:t>della vera mota </a:t>
            </a:r>
            <a:r>
              <a:rPr sz="1200" spc="-5" dirty="0">
                <a:latin typeface="Times New Roman"/>
                <a:cs typeface="Times New Roman"/>
              </a:rPr>
              <a:t>nella carriera </a:t>
            </a:r>
            <a:r>
              <a:rPr sz="1200" dirty="0">
                <a:latin typeface="Times New Roman"/>
                <a:cs typeface="Times New Roman"/>
              </a:rPr>
              <a:t>morontiale, </a:t>
            </a:r>
            <a:r>
              <a:rPr sz="1200" spc="-5" dirty="0">
                <a:latin typeface="Times New Roman"/>
                <a:cs typeface="Times New Roman"/>
              </a:rPr>
              <a:t>desidererete ancora farle, allora </a:t>
            </a:r>
            <a:r>
              <a:rPr sz="1200" dirty="0">
                <a:latin typeface="Times New Roman"/>
                <a:cs typeface="Times New Roman"/>
              </a:rPr>
              <a:t>vi sarà certamente </a:t>
            </a:r>
            <a:r>
              <a:rPr sz="1200" spc="-5" dirty="0">
                <a:latin typeface="Times New Roman"/>
                <a:cs typeface="Times New Roman"/>
              </a:rPr>
              <a:t>offerta ogni </a:t>
            </a:r>
            <a:r>
              <a:rPr sz="1200" dirty="0">
                <a:latin typeface="Times New Roman"/>
                <a:cs typeface="Times New Roman"/>
              </a:rPr>
              <a:t>opportunità  di </a:t>
            </a:r>
            <a:r>
              <a:rPr sz="1200" spc="-5" dirty="0">
                <a:latin typeface="Times New Roman"/>
                <a:cs typeface="Times New Roman"/>
              </a:rPr>
              <a:t>soddisfare pienamente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desideri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accarezzati.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(508.3) 44:8.5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lascino l’Universo locale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iniziare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carriera spirituale, saranno soddisfatti </a:t>
            </a:r>
            <a:r>
              <a:rPr sz="1200" dirty="0">
                <a:latin typeface="Times New Roman"/>
                <a:cs typeface="Times New Roman"/>
              </a:rPr>
              <a:t>in tutti i  loro </a:t>
            </a:r>
            <a:r>
              <a:rPr sz="1200" spc="-5" dirty="0">
                <a:latin typeface="Times New Roman"/>
                <a:cs typeface="Times New Roman"/>
              </a:rPr>
              <a:t>aneliti intellettuali, artistici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o in tutte le </a:t>
            </a:r>
            <a:r>
              <a:rPr sz="1200" spc="-5" dirty="0">
                <a:latin typeface="Times New Roman"/>
                <a:cs typeface="Times New Roman"/>
              </a:rPr>
              <a:t>ambizioni sincere che hanno sempre caratterizzato </a:t>
            </a:r>
            <a:r>
              <a:rPr sz="1200" dirty="0">
                <a:latin typeface="Times New Roman"/>
                <a:cs typeface="Times New Roman"/>
              </a:rPr>
              <a:t>i loro piani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d’esistenza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morontiale.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conquista dell’uguaglianza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soddisfacimento dell’autoespressione </a:t>
            </a:r>
            <a:r>
              <a:rPr sz="1200" dirty="0">
                <a:latin typeface="Times New Roman"/>
                <a:cs typeface="Times New Roman"/>
              </a:rPr>
              <a:t>e dell’autorealizzazione,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</a:t>
            </a:r>
            <a:endParaRPr sz="1200">
              <a:latin typeface="Times New Roman"/>
              <a:cs typeface="Times New Roman"/>
            </a:endParaRPr>
          </a:p>
          <a:p>
            <a:pPr marL="88900" marR="1066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non 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status esperienziale </a:t>
            </a:r>
            <a:r>
              <a:rPr sz="1200" dirty="0">
                <a:latin typeface="Times New Roman"/>
                <a:cs typeface="Times New Roman"/>
              </a:rPr>
              <a:t>identico né la </a:t>
            </a:r>
            <a:r>
              <a:rPr sz="1200" spc="-5" dirty="0">
                <a:latin typeface="Times New Roman"/>
                <a:cs typeface="Times New Roman"/>
              </a:rPr>
              <a:t>completa cancellazione delle caratteristiche </a:t>
            </a:r>
            <a:r>
              <a:rPr sz="1200" dirty="0">
                <a:latin typeface="Times New Roman"/>
                <a:cs typeface="Times New Roman"/>
              </a:rPr>
              <a:t>individuali di </a:t>
            </a:r>
            <a:r>
              <a:rPr sz="1200" spc="-5" dirty="0">
                <a:latin typeface="Times New Roman"/>
                <a:cs typeface="Times New Roman"/>
              </a:rPr>
              <a:t>abilità,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espressione. Ma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differenziale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conseguimento esperienziale </a:t>
            </a:r>
            <a:r>
              <a:rPr sz="1200" dirty="0">
                <a:latin typeface="Times New Roman"/>
                <a:cs typeface="Times New Roman"/>
              </a:rPr>
              <a:t>personale non </a:t>
            </a:r>
            <a:r>
              <a:rPr sz="1200" spc="-5" dirty="0">
                <a:latin typeface="Times New Roman"/>
                <a:cs typeface="Times New Roman"/>
              </a:rPr>
              <a:t>sarà reso </a:t>
            </a:r>
            <a:r>
              <a:rPr sz="1200" dirty="0">
                <a:latin typeface="Times New Roman"/>
                <a:cs typeface="Times New Roman"/>
              </a:rPr>
              <a:t>uguale </a:t>
            </a:r>
            <a:r>
              <a:rPr sz="1200" spc="-5" dirty="0">
                <a:latin typeface="Times New Roman"/>
                <a:cs typeface="Times New Roman"/>
              </a:rPr>
              <a:t>ed  uniforme finché </a:t>
            </a:r>
            <a:r>
              <a:rPr sz="1200" dirty="0">
                <a:latin typeface="Times New Roman"/>
                <a:cs typeface="Times New Roman"/>
              </a:rPr>
              <a:t>non avrete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del Paradiso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fronteggeranno</a:t>
            </a:r>
            <a:endParaRPr sz="1200">
              <a:latin typeface="Times New Roman"/>
              <a:cs typeface="Times New Roman"/>
            </a:endParaRPr>
          </a:p>
          <a:p>
            <a:pPr marL="88900" marR="35941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aggiustarsi </a:t>
            </a:r>
            <a:r>
              <a:rPr sz="1200" spc="-5" dirty="0">
                <a:latin typeface="Times New Roman"/>
                <a:cs typeface="Times New Roman"/>
              </a:rPr>
              <a:t>su quel differenziale </a:t>
            </a:r>
            <a:r>
              <a:rPr sz="1200" dirty="0">
                <a:latin typeface="Times New Roman"/>
                <a:cs typeface="Times New Roman"/>
              </a:rPr>
              <a:t>absonito </a:t>
            </a:r>
            <a:r>
              <a:rPr sz="1200" spc="-5" dirty="0">
                <a:latin typeface="Times New Roman"/>
                <a:cs typeface="Times New Roman"/>
              </a:rPr>
              <a:t>dell’esperienza personale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livellato solo </a:t>
            </a:r>
            <a:r>
              <a:rPr sz="1200" dirty="0">
                <a:latin typeface="Times New Roman"/>
                <a:cs typeface="Times New Roman"/>
              </a:rPr>
              <a:t>raggiungendo in 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ultimo 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destino 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stadio spirituale dei finalitari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699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(508.4) 44:8.6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storia </a:t>
            </a:r>
            <a:r>
              <a:rPr sz="1200" spc="-5" dirty="0">
                <a:latin typeface="Times New Roman"/>
                <a:cs typeface="Times New Roman"/>
              </a:rPr>
              <a:t>degli artigiani celesti, quel corpo cosmopolita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mirabili lavoratori che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contribuiscono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glorificare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architettoniche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rappresentazioni artistiche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bellezza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dei Creatori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Paradisiaci.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(508.5) 44:8.7 </a:t>
            </a:r>
            <a:r>
              <a:rPr sz="1200" spc="-5" dirty="0">
                <a:latin typeface="Times New Roman"/>
                <a:cs typeface="Times New Roman"/>
              </a:rPr>
              <a:t>[Redatto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Arcangelo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658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2705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divine portò </a:t>
            </a:r>
            <a:r>
              <a:rPr sz="1200" spc="-5" dirty="0">
                <a:latin typeface="Times New Roman"/>
                <a:cs typeface="Times New Roman"/>
              </a:rPr>
              <a:t>alla creazione della </a:t>
            </a:r>
            <a:r>
              <a:rPr sz="1200" dirty="0">
                <a:latin typeface="Times New Roman"/>
                <a:cs typeface="Times New Roman"/>
              </a:rPr>
              <a:t>più alta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spirituale originata </a:t>
            </a:r>
            <a:r>
              <a:rPr sz="1200" spc="-5" dirty="0">
                <a:latin typeface="Times New Roman"/>
                <a:cs typeface="Times New Roman"/>
              </a:rPr>
              <a:t>dal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 </a:t>
            </a:r>
            <a:r>
              <a:rPr sz="1200" dirty="0">
                <a:latin typeface="Times New Roman"/>
                <a:cs typeface="Times New Roman"/>
              </a:rPr>
              <a:t>Spirito, il </a:t>
            </a:r>
            <a:r>
              <a:rPr sz="1200" spc="-5" dirty="0">
                <a:latin typeface="Times New Roman"/>
                <a:cs typeface="Times New Roman"/>
              </a:rPr>
              <a:t>Radioso Astro 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43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(369.5) 33:4.2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viene generato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saggezza </a:t>
            </a:r>
            <a:r>
              <a:rPr sz="1200" dirty="0">
                <a:latin typeface="Times New Roman"/>
                <a:cs typeface="Times New Roman"/>
              </a:rPr>
              <a:t>e maestà.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creare,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fatto creano, </a:t>
            </a:r>
            <a:r>
              <a:rPr sz="1200" dirty="0">
                <a:latin typeface="Times New Roman"/>
                <a:cs typeface="Times New Roman"/>
              </a:rPr>
              <a:t>un numero </a:t>
            </a:r>
            <a:r>
              <a:rPr sz="1200" spc="-5" dirty="0">
                <a:latin typeface="Times New Roman"/>
                <a:cs typeface="Times New Roman"/>
              </a:rPr>
              <a:t>illimitato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uguali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stessi in divinità; ma </a:t>
            </a:r>
            <a:r>
              <a:rPr sz="1200" spc="-5" dirty="0">
                <a:latin typeface="Times New Roman"/>
                <a:cs typeface="Times New Roman"/>
              </a:rPr>
              <a:t>questi Figli, </a:t>
            </a:r>
            <a:r>
              <a:rPr sz="1200" dirty="0">
                <a:latin typeface="Times New Roman"/>
                <a:cs typeface="Times New Roman"/>
              </a:rPr>
              <a:t>in unione </a:t>
            </a:r>
            <a:r>
              <a:rPr sz="1200" spc="1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Figlie 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possono creare </a:t>
            </a:r>
            <a:r>
              <a:rPr sz="1200" dirty="0">
                <a:latin typeface="Times New Roman"/>
                <a:cs typeface="Times New Roman"/>
              </a:rPr>
              <a:t>un solo Radioso </a:t>
            </a:r>
            <a:r>
              <a:rPr sz="1200" spc="-5" dirty="0">
                <a:latin typeface="Times New Roman"/>
                <a:cs typeface="Times New Roman"/>
              </a:rPr>
              <a:t>Astro del </a:t>
            </a:r>
            <a:r>
              <a:rPr sz="1200" dirty="0">
                <a:latin typeface="Times New Roman"/>
                <a:cs typeface="Times New Roman"/>
              </a:rPr>
              <a:t>Mattino 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Universo, un solo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simile a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e che  </a:t>
            </a:r>
            <a:r>
              <a:rPr sz="1200" spc="-5" dirty="0">
                <a:latin typeface="Times New Roman"/>
                <a:cs typeface="Times New Roman"/>
              </a:rPr>
              <a:t>compartecipa largamente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nature </a:t>
            </a:r>
            <a:r>
              <a:rPr sz="1200" dirty="0">
                <a:latin typeface="Times New Roman"/>
                <a:cs typeface="Times New Roman"/>
              </a:rPr>
              <a:t>congiunte, ma non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creatrici.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è simile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d’Universo in divinità di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considerevolmente limitato negli attributi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(369.6) 33:4.3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primogenito dei </a:t>
            </a:r>
            <a:r>
              <a:rPr sz="1200" dirty="0">
                <a:latin typeface="Times New Roman"/>
                <a:cs typeface="Times New Roman"/>
              </a:rPr>
              <a:t>genitori di un nuovo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è una personalità </a:t>
            </a:r>
            <a:r>
              <a:rPr sz="1200" spc="-5" dirty="0">
                <a:latin typeface="Times New Roman"/>
                <a:cs typeface="Times New Roman"/>
              </a:rPr>
              <a:t>straordinaria che </a:t>
            </a:r>
            <a:r>
              <a:rPr sz="1200" dirty="0">
                <a:latin typeface="Times New Roman"/>
                <a:cs typeface="Times New Roman"/>
              </a:rPr>
              <a:t>possiede molti </a:t>
            </a:r>
            <a:r>
              <a:rPr sz="1200" spc="-5" dirty="0">
                <a:latin typeface="Times New Roman"/>
                <a:cs typeface="Times New Roman"/>
              </a:rPr>
              <a:t>tratti meravigliosi </a:t>
            </a:r>
            <a:r>
              <a:rPr sz="1200" dirty="0">
                <a:latin typeface="Times New Roman"/>
                <a:cs typeface="Times New Roman"/>
              </a:rPr>
              <a:t>che  non sono </a:t>
            </a:r>
            <a:r>
              <a:rPr sz="1200" spc="-5" dirty="0">
                <a:latin typeface="Times New Roman"/>
                <a:cs typeface="Times New Roman"/>
              </a:rPr>
              <a:t>visibilmente presenti </a:t>
            </a:r>
            <a:r>
              <a:rPr sz="1200" dirty="0">
                <a:latin typeface="Times New Roman"/>
                <a:cs typeface="Times New Roman"/>
              </a:rPr>
              <a:t>in nessuno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ascendenti,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versatilità senza </a:t>
            </a:r>
            <a:r>
              <a:rPr sz="1200" dirty="0">
                <a:latin typeface="Times New Roman"/>
                <a:cs typeface="Times New Roman"/>
              </a:rPr>
              <a:t>uguali e di </a:t>
            </a:r>
            <a:r>
              <a:rPr sz="1200" spc="10" dirty="0">
                <a:latin typeface="Times New Roman"/>
                <a:cs typeface="Times New Roman"/>
              </a:rPr>
              <a:t>uno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splendore</a:t>
            </a:r>
            <a:endParaRPr sz="1200">
              <a:latin typeface="Times New Roman"/>
              <a:cs typeface="Times New Roman"/>
            </a:endParaRPr>
          </a:p>
          <a:p>
            <a:pPr marL="88900" marR="30035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inimmaginabile. Questa personalità celeste ingloba </a:t>
            </a:r>
            <a:r>
              <a:rPr sz="1200" dirty="0">
                <a:latin typeface="Times New Roman"/>
                <a:cs typeface="Times New Roman"/>
              </a:rPr>
              <a:t>la volontà divina </a:t>
            </a:r>
            <a:r>
              <a:rPr sz="1200" spc="-5" dirty="0">
                <a:latin typeface="Times New Roman"/>
                <a:cs typeface="Times New Roman"/>
              </a:rPr>
              <a:t>del Figlio combinata con l’immaginazione creativa </a:t>
            </a:r>
            <a:r>
              <a:rPr sz="1200" dirty="0">
                <a:latin typeface="Times New Roman"/>
                <a:cs typeface="Times New Roman"/>
              </a:rPr>
              <a:t>dello  Spirito. I </a:t>
            </a:r>
            <a:r>
              <a:rPr sz="1200" spc="-5" dirty="0">
                <a:latin typeface="Times New Roman"/>
                <a:cs typeface="Times New Roman"/>
              </a:rPr>
              <a:t>pensieri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atti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Radioso Astro del </a:t>
            </a:r>
            <a:r>
              <a:rPr sz="1200" dirty="0">
                <a:latin typeface="Times New Roman"/>
                <a:cs typeface="Times New Roman"/>
              </a:rPr>
              <a:t>Mattino </a:t>
            </a:r>
            <a:r>
              <a:rPr sz="1200" spc="-5" dirty="0">
                <a:latin typeface="Times New Roman"/>
                <a:cs typeface="Times New Roman"/>
              </a:rPr>
              <a:t>saranno sempre pienamente rappresentativi del Figlio </a:t>
            </a:r>
            <a:r>
              <a:rPr sz="1200" dirty="0">
                <a:latin typeface="Times New Roman"/>
                <a:cs typeface="Times New Roman"/>
              </a:rPr>
              <a:t>Creatore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quanto</a:t>
            </a:r>
            <a:endParaRPr sz="1200">
              <a:latin typeface="Times New Roman"/>
              <a:cs typeface="Times New Roman"/>
            </a:endParaRPr>
          </a:p>
          <a:p>
            <a:pPr marL="88900" marR="5092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Creativo. Questo essere </a:t>
            </a:r>
            <a:r>
              <a:rPr sz="1200" dirty="0">
                <a:latin typeface="Times New Roman"/>
                <a:cs typeface="Times New Roman"/>
              </a:rPr>
              <a:t>è anche capace di una totale comprensione e di un </a:t>
            </a:r>
            <a:r>
              <a:rPr sz="1200" spc="-5" dirty="0">
                <a:latin typeface="Times New Roman"/>
                <a:cs typeface="Times New Roman"/>
              </a:rPr>
              <a:t>affettuoso </a:t>
            </a:r>
            <a:r>
              <a:rPr sz="1200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sia con </a:t>
            </a:r>
            <a:r>
              <a:rPr sz="1200" dirty="0">
                <a:latin typeface="Times New Roman"/>
                <a:cs typeface="Times New Roman"/>
              </a:rPr>
              <a:t>le schiere  </a:t>
            </a:r>
            <a:r>
              <a:rPr sz="1200" spc="-5" dirty="0">
                <a:latin typeface="Times New Roman"/>
                <a:cs typeface="Times New Roman"/>
              </a:rPr>
              <a:t>serafiche </a:t>
            </a:r>
            <a:r>
              <a:rPr sz="1200" dirty="0">
                <a:latin typeface="Times New Roman"/>
                <a:cs typeface="Times New Roman"/>
              </a:rPr>
              <a:t>spirituali che con le </a:t>
            </a:r>
            <a:r>
              <a:rPr sz="1200" spc="-5" dirty="0">
                <a:latin typeface="Times New Roman"/>
                <a:cs typeface="Times New Roman"/>
              </a:rPr>
              <a:t>creature evoluzionarie materiali dotate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4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(370.1) 33:4.4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Radioso </a:t>
            </a:r>
            <a:r>
              <a:rPr sz="1200" dirty="0">
                <a:latin typeface="Times New Roman"/>
                <a:cs typeface="Times New Roman"/>
              </a:rPr>
              <a:t>Astro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Mattino non è un </a:t>
            </a:r>
            <a:r>
              <a:rPr sz="1200" spc="-5" dirty="0">
                <a:latin typeface="Times New Roman"/>
                <a:cs typeface="Times New Roman"/>
              </a:rPr>
              <a:t>creatore, </a:t>
            </a:r>
            <a:r>
              <a:rPr sz="1200" dirty="0">
                <a:latin typeface="Times New Roman"/>
                <a:cs typeface="Times New Roman"/>
              </a:rPr>
              <a:t>ma è un meraviglioso </a:t>
            </a:r>
            <a:r>
              <a:rPr sz="1200" spc="-5" dirty="0">
                <a:latin typeface="Times New Roman"/>
                <a:cs typeface="Times New Roman"/>
              </a:rPr>
              <a:t>amministratore, essendo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rappresentante  amministrativo personale del Figlio Creatore. </a:t>
            </a:r>
            <a:r>
              <a:rPr sz="1200" dirty="0">
                <a:latin typeface="Times New Roman"/>
                <a:cs typeface="Times New Roman"/>
              </a:rPr>
              <a:t>Tranne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 la creazione e la </a:t>
            </a:r>
            <a:r>
              <a:rPr sz="1200" spc="-5" dirty="0">
                <a:latin typeface="Times New Roman"/>
                <a:cs typeface="Times New Roman"/>
              </a:rPr>
              <a:t>trasmissione della vita,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 consultano mai su importanti procedure </a:t>
            </a:r>
            <a:r>
              <a:rPr sz="1200" dirty="0">
                <a:latin typeface="Times New Roman"/>
                <a:cs typeface="Times New Roman"/>
              </a:rPr>
              <a:t>dell’Universo senza 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Gabriele.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2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(370.2) 33:4.5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capo esecutivo dell’Universo </a:t>
            </a:r>
            <a:r>
              <a:rPr sz="1200" dirty="0">
                <a:latin typeface="Times New Roman"/>
                <a:cs typeface="Times New Roman"/>
              </a:rPr>
              <a:t>di Nebadon e </a:t>
            </a:r>
            <a:r>
              <a:rPr sz="1200" spc="-5" dirty="0">
                <a:latin typeface="Times New Roman"/>
                <a:cs typeface="Times New Roman"/>
              </a:rPr>
              <a:t>l’arbitro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appelli </a:t>
            </a:r>
            <a:r>
              <a:rPr sz="1200" spc="-5" dirty="0">
                <a:latin typeface="Times New Roman"/>
                <a:cs typeface="Times New Roman"/>
              </a:rPr>
              <a:t>esecutivi concernenti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sua amministrazione. Questo amministratore </a:t>
            </a:r>
            <a:r>
              <a:rPr sz="1200" dirty="0">
                <a:latin typeface="Times New Roman"/>
                <a:cs typeface="Times New Roman"/>
              </a:rPr>
              <a:t>dell’Universo fu </a:t>
            </a:r>
            <a:r>
              <a:rPr sz="1200" spc="-5" dirty="0">
                <a:latin typeface="Times New Roman"/>
                <a:cs typeface="Times New Roman"/>
              </a:rPr>
              <a:t>creato con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compito, </a:t>
            </a:r>
            <a:r>
              <a:rPr sz="1200" dirty="0">
                <a:latin typeface="Times New Roman"/>
                <a:cs typeface="Times New Roman"/>
              </a:rPr>
              <a:t>ma ha acquisito  </a:t>
            </a:r>
            <a:r>
              <a:rPr sz="1200" spc="-5" dirty="0">
                <a:latin typeface="Times New Roman"/>
                <a:cs typeface="Times New Roman"/>
              </a:rPr>
              <a:t>esperienza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l’evoluzione 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02678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45: 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L’amministrazione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del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sistema</a:t>
            </a:r>
            <a:r>
              <a:rPr sz="2200" b="1" spc="6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locale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40065" cy="325755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8001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(509.1) 45:0.1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amministrativo </a:t>
            </a:r>
            <a:r>
              <a:rPr sz="1200" dirty="0">
                <a:latin typeface="Times New Roman"/>
                <a:cs typeface="Times New Roman"/>
              </a:rPr>
              <a:t>di Satania 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ammasso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cinquantasette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architettoniche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Jerusem stessa, 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satelliti maggiori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quarantanove </a:t>
            </a:r>
            <a:r>
              <a:rPr sz="1200" dirty="0">
                <a:latin typeface="Times New Roman"/>
                <a:cs typeface="Times New Roman"/>
              </a:rPr>
              <a:t>subsatelliti.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quasi cento </a:t>
            </a:r>
            <a:r>
              <a:rPr sz="1200" dirty="0">
                <a:latin typeface="Times New Roman"/>
                <a:cs typeface="Times New Roman"/>
              </a:rPr>
              <a:t>volte le dimensioni di  </a:t>
            </a:r>
            <a:r>
              <a:rPr sz="1200" spc="-5" dirty="0">
                <a:latin typeface="Times New Roman"/>
                <a:cs typeface="Times New Roman"/>
              </a:rPr>
              <a:t>Urantia, sebbene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gravità sia </a:t>
            </a:r>
            <a:r>
              <a:rPr sz="1200" dirty="0">
                <a:latin typeface="Times New Roman"/>
                <a:cs typeface="Times New Roman"/>
              </a:rPr>
              <a:t>un po’ inferiore. I satelliti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transizione, </a:t>
            </a:r>
            <a:r>
              <a:rPr sz="1200" dirty="0">
                <a:latin typeface="Times New Roman"/>
                <a:cs typeface="Times New Roman"/>
              </a:rPr>
              <a:t>ciascuno </a:t>
            </a:r>
            <a:r>
              <a:rPr sz="1200" spc="-5" dirty="0">
                <a:latin typeface="Times New Roman"/>
                <a:cs typeface="Times New Roman"/>
              </a:rPr>
              <a:t>dei  quali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circa dieci </a:t>
            </a:r>
            <a:r>
              <a:rPr sz="1200" dirty="0">
                <a:latin typeface="Times New Roman"/>
                <a:cs typeface="Times New Roman"/>
              </a:rPr>
              <a:t>volte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mentre i sette </a:t>
            </a:r>
            <a:r>
              <a:rPr sz="1200" spc="-5" dirty="0">
                <a:latin typeface="Times New Roman"/>
                <a:cs typeface="Times New Roman"/>
              </a:rPr>
              <a:t>subsatelliti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hanno </a:t>
            </a:r>
            <a:r>
              <a:rPr sz="1200" spc="5" dirty="0">
                <a:latin typeface="Times New Roman"/>
                <a:cs typeface="Times New Roman"/>
              </a:rPr>
              <a:t>quasi 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le dimensioni di</a:t>
            </a:r>
            <a:r>
              <a:rPr sz="1200" spc="-5" dirty="0">
                <a:latin typeface="Times New Roman"/>
                <a:cs typeface="Times New Roman"/>
              </a:rPr>
              <a:t>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(509.2) 45:0.2 </a:t>
            </a:r>
            <a:r>
              <a:rPr sz="1200" dirty="0">
                <a:latin typeface="Times New Roman"/>
                <a:cs typeface="Times New Roman"/>
              </a:rPr>
              <a:t>I sette 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sono i sette subsatelliti del mondo di transizione </a:t>
            </a:r>
            <a:r>
              <a:rPr sz="1200" spc="-5" dirty="0">
                <a:latin typeface="Times New Roman"/>
                <a:cs typeface="Times New Roman"/>
              </a:rPr>
              <a:t>numero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851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(509.3) 45:0.3 </a:t>
            </a:r>
            <a:r>
              <a:rPr sz="1200" spc="-5" dirty="0">
                <a:latin typeface="Times New Roman"/>
                <a:cs typeface="Times New Roman"/>
              </a:rPr>
              <a:t>Questo intero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cinquantasette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architettonici </a:t>
            </a:r>
            <a:r>
              <a:rPr sz="1200" dirty="0">
                <a:latin typeface="Times New Roman"/>
                <a:cs typeface="Times New Roman"/>
              </a:rPr>
              <a:t>è illuminato, </a:t>
            </a:r>
            <a:r>
              <a:rPr sz="1200" spc="-5" dirty="0">
                <a:latin typeface="Times New Roman"/>
                <a:cs typeface="Times New Roman"/>
              </a:rPr>
              <a:t>riscaldato, </a:t>
            </a:r>
            <a:r>
              <a:rPr sz="1200" dirty="0">
                <a:latin typeface="Times New Roman"/>
                <a:cs typeface="Times New Roman"/>
              </a:rPr>
              <a:t>fornito di </a:t>
            </a:r>
            <a:r>
              <a:rPr sz="1200" spc="-5" dirty="0">
                <a:latin typeface="Times New Roman"/>
                <a:cs typeface="Times New Roman"/>
              </a:rPr>
              <a:t>acqua ed alimentato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in modo indipendente </a:t>
            </a:r>
            <a:r>
              <a:rPr sz="1200" spc="-5" dirty="0">
                <a:latin typeface="Times New Roman"/>
                <a:cs typeface="Times New Roman"/>
              </a:rPr>
              <a:t>dall’azione coordinata del 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Satania e </a:t>
            </a:r>
            <a:r>
              <a:rPr sz="1200" spc="-5" dirty="0">
                <a:latin typeface="Times New Roman"/>
                <a:cs typeface="Times New Roman"/>
              </a:rPr>
              <a:t>dei Controllori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Maestri, secondo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tecnica stabilita dell’organizzazione 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dispositivi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sfere espressamente create. Si prendono </a:t>
            </a:r>
            <a:r>
              <a:rPr sz="1200" dirty="0">
                <a:latin typeface="Times New Roman"/>
                <a:cs typeface="Times New Roman"/>
              </a:rPr>
              <a:t>cura di esse  </a:t>
            </a:r>
            <a:r>
              <a:rPr sz="1200" spc="-5" dirty="0">
                <a:latin typeface="Times New Roman"/>
                <a:cs typeface="Times New Roman"/>
              </a:rPr>
              <a:t>fisicamente </a:t>
            </a:r>
            <a:r>
              <a:rPr sz="1200" dirty="0">
                <a:latin typeface="Times New Roman"/>
                <a:cs typeface="Times New Roman"/>
              </a:rPr>
              <a:t>e le sostengono in altri modi </a:t>
            </a:r>
            <a:r>
              <a:rPr sz="1200" spc="-5" dirty="0">
                <a:latin typeface="Times New Roman"/>
                <a:cs typeface="Times New Roman"/>
              </a:rPr>
              <a:t>anche gli spornagia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culturali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transizione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(509.4) 45:1.1 </a:t>
            </a:r>
            <a:r>
              <a:rPr sz="1200" dirty="0">
                <a:latin typeface="Times New Roman"/>
                <a:cs typeface="Times New Roman"/>
              </a:rPr>
              <a:t>I sette mondi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ruotano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Jerusem sono generalmente conosciuti </a:t>
            </a:r>
            <a:r>
              <a:rPr sz="1200" dirty="0">
                <a:latin typeface="Times New Roman"/>
                <a:cs typeface="Times New Roman"/>
              </a:rPr>
              <a:t>come le </a:t>
            </a:r>
            <a:r>
              <a:rPr sz="1200" spc="-5" dirty="0">
                <a:latin typeface="Times New Roman"/>
                <a:cs typeface="Times New Roman"/>
              </a:rPr>
              <a:t>sfere culturali </a:t>
            </a:r>
            <a:r>
              <a:rPr sz="1200" dirty="0">
                <a:latin typeface="Times New Roman"/>
                <a:cs typeface="Times New Roman"/>
              </a:rPr>
              <a:t>di transizione.  I loro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designati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dal consiglio esecutivo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Queste sfere </a:t>
            </a:r>
            <a:r>
              <a:rPr sz="1200" dirty="0">
                <a:latin typeface="Times New Roman"/>
                <a:cs typeface="Times New Roman"/>
              </a:rPr>
              <a:t>sono numerate e  </a:t>
            </a:r>
            <a:r>
              <a:rPr sz="1200" spc="-5" dirty="0">
                <a:latin typeface="Times New Roman"/>
                <a:cs typeface="Times New Roman"/>
              </a:rPr>
              <a:t>denominate come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50430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447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(509.5) 45:1.2 </a:t>
            </a:r>
            <a:r>
              <a:rPr sz="1200" i="1" spc="-5" dirty="0">
                <a:latin typeface="Times New Roman"/>
                <a:cs typeface="Times New Roman"/>
              </a:rPr>
              <a:t>Numero </a:t>
            </a:r>
            <a:r>
              <a:rPr sz="1200" i="1" dirty="0">
                <a:latin typeface="Times New Roman"/>
                <a:cs typeface="Times New Roman"/>
              </a:rPr>
              <a:t>1. Il </a:t>
            </a:r>
            <a:r>
              <a:rPr sz="1200" i="1" spc="-5" dirty="0">
                <a:latin typeface="Times New Roman"/>
                <a:cs typeface="Times New Roman"/>
              </a:rPr>
              <a:t>Mondo </a:t>
            </a:r>
            <a:r>
              <a:rPr sz="1200" i="1" dirty="0">
                <a:latin typeface="Times New Roman"/>
                <a:cs typeface="Times New Roman"/>
              </a:rPr>
              <a:t>Finalitario.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sede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finalitario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locale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circondata  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d’accoglienza,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totalmente consacrati al piano d’ascensione dei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finalitario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accessibile </a:t>
            </a:r>
            <a:r>
              <a:rPr sz="1200" spc="-1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di tutti i sette mondi </a:t>
            </a:r>
            <a:r>
              <a:rPr sz="1200" spc="-5" dirty="0">
                <a:latin typeface="Times New Roman"/>
                <a:cs typeface="Times New Roman"/>
              </a:rPr>
              <a:t>delle dimore.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trasportatori portano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personalità ascendenti </a:t>
            </a:r>
            <a:r>
              <a:rPr sz="1200" dirty="0">
                <a:latin typeface="Times New Roman"/>
                <a:cs typeface="Times New Roman"/>
              </a:rPr>
              <a:t>avanti e </a:t>
            </a:r>
            <a:r>
              <a:rPr sz="1200" spc="-5" dirty="0">
                <a:latin typeface="Times New Roman"/>
                <a:cs typeface="Times New Roman"/>
              </a:rPr>
              <a:t>indietro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pellegrinaggi, </a:t>
            </a:r>
            <a:r>
              <a:rPr sz="1200" dirty="0">
                <a:latin typeface="Times New Roman"/>
                <a:cs typeface="Times New Roman"/>
              </a:rPr>
              <a:t>che hanno il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coltivare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fede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destino  ultimo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transizione. Sebbene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e le loro </a:t>
            </a:r>
            <a:r>
              <a:rPr sz="1200" spc="-5" dirty="0">
                <a:latin typeface="Times New Roman"/>
                <a:cs typeface="Times New Roman"/>
              </a:rPr>
              <a:t>strutture </a:t>
            </a:r>
            <a:r>
              <a:rPr sz="1200" dirty="0">
                <a:latin typeface="Times New Roman"/>
                <a:cs typeface="Times New Roman"/>
              </a:rPr>
              <a:t>non siano di solito </a:t>
            </a:r>
            <a:r>
              <a:rPr sz="1200" spc="-5" dirty="0">
                <a:latin typeface="Times New Roman"/>
                <a:cs typeface="Times New Roman"/>
              </a:rPr>
              <a:t>percepibili alla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vista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emozionati quando,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tanto, i </a:t>
            </a:r>
            <a:r>
              <a:rPr sz="1200" spc="-5" dirty="0">
                <a:latin typeface="Times New Roman"/>
                <a:cs typeface="Times New Roman"/>
              </a:rPr>
              <a:t>trasformatori dell’energia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63500" marR="165735">
              <a:lnSpc>
                <a:spcPct val="956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vi </a:t>
            </a:r>
            <a:r>
              <a:rPr sz="1200" spc="-5" dirty="0">
                <a:latin typeface="Times New Roman"/>
                <a:cs typeface="Times New Roman"/>
              </a:rPr>
              <a:t>renderanno </a:t>
            </a:r>
            <a:r>
              <a:rPr sz="1200" dirty="0">
                <a:latin typeface="Times New Roman"/>
                <a:cs typeface="Times New Roman"/>
              </a:rPr>
              <a:t>capaci di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rapido sguardo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alte personalità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che hanno  effettivamente </a:t>
            </a:r>
            <a:r>
              <a:rPr sz="1200" dirty="0">
                <a:latin typeface="Times New Roman"/>
                <a:cs typeface="Times New Roman"/>
              </a:rPr>
              <a:t>completato </a:t>
            </a:r>
            <a:r>
              <a:rPr sz="1200" spc="-5" dirty="0">
                <a:latin typeface="Times New Roman"/>
                <a:cs typeface="Times New Roman"/>
              </a:rPr>
              <a:t>l’ascensione al </a:t>
            </a:r>
            <a:r>
              <a:rPr sz="1200" dirty="0">
                <a:latin typeface="Times New Roman"/>
                <a:cs typeface="Times New Roman"/>
              </a:rPr>
              <a:t>Paradiso, e </a:t>
            </a:r>
            <a:r>
              <a:rPr sz="1200" spc="-5" dirty="0">
                <a:latin typeface="Times New Roman"/>
                <a:cs typeface="Times New Roman"/>
              </a:rPr>
              <a:t>che sono </a:t>
            </a:r>
            <a:r>
              <a:rPr sz="1200" dirty="0">
                <a:latin typeface="Times New Roman"/>
                <a:cs typeface="Times New Roman"/>
              </a:rPr>
              <a:t>ritornate </a:t>
            </a:r>
            <a:r>
              <a:rPr sz="1200" spc="-5" dirty="0">
                <a:latin typeface="Times New Roman"/>
                <a:cs typeface="Times New Roman"/>
              </a:rPr>
              <a:t>sugli stessi </a:t>
            </a:r>
            <a:r>
              <a:rPr sz="1200" dirty="0">
                <a:latin typeface="Times New Roman"/>
                <a:cs typeface="Times New Roman"/>
              </a:rPr>
              <a:t>mondi in cui voi state  </a:t>
            </a:r>
            <a:r>
              <a:rPr sz="1200" spc="-5" dirty="0">
                <a:latin typeface="Times New Roman"/>
                <a:cs typeface="Times New Roman"/>
              </a:rPr>
              <a:t>cominciando questo </a:t>
            </a:r>
            <a:r>
              <a:rPr sz="1200" dirty="0">
                <a:latin typeface="Times New Roman"/>
                <a:cs typeface="Times New Roman"/>
              </a:rPr>
              <a:t>lungo </a:t>
            </a:r>
            <a:r>
              <a:rPr sz="1200" spc="-5" dirty="0">
                <a:latin typeface="Times New Roman"/>
                <a:cs typeface="Times New Roman"/>
              </a:rPr>
              <a:t>viaggio </a:t>
            </a:r>
            <a:r>
              <a:rPr sz="1200" dirty="0">
                <a:latin typeface="Times New Roman"/>
                <a:cs typeface="Times New Roman"/>
              </a:rPr>
              <a:t>come dimostrazione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avete la </a:t>
            </a:r>
            <a:r>
              <a:rPr sz="1200" spc="-5" dirty="0">
                <a:latin typeface="Times New Roman"/>
                <a:cs typeface="Times New Roman"/>
              </a:rPr>
              <a:t>facoltà ed </a:t>
            </a:r>
            <a:r>
              <a:rPr sz="1200" dirty="0">
                <a:latin typeface="Times New Roman"/>
                <a:cs typeface="Times New Roman"/>
              </a:rPr>
              <a:t>il potere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termine questa </a:t>
            </a:r>
            <a:r>
              <a:rPr sz="1200" dirty="0">
                <a:latin typeface="Times New Roman"/>
                <a:cs typeface="Times New Roman"/>
              </a:rPr>
              <a:t>stupenda </a:t>
            </a:r>
            <a:r>
              <a:rPr sz="1200" spc="-5" dirty="0">
                <a:latin typeface="Times New Roman"/>
                <a:cs typeface="Times New Roman"/>
              </a:rPr>
              <a:t>impresa.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ospiti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si recano </a:t>
            </a:r>
            <a:r>
              <a:rPr sz="1200" dirty="0">
                <a:latin typeface="Times New Roman"/>
                <a:cs typeface="Times New Roman"/>
              </a:rPr>
              <a:t>sulla sfera finalitaria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una  volta </a:t>
            </a:r>
            <a:r>
              <a:rPr sz="1200" spc="-5" dirty="0">
                <a:latin typeface="Times New Roman"/>
                <a:cs typeface="Times New Roman"/>
              </a:rPr>
              <a:t>l’anno per queste assemblee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visualizzazione 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82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(510.1) 45:1.3 </a:t>
            </a:r>
            <a:r>
              <a:rPr sz="1200" i="1" spc="-5" dirty="0">
                <a:latin typeface="Times New Roman"/>
                <a:cs typeface="Times New Roman"/>
              </a:rPr>
              <a:t>Numero </a:t>
            </a:r>
            <a:r>
              <a:rPr sz="1200" i="1" dirty="0">
                <a:latin typeface="Times New Roman"/>
                <a:cs typeface="Times New Roman"/>
              </a:rPr>
              <a:t>2. Il </a:t>
            </a:r>
            <a:r>
              <a:rPr sz="1200" i="1" spc="-5" dirty="0">
                <a:latin typeface="Times New Roman"/>
                <a:cs typeface="Times New Roman"/>
              </a:rPr>
              <a:t>Mondo Morontiale. </a:t>
            </a:r>
            <a:r>
              <a:rPr sz="1200" spc="-5" dirty="0">
                <a:latin typeface="Times New Roman"/>
                <a:cs typeface="Times New Roman"/>
              </a:rPr>
              <a:t>Questo pianeta </a:t>
            </a:r>
            <a:r>
              <a:rPr sz="1200" dirty="0">
                <a:latin typeface="Times New Roman"/>
                <a:cs typeface="Times New Roman"/>
              </a:rPr>
              <a:t>è la sede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supervisori della vita morontiale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circondato </a:t>
            </a:r>
            <a:r>
              <a:rPr sz="1200" dirty="0">
                <a:latin typeface="Times New Roman"/>
                <a:cs typeface="Times New Roman"/>
              </a:rPr>
              <a:t>dalle sette sfere sulle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preparano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 ed assistenti,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morontiali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mortali</a:t>
            </a:r>
            <a:r>
              <a:rPr sz="1200" spc="-5" dirty="0">
                <a:latin typeface="Times New Roman"/>
                <a:cs typeface="Times New Roman"/>
              </a:rPr>
              <a:t> 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(510.2) 45:1.4 </a:t>
            </a:r>
            <a:r>
              <a:rPr sz="1200" spc="-5" dirty="0">
                <a:latin typeface="Times New Roman"/>
                <a:cs typeface="Times New Roman"/>
              </a:rPr>
              <a:t>Passando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progredirete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queste sfere culturali e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crescente contatto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morontia. Quando avanzerete </a:t>
            </a:r>
            <a:r>
              <a:rPr sz="1200" dirty="0">
                <a:latin typeface="Times New Roman"/>
                <a:cs typeface="Times New Roman"/>
              </a:rPr>
              <a:t>dal primo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secondo mondo delle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sarà concesso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sede </a:t>
            </a:r>
            <a:r>
              <a:rPr sz="1200" dirty="0">
                <a:latin typeface="Times New Roman"/>
                <a:cs typeface="Times New Roman"/>
              </a:rPr>
              <a:t>di transizione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2, il mondo </a:t>
            </a: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via.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trovate su </a:t>
            </a:r>
            <a:r>
              <a:rPr sz="1200" dirty="0">
                <a:latin typeface="Times New Roman"/>
                <a:cs typeface="Times New Roman"/>
              </a:rPr>
              <a:t>una di queste </a:t>
            </a:r>
            <a:r>
              <a:rPr sz="1200" spc="-5" dirty="0">
                <a:latin typeface="Times New Roman"/>
                <a:cs typeface="Times New Roman"/>
              </a:rPr>
              <a:t>sei  sfere culturali, </a:t>
            </a:r>
            <a:r>
              <a:rPr sz="1200" dirty="0">
                <a:latin typeface="Times New Roman"/>
                <a:cs typeface="Times New Roman"/>
              </a:rPr>
              <a:t>voi potete,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invito, </a:t>
            </a:r>
            <a:r>
              <a:rPr sz="1200" spc="-5" dirty="0">
                <a:latin typeface="Times New Roman"/>
                <a:cs typeface="Times New Roman"/>
              </a:rPr>
              <a:t>visitare ed osservare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dei sette mondi </a:t>
            </a:r>
            <a:r>
              <a:rPr sz="1200" spc="-5" dirty="0">
                <a:latin typeface="Times New Roman"/>
                <a:cs typeface="Times New Roman"/>
              </a:rPr>
              <a:t>circostanti </a:t>
            </a:r>
            <a:r>
              <a:rPr sz="1200" dirty="0">
                <a:latin typeface="Times New Roman"/>
                <a:cs typeface="Times New Roman"/>
              </a:rPr>
              <a:t>di attività  </a:t>
            </a:r>
            <a:r>
              <a:rPr sz="1200" spc="-5" dirty="0">
                <a:latin typeface="Times New Roman"/>
                <a:cs typeface="Times New Roman"/>
              </a:rPr>
              <a:t>collettive associate.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96924" y="513333"/>
            <a:ext cx="7322184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335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(510.3) 45:1.5 </a:t>
            </a:r>
            <a:r>
              <a:rPr sz="1200" i="1" spc="-5" dirty="0">
                <a:latin typeface="Times New Roman"/>
                <a:cs typeface="Times New Roman"/>
              </a:rPr>
              <a:t>Numero </a:t>
            </a:r>
            <a:r>
              <a:rPr sz="1200" i="1" dirty="0">
                <a:latin typeface="Times New Roman"/>
                <a:cs typeface="Times New Roman"/>
              </a:rPr>
              <a:t>3. Il </a:t>
            </a:r>
            <a:r>
              <a:rPr sz="1200" i="1" spc="-5" dirty="0">
                <a:latin typeface="Times New Roman"/>
                <a:cs typeface="Times New Roman"/>
              </a:rPr>
              <a:t>Mondo Angelico.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sede </a:t>
            </a:r>
            <a:r>
              <a:rPr sz="1200" dirty="0">
                <a:latin typeface="Times New Roman"/>
                <a:cs typeface="Times New Roman"/>
              </a:rPr>
              <a:t>di tutte le schiere </a:t>
            </a:r>
            <a:r>
              <a:rPr sz="1200" spc="-5" dirty="0">
                <a:latin typeface="Times New Roman"/>
                <a:cs typeface="Times New Roman"/>
              </a:rPr>
              <a:t>serafiche impegnate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attività del  sistema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circondata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di preparazione e d’istruzione </a:t>
            </a:r>
            <a:r>
              <a:rPr sz="1200" spc="-5" dirty="0">
                <a:latin typeface="Times New Roman"/>
                <a:cs typeface="Times New Roman"/>
              </a:rPr>
              <a:t>angelica. Queste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serafiche  sociali.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(510.4) 45:1.6 </a:t>
            </a:r>
            <a:r>
              <a:rPr sz="1200" i="1" spc="-5" dirty="0">
                <a:latin typeface="Times New Roman"/>
                <a:cs typeface="Times New Roman"/>
              </a:rPr>
              <a:t>Numero </a:t>
            </a:r>
            <a:r>
              <a:rPr sz="1200" i="1" dirty="0">
                <a:latin typeface="Times New Roman"/>
                <a:cs typeface="Times New Roman"/>
              </a:rPr>
              <a:t>4. Il </a:t>
            </a:r>
            <a:r>
              <a:rPr sz="1200" i="1" spc="-5" dirty="0">
                <a:latin typeface="Times New Roman"/>
                <a:cs typeface="Times New Roman"/>
              </a:rPr>
              <a:t>Mondo dei Superangeli.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sfera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sede in </a:t>
            </a:r>
            <a:r>
              <a:rPr sz="1200" spc="-5" dirty="0">
                <a:latin typeface="Times New Roman"/>
                <a:cs typeface="Times New Roman"/>
              </a:rPr>
              <a:t>Satania dei </a:t>
            </a:r>
            <a:r>
              <a:rPr sz="1200" dirty="0">
                <a:latin typeface="Times New Roman"/>
                <a:cs typeface="Times New Roman"/>
              </a:rPr>
              <a:t>Brillanti </a:t>
            </a:r>
            <a:r>
              <a:rPr sz="1200" spc="-5" dirty="0">
                <a:latin typeface="Times New Roman"/>
                <a:cs typeface="Times New Roman"/>
              </a:rPr>
              <a:t>Astri della Sera </a:t>
            </a:r>
            <a:r>
              <a:rPr sz="1200" dirty="0">
                <a:latin typeface="Times New Roman"/>
                <a:cs typeface="Times New Roman"/>
              </a:rPr>
              <a:t>e di un  </a:t>
            </a:r>
            <a:r>
              <a:rPr sz="1200" spc="-5" dirty="0">
                <a:latin typeface="Times New Roman"/>
                <a:cs typeface="Times New Roman"/>
              </a:rPr>
              <a:t>vasto concorso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coordinati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coordinati. I sette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di tale mondo sono </a:t>
            </a:r>
            <a:r>
              <a:rPr sz="1200" spc="-5" dirty="0">
                <a:latin typeface="Times New Roman"/>
                <a:cs typeface="Times New Roman"/>
              </a:rPr>
              <a:t>assegnati ai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gruppi  maggiori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esseri celesti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denominati.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(510.5) 45:1.7 </a:t>
            </a:r>
            <a:r>
              <a:rPr sz="1200" i="1" spc="-5" dirty="0">
                <a:latin typeface="Times New Roman"/>
                <a:cs typeface="Times New Roman"/>
              </a:rPr>
              <a:t>Numero </a:t>
            </a:r>
            <a:r>
              <a:rPr sz="1200" i="1" dirty="0">
                <a:latin typeface="Times New Roman"/>
                <a:cs typeface="Times New Roman"/>
              </a:rPr>
              <a:t>5. Il </a:t>
            </a:r>
            <a:r>
              <a:rPr sz="1200" i="1" spc="-5" dirty="0">
                <a:latin typeface="Times New Roman"/>
                <a:cs typeface="Times New Roman"/>
              </a:rPr>
              <a:t>Mondo dei </a:t>
            </a:r>
            <a:r>
              <a:rPr sz="1200" i="1" dirty="0">
                <a:latin typeface="Times New Roman"/>
                <a:cs typeface="Times New Roman"/>
              </a:rPr>
              <a:t>Figli. </a:t>
            </a:r>
            <a:r>
              <a:rPr sz="1200" spc="-5" dirty="0">
                <a:latin typeface="Times New Roman"/>
                <a:cs typeface="Times New Roman"/>
              </a:rPr>
              <a:t>Questo pianeta </a:t>
            </a:r>
            <a:r>
              <a:rPr sz="1200" dirty="0">
                <a:latin typeface="Times New Roman"/>
                <a:cs typeface="Times New Roman"/>
              </a:rPr>
              <a:t>è il quartier </a:t>
            </a:r>
            <a:r>
              <a:rPr sz="1200" spc="-5" dirty="0">
                <a:latin typeface="Times New Roman"/>
                <a:cs typeface="Times New Roman"/>
              </a:rPr>
              <a:t>generale dei Figli </a:t>
            </a:r>
            <a:r>
              <a:rPr sz="1200" dirty="0">
                <a:latin typeface="Times New Roman"/>
                <a:cs typeface="Times New Roman"/>
              </a:rPr>
              <a:t>divini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ordine,  </a:t>
            </a:r>
            <a:r>
              <a:rPr sz="1200" spc="-5" dirty="0">
                <a:latin typeface="Times New Roman"/>
                <a:cs typeface="Times New Roman"/>
              </a:rPr>
              <a:t>compresi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creature. </a:t>
            </a:r>
            <a:r>
              <a:rPr sz="1200" dirty="0">
                <a:latin typeface="Times New Roman"/>
                <a:cs typeface="Times New Roman"/>
              </a:rPr>
              <a:t>I sette mondi che lo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riservati </a:t>
            </a:r>
            <a:r>
              <a:rPr sz="1200" dirty="0">
                <a:latin typeface="Times New Roman"/>
                <a:cs typeface="Times New Roman"/>
              </a:rPr>
              <a:t>a certi </a:t>
            </a:r>
            <a:r>
              <a:rPr sz="1200" spc="-5" dirty="0">
                <a:latin typeface="Times New Roman"/>
                <a:cs typeface="Times New Roman"/>
              </a:rPr>
              <a:t>singoli raggruppamenti 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figli divinamente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collegati.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01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(510.6) 45:1.8 </a:t>
            </a:r>
            <a:r>
              <a:rPr sz="1200" i="1" spc="-5" dirty="0">
                <a:latin typeface="Times New Roman"/>
                <a:cs typeface="Times New Roman"/>
              </a:rPr>
              <a:t>Numero </a:t>
            </a:r>
            <a:r>
              <a:rPr sz="1200" i="1" dirty="0">
                <a:latin typeface="Times New Roman"/>
                <a:cs typeface="Times New Roman"/>
              </a:rPr>
              <a:t>6. Il </a:t>
            </a:r>
            <a:r>
              <a:rPr sz="1200" i="1" spc="-5" dirty="0">
                <a:latin typeface="Times New Roman"/>
                <a:cs typeface="Times New Roman"/>
              </a:rPr>
              <a:t>Mondo dello </a:t>
            </a:r>
            <a:r>
              <a:rPr sz="1200" i="1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Questa sfera funge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luogo d’incontro del sistema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alte  personalità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I sette satelliti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ai singoli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diversi  ordini. Ma sul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transizione numero sei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rappresentazione dello </a:t>
            </a:r>
            <a:r>
              <a:rPr sz="1200" dirty="0">
                <a:latin typeface="Times New Roman"/>
                <a:cs typeface="Times New Roman"/>
              </a:rPr>
              <a:t>Spirito, né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osservare  </a:t>
            </a:r>
            <a:r>
              <a:rPr sz="1200" dirty="0">
                <a:latin typeface="Times New Roman"/>
                <a:cs typeface="Times New Roman"/>
              </a:rPr>
              <a:t>una tale presenza sulle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sistemi; la </a:t>
            </a:r>
            <a:r>
              <a:rPr sz="1200" spc="-5" dirty="0">
                <a:latin typeface="Times New Roman"/>
                <a:cs typeface="Times New Roman"/>
              </a:rPr>
              <a:t>Divina </a:t>
            </a:r>
            <a:r>
              <a:rPr sz="1200" dirty="0">
                <a:latin typeface="Times New Roman"/>
                <a:cs typeface="Times New Roman"/>
              </a:rPr>
              <a:t>Ministra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è ovunque in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459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(510.7) 45:1.9 </a:t>
            </a:r>
            <a:r>
              <a:rPr sz="1200" i="1" spc="-5" dirty="0">
                <a:latin typeface="Times New Roman"/>
                <a:cs typeface="Times New Roman"/>
              </a:rPr>
              <a:t>Numero </a:t>
            </a:r>
            <a:r>
              <a:rPr sz="1200" i="1" dirty="0">
                <a:latin typeface="Times New Roman"/>
                <a:cs typeface="Times New Roman"/>
              </a:rPr>
              <a:t>7. Il </a:t>
            </a:r>
            <a:r>
              <a:rPr sz="1200" i="1" spc="-5" dirty="0">
                <a:latin typeface="Times New Roman"/>
                <a:cs typeface="Times New Roman"/>
              </a:rPr>
              <a:t>Mondo del </a:t>
            </a:r>
            <a:r>
              <a:rPr sz="1200" i="1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sfera silenziosa </a:t>
            </a:r>
            <a:r>
              <a:rPr sz="1200" spc="-5" dirty="0">
                <a:latin typeface="Times New Roman"/>
                <a:cs typeface="Times New Roman"/>
              </a:rPr>
              <a:t>del sistema. Nessun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vi è  </a:t>
            </a:r>
            <a:r>
              <a:rPr sz="1200" spc="-5" dirty="0">
                <a:latin typeface="Times New Roman"/>
                <a:cs typeface="Times New Roman"/>
              </a:rPr>
              <a:t>domiciliato.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 occupa una posizione </a:t>
            </a:r>
            <a:r>
              <a:rPr sz="1200" spc="-5" dirty="0">
                <a:latin typeface="Times New Roman"/>
                <a:cs typeface="Times New Roman"/>
              </a:rPr>
              <a:t>centrale, </a:t>
            </a:r>
            <a:r>
              <a:rPr sz="1200" dirty="0">
                <a:latin typeface="Times New Roman"/>
                <a:cs typeface="Times New Roman"/>
              </a:rPr>
              <a:t>ma non vi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discernere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nessuno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all’interno. Tutti gli esseri </a:t>
            </a:r>
            <a:r>
              <a:rPr sz="1200" dirty="0">
                <a:latin typeface="Times New Roman"/>
                <a:cs typeface="Times New Roman"/>
              </a:rPr>
              <a:t>di tutti i mondi </a:t>
            </a:r>
            <a:r>
              <a:rPr sz="1200" spc="-5" dirty="0">
                <a:latin typeface="Times New Roman"/>
                <a:cs typeface="Times New Roman"/>
              </a:rPr>
              <a:t>del sistema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benvenuti come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adoratori.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3143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(510.8) 45:1.10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il mondo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sono variamente </a:t>
            </a:r>
            <a:r>
              <a:rPr sz="1200" spc="-5" dirty="0">
                <a:latin typeface="Times New Roman"/>
                <a:cs typeface="Times New Roman"/>
              </a:rPr>
              <a:t>utilizzati nei differenti </a:t>
            </a:r>
            <a:r>
              <a:rPr sz="1200" dirty="0">
                <a:latin typeface="Times New Roman"/>
                <a:cs typeface="Times New Roman"/>
              </a:rPr>
              <a:t>sistemi.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attualmente impiegati come </a:t>
            </a:r>
            <a:r>
              <a:rPr sz="1200" dirty="0">
                <a:latin typeface="Times New Roman"/>
                <a:cs typeface="Times New Roman"/>
              </a:rPr>
              <a:t>sfere di detenzione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internati della ribellione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86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6940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capitale della costellazione, Edentia, </a:t>
            </a:r>
            <a:r>
              <a:rPr sz="1200" dirty="0">
                <a:latin typeface="Times New Roman"/>
                <a:cs typeface="Times New Roman"/>
              </a:rPr>
              <a:t>non ha mondi </a:t>
            </a:r>
            <a:r>
              <a:rPr sz="1200" spc="-5" dirty="0">
                <a:latin typeface="Times New Roman"/>
                <a:cs typeface="Times New Roman"/>
              </a:rPr>
              <a:t>prigione analoghi; </a:t>
            </a:r>
            <a:r>
              <a:rPr sz="1200" dirty="0">
                <a:latin typeface="Times New Roman"/>
                <a:cs typeface="Times New Roman"/>
              </a:rPr>
              <a:t>i pochi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cherubini che sono </a:t>
            </a:r>
            <a:r>
              <a:rPr sz="1200" spc="-5" dirty="0">
                <a:latin typeface="Times New Roman"/>
                <a:cs typeface="Times New Roman"/>
              </a:rPr>
              <a:t>passati  con </a:t>
            </a:r>
            <a:r>
              <a:rPr sz="1200" dirty="0">
                <a:latin typeface="Times New Roman"/>
                <a:cs typeface="Times New Roman"/>
              </a:rPr>
              <a:t>i rivoltosi </a:t>
            </a:r>
            <a:r>
              <a:rPr sz="1200" spc="-5" dirty="0">
                <a:latin typeface="Times New Roman"/>
                <a:cs typeface="Times New Roman"/>
              </a:rPr>
              <a:t>nella ribellione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sono stati imprigionati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su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d’isolamento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 marR="5156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(510.9) 45:1.11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ospiti temporanei </a:t>
            </a:r>
            <a:r>
              <a:rPr sz="1200" dirty="0">
                <a:latin typeface="Times New Roman"/>
                <a:cs typeface="Times New Roman"/>
              </a:rPr>
              <a:t>del settimo </a:t>
            </a:r>
            <a:r>
              <a:rPr sz="1200" spc="-5" dirty="0">
                <a:latin typeface="Times New Roman"/>
                <a:cs typeface="Times New Roman"/>
              </a:rPr>
              <a:t>mondo delle dimore,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avrete accesso al </a:t>
            </a:r>
            <a:r>
              <a:rPr sz="1200" dirty="0">
                <a:latin typeface="Times New Roman"/>
                <a:cs typeface="Times New Roman"/>
              </a:rPr>
              <a:t>settimo mondo di  </a:t>
            </a:r>
            <a:r>
              <a:rPr sz="1200" spc="-5" dirty="0">
                <a:latin typeface="Times New Roman"/>
                <a:cs typeface="Times New Roman"/>
              </a:rPr>
              <a:t>transizione,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sarà anche consentito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prigione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questo pianeta in cui sono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confinati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delle </a:t>
            </a:r>
            <a:r>
              <a:rPr sz="1200" spc="-5" dirty="0">
                <a:latin typeface="Times New Roman"/>
                <a:cs typeface="Times New Roman"/>
              </a:rPr>
              <a:t>personalità che l’hanno  seguito nella ribellione </a:t>
            </a:r>
            <a:r>
              <a:rPr sz="1200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Micael. Questo </a:t>
            </a:r>
            <a:r>
              <a:rPr sz="1200" dirty="0">
                <a:latin typeface="Times New Roman"/>
                <a:cs typeface="Times New Roman"/>
              </a:rPr>
              <a:t>triste </a:t>
            </a:r>
            <a:r>
              <a:rPr sz="1200" spc="-5" dirty="0">
                <a:latin typeface="Times New Roman"/>
                <a:cs typeface="Times New Roman"/>
              </a:rPr>
              <a:t>spettacolo si </a:t>
            </a:r>
            <a:r>
              <a:rPr sz="1200" dirty="0">
                <a:latin typeface="Times New Roman"/>
                <a:cs typeface="Times New Roman"/>
              </a:rPr>
              <a:t>è potuto </a:t>
            </a:r>
            <a:r>
              <a:rPr sz="1200" spc="-5" dirty="0">
                <a:latin typeface="Times New Roman"/>
                <a:cs typeface="Times New Roman"/>
              </a:rPr>
              <a:t>osservare durante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continuerà </a:t>
            </a:r>
            <a:r>
              <a:rPr sz="1200" dirty="0">
                <a:latin typeface="Times New Roman"/>
                <a:cs typeface="Times New Roman"/>
              </a:rPr>
              <a:t>a servire da avvertimento </a:t>
            </a:r>
            <a:r>
              <a:rPr sz="1200" spc="-5" dirty="0">
                <a:latin typeface="Times New Roman"/>
                <a:cs typeface="Times New Roman"/>
              </a:rPr>
              <a:t>solenne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Nebadon, fino </a:t>
            </a:r>
            <a:r>
              <a:rPr sz="1200" dirty="0">
                <a:latin typeface="Times New Roman"/>
                <a:cs typeface="Times New Roman"/>
              </a:rPr>
              <a:t>a quando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avranno</a:t>
            </a:r>
            <a:endParaRPr sz="1200">
              <a:latin typeface="Times New Roman"/>
              <a:cs typeface="Times New Roman"/>
            </a:endParaRPr>
          </a:p>
          <a:p>
            <a:pPr marL="520700" marR="64833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giudicato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suoi associati caduti che respinsero l’offerta </a:t>
            </a:r>
            <a:r>
              <a:rPr sz="1200" dirty="0">
                <a:latin typeface="Times New Roman"/>
                <a:cs typeface="Times New Roman"/>
              </a:rPr>
              <a:t>di salvezza di </a:t>
            </a:r>
            <a:r>
              <a:rPr sz="1200" spc="-5" dirty="0">
                <a:latin typeface="Times New Roman"/>
                <a:cs typeface="Times New Roman"/>
              </a:rPr>
              <a:t>Micael, loro Padre  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sovrano del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sistema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(511.1) 45:2.1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esecutivo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locale </a:t>
            </a:r>
            <a:r>
              <a:rPr sz="1200" dirty="0">
                <a:latin typeface="Times New Roman"/>
                <a:cs typeface="Times New Roman"/>
              </a:rPr>
              <a:t>di mondi abitati è un </a:t>
            </a:r>
            <a:r>
              <a:rPr sz="1200" spc="-5" dirty="0">
                <a:latin typeface="Times New Roman"/>
                <a:cs typeface="Times New Roman"/>
              </a:rPr>
              <a:t>Figlio Lanonandek </a:t>
            </a:r>
            <a:r>
              <a:rPr sz="1200" dirty="0">
                <a:latin typeface="Times New Roman"/>
                <a:cs typeface="Times New Roman"/>
              </a:rPr>
              <a:t>primario, il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dirty="0">
                <a:latin typeface="Times New Roman"/>
                <a:cs typeface="Times New Roman"/>
              </a:rPr>
              <a:t>Sistema. </a:t>
            </a:r>
            <a:r>
              <a:rPr sz="1200" spc="-5" dirty="0">
                <a:latin typeface="Times New Roman"/>
                <a:cs typeface="Times New Roman"/>
              </a:rPr>
              <a:t>Nel 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sovrani sono affidate ampie </a:t>
            </a:r>
            <a:r>
              <a:rPr sz="1200" dirty="0">
                <a:latin typeface="Times New Roman"/>
                <a:cs typeface="Times New Roman"/>
              </a:rPr>
              <a:t>responsabilità </a:t>
            </a:r>
            <a:r>
              <a:rPr sz="1200" spc="-5" dirty="0">
                <a:latin typeface="Times New Roman"/>
                <a:cs typeface="Times New Roman"/>
              </a:rPr>
              <a:t>esecutive, prerogative </a:t>
            </a:r>
            <a:r>
              <a:rPr sz="1200" dirty="0">
                <a:latin typeface="Times New Roman"/>
                <a:cs typeface="Times New Roman"/>
              </a:rPr>
              <a:t>personali </a:t>
            </a:r>
            <a:r>
              <a:rPr sz="1200" spc="-5" dirty="0">
                <a:latin typeface="Times New Roman"/>
                <a:cs typeface="Times New Roman"/>
              </a:rPr>
              <a:t>fuori del comune. </a:t>
            </a:r>
            <a:r>
              <a:rPr sz="1200" dirty="0">
                <a:latin typeface="Times New Roman"/>
                <a:cs typeface="Times New Roman"/>
              </a:rPr>
              <a:t>Non  tutti </a:t>
            </a:r>
            <a:r>
              <a:rPr sz="1200" spc="-5" dirty="0">
                <a:latin typeface="Times New Roman"/>
                <a:cs typeface="Times New Roman"/>
              </a:rPr>
              <a:t>gli Universi, anche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organizzati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permettere ai 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poteri  insolitamente ampi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discrezione personale nella direzione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sistema. Ma </a:t>
            </a:r>
            <a:r>
              <a:rPr sz="1200" dirty="0">
                <a:latin typeface="Times New Roman"/>
                <a:cs typeface="Times New Roman"/>
              </a:rPr>
              <a:t>in tutta la storia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esecutivi  </a:t>
            </a:r>
            <a:r>
              <a:rPr sz="1200" dirty="0">
                <a:latin typeface="Times New Roman"/>
                <a:cs typeface="Times New Roman"/>
              </a:rPr>
              <a:t>senza vincoli hanno </a:t>
            </a:r>
            <a:r>
              <a:rPr sz="1200" spc="-5" dirty="0">
                <a:latin typeface="Times New Roman"/>
                <a:cs typeface="Times New Roman"/>
              </a:rPr>
              <a:t>manifestato slealtà solamente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volte.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Satania 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l’ultima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estesa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tutte.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4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(511.2) 45:2.2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Satania, anche dopo </a:t>
            </a:r>
            <a:r>
              <a:rPr sz="1200" spc="-5" dirty="0">
                <a:latin typeface="Times New Roman"/>
                <a:cs typeface="Times New Roman"/>
              </a:rPr>
              <a:t>questa disastrosa sollevazione, </a:t>
            </a:r>
            <a:r>
              <a:rPr sz="1200" dirty="0">
                <a:latin typeface="Times New Roman"/>
                <a:cs typeface="Times New Roman"/>
              </a:rPr>
              <a:t>non è stato </a:t>
            </a:r>
            <a:r>
              <a:rPr sz="1200" spc="-5" dirty="0">
                <a:latin typeface="Times New Roman"/>
                <a:cs typeface="Times New Roman"/>
              </a:rPr>
              <a:t>fatto assolutamente alcun cambiamento nella </a:t>
            </a:r>
            <a:r>
              <a:rPr sz="1200" dirty="0">
                <a:latin typeface="Times New Roman"/>
                <a:cs typeface="Times New Roman"/>
              </a:rPr>
              <a:t>tecnica di  </a:t>
            </a:r>
            <a:r>
              <a:rPr sz="1200" spc="-5" dirty="0">
                <a:latin typeface="Times New Roman"/>
                <a:cs typeface="Times New Roman"/>
              </a:rPr>
              <a:t>amministrazione del sistema. L’attuale Sovrano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possiede tutto </a:t>
            </a:r>
            <a:r>
              <a:rPr sz="1200" spc="-5" dirty="0">
                <a:latin typeface="Times New Roman"/>
                <a:cs typeface="Times New Roman"/>
              </a:rPr>
              <a:t>il potere ed esercita </a:t>
            </a:r>
            <a:r>
              <a:rPr sz="1200" dirty="0">
                <a:latin typeface="Times New Roman"/>
                <a:cs typeface="Times New Roman"/>
              </a:rPr>
              <a:t>tutta l’autorità che </a:t>
            </a:r>
            <a:r>
              <a:rPr sz="1200" spc="-5" dirty="0">
                <a:latin typeface="Times New Roman"/>
                <a:cs typeface="Times New Roman"/>
              </a:rPr>
              <a:t>erano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0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conferiti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indegno predecessore, </a:t>
            </a:r>
            <a:r>
              <a:rPr sz="1200" dirty="0">
                <a:latin typeface="Times New Roman"/>
                <a:cs typeface="Times New Roman"/>
              </a:rPr>
              <a:t>salvo per certe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poste ora sotto la </a:t>
            </a:r>
            <a:r>
              <a:rPr sz="1200" spc="-5" dirty="0">
                <a:latin typeface="Times New Roman"/>
                <a:cs typeface="Times New Roman"/>
              </a:rPr>
              <a:t>supervisione dei </a:t>
            </a:r>
            <a:r>
              <a:rPr sz="1200" dirty="0">
                <a:latin typeface="Times New Roman"/>
                <a:cs typeface="Times New Roman"/>
              </a:rPr>
              <a:t>Padri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Costellazione e che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non </a:t>
            </a:r>
            <a:r>
              <a:rPr sz="1200" spc="-5" dirty="0">
                <a:latin typeface="Times New Roman"/>
                <a:cs typeface="Times New Roman"/>
              </a:rPr>
              <a:t>hanno ancora pienamente riaffidato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Lanaforge,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(511.3) 45:2.3 </a:t>
            </a:r>
            <a:r>
              <a:rPr sz="1200" spc="-5" dirty="0">
                <a:latin typeface="Times New Roman"/>
                <a:cs typeface="Times New Roman"/>
              </a:rPr>
              <a:t>L’attuale capo </a:t>
            </a:r>
            <a:r>
              <a:rPr sz="1200" dirty="0">
                <a:latin typeface="Times New Roman"/>
                <a:cs typeface="Times New Roman"/>
              </a:rPr>
              <a:t>di Satania è un </a:t>
            </a:r>
            <a:r>
              <a:rPr sz="1200" spc="-5" dirty="0">
                <a:latin typeface="Times New Roman"/>
                <a:cs typeface="Times New Roman"/>
              </a:rPr>
              <a:t>benevolo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brillante governante, ed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a prova di ribellione. </a:t>
            </a:r>
            <a:r>
              <a:rPr sz="1200" spc="-5" dirty="0">
                <a:latin typeface="Times New Roman"/>
                <a:cs typeface="Times New Roman"/>
              </a:rPr>
              <a:t>Quando serviva  come Sovrano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assistente, Lanaforge fu fedele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precedente sollevazione </a:t>
            </a:r>
            <a:r>
              <a:rPr sz="1200" dirty="0">
                <a:latin typeface="Times New Roman"/>
                <a:cs typeface="Times New Roman"/>
              </a:rPr>
              <a:t>nell’Universo di  </a:t>
            </a:r>
            <a:r>
              <a:rPr sz="1200" spc="-5" dirty="0">
                <a:latin typeface="Times New Roman"/>
                <a:cs typeface="Times New Roman"/>
              </a:rPr>
              <a:t>Nebadon. Questo </a:t>
            </a:r>
            <a:r>
              <a:rPr sz="1200" dirty="0">
                <a:latin typeface="Times New Roman"/>
                <a:cs typeface="Times New Roman"/>
              </a:rPr>
              <a:t>potente e </a:t>
            </a:r>
            <a:r>
              <a:rPr sz="1200" spc="-5" dirty="0">
                <a:latin typeface="Times New Roman"/>
                <a:cs typeface="Times New Roman"/>
              </a:rPr>
              <a:t>brillante Signore </a:t>
            </a:r>
            <a:r>
              <a:rPr sz="1200" dirty="0">
                <a:latin typeface="Times New Roman"/>
                <a:cs typeface="Times New Roman"/>
              </a:rPr>
              <a:t>di Satania è un </a:t>
            </a:r>
            <a:r>
              <a:rPr sz="1200" spc="-5" dirty="0">
                <a:latin typeface="Times New Roman"/>
                <a:cs typeface="Times New Roman"/>
              </a:rPr>
              <a:t>amministratore provato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sperimentato. All’epoca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seconda  ribellione sistemica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Nebadon, quando </a:t>
            </a:r>
            <a:r>
              <a:rPr sz="1200" dirty="0">
                <a:latin typeface="Times New Roman"/>
                <a:cs typeface="Times New Roman"/>
              </a:rPr>
              <a:t>il Sovrano </a:t>
            </a:r>
            <a:r>
              <a:rPr sz="1200" spc="-5" dirty="0">
                <a:latin typeface="Times New Roman"/>
                <a:cs typeface="Times New Roman"/>
              </a:rPr>
              <a:t>del Sistema sbagliò </a:t>
            </a:r>
            <a:r>
              <a:rPr sz="1200" dirty="0">
                <a:latin typeface="Times New Roman"/>
                <a:cs typeface="Times New Roman"/>
              </a:rPr>
              <a:t>e cadde </a:t>
            </a:r>
            <a:r>
              <a:rPr sz="1200" spc="-5" dirty="0">
                <a:latin typeface="Times New Roman"/>
                <a:cs typeface="Times New Roman"/>
              </a:rPr>
              <a:t>nelle tenebre, Lanaforge,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assistente del capo  deviato, prese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redini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diresse gli affari del sistema </a:t>
            </a:r>
            <a:r>
              <a:rPr sz="1200" dirty="0">
                <a:latin typeface="Times New Roman"/>
                <a:cs typeface="Times New Roman"/>
              </a:rPr>
              <a:t>in modo tale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numero </a:t>
            </a:r>
            <a:r>
              <a:rPr sz="1200" spc="-5" dirty="0">
                <a:latin typeface="Times New Roman"/>
                <a:cs typeface="Times New Roman"/>
              </a:rPr>
              <a:t>relativamente contenuto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personalità andarono </a:t>
            </a:r>
            <a:r>
              <a:rPr sz="1200" dirty="0">
                <a:latin typeface="Times New Roman"/>
                <a:cs typeface="Times New Roman"/>
              </a:rPr>
              <a:t>perdute </a:t>
            </a:r>
            <a:r>
              <a:rPr sz="1200" spc="-5" dirty="0">
                <a:latin typeface="Times New Roman"/>
                <a:cs typeface="Times New Roman"/>
              </a:rPr>
              <a:t>tanto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sede che sui pianeti abitati </a:t>
            </a:r>
            <a:r>
              <a:rPr sz="1200" dirty="0">
                <a:latin typeface="Times New Roman"/>
                <a:cs typeface="Times New Roman"/>
              </a:rPr>
              <a:t>di quello </a:t>
            </a:r>
            <a:r>
              <a:rPr sz="1200" spc="-5" dirty="0">
                <a:latin typeface="Times New Roman"/>
                <a:cs typeface="Times New Roman"/>
              </a:rPr>
              <a:t>sfortunato sistema. Lanaforge </a:t>
            </a:r>
            <a:r>
              <a:rPr sz="1200" dirty="0">
                <a:latin typeface="Times New Roman"/>
                <a:cs typeface="Times New Roman"/>
              </a:rPr>
              <a:t>ha l’onore di </a:t>
            </a:r>
            <a:r>
              <a:rPr sz="1200" spc="-5" dirty="0">
                <a:latin typeface="Times New Roman"/>
                <a:cs typeface="Times New Roman"/>
              </a:rPr>
              <a:t>essere  </a:t>
            </a:r>
            <a:r>
              <a:rPr sz="1200" dirty="0">
                <a:latin typeface="Times New Roman"/>
                <a:cs typeface="Times New Roman"/>
              </a:rPr>
              <a:t>il solo </a:t>
            </a:r>
            <a:r>
              <a:rPr sz="1200" spc="-5" dirty="0">
                <a:latin typeface="Times New Roman"/>
                <a:cs typeface="Times New Roman"/>
              </a:rPr>
              <a:t>Figlio Lanonandek primario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Nebadon ad aver </a:t>
            </a:r>
            <a:r>
              <a:rPr sz="1200" dirty="0">
                <a:latin typeface="Times New Roman"/>
                <a:cs typeface="Times New Roman"/>
              </a:rPr>
              <a:t>funzionato così </a:t>
            </a:r>
            <a:r>
              <a:rPr sz="1200" spc="-5" dirty="0">
                <a:latin typeface="Times New Roman"/>
                <a:cs typeface="Times New Roman"/>
              </a:rPr>
              <a:t>lealmente al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ed in presenza </a:t>
            </a:r>
            <a:r>
              <a:rPr sz="1200" spc="5" dirty="0">
                <a:latin typeface="Times New Roman"/>
                <a:cs typeface="Times New Roman"/>
              </a:rPr>
              <a:t>stessa  </a:t>
            </a:r>
            <a:r>
              <a:rPr sz="1200" spc="-5" dirty="0">
                <a:latin typeface="Times New Roman"/>
                <a:cs typeface="Times New Roman"/>
              </a:rPr>
              <a:t>del fallimento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suo fratello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superiore e </a:t>
            </a:r>
            <a:r>
              <a:rPr sz="1200" spc="-5" dirty="0">
                <a:latin typeface="Times New Roman"/>
                <a:cs typeface="Times New Roman"/>
              </a:rPr>
              <a:t>rango </a:t>
            </a:r>
            <a:r>
              <a:rPr sz="1200" dirty="0">
                <a:latin typeface="Times New Roman"/>
                <a:cs typeface="Times New Roman"/>
              </a:rPr>
              <a:t>preminente. </a:t>
            </a:r>
            <a:r>
              <a:rPr sz="1200" spc="-5" dirty="0">
                <a:latin typeface="Times New Roman"/>
                <a:cs typeface="Times New Roman"/>
              </a:rPr>
              <a:t>Lanaforge </a:t>
            </a:r>
            <a:r>
              <a:rPr sz="1200" dirty="0">
                <a:latin typeface="Times New Roman"/>
                <a:cs typeface="Times New Roman"/>
              </a:rPr>
              <a:t>non sarà probabilmente </a:t>
            </a:r>
            <a:r>
              <a:rPr sz="1200" spc="-5" dirty="0">
                <a:latin typeface="Times New Roman"/>
                <a:cs typeface="Times New Roman"/>
              </a:rPr>
              <a:t>trasferito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gli </a:t>
            </a:r>
            <a:r>
              <a:rPr sz="1200" spc="-5" dirty="0">
                <a:latin typeface="Times New Roman"/>
                <a:cs typeface="Times New Roman"/>
              </a:rPr>
              <a:t>effetti dell’antica </a:t>
            </a:r>
            <a:r>
              <a:rPr sz="1200" dirty="0">
                <a:latin typeface="Times New Roman"/>
                <a:cs typeface="Times New Roman"/>
              </a:rPr>
              <a:t>follia </a:t>
            </a:r>
            <a:r>
              <a:rPr sz="1200" spc="-5" dirty="0">
                <a:latin typeface="Times New Roman"/>
                <a:cs typeface="Times New Roman"/>
              </a:rPr>
              <a:t>siano stati debellati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conseguenze della ribellione siano state </a:t>
            </a:r>
            <a:r>
              <a:rPr sz="1200" dirty="0">
                <a:latin typeface="Times New Roman"/>
                <a:cs typeface="Times New Roman"/>
              </a:rPr>
              <a:t>eliminate da 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8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(511.4) 45:2.4 </a:t>
            </a:r>
            <a:r>
              <a:rPr sz="1200" spc="-5" dirty="0">
                <a:latin typeface="Times New Roman"/>
                <a:cs typeface="Times New Roman"/>
              </a:rPr>
              <a:t>Anche se non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affari dei </a:t>
            </a:r>
            <a:r>
              <a:rPr sz="1200" dirty="0">
                <a:latin typeface="Times New Roman"/>
                <a:cs typeface="Times New Roman"/>
              </a:rPr>
              <a:t>mondi isolati di Satania sono </a:t>
            </a:r>
            <a:r>
              <a:rPr sz="1200" spc="-5" dirty="0">
                <a:latin typeface="Times New Roman"/>
                <a:cs typeface="Times New Roman"/>
              </a:rPr>
              <a:t>stati riaffidati alla sua </a:t>
            </a:r>
            <a:r>
              <a:rPr sz="1200" dirty="0">
                <a:latin typeface="Times New Roman"/>
                <a:cs typeface="Times New Roman"/>
              </a:rPr>
              <a:t>giurisdizione, </a:t>
            </a:r>
            <a:r>
              <a:rPr sz="1200" spc="-5" dirty="0">
                <a:latin typeface="Times New Roman"/>
                <a:cs typeface="Times New Roman"/>
              </a:rPr>
              <a:t>Lanaforge </a:t>
            </a:r>
            <a:r>
              <a:rPr sz="1200" dirty="0">
                <a:latin typeface="Times New Roman"/>
                <a:cs typeface="Times New Roman"/>
              </a:rPr>
              <a:t>mostra un  </a:t>
            </a:r>
            <a:r>
              <a:rPr sz="1200" spc="-5" dirty="0">
                <a:latin typeface="Times New Roman"/>
                <a:cs typeface="Times New Roman"/>
              </a:rPr>
              <a:t>grande interesse al loro </a:t>
            </a:r>
            <a:r>
              <a:rPr sz="1200" dirty="0">
                <a:latin typeface="Times New Roman"/>
                <a:cs typeface="Times New Roman"/>
              </a:rPr>
              <a:t>benessere e visita </a:t>
            </a:r>
            <a:r>
              <a:rPr sz="1200" spc="-5" dirty="0">
                <a:latin typeface="Times New Roman"/>
                <a:cs typeface="Times New Roman"/>
              </a:rPr>
              <a:t>frequentemente Urantia.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negli altri sistemi normali,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presiede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 </a:t>
            </a:r>
            <a:r>
              <a:rPr sz="1200" dirty="0">
                <a:latin typeface="Times New Roman"/>
                <a:cs typeface="Times New Roman"/>
              </a:rPr>
              <a:t>sistemico </a:t>
            </a:r>
            <a:r>
              <a:rPr sz="1200" spc="-5" dirty="0">
                <a:latin typeface="Times New Roman"/>
                <a:cs typeface="Times New Roman"/>
              </a:rPr>
              <a:t>dei governanti </a:t>
            </a:r>
            <a:r>
              <a:rPr sz="1200" dirty="0">
                <a:latin typeface="Times New Roman"/>
                <a:cs typeface="Times New Roman"/>
              </a:rPr>
              <a:t>di mondi, i </a:t>
            </a:r>
            <a:r>
              <a:rPr sz="1200" spc="-5" dirty="0">
                <a:latin typeface="Times New Roman"/>
                <a:cs typeface="Times New Roman"/>
              </a:rPr>
              <a:t>Principi Planetari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governatori generali residenti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isolati. Questo </a:t>
            </a:r>
            <a:r>
              <a:rPr sz="1200" dirty="0">
                <a:latin typeface="Times New Roman"/>
                <a:cs typeface="Times New Roman"/>
              </a:rPr>
              <a:t>consiglio  </a:t>
            </a:r>
            <a:r>
              <a:rPr sz="1200" spc="-5" dirty="0">
                <a:latin typeface="Times New Roman"/>
                <a:cs typeface="Times New Roman"/>
              </a:rPr>
              <a:t>planetario si riunisce </a:t>
            </a:r>
            <a:r>
              <a:rPr sz="1200" dirty="0">
                <a:latin typeface="Times New Roman"/>
                <a:cs typeface="Times New Roman"/>
              </a:rPr>
              <a:t>di tanto in tanto sulla </a:t>
            </a:r>
            <a:r>
              <a:rPr sz="1200" spc="-5" dirty="0">
                <a:latin typeface="Times New Roman"/>
                <a:cs typeface="Times New Roman"/>
              </a:rPr>
              <a:t>capitale del sistema — </a:t>
            </a:r>
            <a:r>
              <a:rPr sz="1200" dirty="0">
                <a:latin typeface="Times New Roman"/>
                <a:cs typeface="Times New Roman"/>
              </a:rPr>
              <a:t>“Quando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si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riuniscono”.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(511.5) 45:2.5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alla settimana, ogni </a:t>
            </a:r>
            <a:r>
              <a:rPr sz="1200" dirty="0">
                <a:latin typeface="Times New Roman"/>
                <a:cs typeface="Times New Roman"/>
              </a:rPr>
              <a:t>dieci </a:t>
            </a:r>
            <a:r>
              <a:rPr sz="1200" spc="-5" dirty="0">
                <a:latin typeface="Times New Roman"/>
                <a:cs typeface="Times New Roman"/>
              </a:rPr>
              <a:t>giorni su Jerusem,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tiene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conclave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di  </a:t>
            </a:r>
            <a:r>
              <a:rPr sz="1200" spc="-5" dirty="0">
                <a:latin typeface="Times New Roman"/>
                <a:cs typeface="Times New Roman"/>
              </a:rPr>
              <a:t>personalità domiciliate </a:t>
            </a:r>
            <a:r>
              <a:rPr sz="1200" dirty="0">
                <a:latin typeface="Times New Roman"/>
                <a:cs typeface="Times New Roman"/>
              </a:rPr>
              <a:t>sul mondo </a:t>
            </a:r>
            <a:r>
              <a:rPr sz="1200" spc="-5" dirty="0">
                <a:latin typeface="Times New Roman"/>
                <a:cs typeface="Times New Roman"/>
              </a:rPr>
              <a:t>capitale. Questi </a:t>
            </a:r>
            <a:r>
              <a:rPr sz="1200" dirty="0">
                <a:latin typeface="Times New Roman"/>
                <a:cs typeface="Times New Roman"/>
              </a:rPr>
              <a:t>sono i momenti </a:t>
            </a:r>
            <a:r>
              <a:rPr sz="1200" spc="-5" dirty="0">
                <a:latin typeface="Times New Roman"/>
                <a:cs typeface="Times New Roman"/>
              </a:rPr>
              <a:t>piacevoli </a:t>
            </a:r>
            <a:r>
              <a:rPr sz="1200" dirty="0">
                <a:latin typeface="Times New Roman"/>
                <a:cs typeface="Times New Roman"/>
              </a:rPr>
              <a:t>e privi di </a:t>
            </a:r>
            <a:r>
              <a:rPr sz="1200" spc="-5" dirty="0">
                <a:latin typeface="Times New Roman"/>
                <a:cs typeface="Times New Roman"/>
              </a:rPr>
              <a:t>formalità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occasioni  indimenticabili. Su Jerusem regna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fratellanza estrema tra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e tra ciascuno di questi </a:t>
            </a:r>
            <a:r>
              <a:rPr sz="1200" spc="-5" dirty="0">
                <a:latin typeface="Times New Roman"/>
                <a:cs typeface="Times New Roman"/>
              </a:rPr>
              <a:t>gruppi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 del </a:t>
            </a:r>
            <a:r>
              <a:rPr sz="1200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95945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2813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(511.6) 45:2.6 </a:t>
            </a:r>
            <a:r>
              <a:rPr sz="1200" spc="-5" dirty="0">
                <a:latin typeface="Times New Roman"/>
                <a:cs typeface="Times New Roman"/>
              </a:rPr>
              <a:t>Queste assemblee straordinarie </a:t>
            </a:r>
            <a:r>
              <a:rPr sz="1200" dirty="0">
                <a:latin typeface="Times New Roman"/>
                <a:cs typeface="Times New Roman"/>
              </a:rPr>
              <a:t>avvengono </a:t>
            </a:r>
            <a:r>
              <a:rPr sz="1200" spc="-5" dirty="0">
                <a:latin typeface="Times New Roman"/>
                <a:cs typeface="Times New Roman"/>
              </a:rPr>
              <a:t>sul 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vetro, </a:t>
            </a:r>
            <a:r>
              <a:rPr sz="1200" dirty="0">
                <a:latin typeface="Times New Roman"/>
                <a:cs typeface="Times New Roman"/>
              </a:rPr>
              <a:t>il grande campo di </a:t>
            </a:r>
            <a:r>
              <a:rPr sz="1200" spc="-5" dirty="0">
                <a:latin typeface="Times New Roman"/>
                <a:cs typeface="Times New Roman"/>
              </a:rPr>
              <a:t>riunioni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sistema. Si  tratta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occasioni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spirituali; </a:t>
            </a:r>
            <a:r>
              <a:rPr sz="1200" dirty="0">
                <a:latin typeface="Times New Roman"/>
                <a:cs typeface="Times New Roman"/>
              </a:rPr>
              <a:t>non vi si </a:t>
            </a:r>
            <a:r>
              <a:rPr sz="1200" spc="-5" dirty="0">
                <a:latin typeface="Times New Roman"/>
                <a:cs typeface="Times New Roman"/>
              </a:rPr>
              <a:t>discute mai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concernente l’amministrazione planetaria </a:t>
            </a:r>
            <a:r>
              <a:rPr sz="1200" dirty="0">
                <a:latin typeface="Times New Roman"/>
                <a:cs typeface="Times New Roman"/>
              </a:rPr>
              <a:t>o il piano  </a:t>
            </a:r>
            <a:r>
              <a:rPr sz="1200" spc="-5" dirty="0">
                <a:latin typeface="Times New Roman"/>
                <a:cs typeface="Times New Roman"/>
              </a:rPr>
              <a:t>d’ascensione.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momenti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si riuniscono semplicemente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piacere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incontrare i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compagni Jerusemiti.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sono intrattenuti dal Sovrano </a:t>
            </a:r>
            <a:r>
              <a:rPr sz="1200" dirty="0">
                <a:latin typeface="Times New Roman"/>
                <a:cs typeface="Times New Roman"/>
              </a:rPr>
              <a:t>in queste </a:t>
            </a:r>
            <a:r>
              <a:rPr sz="1200" spc="-5" dirty="0">
                <a:latin typeface="Times New Roman"/>
                <a:cs typeface="Times New Roman"/>
              </a:rPr>
              <a:t>ricreazioni settimanali s’incontrano nei loro </a:t>
            </a:r>
            <a:r>
              <a:rPr sz="1200" dirty="0">
                <a:latin typeface="Times New Roman"/>
                <a:cs typeface="Times New Roman"/>
              </a:rPr>
              <a:t>quartieri  </a:t>
            </a:r>
            <a:r>
              <a:rPr sz="1200" spc="-5" dirty="0">
                <a:latin typeface="Times New Roman"/>
                <a:cs typeface="Times New Roman"/>
              </a:rPr>
              <a:t>generali.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governo del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sistema</a:t>
            </a:r>
            <a:endParaRPr sz="1600">
              <a:latin typeface="Times New Roman"/>
              <a:cs typeface="Times New Roman"/>
            </a:endParaRPr>
          </a:p>
          <a:p>
            <a:pPr marL="101600" marR="26797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(512.1) 45:3.1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esecutivo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locale,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dirty="0">
                <a:latin typeface="Times New Roman"/>
                <a:cs typeface="Times New Roman"/>
              </a:rPr>
              <a:t>Sistema, è </a:t>
            </a:r>
            <a:r>
              <a:rPr sz="1200" spc="-5" dirty="0">
                <a:latin typeface="Times New Roman"/>
                <a:cs typeface="Times New Roman"/>
              </a:rPr>
              <a:t>sempre supportato </a:t>
            </a:r>
            <a:r>
              <a:rPr sz="1200" dirty="0">
                <a:latin typeface="Times New Roman"/>
                <a:cs typeface="Times New Roman"/>
              </a:rPr>
              <a:t>da due o tre </a:t>
            </a:r>
            <a:r>
              <a:rPr sz="1200" spc="-5" dirty="0">
                <a:latin typeface="Times New Roman"/>
                <a:cs typeface="Times New Roman"/>
              </a:rPr>
              <a:t>Figli Lanonandek, </a:t>
            </a:r>
            <a:r>
              <a:rPr sz="1200" dirty="0">
                <a:latin typeface="Times New Roman"/>
                <a:cs typeface="Times New Roman"/>
              </a:rPr>
              <a:t>che  funzionano da primo e secondo </a:t>
            </a:r>
            <a:r>
              <a:rPr sz="1200" spc="-5" dirty="0">
                <a:latin typeface="Times New Roman"/>
                <a:cs typeface="Times New Roman"/>
              </a:rPr>
              <a:t>assistente. Ma attualmente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amministrato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 Lanonandek: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58800" marR="830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(512.2) 45:3.2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Sovrano </a:t>
            </a:r>
            <a:r>
              <a:rPr sz="1200" i="1" spc="-10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Sistema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Lanaforge, numero </a:t>
            </a:r>
            <a:r>
              <a:rPr sz="1200" dirty="0">
                <a:latin typeface="Times New Roman"/>
                <a:cs typeface="Times New Roman"/>
              </a:rPr>
              <a:t>2.709 </a:t>
            </a:r>
            <a:r>
              <a:rPr sz="1200" spc="-5" dirty="0">
                <a:latin typeface="Times New Roman"/>
                <a:cs typeface="Times New Roman"/>
              </a:rPr>
              <a:t>dell’ordine primario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successore </a:t>
            </a:r>
            <a:r>
              <a:rPr sz="1200" dirty="0">
                <a:latin typeface="Times New Roman"/>
                <a:cs typeface="Times New Roman"/>
              </a:rPr>
              <a:t>dell’apostata 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724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(512.3) 45:3.3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primo Sovrano assistente — </a:t>
            </a:r>
            <a:r>
              <a:rPr sz="1200" spc="-5" dirty="0">
                <a:latin typeface="Times New Roman"/>
                <a:cs typeface="Times New Roman"/>
              </a:rPr>
              <a:t>Mansurotia, numero </a:t>
            </a:r>
            <a:r>
              <a:rPr sz="1200" dirty="0">
                <a:latin typeface="Times New Roman"/>
                <a:cs typeface="Times New Roman"/>
              </a:rPr>
              <a:t>17.841 </a:t>
            </a:r>
            <a:r>
              <a:rPr sz="1200" spc="-5" dirty="0">
                <a:latin typeface="Times New Roman"/>
                <a:cs typeface="Times New Roman"/>
              </a:rPr>
              <a:t>dei Lanonandek terziari. Egli fu inviato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Satania assieme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Lanaforge.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7867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(512.4) 45:3.4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secondo Sovrano assistente — </a:t>
            </a:r>
            <a:r>
              <a:rPr sz="1200" spc="-5" dirty="0">
                <a:latin typeface="Times New Roman"/>
                <a:cs typeface="Times New Roman"/>
              </a:rPr>
              <a:t>Sadib, numero 271.402 </a:t>
            </a:r>
            <a:r>
              <a:rPr sz="1200" dirty="0">
                <a:latin typeface="Times New Roman"/>
                <a:cs typeface="Times New Roman"/>
              </a:rPr>
              <a:t>dell’ordine </a:t>
            </a:r>
            <a:r>
              <a:rPr sz="1200" spc="-5" dirty="0">
                <a:latin typeface="Times New Roman"/>
                <a:cs typeface="Times New Roman"/>
              </a:rPr>
              <a:t>terziario. Anche </a:t>
            </a:r>
            <a:r>
              <a:rPr sz="1200" dirty="0">
                <a:latin typeface="Times New Roman"/>
                <a:cs typeface="Times New Roman"/>
              </a:rPr>
              <a:t>Sadib venne a  </a:t>
            </a:r>
            <a:r>
              <a:rPr sz="1200" spc="-5" dirty="0">
                <a:latin typeface="Times New Roman"/>
                <a:cs typeface="Times New Roman"/>
              </a:rPr>
              <a:t>Satania con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Lanaforge.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723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(512.5) 45:3.5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custode del sistema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Holdant, numero </a:t>
            </a:r>
            <a:r>
              <a:rPr sz="1200" dirty="0">
                <a:latin typeface="Times New Roman"/>
                <a:cs typeface="Times New Roman"/>
              </a:rPr>
              <a:t>19 </a:t>
            </a:r>
            <a:r>
              <a:rPr sz="1200" spc="-5" dirty="0">
                <a:latin typeface="Times New Roman"/>
                <a:cs typeface="Times New Roman"/>
              </a:rPr>
              <a:t>del corpo </a:t>
            </a:r>
            <a:r>
              <a:rPr sz="1200" dirty="0">
                <a:latin typeface="Times New Roman"/>
                <a:cs typeface="Times New Roman"/>
              </a:rPr>
              <a:t>terziario, il </a:t>
            </a:r>
            <a:r>
              <a:rPr sz="1200" spc="-5" dirty="0">
                <a:latin typeface="Times New Roman"/>
                <a:cs typeface="Times New Roman"/>
              </a:rPr>
              <a:t>detentore </a:t>
            </a:r>
            <a:r>
              <a:rPr sz="1200" dirty="0">
                <a:latin typeface="Times New Roman"/>
                <a:cs typeface="Times New Roman"/>
              </a:rPr>
              <a:t>e controllore di tutti </a:t>
            </a:r>
            <a:r>
              <a:rPr sz="1200" spc="-5" dirty="0">
                <a:latin typeface="Times New Roman"/>
                <a:cs typeface="Times New Roman"/>
              </a:rPr>
              <a:t>gli  spiriti internati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dell’ordine </a:t>
            </a:r>
            <a:r>
              <a:rPr sz="1200" dirty="0">
                <a:latin typeface="Times New Roman"/>
                <a:cs typeface="Times New Roman"/>
              </a:rPr>
              <a:t>dell’esistenza </a:t>
            </a:r>
            <a:r>
              <a:rPr sz="1200" spc="-5" dirty="0">
                <a:latin typeface="Times New Roman"/>
                <a:cs typeface="Times New Roman"/>
              </a:rPr>
              <a:t>mortale. Anche </a:t>
            </a:r>
            <a:r>
              <a:rPr sz="1200" dirty="0">
                <a:latin typeface="Times New Roman"/>
                <a:cs typeface="Times New Roman"/>
              </a:rPr>
              <a:t>Holdant venne a </a:t>
            </a:r>
            <a:r>
              <a:rPr sz="1200" spc="-5" dirty="0">
                <a:latin typeface="Times New Roman"/>
                <a:cs typeface="Times New Roman"/>
              </a:rPr>
              <a:t>Satania con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Lanaforge.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927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8128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(512.6) 45:3.6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L’archivista del sistema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Vilton, </a:t>
            </a:r>
            <a:r>
              <a:rPr sz="1200" spc="-5" dirty="0">
                <a:latin typeface="Times New Roman"/>
                <a:cs typeface="Times New Roman"/>
              </a:rPr>
              <a:t>segretario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ministero Lanonandek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numero 374 </a:t>
            </a:r>
            <a:r>
              <a:rPr sz="1200" spc="-5" dirty="0">
                <a:latin typeface="Times New Roman"/>
                <a:cs typeface="Times New Roman"/>
              </a:rPr>
              <a:t>del  terzo ordine. Vilton 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del </a:t>
            </a:r>
            <a:r>
              <a:rPr sz="1200" dirty="0">
                <a:latin typeface="Times New Roman"/>
                <a:cs typeface="Times New Roman"/>
              </a:rPr>
              <a:t>gruppo iniziale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Lanaforge.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23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(512.7) 45:3.7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Il direttore di </a:t>
            </a:r>
            <a:r>
              <a:rPr sz="1200" i="1" spc="-5" dirty="0">
                <a:latin typeface="Times New Roman"/>
                <a:cs typeface="Times New Roman"/>
              </a:rPr>
              <a:t>conferimento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Fortant, numero 319.847 delle riserve dei Lanonandek secondari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direttore temporaneo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attività universali trapiantate su Jerusem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Urantia.  Fortant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assegnato al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Lanaforge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millenovecento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295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(512.8) 45:3.8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L’alto </a:t>
            </a:r>
            <a:r>
              <a:rPr sz="1200" i="1" dirty="0">
                <a:latin typeface="Times New Roman"/>
                <a:cs typeface="Times New Roman"/>
              </a:rPr>
              <a:t>consigliere — </a:t>
            </a:r>
            <a:r>
              <a:rPr sz="1200" spc="-5" dirty="0">
                <a:latin typeface="Times New Roman"/>
                <a:cs typeface="Times New Roman"/>
              </a:rPr>
              <a:t>Hanavard, </a:t>
            </a:r>
            <a:r>
              <a:rPr sz="1200" dirty="0">
                <a:latin typeface="Times New Roman"/>
                <a:cs typeface="Times New Roman"/>
              </a:rPr>
              <a:t>numero 67 </a:t>
            </a:r>
            <a:r>
              <a:rPr sz="1200" spc="-5" dirty="0">
                <a:latin typeface="Times New Roman"/>
                <a:cs typeface="Times New Roman"/>
              </a:rPr>
              <a:t>dei Figli Lanonandek primari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superiore  di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coordinatori universali. Egli agisce come </a:t>
            </a:r>
            <a:r>
              <a:rPr sz="1200" dirty="0">
                <a:latin typeface="Times New Roman"/>
                <a:cs typeface="Times New Roman"/>
              </a:rPr>
              <a:t>presidente in funzione </a:t>
            </a:r>
            <a:r>
              <a:rPr sz="1200" spc="-5" dirty="0">
                <a:latin typeface="Times New Roman"/>
                <a:cs typeface="Times New Roman"/>
              </a:rPr>
              <a:t>del consiglio </a:t>
            </a:r>
            <a:r>
              <a:rPr sz="1200" dirty="0">
                <a:latin typeface="Times New Roman"/>
                <a:cs typeface="Times New Roman"/>
              </a:rPr>
              <a:t>esecutivo di </a:t>
            </a:r>
            <a:r>
              <a:rPr sz="1200" spc="-5" dirty="0">
                <a:latin typeface="Times New Roman"/>
                <a:cs typeface="Times New Roman"/>
              </a:rPr>
              <a:t>Satania.  Hanavard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dodicesimo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a servire a tale titolo </a:t>
            </a:r>
            <a:r>
              <a:rPr sz="1200" spc="-5" dirty="0">
                <a:latin typeface="Times New Roman"/>
                <a:cs typeface="Times New Roman"/>
              </a:rPr>
              <a:t>su Jerusem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(512.9) 45:3.9 </a:t>
            </a:r>
            <a:r>
              <a:rPr sz="1200" spc="-5" dirty="0">
                <a:latin typeface="Times New Roman"/>
                <a:cs typeface="Times New Roman"/>
              </a:rPr>
              <a:t>Questo gruppo esecutivo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Lanonandek costituisce l’amministrazione </a:t>
            </a:r>
            <a:r>
              <a:rPr sz="1200" dirty="0">
                <a:latin typeface="Times New Roman"/>
                <a:cs typeface="Times New Roman"/>
              </a:rPr>
              <a:t>allargata </a:t>
            </a:r>
            <a:r>
              <a:rPr sz="1200" spc="-5" dirty="0">
                <a:latin typeface="Times New Roman"/>
                <a:cs typeface="Times New Roman"/>
              </a:rPr>
              <a:t>d’emergenza resasi necessaria dalle  conseguenze 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Su </a:t>
            </a:r>
            <a:r>
              <a:rPr sz="1200" dirty="0">
                <a:latin typeface="Times New Roman"/>
                <a:cs typeface="Times New Roman"/>
              </a:rPr>
              <a:t>Jerusem vi </a:t>
            </a:r>
            <a:r>
              <a:rPr sz="1200" spc="-5" dirty="0">
                <a:latin typeface="Times New Roman"/>
                <a:cs typeface="Times New Roman"/>
              </a:rPr>
              <a:t>sono solo tribunali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un’unità </a:t>
            </a:r>
            <a:r>
              <a:rPr sz="1200" dirty="0">
                <a:latin typeface="Times New Roman"/>
                <a:cs typeface="Times New Roman"/>
              </a:rPr>
              <a:t>amministrativa e non  </a:t>
            </a:r>
            <a:r>
              <a:rPr sz="1200" spc="-5" dirty="0">
                <a:latin typeface="Times New Roman"/>
                <a:cs typeface="Times New Roman"/>
              </a:rPr>
              <a:t>giudiziaria,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l’amministrazione Lanonandek </a:t>
            </a:r>
            <a:r>
              <a:rPr sz="1200" dirty="0">
                <a:latin typeface="Times New Roman"/>
                <a:cs typeface="Times New Roman"/>
              </a:rPr>
              <a:t>è supportata </a:t>
            </a:r>
            <a:r>
              <a:rPr sz="1200" spc="-5" dirty="0">
                <a:latin typeface="Times New Roman"/>
                <a:cs typeface="Times New Roman"/>
              </a:rPr>
              <a:t>dal consiglio esecutivo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consultivo supremo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Satania. Questo consiglio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di dodici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membri: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(512.10) 45:3.10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Hanavard,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presidente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Lanonandek.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(512.11) 45:3.11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Lanaforge,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del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(512.12) 45:3.12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Mansurotia,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Sovrano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assistente.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(512.13) 45:3.13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dei Melchizedek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02919" y="513333"/>
            <a:ext cx="7821930" cy="3559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953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(512.14) 45:3.14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direttore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Vita di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(512.15) 45:3.15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dei finalitari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(512.16) 45:3.16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L’Adamo originale </a:t>
            </a:r>
            <a:r>
              <a:rPr sz="1200" dirty="0">
                <a:latin typeface="Times New Roman"/>
                <a:cs typeface="Times New Roman"/>
              </a:rPr>
              <a:t>di Satania, il capo </a:t>
            </a:r>
            <a:r>
              <a:rPr sz="1200" spc="-5" dirty="0">
                <a:latin typeface="Times New Roman"/>
                <a:cs typeface="Times New Roman"/>
              </a:rPr>
              <a:t>supervisore dei Figli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 marL="4953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(512.17) 45:3.17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direttore delle schiere serafiche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 marL="495300" algn="just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(512.18) 45:3.18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dei controllori fisici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 marL="495300" marR="2691765" algn="just">
              <a:lnSpc>
                <a:spcPct val="193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(512.19) 45:3.19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direttore dei Supervisori </a:t>
            </a:r>
            <a:r>
              <a:rPr sz="1200" dirty="0">
                <a:latin typeface="Times New Roman"/>
                <a:cs typeface="Times New Roman"/>
              </a:rPr>
              <a:t>di Potere Morontiale </a:t>
            </a:r>
            <a:r>
              <a:rPr sz="1200" spc="-5" dirty="0">
                <a:latin typeface="Times New Roman"/>
                <a:cs typeface="Times New Roman"/>
              </a:rPr>
              <a:t>del sistema.  </a:t>
            </a:r>
            <a:r>
              <a:rPr sz="1200" spc="-7" baseline="38194" dirty="0">
                <a:latin typeface="Times New Roman"/>
                <a:cs typeface="Times New Roman"/>
              </a:rPr>
              <a:t>(513.1) 45:3.20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direttore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delle creature intermedie del sistema.  </a:t>
            </a:r>
            <a:r>
              <a:rPr sz="1200" spc="-7" baseline="38194" dirty="0">
                <a:latin typeface="Times New Roman"/>
                <a:cs typeface="Times New Roman"/>
              </a:rPr>
              <a:t>(513.2) 45:3.21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del corpo dei </a:t>
            </a:r>
            <a:r>
              <a:rPr sz="1200" dirty="0">
                <a:latin typeface="Times New Roman"/>
                <a:cs typeface="Times New Roman"/>
              </a:rPr>
              <a:t>mortali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38100" marR="304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(513.3) 45:3.22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consiglio </a:t>
            </a:r>
            <a:r>
              <a:rPr sz="1200" spc="-5" dirty="0">
                <a:latin typeface="Times New Roman"/>
                <a:cs typeface="Times New Roman"/>
              </a:rPr>
              <a:t>sceglie </a:t>
            </a:r>
            <a:r>
              <a:rPr sz="1200" dirty="0">
                <a:latin typeface="Times New Roman"/>
                <a:cs typeface="Times New Roman"/>
              </a:rPr>
              <a:t>periodicamente tre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locale nel </a:t>
            </a:r>
            <a:r>
              <a:rPr sz="1200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capitale dell’Universo,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rappresentanza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sospesa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ribellione. Satania </a:t>
            </a:r>
            <a:r>
              <a:rPr sz="1200" dirty="0">
                <a:latin typeface="Times New Roman"/>
                <a:cs typeface="Times New Roman"/>
              </a:rPr>
              <a:t>ha ora un </a:t>
            </a:r>
            <a:r>
              <a:rPr sz="1200" spc="-5" dirty="0">
                <a:latin typeface="Times New Roman"/>
                <a:cs typeface="Times New Roman"/>
              </a:rPr>
              <a:t>osservatore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capitale  dell’Universo locale,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dal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ripreso </a:t>
            </a:r>
            <a:r>
              <a:rPr sz="1200" dirty="0">
                <a:latin typeface="Times New Roman"/>
                <a:cs typeface="Times New Roman"/>
              </a:rPr>
              <a:t>l’elezione </a:t>
            </a:r>
            <a:r>
              <a:rPr sz="1200" spc="-5" dirty="0">
                <a:latin typeface="Times New Roman"/>
                <a:cs typeface="Times New Roman"/>
              </a:rPr>
              <a:t>dei dieci </a:t>
            </a:r>
            <a:r>
              <a:rPr sz="1200" dirty="0">
                <a:latin typeface="Times New Roman"/>
                <a:cs typeface="Times New Roman"/>
              </a:rPr>
              <a:t>membri per il </a:t>
            </a:r>
            <a:r>
              <a:rPr sz="1200" spc="-5" dirty="0">
                <a:latin typeface="Times New Roman"/>
                <a:cs typeface="Times New Roman"/>
              </a:rPr>
              <a:t>corpo legislativo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Edentia.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04200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ventiquattro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consiglieri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(513.4) 45:4.1 </a:t>
            </a:r>
            <a:r>
              <a:rPr sz="1200" spc="-5" dirty="0">
                <a:latin typeface="Times New Roman"/>
                <a:cs typeface="Times New Roman"/>
              </a:rPr>
              <a:t>Su Jerusem,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centro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cerchi angelici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residenza, si </a:t>
            </a:r>
            <a:r>
              <a:rPr sz="1200" dirty="0">
                <a:latin typeface="Times New Roman"/>
                <a:cs typeface="Times New Roman"/>
              </a:rPr>
              <a:t>trova la </a:t>
            </a:r>
            <a:r>
              <a:rPr sz="1200" spc="-5" dirty="0">
                <a:latin typeface="Times New Roman"/>
                <a:cs typeface="Times New Roman"/>
              </a:rPr>
              <a:t>sede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consultivo di </a:t>
            </a:r>
            <a:r>
              <a:rPr sz="1200" spc="-5" dirty="0">
                <a:latin typeface="Times New Roman"/>
                <a:cs typeface="Times New Roman"/>
              </a:rPr>
              <a:t>Urantia,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7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ventiquattro consiglieri. Giovanni l’Evangelista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chiamò </a:t>
            </a:r>
            <a:r>
              <a:rPr sz="1200" dirty="0">
                <a:latin typeface="Times New Roman"/>
                <a:cs typeface="Times New Roman"/>
              </a:rPr>
              <a:t>i ventiquattro anziani: “E </a:t>
            </a:r>
            <a:r>
              <a:rPr sz="1200" spc="-5" dirty="0">
                <a:latin typeface="Times New Roman"/>
                <a:cs typeface="Times New Roman"/>
              </a:rPr>
              <a:t>attorno al </a:t>
            </a: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c’erano ventiquattro seggi,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 seggi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visto </a:t>
            </a:r>
            <a:r>
              <a:rPr sz="1200" dirty="0">
                <a:latin typeface="Times New Roman"/>
                <a:cs typeface="Times New Roman"/>
              </a:rPr>
              <a:t>ventiquattro anziani </a:t>
            </a:r>
            <a:r>
              <a:rPr sz="1200" spc="-5" dirty="0">
                <a:latin typeface="Times New Roman"/>
                <a:cs typeface="Times New Roman"/>
              </a:rPr>
              <a:t>seduti, vestiti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bianco.”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gruppo è il </a:t>
            </a:r>
            <a:r>
              <a:rPr sz="1200" spc="-10" dirty="0">
                <a:latin typeface="Times New Roman"/>
                <a:cs typeface="Times New Roman"/>
              </a:rPr>
              <a:t>seggio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dell’arcangelo  </a:t>
            </a:r>
            <a:r>
              <a:rPr sz="1200" spc="-5" dirty="0">
                <a:latin typeface="Times New Roman"/>
                <a:cs typeface="Times New Roman"/>
              </a:rPr>
              <a:t>presidente, </a:t>
            </a:r>
            <a:r>
              <a:rPr sz="1200" dirty="0">
                <a:latin typeface="Times New Roman"/>
                <a:cs typeface="Times New Roman"/>
              </a:rPr>
              <a:t>il trono </a:t>
            </a:r>
            <a:r>
              <a:rPr sz="1200" spc="-5" dirty="0">
                <a:latin typeface="Times New Roman"/>
                <a:cs typeface="Times New Roman"/>
              </a:rPr>
              <a:t>dell’appello nominativo alla 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giustizia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Satania. Questo seggio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stato su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ma i ventiquattro </a:t>
            </a:r>
            <a:r>
              <a:rPr sz="1200" spc="-5" dirty="0">
                <a:latin typeface="Times New Roman"/>
                <a:cs typeface="Times New Roman"/>
              </a:rPr>
              <a:t>seggi </a:t>
            </a:r>
            <a:r>
              <a:rPr sz="1200" dirty="0">
                <a:latin typeface="Times New Roman"/>
                <a:cs typeface="Times New Roman"/>
              </a:rPr>
              <a:t>che lo circondano </a:t>
            </a:r>
            <a:r>
              <a:rPr sz="1200" spc="-5" dirty="0">
                <a:latin typeface="Times New Roman"/>
                <a:cs typeface="Times New Roman"/>
              </a:rPr>
              <a:t>furono installati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millenovecento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subito 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alla piena sovranità di </a:t>
            </a:r>
            <a:r>
              <a:rPr sz="1200" spc="-5" dirty="0">
                <a:latin typeface="Times New Roman"/>
                <a:cs typeface="Times New Roman"/>
              </a:rPr>
              <a:t>Nebadon. Questi ventiquattro consiglieri </a:t>
            </a:r>
            <a:r>
              <a:rPr sz="1200" dirty="0">
                <a:latin typeface="Times New Roman"/>
                <a:cs typeface="Times New Roman"/>
              </a:rPr>
              <a:t>sono i suoi </a:t>
            </a:r>
            <a:r>
              <a:rPr sz="1200" spc="-5" dirty="0">
                <a:latin typeface="Times New Roman"/>
                <a:cs typeface="Times New Roman"/>
              </a:rPr>
              <a:t>agenti </a:t>
            </a:r>
            <a:r>
              <a:rPr sz="1200" dirty="0">
                <a:latin typeface="Times New Roman"/>
                <a:cs typeface="Times New Roman"/>
              </a:rPr>
              <a:t>personali </a:t>
            </a:r>
            <a:r>
              <a:rPr sz="1200" spc="-5" dirty="0">
                <a:latin typeface="Times New Roman"/>
                <a:cs typeface="Times New Roman"/>
              </a:rPr>
              <a:t>su  Jerusem,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l’autorità </a:t>
            </a:r>
            <a:r>
              <a:rPr sz="1200" spc="-5" dirty="0">
                <a:latin typeface="Times New Roman"/>
                <a:cs typeface="Times New Roman"/>
              </a:rPr>
              <a:t>di rappresentare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Maestro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materie concernenti gli </a:t>
            </a:r>
            <a:r>
              <a:rPr sz="1200" dirty="0">
                <a:latin typeface="Times New Roman"/>
                <a:cs typeface="Times New Roman"/>
              </a:rPr>
              <a:t>appelli nominativi di Satania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 molte </a:t>
            </a:r>
            <a:r>
              <a:rPr sz="1200" spc="-5" dirty="0">
                <a:latin typeface="Times New Roman"/>
                <a:cs typeface="Times New Roman"/>
              </a:rPr>
              <a:t>altre fasi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piano d’ascensione dei mortali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isolati del sistema.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gli agenti designati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eseguire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richieste speciali </a:t>
            </a:r>
            <a:r>
              <a:rPr sz="1200" dirty="0">
                <a:latin typeface="Times New Roman"/>
                <a:cs typeface="Times New Roman"/>
              </a:rPr>
              <a:t>di Gabriele e i </a:t>
            </a:r>
            <a:r>
              <a:rPr sz="1200" spc="-5" dirty="0">
                <a:latin typeface="Times New Roman"/>
                <a:cs typeface="Times New Roman"/>
              </a:rPr>
              <a:t>mandati inusuali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(513.5) 45:4.2 </a:t>
            </a:r>
            <a:r>
              <a:rPr sz="1200" spc="-5" dirty="0">
                <a:latin typeface="Times New Roman"/>
                <a:cs typeface="Times New Roman"/>
              </a:rPr>
              <a:t>Questi ventiquattro consiglieri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reclutati </a:t>
            </a:r>
            <a:r>
              <a:rPr sz="1200" dirty="0">
                <a:latin typeface="Times New Roman"/>
                <a:cs typeface="Times New Roman"/>
              </a:rPr>
              <a:t>tra le otto razze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di tale </a:t>
            </a:r>
            <a:r>
              <a:rPr sz="1200" spc="-5" dirty="0">
                <a:latin typeface="Times New Roman"/>
                <a:cs typeface="Times New Roman"/>
              </a:rPr>
              <a:t>gruppo furono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riuniti</a:t>
            </a:r>
            <a:endParaRPr sz="1200">
              <a:latin typeface="Times New Roman"/>
              <a:cs typeface="Times New Roman"/>
            </a:endParaRPr>
          </a:p>
          <a:p>
            <a:pPr marL="76200" marR="10985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all’epoca dell’appello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risurrezione fatto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Micael millenovecento </a:t>
            </a:r>
            <a:r>
              <a:rPr sz="1200" dirty="0">
                <a:latin typeface="Times New Roman"/>
                <a:cs typeface="Times New Roman"/>
              </a:rPr>
              <a:t>anni fa. </a:t>
            </a:r>
            <a:r>
              <a:rPr sz="1200" spc="-5" dirty="0">
                <a:latin typeface="Times New Roman"/>
                <a:cs typeface="Times New Roman"/>
              </a:rPr>
              <a:t>Questo consiglio </a:t>
            </a:r>
            <a:r>
              <a:rPr sz="1200" dirty="0">
                <a:latin typeface="Times New Roman"/>
                <a:cs typeface="Times New Roman"/>
              </a:rPr>
              <a:t>consultivo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costituito dai  </a:t>
            </a:r>
            <a:r>
              <a:rPr sz="1200" spc="-5" dirty="0">
                <a:latin typeface="Times New Roman"/>
                <a:cs typeface="Times New Roman"/>
              </a:rPr>
              <a:t>seguenti membri: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1182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(513.6) 45:4.3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Onagar,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maestra </a:t>
            </a:r>
            <a:r>
              <a:rPr sz="1200" dirty="0">
                <a:latin typeface="Times New Roman"/>
                <a:cs typeface="Times New Roman"/>
              </a:rPr>
              <a:t>dell’era </a:t>
            </a:r>
            <a:r>
              <a:rPr sz="1200" spc="-5" dirty="0">
                <a:latin typeface="Times New Roman"/>
                <a:cs typeface="Times New Roman"/>
              </a:rPr>
              <a:t>anteriore al Principe Planetario,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guidò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compagni  all’adorazione del “Donatore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Respiro”.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804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(513.7) 45:4.4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Mansant,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maestro dell’era </a:t>
            </a:r>
            <a:r>
              <a:rPr sz="1200" dirty="0">
                <a:latin typeface="Times New Roman"/>
                <a:cs typeface="Times New Roman"/>
              </a:rPr>
              <a:t>posteriore </a:t>
            </a:r>
            <a:r>
              <a:rPr sz="1200" spc="-5" dirty="0">
                <a:latin typeface="Times New Roman"/>
                <a:cs typeface="Times New Roman"/>
              </a:rPr>
              <a:t>al Principe Planetario su Urantia, che </a:t>
            </a:r>
            <a:r>
              <a:rPr sz="1200" dirty="0">
                <a:latin typeface="Times New Roman"/>
                <a:cs typeface="Times New Roman"/>
              </a:rPr>
              <a:t>indirizzò i </a:t>
            </a:r>
            <a:r>
              <a:rPr sz="1200" spc="-5" dirty="0">
                <a:latin typeface="Times New Roman"/>
                <a:cs typeface="Times New Roman"/>
              </a:rPr>
              <a:t>suoi  </a:t>
            </a:r>
            <a:r>
              <a:rPr sz="1200" dirty="0">
                <a:latin typeface="Times New Roman"/>
                <a:cs typeface="Times New Roman"/>
              </a:rPr>
              <a:t>simili alla </a:t>
            </a:r>
            <a:r>
              <a:rPr sz="1200" spc="-5" dirty="0">
                <a:latin typeface="Times New Roman"/>
                <a:cs typeface="Times New Roman"/>
              </a:rPr>
              <a:t>venerazione </a:t>
            </a:r>
            <a:r>
              <a:rPr sz="1200" dirty="0">
                <a:latin typeface="Times New Roman"/>
                <a:cs typeface="Times New Roman"/>
              </a:rPr>
              <a:t>de </a:t>
            </a:r>
            <a:r>
              <a:rPr sz="1200" spc="-5" dirty="0">
                <a:latin typeface="Times New Roman"/>
                <a:cs typeface="Times New Roman"/>
              </a:rPr>
              <a:t>“La </a:t>
            </a:r>
            <a:r>
              <a:rPr sz="1200" dirty="0">
                <a:latin typeface="Times New Roman"/>
                <a:cs typeface="Times New Roman"/>
              </a:rPr>
              <a:t>Grande</a:t>
            </a:r>
            <a:r>
              <a:rPr sz="1200" spc="-5" dirty="0">
                <a:latin typeface="Times New Roman"/>
                <a:cs typeface="Times New Roman"/>
              </a:rPr>
              <a:t> Luce”.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84224" y="513333"/>
            <a:ext cx="7351395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14300" marR="3543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(513.8) 45:4.5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Onamonalonton,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antichissimo capo degli </a:t>
            </a:r>
            <a:r>
              <a:rPr sz="1200" dirty="0">
                <a:latin typeface="Times New Roman"/>
                <a:cs typeface="Times New Roman"/>
              </a:rPr>
              <a:t>uomini rossi, </a:t>
            </a:r>
            <a:r>
              <a:rPr sz="1200" spc="-5" dirty="0">
                <a:latin typeface="Times New Roman"/>
                <a:cs typeface="Times New Roman"/>
              </a:rPr>
              <a:t>che guidò </a:t>
            </a:r>
            <a:r>
              <a:rPr sz="1200" dirty="0">
                <a:latin typeface="Times New Roman"/>
                <a:cs typeface="Times New Roman"/>
              </a:rPr>
              <a:t>questa razza </a:t>
            </a:r>
            <a:r>
              <a:rPr sz="1200" spc="-5" dirty="0">
                <a:latin typeface="Times New Roman"/>
                <a:cs typeface="Times New Roman"/>
              </a:rPr>
              <a:t>dall’adorazione </a:t>
            </a:r>
            <a:r>
              <a:rPr sz="1200" dirty="0">
                <a:latin typeface="Times New Roman"/>
                <a:cs typeface="Times New Roman"/>
              </a:rPr>
              <a:t>di  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venerazione </a:t>
            </a:r>
            <a:r>
              <a:rPr sz="1200" dirty="0">
                <a:latin typeface="Times New Roman"/>
                <a:cs typeface="Times New Roman"/>
              </a:rPr>
              <a:t>de </a:t>
            </a:r>
            <a:r>
              <a:rPr sz="1200" spc="-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Grande</a:t>
            </a:r>
            <a:r>
              <a:rPr sz="1200" spc="-5" dirty="0">
                <a:latin typeface="Times New Roman"/>
                <a:cs typeface="Times New Roman"/>
              </a:rPr>
              <a:t> Spirito”.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531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(513.9) 45:4.6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Orlandof,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principe degli </a:t>
            </a:r>
            <a:r>
              <a:rPr sz="1200" dirty="0">
                <a:latin typeface="Times New Roman"/>
                <a:cs typeface="Times New Roman"/>
              </a:rPr>
              <a:t>uomini blu e loro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della divinità de </a:t>
            </a:r>
            <a:r>
              <a:rPr sz="1200" spc="-5" dirty="0">
                <a:latin typeface="Times New Roman"/>
                <a:cs typeface="Times New Roman"/>
              </a:rPr>
              <a:t>“Il Capo  Supremo”.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(513.10) 45:4.7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Porshunta, </a:t>
            </a:r>
            <a:r>
              <a:rPr sz="1200" spc="-5" dirty="0">
                <a:latin typeface="Times New Roman"/>
                <a:cs typeface="Times New Roman"/>
              </a:rPr>
              <a:t>l’oracolo dell’estinta razza arancione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nell’adorazione </a:t>
            </a:r>
            <a:r>
              <a:rPr sz="1200" dirty="0">
                <a:latin typeface="Times New Roman"/>
                <a:cs typeface="Times New Roman"/>
              </a:rPr>
              <a:t>de </a:t>
            </a:r>
            <a:r>
              <a:rPr sz="1200" spc="-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Grande  </a:t>
            </a:r>
            <a:r>
              <a:rPr sz="1200" spc="-5" dirty="0">
                <a:latin typeface="Times New Roman"/>
                <a:cs typeface="Times New Roman"/>
              </a:rPr>
              <a:t>Maestro”.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4762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(513.11) 45:4.8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Singlangton,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istruire </a:t>
            </a:r>
            <a:r>
              <a:rPr sz="1200" dirty="0">
                <a:latin typeface="Times New Roman"/>
                <a:cs typeface="Times New Roman"/>
              </a:rPr>
              <a:t>e condurre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culto de </a:t>
            </a:r>
            <a:r>
              <a:rPr sz="1200" spc="-5" dirty="0">
                <a:latin typeface="Times New Roman"/>
                <a:cs typeface="Times New Roman"/>
              </a:rPr>
              <a:t>“L’Unica  Verità” </a:t>
            </a:r>
            <a:r>
              <a:rPr sz="1200" dirty="0">
                <a:latin typeface="Times New Roman"/>
                <a:cs typeface="Times New Roman"/>
              </a:rPr>
              <a:t>invece di </a:t>
            </a:r>
            <a:r>
              <a:rPr sz="1200" spc="-5" dirty="0">
                <a:latin typeface="Times New Roman"/>
                <a:cs typeface="Times New Roman"/>
              </a:rPr>
              <a:t>molte.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 sapevano del Dio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408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(513.12) 45:4.9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Fantad,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liberatore degli </a:t>
            </a:r>
            <a:r>
              <a:rPr sz="1200" dirty="0">
                <a:latin typeface="Times New Roman"/>
                <a:cs typeface="Times New Roman"/>
              </a:rPr>
              <a:t>uomini verdi dalle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e loro </a:t>
            </a:r>
            <a:r>
              <a:rPr sz="1200" spc="-5" dirty="0">
                <a:latin typeface="Times New Roman"/>
                <a:cs typeface="Times New Roman"/>
              </a:rPr>
              <a:t>guida nell’adorazione </a:t>
            </a:r>
            <a:r>
              <a:rPr sz="1200" dirty="0">
                <a:latin typeface="Times New Roman"/>
                <a:cs typeface="Times New Roman"/>
              </a:rPr>
              <a:t>de “La </a:t>
            </a:r>
            <a:r>
              <a:rPr sz="1200" spc="-5" dirty="0">
                <a:latin typeface="Times New Roman"/>
                <a:cs typeface="Times New Roman"/>
              </a:rPr>
              <a:t>Sorgente  Unica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143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(513.13) 45:4.10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i="1" spc="-5" dirty="0">
                <a:latin typeface="Times New Roman"/>
                <a:cs typeface="Times New Roman"/>
              </a:rPr>
              <a:t>Orvonon, </a:t>
            </a:r>
            <a:r>
              <a:rPr sz="1200" spc="-5" dirty="0">
                <a:latin typeface="Times New Roman"/>
                <a:cs typeface="Times New Roman"/>
              </a:rPr>
              <a:t>l’illuminatore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indaco </a:t>
            </a:r>
            <a:r>
              <a:rPr sz="1200" dirty="0">
                <a:latin typeface="Times New Roman"/>
                <a:cs typeface="Times New Roman"/>
              </a:rPr>
              <a:t>e loro capo </a:t>
            </a:r>
            <a:r>
              <a:rPr sz="1200" spc="-5" dirty="0">
                <a:latin typeface="Times New Roman"/>
                <a:cs typeface="Times New Roman"/>
              </a:rPr>
              <a:t>nel servire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“Il Dio </a:t>
            </a:r>
            <a:r>
              <a:rPr sz="1200" dirty="0">
                <a:latin typeface="Times New Roman"/>
                <a:cs typeface="Times New Roman"/>
              </a:rPr>
              <a:t>degli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2990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(514.1) 45:4.11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i="1" spc="-5" dirty="0">
                <a:latin typeface="Times New Roman"/>
                <a:cs typeface="Times New Roman"/>
              </a:rPr>
              <a:t>Adamo,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screditato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riabilitato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Materiale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fu  relegato </a:t>
            </a:r>
            <a:r>
              <a:rPr sz="1200" dirty="0">
                <a:latin typeface="Times New Roman"/>
                <a:cs typeface="Times New Roman"/>
              </a:rPr>
              <a:t>nelle sembianze </a:t>
            </a:r>
            <a:r>
              <a:rPr sz="1200" spc="-5" dirty="0">
                <a:latin typeface="Times New Roman"/>
                <a:cs typeface="Times New Roman"/>
              </a:rPr>
              <a:t>della carne mortale, </a:t>
            </a:r>
            <a:r>
              <a:rPr sz="1200" dirty="0">
                <a:latin typeface="Times New Roman"/>
                <a:cs typeface="Times New Roman"/>
              </a:rPr>
              <a:t>ma che </a:t>
            </a:r>
            <a:r>
              <a:rPr sz="1200" spc="-5" dirty="0">
                <a:latin typeface="Times New Roman"/>
                <a:cs typeface="Times New Roman"/>
              </a:rPr>
              <a:t>sopravvisse </a:t>
            </a:r>
            <a:r>
              <a:rPr sz="1200" dirty="0">
                <a:latin typeface="Times New Roman"/>
                <a:cs typeface="Times New Roman"/>
              </a:rPr>
              <a:t>e fu </a:t>
            </a:r>
            <a:r>
              <a:rPr sz="1200" spc="-5" dirty="0">
                <a:latin typeface="Times New Roman"/>
                <a:cs typeface="Times New Roman"/>
              </a:rPr>
              <a:t>successivamente elevato </a:t>
            </a:r>
            <a:r>
              <a:rPr sz="1200" dirty="0">
                <a:latin typeface="Times New Roman"/>
                <a:cs typeface="Times New Roman"/>
              </a:rPr>
              <a:t>a questa posizione  </a:t>
            </a:r>
            <a:r>
              <a:rPr sz="1200" spc="-5" dirty="0">
                <a:latin typeface="Times New Roman"/>
                <a:cs typeface="Times New Roman"/>
              </a:rPr>
              <a:t>per decreto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14300" marR="1244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(514.2) 45:4.12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i="1" spc="-5" dirty="0">
                <a:latin typeface="Times New Roman"/>
                <a:cs typeface="Times New Roman"/>
              </a:rPr>
              <a:t>Eva,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della </a:t>
            </a:r>
            <a:r>
              <a:rPr sz="1200" dirty="0">
                <a:latin typeface="Times New Roman"/>
                <a:cs typeface="Times New Roman"/>
              </a:rPr>
              <a:t>razza viola di </a:t>
            </a:r>
            <a:r>
              <a:rPr sz="1200" spc="-5" dirty="0">
                <a:latin typeface="Times New Roman"/>
                <a:cs typeface="Times New Roman"/>
              </a:rPr>
              <a:t>Urantia, che </a:t>
            </a:r>
            <a:r>
              <a:rPr sz="1200" dirty="0">
                <a:latin typeface="Times New Roman"/>
                <a:cs typeface="Times New Roman"/>
              </a:rPr>
              <a:t>subì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compagno </a:t>
            </a:r>
            <a:r>
              <a:rPr sz="1200" dirty="0">
                <a:latin typeface="Times New Roman"/>
                <a:cs typeface="Times New Roman"/>
              </a:rPr>
              <a:t>la punizione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fallimento e  </a:t>
            </a:r>
            <a:r>
              <a:rPr sz="1200" spc="-5" dirty="0">
                <a:latin typeface="Times New Roman"/>
                <a:cs typeface="Times New Roman"/>
              </a:rPr>
              <a:t>che fu anch’essa riabilitata con </a:t>
            </a:r>
            <a:r>
              <a:rPr sz="1200" dirty="0">
                <a:latin typeface="Times New Roman"/>
                <a:cs typeface="Times New Roman"/>
              </a:rPr>
              <a:t>lui </a:t>
            </a:r>
            <a:r>
              <a:rPr sz="1200" spc="-5" dirty="0">
                <a:latin typeface="Times New Roman"/>
                <a:cs typeface="Times New Roman"/>
              </a:rPr>
              <a:t>ed incaricata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con questo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sopravviventi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4515" cy="3193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467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(370.3) 33:4.6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dirigente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per l’esecuzione </a:t>
            </a:r>
            <a:r>
              <a:rPr sz="1200" spc="-5" dirty="0">
                <a:latin typeface="Times New Roman"/>
                <a:cs typeface="Times New Roman"/>
              </a:rPr>
              <a:t>dei mandati del Superuniverso riguardanti gli </a:t>
            </a:r>
            <a:r>
              <a:rPr sz="1200" dirty="0">
                <a:latin typeface="Times New Roman"/>
                <a:cs typeface="Times New Roman"/>
              </a:rPr>
              <a:t>affari non </a:t>
            </a:r>
            <a:r>
              <a:rPr sz="1200" spc="-5" dirty="0">
                <a:latin typeface="Times New Roman"/>
                <a:cs typeface="Times New Roman"/>
              </a:rPr>
              <a:t>personali  dell’Universo locale.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delle materie </a:t>
            </a:r>
            <a:r>
              <a:rPr sz="1200" spc="-5" dirty="0">
                <a:latin typeface="Times New Roman"/>
                <a:cs typeface="Times New Roman"/>
              </a:rPr>
              <a:t>concernenti giudizi </a:t>
            </a:r>
            <a:r>
              <a:rPr sz="1200" dirty="0">
                <a:latin typeface="Times New Roman"/>
                <a:cs typeface="Times New Roman"/>
              </a:rPr>
              <a:t>collettivi e </a:t>
            </a:r>
            <a:r>
              <a:rPr sz="1200" spc="-5" dirty="0">
                <a:latin typeface="Times New Roman"/>
                <a:cs typeface="Times New Roman"/>
              </a:rPr>
              <a:t>risurrezioni dispensazionali decise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dagli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Antichi dei Giorni sono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delegate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l’esecuzione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suo personale. Gabriele </a:t>
            </a:r>
            <a:r>
              <a:rPr sz="1200" dirty="0">
                <a:latin typeface="Times New Roman"/>
                <a:cs typeface="Times New Roman"/>
              </a:rPr>
              <a:t>è quindi il </a:t>
            </a:r>
            <a:r>
              <a:rPr sz="1200" spc="5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esecutivo </a:t>
            </a:r>
            <a:r>
              <a:rPr sz="1200" dirty="0">
                <a:latin typeface="Times New Roman"/>
                <a:cs typeface="Times New Roman"/>
              </a:rPr>
              <a:t>congiunto  </a:t>
            </a:r>
            <a:r>
              <a:rPr sz="1200" spc="-5" dirty="0">
                <a:latin typeface="Times New Roman"/>
                <a:cs typeface="Times New Roman"/>
              </a:rPr>
              <a:t>sia dei dirigenti del Superuniverso che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dell’Universo locale. Egli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suo comando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abile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assistenti  amministrativi, creati per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specifico lavoro, 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mortali evoluzionari. </a:t>
            </a:r>
            <a:r>
              <a:rPr sz="1200" dirty="0">
                <a:latin typeface="Times New Roman"/>
                <a:cs typeface="Times New Roman"/>
              </a:rPr>
              <a:t>Oltre a </a:t>
            </a:r>
            <a:r>
              <a:rPr sz="1200" spc="-5" dirty="0">
                <a:latin typeface="Times New Roman"/>
                <a:cs typeface="Times New Roman"/>
              </a:rPr>
              <a:t>questi assistenti, Gabriele 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impiegare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celesti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Nebadon, ed </a:t>
            </a:r>
            <a:r>
              <a:rPr sz="1200" dirty="0">
                <a:latin typeface="Times New Roman"/>
                <a:cs typeface="Times New Roman"/>
              </a:rPr>
              <a:t>è anche il </a:t>
            </a:r>
            <a:r>
              <a:rPr sz="1200" spc="-5" dirty="0">
                <a:latin typeface="Times New Roman"/>
                <a:cs typeface="Times New Roman"/>
              </a:rPr>
              <a:t>comandante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capo degli “eserciti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cielo”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—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06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(370.4) 33:4.7 </a:t>
            </a:r>
            <a:r>
              <a:rPr sz="1200" spc="-5" dirty="0">
                <a:latin typeface="Times New Roman"/>
                <a:cs typeface="Times New Roman"/>
              </a:rPr>
              <a:t>Gabriele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personale </a:t>
            </a:r>
            <a:r>
              <a:rPr sz="1200" dirty="0">
                <a:latin typeface="Times New Roman"/>
                <a:cs typeface="Times New Roman"/>
              </a:rPr>
              <a:t>non sono istruttori; sono </a:t>
            </a:r>
            <a:r>
              <a:rPr sz="1200" spc="-5" dirty="0">
                <a:latin typeface="Times New Roman"/>
                <a:cs typeface="Times New Roman"/>
              </a:rPr>
              <a:t>amministratori.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sentito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abbiano </a:t>
            </a:r>
            <a:r>
              <a:rPr sz="1200" dirty="0">
                <a:latin typeface="Times New Roman"/>
                <a:cs typeface="Times New Roman"/>
              </a:rPr>
              <a:t>lasciato il loro  </a:t>
            </a:r>
            <a:r>
              <a:rPr sz="1200" spc="-5" dirty="0">
                <a:latin typeface="Times New Roman"/>
                <a:cs typeface="Times New Roman"/>
              </a:rPr>
              <a:t>lavoro usuale, eccetto quando Micael </a:t>
            </a:r>
            <a:r>
              <a:rPr sz="1200" dirty="0">
                <a:latin typeface="Times New Roman"/>
                <a:cs typeface="Times New Roman"/>
              </a:rPr>
              <a:t>era incarnato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un conferimento </a:t>
            </a:r>
            <a:r>
              <a:rPr sz="1200" spc="-5" dirty="0">
                <a:latin typeface="Times New Roman"/>
                <a:cs typeface="Times New Roman"/>
              </a:rPr>
              <a:t>come creatura. Durante questi conferimenti  Gabriele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seguito la volontà </a:t>
            </a:r>
            <a:r>
              <a:rPr sz="1200" spc="-5" dirty="0">
                <a:latin typeface="Times New Roman"/>
                <a:cs typeface="Times New Roman"/>
              </a:rPr>
              <a:t>del Figlio incarnato,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dell’Unione dei </a:t>
            </a:r>
            <a:r>
              <a:rPr sz="1200" dirty="0">
                <a:latin typeface="Times New Roman"/>
                <a:cs typeface="Times New Roman"/>
              </a:rPr>
              <a:t>Giorni è divenuto il </a:t>
            </a:r>
            <a:r>
              <a:rPr sz="1200" spc="-5" dirty="0">
                <a:latin typeface="Times New Roman"/>
                <a:cs typeface="Times New Roman"/>
              </a:rPr>
              <a:t>direttore  effettivo degli affari </a:t>
            </a:r>
            <a:r>
              <a:rPr sz="1200" dirty="0">
                <a:latin typeface="Times New Roman"/>
                <a:cs typeface="Times New Roman"/>
              </a:rPr>
              <a:t>dell’Universo durante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conferimenti. Gabriele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strettamente identificato </a:t>
            </a:r>
            <a:r>
              <a:rPr sz="1200" dirty="0">
                <a:latin typeface="Times New Roman"/>
                <a:cs typeface="Times New Roman"/>
              </a:rPr>
              <a:t>con la storia e lo  sviluppo di </a:t>
            </a:r>
            <a:r>
              <a:rPr sz="1200" spc="-5" dirty="0">
                <a:latin typeface="Times New Roman"/>
                <a:cs typeface="Times New Roman"/>
              </a:rPr>
              <a:t>Urantia fin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come mortale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 algn="just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(370.5) 33:4.8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 l’incontro che </a:t>
            </a:r>
            <a:r>
              <a:rPr sz="1200" dirty="0">
                <a:latin typeface="Times New Roman"/>
                <a:cs typeface="Times New Roman"/>
              </a:rPr>
              <a:t>avviene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Gabriele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conferimento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appelli </a:t>
            </a:r>
            <a:r>
              <a:rPr sz="1200" dirty="0">
                <a:latin typeface="Times New Roman"/>
                <a:cs typeface="Times New Roman"/>
              </a:rPr>
              <a:t>nominali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64769" algn="just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risurrezioni generali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speciali, </a:t>
            </a:r>
            <a:r>
              <a:rPr sz="1200" dirty="0">
                <a:latin typeface="Times New Roman"/>
                <a:cs typeface="Times New Roman"/>
              </a:rPr>
              <a:t>i mortali lo </a:t>
            </a:r>
            <a:r>
              <a:rPr sz="1200" spc="-5" dirty="0">
                <a:latin typeface="Times New Roman"/>
                <a:cs typeface="Times New Roman"/>
              </a:rPr>
              <a:t>incontreranno raramente 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ascensione attraverso </a:t>
            </a:r>
            <a:r>
              <a:rPr sz="1200" dirty="0">
                <a:latin typeface="Times New Roman"/>
                <a:cs typeface="Times New Roman"/>
              </a:rPr>
              <a:t>l’Universo locale prima di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inseriti nel </a:t>
            </a:r>
            <a:r>
              <a:rPr sz="1200" spc="-5" dirty="0">
                <a:latin typeface="Times New Roman"/>
                <a:cs typeface="Times New Roman"/>
              </a:rPr>
              <a:t>lavoro amministrativo della creazione locale.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amministratori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ordine o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</a:t>
            </a:r>
            <a:r>
              <a:rPr sz="1200" dirty="0">
                <a:latin typeface="Times New Roman"/>
                <a:cs typeface="Times New Roman"/>
              </a:rPr>
              <a:t>sotto la 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96924" y="513333"/>
            <a:ext cx="717867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4057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(514.3) 45:4.13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i="1" spc="-5" dirty="0">
                <a:latin typeface="Times New Roman"/>
                <a:cs typeface="Times New Roman"/>
              </a:rPr>
              <a:t>Enoch,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 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fondersi con </a:t>
            </a:r>
            <a:r>
              <a:rPr sz="1200" dirty="0">
                <a:latin typeface="Times New Roman"/>
                <a:cs typeface="Times New Roman"/>
              </a:rPr>
              <a:t>l’Aggiustatore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durante la vita  </a:t>
            </a:r>
            <a:r>
              <a:rPr sz="1200" spc="-5" dirty="0">
                <a:latin typeface="Times New Roman"/>
                <a:cs typeface="Times New Roman"/>
              </a:rPr>
              <a:t>mortale nella 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425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(514.4) 45:4.14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i="1" spc="-5" dirty="0">
                <a:latin typeface="Times New Roman"/>
                <a:cs typeface="Times New Roman"/>
              </a:rPr>
              <a:t>Mosè, </a:t>
            </a:r>
            <a:r>
              <a:rPr sz="1200" spc="-5" dirty="0">
                <a:latin typeface="Times New Roman"/>
                <a:cs typeface="Times New Roman"/>
              </a:rPr>
              <a:t>l’emancipatore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residuo della </a:t>
            </a:r>
            <a:r>
              <a:rPr sz="1200" dirty="0">
                <a:latin typeface="Times New Roman"/>
                <a:cs typeface="Times New Roman"/>
              </a:rPr>
              <a:t>razza viola </a:t>
            </a:r>
            <a:r>
              <a:rPr sz="1200" spc="-5" dirty="0">
                <a:latin typeface="Times New Roman"/>
                <a:cs typeface="Times New Roman"/>
              </a:rPr>
              <a:t>sommersa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stimolatore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rinascita  dell’adorazione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sotto </a:t>
            </a:r>
            <a:r>
              <a:rPr sz="1200" dirty="0">
                <a:latin typeface="Times New Roman"/>
                <a:cs typeface="Times New Roman"/>
              </a:rPr>
              <a:t>il nome de </a:t>
            </a:r>
            <a:r>
              <a:rPr sz="1200" spc="-5" dirty="0">
                <a:latin typeface="Times New Roman"/>
                <a:cs typeface="Times New Roman"/>
              </a:rPr>
              <a:t>“Il Dio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d’Israele”.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588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(514.5) 45:4.15 </a:t>
            </a:r>
            <a:r>
              <a:rPr sz="1200" dirty="0">
                <a:latin typeface="Times New Roman"/>
                <a:cs typeface="Times New Roman"/>
              </a:rPr>
              <a:t>13. </a:t>
            </a:r>
            <a:r>
              <a:rPr sz="1200" i="1" dirty="0">
                <a:latin typeface="Times New Roman"/>
                <a:cs typeface="Times New Roman"/>
              </a:rPr>
              <a:t>Elia, </a:t>
            </a:r>
            <a:r>
              <a:rPr sz="1200" spc="-5" dirty="0">
                <a:latin typeface="Times New Roman"/>
                <a:cs typeface="Times New Roman"/>
              </a:rPr>
              <a:t>un’anima trasferita di </a:t>
            </a:r>
            <a:r>
              <a:rPr sz="1200" dirty="0">
                <a:latin typeface="Times New Roman"/>
                <a:cs typeface="Times New Roman"/>
              </a:rPr>
              <a:t>brillante </a:t>
            </a:r>
            <a:r>
              <a:rPr sz="1200" spc="-5" dirty="0">
                <a:latin typeface="Times New Roman"/>
                <a:cs typeface="Times New Roman"/>
              </a:rPr>
              <a:t>compimento spirituale durante </a:t>
            </a:r>
            <a:r>
              <a:rPr sz="1200" dirty="0">
                <a:latin typeface="Times New Roman"/>
                <a:cs typeface="Times New Roman"/>
              </a:rPr>
              <a:t>l’era posteriore al </a:t>
            </a:r>
            <a:r>
              <a:rPr sz="1200" spc="-5" dirty="0">
                <a:latin typeface="Times New Roman"/>
                <a:cs typeface="Times New Roman"/>
              </a:rPr>
              <a:t>Figlio  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2065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(514.6) 45:4.16 </a:t>
            </a:r>
            <a:r>
              <a:rPr sz="1200" dirty="0">
                <a:latin typeface="Times New Roman"/>
                <a:cs typeface="Times New Roman"/>
              </a:rPr>
              <a:t>14. </a:t>
            </a:r>
            <a:r>
              <a:rPr sz="1200" i="1" spc="-5" dirty="0">
                <a:latin typeface="Times New Roman"/>
                <a:cs typeface="Times New Roman"/>
              </a:rPr>
              <a:t>Machiventa Melchizedek,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solo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che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sia conferito alle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Urantia.  Sebbene ancora </a:t>
            </a:r>
            <a:r>
              <a:rPr sz="1200" dirty="0">
                <a:latin typeface="Times New Roman"/>
                <a:cs typeface="Times New Roman"/>
              </a:rPr>
              <a:t>annoverato come un </a:t>
            </a:r>
            <a:r>
              <a:rPr sz="1200" spc="-5" dirty="0">
                <a:latin typeface="Times New Roman"/>
                <a:cs typeface="Times New Roman"/>
              </a:rPr>
              <a:t>Melchizedek, egli </a:t>
            </a:r>
            <a:r>
              <a:rPr sz="1200" dirty="0">
                <a:latin typeface="Times New Roman"/>
                <a:cs typeface="Times New Roman"/>
              </a:rPr>
              <a:t>è divenuto </a:t>
            </a:r>
            <a:r>
              <a:rPr sz="1200" spc="-5" dirty="0">
                <a:latin typeface="Times New Roman"/>
                <a:cs typeface="Times New Roman"/>
              </a:rPr>
              <a:t>“per </a:t>
            </a:r>
            <a:r>
              <a:rPr sz="1200" dirty="0">
                <a:latin typeface="Times New Roman"/>
                <a:cs typeface="Times New Roman"/>
              </a:rPr>
              <a:t>sempre un ministro </a:t>
            </a:r>
            <a:r>
              <a:rPr sz="1200" spc="-5" dirty="0">
                <a:latin typeface="Times New Roman"/>
                <a:cs typeface="Times New Roman"/>
              </a:rPr>
              <a:t>degli Altissimi”,  assumendo per l’eternità l’incarico </a:t>
            </a:r>
            <a:r>
              <a:rPr sz="1200" dirty="0">
                <a:latin typeface="Times New Roman"/>
                <a:cs typeface="Times New Roman"/>
              </a:rPr>
              <a:t>di servire come un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avendo soggiornato su Urantia nelle  sembianze della carne </a:t>
            </a:r>
            <a:r>
              <a:rPr sz="1200" dirty="0">
                <a:latin typeface="Times New Roman"/>
                <a:cs typeface="Times New Roman"/>
              </a:rPr>
              <a:t>mortale a </a:t>
            </a:r>
            <a:r>
              <a:rPr sz="1200" spc="-5" dirty="0">
                <a:latin typeface="Times New Roman"/>
                <a:cs typeface="Times New Roman"/>
              </a:rPr>
              <a:t>Salem al tempo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Abramo. Questo </a:t>
            </a:r>
            <a:r>
              <a:rPr sz="1200" dirty="0">
                <a:latin typeface="Times New Roman"/>
                <a:cs typeface="Times New Roman"/>
              </a:rPr>
              <a:t>Melchizedek è stato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 Principe Planetario vicegerente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con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su Jerusem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per agire </a:t>
            </a:r>
            <a:r>
              <a:rPr sz="1200" dirty="0">
                <a:latin typeface="Times New Roman"/>
                <a:cs typeface="Times New Roman"/>
              </a:rPr>
              <a:t>in nome 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che è 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del mondo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effettuato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conferimento terminale </a:t>
            </a:r>
            <a:r>
              <a:rPr sz="1200" dirty="0">
                <a:latin typeface="Times New Roman"/>
                <a:cs typeface="Times New Roman"/>
              </a:rPr>
              <a:t>in forma </a:t>
            </a:r>
            <a:r>
              <a:rPr sz="1200" spc="-5" dirty="0">
                <a:latin typeface="Times New Roman"/>
                <a:cs typeface="Times New Roman"/>
              </a:rPr>
              <a:t>umana.  Malgrado ciò, </a:t>
            </a:r>
            <a:r>
              <a:rPr sz="1200" dirty="0">
                <a:latin typeface="Times New Roman"/>
                <a:cs typeface="Times New Roman"/>
              </a:rPr>
              <a:t>Urantia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sotto la supervisione di </a:t>
            </a:r>
            <a:r>
              <a:rPr sz="1200" spc="-5" dirty="0">
                <a:latin typeface="Times New Roman"/>
                <a:cs typeface="Times New Roman"/>
              </a:rPr>
              <a:t>governatori generali residenti successivi, </a:t>
            </a:r>
            <a:r>
              <a:rPr sz="1200" dirty="0">
                <a:latin typeface="Times New Roman"/>
                <a:cs typeface="Times New Roman"/>
              </a:rPr>
              <a:t>facenti </a:t>
            </a:r>
            <a:r>
              <a:rPr sz="1200" spc="-5" dirty="0">
                <a:latin typeface="Times New Roman"/>
                <a:cs typeface="Times New Roman"/>
              </a:rPr>
              <a:t>parte dei  ventiquattro consiglieri.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(514.7) 45:4.17 </a:t>
            </a:r>
            <a:r>
              <a:rPr sz="1200" dirty="0">
                <a:latin typeface="Times New Roman"/>
                <a:cs typeface="Times New Roman"/>
              </a:rPr>
              <a:t>15. </a:t>
            </a:r>
            <a:r>
              <a:rPr sz="1200" i="1" spc="-5" dirty="0">
                <a:latin typeface="Times New Roman"/>
                <a:cs typeface="Times New Roman"/>
              </a:rPr>
              <a:t>Giovanni il </a:t>
            </a:r>
            <a:r>
              <a:rPr sz="1200" i="1" dirty="0">
                <a:latin typeface="Times New Roman"/>
                <a:cs typeface="Times New Roman"/>
              </a:rPr>
              <a:t>Battista,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precursore </a:t>
            </a:r>
            <a:r>
              <a:rPr sz="1200" dirty="0">
                <a:latin typeface="Times New Roman"/>
                <a:cs typeface="Times New Roman"/>
              </a:rPr>
              <a:t>della missione di </a:t>
            </a:r>
            <a:r>
              <a:rPr sz="1200" spc="-5" dirty="0">
                <a:latin typeface="Times New Roman"/>
                <a:cs typeface="Times New Roman"/>
              </a:rPr>
              <a:t>Micael su Urantia e,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lontano </a:t>
            </a:r>
            <a:r>
              <a:rPr sz="1200" spc="-5" dirty="0">
                <a:latin typeface="Times New Roman"/>
                <a:cs typeface="Times New Roman"/>
              </a:rPr>
              <a:t>cugino  del Figlio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(514.8) 45:4.18 </a:t>
            </a:r>
            <a:r>
              <a:rPr sz="1200" dirty="0">
                <a:latin typeface="Times New Roman"/>
                <a:cs typeface="Times New Roman"/>
              </a:rPr>
              <a:t>16. </a:t>
            </a:r>
            <a:r>
              <a:rPr sz="1200" i="1" spc="-5" dirty="0">
                <a:latin typeface="Times New Roman"/>
                <a:cs typeface="Times New Roman"/>
              </a:rPr>
              <a:t>1-2-3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Primo,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delle creature intermedie </a:t>
            </a:r>
            <a:r>
              <a:rPr sz="1200" dirty="0">
                <a:latin typeface="Times New Roman"/>
                <a:cs typeface="Times New Roman"/>
              </a:rPr>
              <a:t>leali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servizio di </a:t>
            </a:r>
            <a:r>
              <a:rPr sz="1200" spc="-5" dirty="0">
                <a:latin typeface="Times New Roman"/>
                <a:cs typeface="Times New Roman"/>
              </a:rPr>
              <a:t>Gabriele all’epoca del tradimento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Caligastia, elevato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posizione da </a:t>
            </a:r>
            <a:r>
              <a:rPr sz="1200" spc="-5" dirty="0">
                <a:latin typeface="Times New Roman"/>
                <a:cs typeface="Times New Roman"/>
              </a:rPr>
              <a:t>Micael subito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l’acquisizione della sua sovranità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incondizionata.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3880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69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(514.9) 45:4.19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momento, su richiesta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Gabriele, queste personalità selezionate sono esentate dal regime d’ascensione, </a:t>
            </a:r>
            <a:r>
              <a:rPr sz="1200" dirty="0">
                <a:latin typeface="Times New Roman"/>
                <a:cs typeface="Times New Roman"/>
              </a:rPr>
              <a:t>e noi non  </a:t>
            </a:r>
            <a:r>
              <a:rPr sz="1200" spc="-5" dirty="0">
                <a:latin typeface="Times New Roman"/>
                <a:cs typeface="Times New Roman"/>
              </a:rPr>
              <a:t>abbiamo </a:t>
            </a:r>
            <a:r>
              <a:rPr sz="1200" dirty="0">
                <a:latin typeface="Times New Roman"/>
                <a:cs typeface="Times New Roman"/>
              </a:rPr>
              <a:t>idea di quanto a </a:t>
            </a:r>
            <a:r>
              <a:rPr sz="1200" spc="-5" dirty="0">
                <a:latin typeface="Times New Roman"/>
                <a:cs typeface="Times New Roman"/>
              </a:rPr>
              <a:t>lungo potranno </a:t>
            </a:r>
            <a:r>
              <a:rPr sz="1200" dirty="0">
                <a:latin typeface="Times New Roman"/>
                <a:cs typeface="Times New Roman"/>
              </a:rPr>
              <a:t>servire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dirty="0">
                <a:latin typeface="Times New Roman"/>
                <a:cs typeface="Times New Roman"/>
              </a:rPr>
              <a:t> funzione.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04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(514.10) 45:4.20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seggi </a:t>
            </a:r>
            <a:r>
              <a:rPr sz="1200" dirty="0">
                <a:latin typeface="Times New Roman"/>
                <a:cs typeface="Times New Roman"/>
              </a:rPr>
              <a:t>numero </a:t>
            </a:r>
            <a:r>
              <a:rPr sz="1200" spc="-5" dirty="0">
                <a:latin typeface="Times New Roman"/>
                <a:cs typeface="Times New Roman"/>
              </a:rPr>
              <a:t>17, </a:t>
            </a:r>
            <a:r>
              <a:rPr sz="1200" dirty="0">
                <a:latin typeface="Times New Roman"/>
                <a:cs typeface="Times New Roman"/>
              </a:rPr>
              <a:t>18, 19 e 20 non sono </a:t>
            </a:r>
            <a:r>
              <a:rPr sz="1200" spc="-5" dirty="0">
                <a:latin typeface="Times New Roman"/>
                <a:cs typeface="Times New Roman"/>
              </a:rPr>
              <a:t>occupati </a:t>
            </a:r>
            <a:r>
              <a:rPr sz="1200" dirty="0">
                <a:latin typeface="Times New Roman"/>
                <a:cs typeface="Times New Roman"/>
              </a:rPr>
              <a:t>in permanenza.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occupati temporaneamente con </a:t>
            </a:r>
            <a:r>
              <a:rPr sz="1200" dirty="0">
                <a:latin typeface="Times New Roman"/>
                <a:cs typeface="Times New Roman"/>
              </a:rPr>
              <a:t>il consenso  </a:t>
            </a:r>
            <a:r>
              <a:rPr sz="1200" spc="-5" dirty="0">
                <a:latin typeface="Times New Roman"/>
                <a:cs typeface="Times New Roman"/>
              </a:rPr>
              <a:t>unanime dei </a:t>
            </a:r>
            <a:r>
              <a:rPr sz="1200" dirty="0">
                <a:latin typeface="Times New Roman"/>
                <a:cs typeface="Times New Roman"/>
              </a:rPr>
              <a:t>sedici membri </a:t>
            </a:r>
            <a:r>
              <a:rPr sz="1200" spc="-5" dirty="0">
                <a:latin typeface="Times New Roman"/>
                <a:cs typeface="Times New Roman"/>
              </a:rPr>
              <a:t>permanenti, essendo </a:t>
            </a:r>
            <a:r>
              <a:rPr sz="1200" dirty="0">
                <a:latin typeface="Times New Roman"/>
                <a:cs typeface="Times New Roman"/>
              </a:rPr>
              <a:t>tenuti disponibili per </a:t>
            </a:r>
            <a:r>
              <a:rPr sz="1200" spc="-5" dirty="0">
                <a:latin typeface="Times New Roman"/>
                <a:cs typeface="Times New Roman"/>
              </a:rPr>
              <a:t>essere assegnati successivamente </a:t>
            </a:r>
            <a:r>
              <a:rPr sz="1200" dirty="0">
                <a:latin typeface="Times New Roman"/>
                <a:cs typeface="Times New Roman"/>
              </a:rPr>
              <a:t>a 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presente era </a:t>
            </a:r>
            <a:r>
              <a:rPr sz="1200" dirty="0">
                <a:latin typeface="Times New Roman"/>
                <a:cs typeface="Times New Roman"/>
              </a:rPr>
              <a:t>posteriore </a:t>
            </a:r>
            <a:r>
              <a:rPr sz="1200" spc="-5" dirty="0">
                <a:latin typeface="Times New Roman"/>
                <a:cs typeface="Times New Roman"/>
              </a:rPr>
              <a:t>al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(514.11) 45:4.21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numeri </a:t>
            </a:r>
            <a:r>
              <a:rPr sz="1200" dirty="0">
                <a:latin typeface="Times New Roman"/>
                <a:cs typeface="Times New Roman"/>
              </a:rPr>
              <a:t>21, 22, 23 e 24 sono </a:t>
            </a:r>
            <a:r>
              <a:rPr sz="1200" spc="-5" dirty="0">
                <a:latin typeface="Times New Roman"/>
                <a:cs typeface="Times New Roman"/>
              </a:rPr>
              <a:t>occupati temporaneamente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analogo, essendo </a:t>
            </a:r>
            <a:r>
              <a:rPr sz="1200" dirty="0">
                <a:latin typeface="Times New Roman"/>
                <a:cs typeface="Times New Roman"/>
              </a:rPr>
              <a:t>tenuti di </a:t>
            </a:r>
            <a:r>
              <a:rPr sz="1200" spc="-5" dirty="0">
                <a:latin typeface="Times New Roman"/>
                <a:cs typeface="Times New Roman"/>
              </a:rPr>
              <a:t>riserva per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grandi</a:t>
            </a:r>
            <a:endParaRPr sz="1200">
              <a:latin typeface="Times New Roman"/>
              <a:cs typeface="Times New Roman"/>
            </a:endParaRPr>
          </a:p>
          <a:p>
            <a:pPr marL="88900" marR="11874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di altre ere </a:t>
            </a:r>
            <a:r>
              <a:rPr sz="1200" spc="-5" dirty="0">
                <a:latin typeface="Times New Roman"/>
                <a:cs typeface="Times New Roman"/>
              </a:rPr>
              <a:t>susseguenti che seguiranno </a:t>
            </a:r>
            <a:r>
              <a:rPr sz="1200" dirty="0">
                <a:latin typeface="Times New Roman"/>
                <a:cs typeface="Times New Roman"/>
              </a:rPr>
              <a:t>indubbiamente </a:t>
            </a: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presente.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prevedere per Urantia delle ere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 Magistrali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di luce e vita,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 visitazioni inattese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che </a:t>
            </a:r>
            <a:r>
              <a:rPr sz="1200" spc="-5" dirty="0">
                <a:latin typeface="Times New Roman"/>
                <a:cs typeface="Times New Roman"/>
              </a:rPr>
              <a:t>potranno </a:t>
            </a:r>
            <a:r>
              <a:rPr sz="1200" dirty="0">
                <a:latin typeface="Times New Roman"/>
                <a:cs typeface="Times New Roman"/>
              </a:rPr>
              <a:t>o meno  </a:t>
            </a:r>
            <a:r>
              <a:rPr sz="1200" spc="-5" dirty="0">
                <a:latin typeface="Times New Roman"/>
                <a:cs typeface="Times New Roman"/>
              </a:rPr>
              <a:t>avvenire.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Figli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Materiali</a:t>
            </a:r>
            <a:endParaRPr sz="1600">
              <a:latin typeface="Times New Roman"/>
              <a:cs typeface="Times New Roman"/>
            </a:endParaRPr>
          </a:p>
          <a:p>
            <a:pPr marL="88900" marR="558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(514.12) 45:5.1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divisioni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hanno i </a:t>
            </a:r>
            <a:r>
              <a:rPr sz="1200" spc="-5" dirty="0">
                <a:latin typeface="Times New Roman"/>
                <a:cs typeface="Times New Roman"/>
              </a:rPr>
              <a:t>loro quartieri generali </a:t>
            </a:r>
            <a:r>
              <a:rPr sz="1200" dirty="0">
                <a:latin typeface="Times New Roman"/>
                <a:cs typeface="Times New Roman"/>
              </a:rPr>
              <a:t>e le loro immense riserve </a:t>
            </a:r>
            <a:r>
              <a:rPr sz="1200" spc="-5" dirty="0">
                <a:latin typeface="Times New Roman"/>
                <a:cs typeface="Times New Roman"/>
              </a:rPr>
              <a:t>su Jerusem, compresi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divini, di spiriti </a:t>
            </a:r>
            <a:r>
              <a:rPr sz="1200" spc="-5" dirty="0">
                <a:latin typeface="Times New Roman"/>
                <a:cs typeface="Times New Roman"/>
              </a:rPr>
              <a:t>elevati,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superangeli,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creature intermedie.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dimora centrale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meraviglioso 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tempio dei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35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(515.1) 45:5.2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degli </a:t>
            </a:r>
            <a:r>
              <a:rPr sz="1200" spc="-5" dirty="0">
                <a:latin typeface="Times New Roman"/>
                <a:cs typeface="Times New Roman"/>
              </a:rPr>
              <a:t>Adami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centro d’attrazione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nuovi arrivati su Jerusem.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un’area enorme comprendente </a:t>
            </a:r>
            <a:r>
              <a:rPr sz="1200" dirty="0">
                <a:latin typeface="Times New Roman"/>
                <a:cs typeface="Times New Roman"/>
              </a:rPr>
              <a:t>mille  </a:t>
            </a:r>
            <a:r>
              <a:rPr sz="1200" spc="-5" dirty="0">
                <a:latin typeface="Times New Roman"/>
                <a:cs typeface="Times New Roman"/>
              </a:rPr>
              <a:t>centri,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ogni famiglia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Figlie Materiali </a:t>
            </a:r>
            <a:r>
              <a:rPr sz="1200" dirty="0">
                <a:latin typeface="Times New Roman"/>
                <a:cs typeface="Times New Roman"/>
              </a:rPr>
              <a:t>vive in un luogo </a:t>
            </a:r>
            <a:r>
              <a:rPr sz="1200" spc="-5" dirty="0">
                <a:latin typeface="Times New Roman"/>
                <a:cs typeface="Times New Roman"/>
              </a:rPr>
              <a:t>suo proprio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partenza 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servire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dello spazio o 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iniziano la </a:t>
            </a:r>
            <a:r>
              <a:rPr sz="1200" spc="-5" dirty="0">
                <a:latin typeface="Times New Roman"/>
                <a:cs typeface="Times New Roman"/>
              </a:rPr>
              <a:t>carriera d’ascensione al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60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(515.2) 45:5.3 </a:t>
            </a:r>
            <a:r>
              <a:rPr sz="1200" spc="-5" dirty="0">
                <a:latin typeface="Times New Roman"/>
                <a:cs typeface="Times New Roman"/>
              </a:rPr>
              <a:t>Questi Figli Materiali sono </a:t>
            </a:r>
            <a:r>
              <a:rPr sz="1200" dirty="0">
                <a:latin typeface="Times New Roman"/>
                <a:cs typeface="Times New Roman"/>
              </a:rPr>
              <a:t>il tipo più </a:t>
            </a:r>
            <a:r>
              <a:rPr sz="1200" spc="-5" dirty="0">
                <a:latin typeface="Times New Roman"/>
                <a:cs typeface="Times New Roman"/>
              </a:rPr>
              <a:t>elevato degli esseri </a:t>
            </a:r>
            <a:r>
              <a:rPr sz="1200" dirty="0">
                <a:latin typeface="Times New Roman"/>
                <a:cs typeface="Times New Roman"/>
              </a:rPr>
              <a:t>a riproduzione </a:t>
            </a:r>
            <a:r>
              <a:rPr sz="1200" spc="-5" dirty="0">
                <a:latin typeface="Times New Roman"/>
                <a:cs typeface="Times New Roman"/>
              </a:rPr>
              <a:t>sessuale che s’incontra sulle sfere </a:t>
            </a:r>
            <a:r>
              <a:rPr sz="1200" dirty="0">
                <a:latin typeface="Times New Roman"/>
                <a:cs typeface="Times New Roman"/>
              </a:rPr>
              <a:t>educative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in evoluzione.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sono veramente </a:t>
            </a:r>
            <a:r>
              <a:rPr sz="1200" spc="-5" dirty="0">
                <a:latin typeface="Times New Roman"/>
                <a:cs typeface="Times New Roman"/>
              </a:rPr>
              <a:t>materiali;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Adami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Eve Planetari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chiaramente </a:t>
            </a:r>
            <a:r>
              <a:rPr sz="1200" dirty="0">
                <a:latin typeface="Times New Roman"/>
                <a:cs typeface="Times New Roman"/>
              </a:rPr>
              <a:t>visibili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razze mortali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abitati. </a:t>
            </a:r>
            <a:r>
              <a:rPr sz="1200" spc="-5" dirty="0">
                <a:latin typeface="Times New Roman"/>
                <a:cs typeface="Times New Roman"/>
              </a:rPr>
              <a:t>Questi Figli Materiali sono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anello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della catena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che si </a:t>
            </a:r>
            <a:r>
              <a:rPr sz="1200" spc="5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dalla  </a:t>
            </a:r>
            <a:r>
              <a:rPr sz="1200" dirty="0">
                <a:latin typeface="Times New Roman"/>
                <a:cs typeface="Times New Roman"/>
              </a:rPr>
              <a:t>divinità e </a:t>
            </a:r>
            <a:r>
              <a:rPr sz="1200" spc="-5" dirty="0">
                <a:latin typeface="Times New Roman"/>
                <a:cs typeface="Times New Roman"/>
              </a:rPr>
              <a:t>dalla perfezione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all’umanità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all’esistenza materiale </a:t>
            </a:r>
            <a:r>
              <a:rPr sz="1200" dirty="0">
                <a:latin typeface="Times New Roman"/>
                <a:cs typeface="Times New Roman"/>
              </a:rPr>
              <a:t>in basso.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forniscono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abitati un  </a:t>
            </a:r>
            <a:r>
              <a:rPr sz="1200" spc="-5" dirty="0">
                <a:latin typeface="Times New Roman"/>
                <a:cs typeface="Times New Roman"/>
              </a:rPr>
              <a:t>intermediario reciprocamente contattabile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invisibile e le </a:t>
            </a:r>
            <a:r>
              <a:rPr sz="1200" spc="-5" dirty="0">
                <a:latin typeface="Times New Roman"/>
                <a:cs typeface="Times New Roman"/>
              </a:rPr>
              <a:t>creature materiali dei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(515.3) 45:5.4 </a:t>
            </a:r>
            <a:r>
              <a:rPr sz="1200" spc="-5" dirty="0">
                <a:latin typeface="Times New Roman"/>
                <a:cs typeface="Times New Roman"/>
              </a:rPr>
              <a:t>Nell’ultimo censimento millenario su Salvington sono stati registrati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161.432.840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Materiali con 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cittadinanza nelle capitali dei sistemi </a:t>
            </a:r>
            <a:r>
              <a:rPr sz="1200" dirty="0">
                <a:latin typeface="Times New Roman"/>
                <a:cs typeface="Times New Roman"/>
              </a:rPr>
              <a:t>locali.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Materiali varia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differenti 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accresce 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per riproduzione </a:t>
            </a:r>
            <a:r>
              <a:rPr sz="1200" spc="-5" dirty="0">
                <a:latin typeface="Times New Roman"/>
                <a:cs typeface="Times New Roman"/>
              </a:rPr>
              <a:t>naturale. Nell’esercizio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riproduttive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interamente guidati </a:t>
            </a:r>
            <a:r>
              <a:rPr sz="1200" spc="5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desideri individuali delle personalità con cui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dai corpi dirigenti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consigli consultivi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111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(515.4) 45:5.5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Materiali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abitanti permanenti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mondi </a:t>
            </a:r>
            <a:r>
              <a:rPr sz="1200" spc="-5" dirty="0">
                <a:latin typeface="Times New Roman"/>
                <a:cs typeface="Times New Roman"/>
              </a:rPr>
              <a:t>associati. Essi occupano </a:t>
            </a:r>
            <a:r>
              <a:rPr sz="1200" dirty="0">
                <a:latin typeface="Times New Roman"/>
                <a:cs typeface="Times New Roman"/>
              </a:rPr>
              <a:t>vaste  </a:t>
            </a:r>
            <a:r>
              <a:rPr sz="1200" spc="-5" dirty="0">
                <a:latin typeface="Times New Roman"/>
                <a:cs typeface="Times New Roman"/>
              </a:rPr>
              <a:t>aree su Jerusem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partecipano largamente alla </a:t>
            </a:r>
            <a:r>
              <a:rPr sz="1200" dirty="0">
                <a:latin typeface="Times New Roman"/>
                <a:cs typeface="Times New Roman"/>
              </a:rPr>
              <a:t>direzione </a:t>
            </a:r>
            <a:r>
              <a:rPr sz="1200" spc="-5" dirty="0">
                <a:latin typeface="Times New Roman"/>
                <a:cs typeface="Times New Roman"/>
              </a:rPr>
              <a:t>locale della </a:t>
            </a:r>
            <a:r>
              <a:rPr sz="1200" dirty="0">
                <a:latin typeface="Times New Roman"/>
                <a:cs typeface="Times New Roman"/>
              </a:rPr>
              <a:t>sfera </a:t>
            </a:r>
            <a:r>
              <a:rPr sz="1200" spc="-5" dirty="0">
                <a:latin typeface="Times New Roman"/>
                <a:cs typeface="Times New Roman"/>
              </a:rPr>
              <a:t>capitale, amministrando praticamente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affari  correnti con </a:t>
            </a:r>
            <a:r>
              <a:rPr sz="1200" dirty="0">
                <a:latin typeface="Times New Roman"/>
                <a:cs typeface="Times New Roman"/>
              </a:rPr>
              <a:t>l’aiuto </a:t>
            </a:r>
            <a:r>
              <a:rPr sz="1200" spc="-5" dirty="0">
                <a:latin typeface="Times New Roman"/>
                <a:cs typeface="Times New Roman"/>
              </a:rPr>
              <a:t>degli intermedi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8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(515.5) 45:5.6 </a:t>
            </a:r>
            <a:r>
              <a:rPr sz="1200" spc="-5" dirty="0">
                <a:latin typeface="Times New Roman"/>
                <a:cs typeface="Times New Roman"/>
              </a:rPr>
              <a:t>Su Jerusem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Figli riproduttori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consentito sperimentare gli ideali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autogoverno alla maniera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Melchizedek,  ed essi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raggiungendo </a:t>
            </a:r>
            <a:r>
              <a:rPr sz="1200" dirty="0">
                <a:latin typeface="Times New Roman"/>
                <a:cs typeface="Times New Roman"/>
              </a:rPr>
              <a:t>un tipo di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elevato.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si riservano </a:t>
            </a:r>
            <a:r>
              <a:rPr sz="1200" dirty="0">
                <a:latin typeface="Times New Roman"/>
                <a:cs typeface="Times New Roman"/>
              </a:rPr>
              <a:t>il diritto di veto </a:t>
            </a:r>
            <a:r>
              <a:rPr sz="1200" spc="-5" dirty="0">
                <a:latin typeface="Times New Roman"/>
                <a:cs typeface="Times New Roman"/>
              </a:rPr>
              <a:t>nel  regno,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tutti gli </a:t>
            </a:r>
            <a:r>
              <a:rPr sz="1200" spc="-5" dirty="0">
                <a:latin typeface="Times New Roman"/>
                <a:cs typeface="Times New Roman"/>
              </a:rPr>
              <a:t>aspetti gli Adamiti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si autogovernano per suffragio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 rappresentativo. Essi sperano che </a:t>
            </a:r>
            <a:r>
              <a:rPr sz="1200" dirty="0">
                <a:latin typeface="Times New Roman"/>
                <a:cs typeface="Times New Roman"/>
              </a:rPr>
              <a:t>sia loro concessa un giorno un’autonomia </a:t>
            </a:r>
            <a:r>
              <a:rPr sz="1200" spc="-5" dirty="0">
                <a:latin typeface="Times New Roman"/>
                <a:cs typeface="Times New Roman"/>
              </a:rPr>
              <a:t>praticamente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completa.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7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(515.6) 45:5.7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del servizio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Materiali è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determinato dalla </a:t>
            </a:r>
            <a:r>
              <a:rPr sz="1200" spc="-5" dirty="0">
                <a:latin typeface="Times New Roman"/>
                <a:cs typeface="Times New Roman"/>
              </a:rPr>
              <a:t>loro età. </a:t>
            </a:r>
            <a:r>
              <a:rPr sz="1200" dirty="0">
                <a:latin typeface="Times New Roman"/>
                <a:cs typeface="Times New Roman"/>
              </a:rPr>
              <a:t>Anche se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requisiti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l’ammissione all’Università 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materiali e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limitati 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pianeti — tuttavia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mantengono </a:t>
            </a:r>
            <a:r>
              <a:rPr sz="1200" spc="-5" dirty="0">
                <a:latin typeface="Times New Roman"/>
                <a:cs typeface="Times New Roman"/>
              </a:rPr>
              <a:t>importanti corpi insegnanti nella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sistema per </a:t>
            </a:r>
            <a:r>
              <a:rPr sz="1200" dirty="0">
                <a:latin typeface="Times New Roman"/>
                <a:cs typeface="Times New Roman"/>
              </a:rPr>
              <a:t>istruire le </a:t>
            </a:r>
            <a:r>
              <a:rPr sz="1200" spc="-5" dirty="0">
                <a:latin typeface="Times New Roman"/>
                <a:cs typeface="Times New Roman"/>
              </a:rPr>
              <a:t>generazioni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657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Materiali.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 formazione </a:t>
            </a:r>
            <a:r>
              <a:rPr sz="1200" spc="-5" dirty="0">
                <a:latin typeface="Times New Roman"/>
                <a:cs typeface="Times New Roman"/>
              </a:rPr>
              <a:t>educativa </a:t>
            </a:r>
            <a:r>
              <a:rPr sz="1200" dirty="0">
                <a:latin typeface="Times New Roman"/>
                <a:cs typeface="Times New Roman"/>
              </a:rPr>
              <a:t>e spirituale </a:t>
            </a:r>
            <a:r>
              <a:rPr sz="1200" spc="-5" dirty="0">
                <a:latin typeface="Times New Roman"/>
                <a:cs typeface="Times New Roman"/>
              </a:rPr>
              <a:t>previsti </a:t>
            </a:r>
            <a:r>
              <a:rPr sz="1200" dirty="0">
                <a:latin typeface="Times New Roman"/>
                <a:cs typeface="Times New Roman"/>
              </a:rPr>
              <a:t>per lo sviluppo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Figlie Materiali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giovani  rappresentano l’apice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per vastità, tecnica ed applicazione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pratica.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L’educazione Adamica degli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ascendenti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(515.7) 45:6.1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Materiali, unitamente ai loro figli, </a:t>
            </a:r>
            <a:r>
              <a:rPr sz="1200" dirty="0">
                <a:latin typeface="Times New Roman"/>
                <a:cs typeface="Times New Roman"/>
              </a:rPr>
              <a:t>presentano uno </a:t>
            </a:r>
            <a:r>
              <a:rPr sz="1200" spc="-5" dirty="0">
                <a:latin typeface="Times New Roman"/>
                <a:cs typeface="Times New Roman"/>
              </a:rPr>
              <a:t>spettacolo affascinante che </a:t>
            </a:r>
            <a:r>
              <a:rPr sz="1200" dirty="0">
                <a:latin typeface="Times New Roman"/>
                <a:cs typeface="Times New Roman"/>
              </a:rPr>
              <a:t>non manca mai di  </a:t>
            </a:r>
            <a:r>
              <a:rPr sz="1200" spc="-5" dirty="0">
                <a:latin typeface="Times New Roman"/>
                <a:cs typeface="Times New Roman"/>
              </a:rPr>
              <a:t>suscitare </a:t>
            </a:r>
            <a:r>
              <a:rPr sz="1200" dirty="0">
                <a:latin typeface="Times New Roman"/>
                <a:cs typeface="Times New Roman"/>
              </a:rPr>
              <a:t>la curiosità e di </a:t>
            </a:r>
            <a:r>
              <a:rPr sz="1200" spc="-5" dirty="0">
                <a:latin typeface="Times New Roman"/>
                <a:cs typeface="Times New Roman"/>
              </a:rPr>
              <a:t>attirare </a:t>
            </a:r>
            <a:r>
              <a:rPr sz="1200" dirty="0">
                <a:latin typeface="Times New Roman"/>
                <a:cs typeface="Times New Roman"/>
              </a:rPr>
              <a:t>l’attenzione di tutti i </a:t>
            </a:r>
            <a:r>
              <a:rPr sz="1200" spc="-5" dirty="0">
                <a:latin typeface="Times New Roman"/>
                <a:cs typeface="Times New Roman"/>
              </a:rPr>
              <a:t>mortali ascendenti.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talmente simili alle </a:t>
            </a:r>
            <a:r>
              <a:rPr sz="1200" dirty="0">
                <a:latin typeface="Times New Roman"/>
                <a:cs typeface="Times New Roman"/>
              </a:rPr>
              <a:t>vostre razze umane sessuate  </a:t>
            </a:r>
            <a:r>
              <a:rPr sz="1200" spc="-5" dirty="0">
                <a:latin typeface="Times New Roman"/>
                <a:cs typeface="Times New Roman"/>
              </a:rPr>
              <a:t>che entrambi troverete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interesse </a:t>
            </a:r>
            <a:r>
              <a:rPr sz="1200" dirty="0">
                <a:latin typeface="Times New Roman"/>
                <a:cs typeface="Times New Roman"/>
              </a:rPr>
              <a:t>in comune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scambiare le </a:t>
            </a:r>
            <a:r>
              <a:rPr sz="1200" spc="-5" dirty="0">
                <a:latin typeface="Times New Roman"/>
                <a:cs typeface="Times New Roman"/>
              </a:rPr>
              <a:t>vostre </a:t>
            </a:r>
            <a:r>
              <a:rPr sz="1200" dirty="0">
                <a:latin typeface="Times New Roman"/>
                <a:cs typeface="Times New Roman"/>
              </a:rPr>
              <a:t>idee e </a:t>
            </a:r>
            <a:r>
              <a:rPr sz="1200" spc="-5" dirty="0">
                <a:latin typeface="Times New Roman"/>
                <a:cs typeface="Times New Roman"/>
              </a:rPr>
              <a:t>nell’occupare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contatti  fraterni.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66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(515.8) 45:6.2 </a:t>
            </a:r>
            <a:r>
              <a:rPr sz="1200" spc="-5" dirty="0">
                <a:latin typeface="Times New Roman"/>
                <a:cs typeface="Times New Roman"/>
              </a:rPr>
              <a:t>Sulla capitale del sistema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trascorrono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libero ad osservare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studiare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abitudini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semifisiche </a:t>
            </a:r>
            <a:r>
              <a:rPr sz="1200" spc="-5" dirty="0">
                <a:latin typeface="Times New Roman"/>
                <a:cs typeface="Times New Roman"/>
              </a:rPr>
              <a:t>sessuate superiori, poiché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sono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sostenitori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mentori diretti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sopravviventi mortali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raggiungono </a:t>
            </a:r>
            <a:r>
              <a:rPr sz="1200" dirty="0">
                <a:latin typeface="Times New Roman"/>
                <a:cs typeface="Times New Roman"/>
              </a:rPr>
              <a:t>la cittadinanza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fino a  </a:t>
            </a:r>
            <a:r>
              <a:rPr sz="1200" spc="-5" dirty="0">
                <a:latin typeface="Times New Roman"/>
                <a:cs typeface="Times New Roman"/>
              </a:rPr>
              <a:t>quando partono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Edentia.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9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(516.1) 45:6.3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delle dimore sono </a:t>
            </a:r>
            <a:r>
              <a:rPr sz="1200" spc="-5" dirty="0">
                <a:latin typeface="Times New Roman"/>
                <a:cs typeface="Times New Roman"/>
              </a:rPr>
              <a:t>offerte ai mortali ascendenti </a:t>
            </a:r>
            <a:r>
              <a:rPr sz="1200" dirty="0">
                <a:latin typeface="Times New Roman"/>
                <a:cs typeface="Times New Roman"/>
              </a:rPr>
              <a:t>ampie </a:t>
            </a:r>
            <a:r>
              <a:rPr sz="1200" spc="-5" dirty="0">
                <a:latin typeface="Times New Roman"/>
                <a:cs typeface="Times New Roman"/>
              </a:rPr>
              <a:t>opportunità per compensare </a:t>
            </a:r>
            <a:r>
              <a:rPr sz="1200" dirty="0">
                <a:latin typeface="Times New Roman"/>
                <a:cs typeface="Times New Roman"/>
              </a:rPr>
              <a:t>tutte le privazioni  </a:t>
            </a:r>
            <a:r>
              <a:rPr sz="1200" spc="-5" dirty="0">
                <a:latin typeface="Times New Roman"/>
                <a:cs typeface="Times New Roman"/>
              </a:rPr>
              <a:t>esperienziali sofferte sui </a:t>
            </a:r>
            <a:r>
              <a:rPr sz="1200" dirty="0">
                <a:latin typeface="Times New Roman"/>
                <a:cs typeface="Times New Roman"/>
              </a:rPr>
              <a:t>loro mondi </a:t>
            </a:r>
            <a:r>
              <a:rPr sz="1200" spc="-5" dirty="0">
                <a:latin typeface="Times New Roman"/>
                <a:cs typeface="Times New Roman"/>
              </a:rPr>
              <a:t>d’origine, siano esse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ad ereditarietà, all’ambiente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alla sfortunata fine </a:t>
            </a:r>
            <a:r>
              <a:rPr sz="1200" dirty="0">
                <a:latin typeface="Times New Roman"/>
                <a:cs typeface="Times New Roman"/>
              </a:rPr>
              <a:t>prematura </a:t>
            </a:r>
            <a:r>
              <a:rPr sz="1200" spc="-5" dirty="0">
                <a:latin typeface="Times New Roman"/>
                <a:cs typeface="Times New Roman"/>
              </a:rPr>
              <a:t>della  carriera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dirty="0">
                <a:latin typeface="Times New Roman"/>
                <a:cs typeface="Times New Roman"/>
              </a:rPr>
              <a:t>Questo 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senso, </a:t>
            </a:r>
            <a:r>
              <a:rPr sz="1200" dirty="0">
                <a:latin typeface="Times New Roman"/>
                <a:cs typeface="Times New Roman"/>
              </a:rPr>
              <a:t>salvo che per la vita mortale </a:t>
            </a:r>
            <a:r>
              <a:rPr sz="1200" spc="-5" dirty="0">
                <a:latin typeface="Times New Roman"/>
                <a:cs typeface="Times New Roman"/>
              </a:rPr>
              <a:t>sessuata </a:t>
            </a:r>
            <a:r>
              <a:rPr sz="1200" dirty="0">
                <a:latin typeface="Times New Roman"/>
                <a:cs typeface="Times New Roman"/>
              </a:rPr>
              <a:t>e per i suoi </a:t>
            </a:r>
            <a:r>
              <a:rPr sz="1200" spc="-5" dirty="0">
                <a:latin typeface="Times New Roman"/>
                <a:cs typeface="Times New Roman"/>
              </a:rPr>
              <a:t>aggiustamenti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conseguenti.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giungono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senza avere particolarmente </a:t>
            </a:r>
            <a:r>
              <a:rPr sz="1200" spc="-5" dirty="0">
                <a:latin typeface="Times New Roman"/>
                <a:cs typeface="Times New Roman"/>
              </a:rPr>
              <a:t>beneficiato delle </a:t>
            </a:r>
            <a:r>
              <a:rPr sz="1200" dirty="0">
                <a:latin typeface="Times New Roman"/>
                <a:cs typeface="Times New Roman"/>
              </a:rPr>
              <a:t>discipline </a:t>
            </a:r>
            <a:r>
              <a:rPr sz="1200" spc="-5" dirty="0">
                <a:latin typeface="Times New Roman"/>
                <a:cs typeface="Times New Roman"/>
              </a:rPr>
              <a:t>derivanti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relazioni</a:t>
            </a: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sessuali normali sulla loro sfera </a:t>
            </a:r>
            <a:r>
              <a:rPr sz="1200" dirty="0">
                <a:latin typeface="Times New Roman"/>
                <a:cs typeface="Times New Roman"/>
              </a:rPr>
              <a:t>natale. </a:t>
            </a:r>
            <a:r>
              <a:rPr sz="1200" spc="-5" dirty="0">
                <a:latin typeface="Times New Roman"/>
                <a:cs typeface="Times New Roman"/>
              </a:rPr>
              <a:t>L’esperienza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offrire scarse </a:t>
            </a:r>
            <a:r>
              <a:rPr sz="1200" dirty="0">
                <a:latin typeface="Times New Roman"/>
                <a:cs typeface="Times New Roman"/>
              </a:rPr>
              <a:t>opportunità di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privazioni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personali. L’esperienza sessuale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senso fisico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finita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questi ascendenti,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associazione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Materiali, sia </a:t>
            </a:r>
            <a:r>
              <a:rPr sz="1200" dirty="0">
                <a:latin typeface="Times New Roman"/>
                <a:cs typeface="Times New Roman"/>
              </a:rPr>
              <a:t>individualmente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famiglie, 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mancanti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sessuali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801814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in condizione di </a:t>
            </a:r>
            <a:r>
              <a:rPr sz="1200" spc="-5" dirty="0">
                <a:latin typeface="Times New Roman"/>
                <a:cs typeface="Times New Roman"/>
              </a:rPr>
              <a:t>compensare gli aspetti </a:t>
            </a:r>
            <a:r>
              <a:rPr sz="1200" dirty="0">
                <a:latin typeface="Times New Roman"/>
                <a:cs typeface="Times New Roman"/>
              </a:rPr>
              <a:t>sociali, </a:t>
            </a:r>
            <a:r>
              <a:rPr sz="1200" spc="-5" dirty="0">
                <a:latin typeface="Times New Roman"/>
                <a:cs typeface="Times New Roman"/>
              </a:rPr>
              <a:t>intellettuali, emotivi </a:t>
            </a:r>
            <a:r>
              <a:rPr sz="1200" dirty="0">
                <a:latin typeface="Times New Roman"/>
                <a:cs typeface="Times New Roman"/>
              </a:rPr>
              <a:t>e spirituali delle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deficienze. Così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umani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59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0325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od un errore di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privato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benefici </a:t>
            </a:r>
            <a:r>
              <a:rPr sz="1200" dirty="0">
                <a:latin typeface="Times New Roman"/>
                <a:cs typeface="Times New Roman"/>
              </a:rPr>
              <a:t>di una relazione </a:t>
            </a:r>
            <a:r>
              <a:rPr sz="1200" spc="-5" dirty="0">
                <a:latin typeface="Times New Roman"/>
                <a:cs typeface="Times New Roman"/>
              </a:rPr>
              <a:t>sessuale vantaggiosa sui </a:t>
            </a:r>
            <a:r>
              <a:rPr sz="1200" dirty="0">
                <a:latin typeface="Times New Roman"/>
                <a:cs typeface="Times New Roman"/>
              </a:rPr>
              <a:t>mondi evoluzionari, qui  sulle </a:t>
            </a:r>
            <a:r>
              <a:rPr sz="1200" spc="-5" dirty="0">
                <a:latin typeface="Times New Roman"/>
                <a:cs typeface="Times New Roman"/>
              </a:rPr>
              <a:t>capitali </a:t>
            </a:r>
            <a:r>
              <a:rPr sz="1200" dirty="0">
                <a:latin typeface="Times New Roman"/>
                <a:cs typeface="Times New Roman"/>
              </a:rPr>
              <a:t>sistemiche </a:t>
            </a:r>
            <a:r>
              <a:rPr sz="1200" spc="-5" dirty="0">
                <a:latin typeface="Times New Roman"/>
                <a:cs typeface="Times New Roman"/>
              </a:rPr>
              <a:t>dispongono della </a:t>
            </a:r>
            <a:r>
              <a:rPr sz="1200" dirty="0">
                <a:latin typeface="Times New Roman"/>
                <a:cs typeface="Times New Roman"/>
              </a:rPr>
              <a:t>piena opportunità 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queste esperienze mortali </a:t>
            </a: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stretta ed affettuosa  associazione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celesti adamiche </a:t>
            </a:r>
            <a:r>
              <a:rPr sz="1200" dirty="0">
                <a:latin typeface="Times New Roman"/>
                <a:cs typeface="Times New Roman"/>
              </a:rPr>
              <a:t>sessuate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residenza </a:t>
            </a:r>
            <a:r>
              <a:rPr sz="1200" spc="-5" dirty="0">
                <a:latin typeface="Times New Roman"/>
                <a:cs typeface="Times New Roman"/>
              </a:rPr>
              <a:t>permanente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(516.2) 45:6.4 </a:t>
            </a:r>
            <a:r>
              <a:rPr sz="1200" spc="-5" dirty="0">
                <a:latin typeface="Times New Roman"/>
                <a:cs typeface="Times New Roman"/>
              </a:rPr>
              <a:t>Nessun mortale sopravvivente, </a:t>
            </a:r>
            <a:r>
              <a:rPr sz="1200" dirty="0">
                <a:latin typeface="Times New Roman"/>
                <a:cs typeface="Times New Roman"/>
              </a:rPr>
              <a:t>intermedio o </a:t>
            </a: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ascendere al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essere </a:t>
            </a:r>
            <a:r>
              <a:rPr sz="1200" dirty="0">
                <a:latin typeface="Times New Roman"/>
                <a:cs typeface="Times New Roman"/>
              </a:rPr>
              <a:t>arruolato  </a:t>
            </a:r>
            <a:r>
              <a:rPr sz="1200" spc="-5" dirty="0">
                <a:latin typeface="Times New Roman"/>
                <a:cs typeface="Times New Roman"/>
              </a:rPr>
              <a:t>nel Corpo della Finalità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essere passato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l’esperienza sublime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conseguire </a:t>
            </a:r>
            <a:r>
              <a:rPr sz="1200" dirty="0">
                <a:latin typeface="Times New Roman"/>
                <a:cs typeface="Times New Roman"/>
              </a:rPr>
              <a:t>una relazione di </a:t>
            </a:r>
            <a:r>
              <a:rPr sz="1200" spc="-5" dirty="0">
                <a:latin typeface="Times New Roman"/>
                <a:cs typeface="Times New Roman"/>
              </a:rPr>
              <a:t>genitore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in  evoluzione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o per qualche </a:t>
            </a:r>
            <a:r>
              <a:rPr sz="1200" spc="-5" dirty="0">
                <a:latin typeface="Times New Roman"/>
                <a:cs typeface="Times New Roman"/>
              </a:rPr>
              <a:t>altra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analoga ed equivalente.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relazione tra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fondamentale per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concetto essenziale della relazione 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diviene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indispensabile per </a:t>
            </a:r>
            <a:r>
              <a:rPr sz="1200" dirty="0">
                <a:latin typeface="Times New Roman"/>
                <a:cs typeface="Times New Roman"/>
              </a:rPr>
              <a:t>l’educazione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174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(516.3) 45:6.5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</a:t>
            </a:r>
            <a:r>
              <a:rPr sz="1200" spc="-5" dirty="0">
                <a:latin typeface="Times New Roman"/>
                <a:cs typeface="Times New Roman"/>
              </a:rPr>
              <a:t>ascendenti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evoluzionari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per questa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genitori in 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Materiali della capitale del sistema.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questi ascendenti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riproduttori </a:t>
            </a:r>
            <a:r>
              <a:rPr sz="1200" dirty="0">
                <a:latin typeface="Times New Roman"/>
                <a:cs typeface="Times New Roman"/>
              </a:rPr>
              <a:t>acquisiscono 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aiutando </a:t>
            </a:r>
            <a:r>
              <a:rPr sz="1200" spc="-5" dirty="0">
                <a:latin typeface="Times New Roman"/>
                <a:cs typeface="Times New Roman"/>
              </a:rPr>
              <a:t>gli Adami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Eve 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allevare ed educare </a:t>
            </a:r>
            <a:r>
              <a:rPr sz="1200" dirty="0">
                <a:latin typeface="Times New Roman"/>
                <a:cs typeface="Times New Roman"/>
              </a:rPr>
              <a:t>la loro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progenie.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04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(516.4) 45:6.6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sopravviventi mortali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hanno avuto </a:t>
            </a:r>
            <a:r>
              <a:rPr sz="1200" dirty="0">
                <a:latin typeface="Times New Roman"/>
                <a:cs typeface="Times New Roman"/>
              </a:rPr>
              <a:t>esperienza di </a:t>
            </a:r>
            <a:r>
              <a:rPr sz="1200" spc="-5" dirty="0">
                <a:latin typeface="Times New Roman"/>
                <a:cs typeface="Times New Roman"/>
              </a:rPr>
              <a:t>genitori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acquisire  questa educazione necessaria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soggiornano nelle dimore dei Figli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genitori </a:t>
            </a:r>
            <a:r>
              <a:rPr sz="1200" dirty="0">
                <a:latin typeface="Times New Roman"/>
                <a:cs typeface="Times New Roman"/>
              </a:rPr>
              <a:t>associati di questi  </a:t>
            </a:r>
            <a:r>
              <a:rPr sz="1200" spc="-5" dirty="0">
                <a:latin typeface="Times New Roman"/>
                <a:cs typeface="Times New Roman"/>
              </a:rPr>
              <a:t>splendidi padri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madri.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avviene </a:t>
            </a:r>
            <a:r>
              <a:rPr sz="1200" dirty="0">
                <a:latin typeface="Times New Roman"/>
                <a:cs typeface="Times New Roman"/>
              </a:rPr>
              <a:t>a meno che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abbiano </a:t>
            </a:r>
            <a:r>
              <a:rPr sz="1200" dirty="0">
                <a:latin typeface="Times New Roman"/>
                <a:cs typeface="Times New Roman"/>
              </a:rPr>
              <a:t>già potuto </a:t>
            </a:r>
            <a:r>
              <a:rPr sz="1200" spc="-5" dirty="0">
                <a:latin typeface="Times New Roman"/>
                <a:cs typeface="Times New Roman"/>
              </a:rPr>
              <a:t>compensare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deficienze nell’asilo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sistema situato sul </a:t>
            </a:r>
            <a:r>
              <a:rPr sz="1200" dirty="0">
                <a:latin typeface="Times New Roman"/>
                <a:cs typeface="Times New Roman"/>
              </a:rPr>
              <a:t>primo mondo 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(516.5) 45:6.7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asilo </a:t>
            </a:r>
            <a:r>
              <a:rPr sz="1200" spc="-5" dirty="0">
                <a:latin typeface="Times New Roman"/>
                <a:cs typeface="Times New Roman"/>
              </a:rPr>
              <a:t>probatorio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è condotto da </a:t>
            </a:r>
            <a:r>
              <a:rPr sz="1200" spc="-5" dirty="0">
                <a:latin typeface="Times New Roman"/>
                <a:cs typeface="Times New Roman"/>
              </a:rPr>
              <a:t>certe personalità morontiali sul </a:t>
            </a:r>
            <a:r>
              <a:rPr sz="1200" dirty="0">
                <a:latin typeface="Times New Roman"/>
                <a:cs typeface="Times New Roman"/>
              </a:rPr>
              <a:t>mondo dei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dove metà </a:t>
            </a:r>
            <a:r>
              <a:rPr sz="1200" spc="-5" dirty="0">
                <a:latin typeface="Times New Roman"/>
                <a:cs typeface="Times New Roman"/>
              </a:rPr>
              <a:t>del  pianeta si dedica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allevare </a:t>
            </a:r>
            <a:r>
              <a:rPr sz="1200" dirty="0">
                <a:latin typeface="Times New Roman"/>
                <a:cs typeface="Times New Roman"/>
              </a:rPr>
              <a:t>bambini. </a:t>
            </a:r>
            <a:r>
              <a:rPr sz="1200" spc="-5" dirty="0">
                <a:latin typeface="Times New Roman"/>
                <a:cs typeface="Times New Roman"/>
              </a:rPr>
              <a:t>Qui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accolti </a:t>
            </a:r>
            <a:r>
              <a:rPr sz="1200" dirty="0">
                <a:latin typeface="Times New Roman"/>
                <a:cs typeface="Times New Roman"/>
              </a:rPr>
              <a:t>e riuniti </a:t>
            </a:r>
            <a:r>
              <a:rPr sz="1200" spc="-5" dirty="0">
                <a:latin typeface="Times New Roman"/>
                <a:cs typeface="Times New Roman"/>
              </a:rPr>
              <a:t>certi figli dei mortali sopravviventi, </a:t>
            </a:r>
            <a:r>
              <a:rPr sz="1200" dirty="0">
                <a:latin typeface="Times New Roman"/>
                <a:cs typeface="Times New Roman"/>
              </a:rPr>
              <a:t>come i bambini  </a:t>
            </a:r>
            <a:r>
              <a:rPr sz="1200" spc="-5" dirty="0">
                <a:latin typeface="Times New Roman"/>
                <a:cs typeface="Times New Roman"/>
              </a:rPr>
              <a:t>che sono morti nei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d’aver acquisito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spirituale d’individui. L’ascensione </a:t>
            </a:r>
            <a:r>
              <a:rPr sz="1200" dirty="0">
                <a:latin typeface="Times New Roman"/>
                <a:cs typeface="Times New Roman"/>
              </a:rPr>
              <a:t>di uno dei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genitori  </a:t>
            </a:r>
            <a:r>
              <a:rPr sz="1200" spc="-5" dirty="0">
                <a:latin typeface="Times New Roman"/>
                <a:cs typeface="Times New Roman"/>
              </a:rPr>
              <a:t>naturali garantisce ad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bambino mortale dei regni </a:t>
            </a:r>
            <a:r>
              <a:rPr sz="1200" dirty="0">
                <a:latin typeface="Times New Roman"/>
                <a:cs typeface="Times New Roman"/>
              </a:rPr>
              <a:t>che gli sarà accordata la </a:t>
            </a:r>
            <a:r>
              <a:rPr sz="1200" spc="-5" dirty="0">
                <a:latin typeface="Times New Roman"/>
                <a:cs typeface="Times New Roman"/>
              </a:rPr>
              <a:t>ripersonalizzazione sul pianeta finalitario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80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dimostrare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successivo libero arbitrio se decide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</a:t>
            </a:r>
            <a:r>
              <a:rPr sz="1200" dirty="0">
                <a:latin typeface="Times New Roman"/>
                <a:cs typeface="Times New Roman"/>
              </a:rPr>
              <a:t>d’ascensione  </a:t>
            </a:r>
            <a:r>
              <a:rPr sz="1200" spc="-5" dirty="0">
                <a:latin typeface="Times New Roman"/>
                <a:cs typeface="Times New Roman"/>
              </a:rPr>
              <a:t>mortale del genitore. Qui </a:t>
            </a:r>
            <a:r>
              <a:rPr sz="1200" dirty="0">
                <a:latin typeface="Times New Roman"/>
                <a:cs typeface="Times New Roman"/>
              </a:rPr>
              <a:t>i bambini </a:t>
            </a:r>
            <a:r>
              <a:rPr sz="1200" spc="-5" dirty="0">
                <a:latin typeface="Times New Roman"/>
                <a:cs typeface="Times New Roman"/>
              </a:rPr>
              <a:t>paiono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loro mondo </a:t>
            </a:r>
            <a:r>
              <a:rPr sz="1200" spc="-5" dirty="0">
                <a:latin typeface="Times New Roman"/>
                <a:cs typeface="Times New Roman"/>
              </a:rPr>
              <a:t>natale, </a:t>
            </a:r>
            <a:r>
              <a:rPr sz="1200" dirty="0">
                <a:latin typeface="Times New Roman"/>
                <a:cs typeface="Times New Roman"/>
              </a:rPr>
              <a:t>eccetto </a:t>
            </a:r>
            <a:r>
              <a:rPr sz="1200" spc="-5" dirty="0">
                <a:latin typeface="Times New Roman"/>
                <a:cs typeface="Times New Roman"/>
              </a:rPr>
              <a:t>che per l’assenza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differenziazione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sessuale.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Non c’è </a:t>
            </a:r>
            <a:r>
              <a:rPr sz="1200" dirty="0">
                <a:latin typeface="Times New Roman"/>
                <a:cs typeface="Times New Roman"/>
              </a:rPr>
              <a:t>più riproduzione di tipo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148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(517.1) 45:6.8 </a:t>
            </a:r>
            <a:r>
              <a:rPr sz="1200" spc="-5" dirty="0">
                <a:latin typeface="Times New Roman"/>
                <a:cs typeface="Times New Roman"/>
              </a:rPr>
              <a:t>Gli studenti </a:t>
            </a:r>
            <a:r>
              <a:rPr sz="1200" dirty="0">
                <a:latin typeface="Times New Roman"/>
                <a:cs typeface="Times New Roman"/>
              </a:rPr>
              <a:t>del mondo delle dimore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uno o più </a:t>
            </a:r>
            <a:r>
              <a:rPr sz="1200" spc="-5" dirty="0">
                <a:latin typeface="Times New Roman"/>
                <a:cs typeface="Times New Roman"/>
              </a:rPr>
              <a:t>figli nell’asilo </a:t>
            </a:r>
            <a:r>
              <a:rPr sz="1200" dirty="0">
                <a:latin typeface="Times New Roman"/>
                <a:cs typeface="Times New Roman"/>
              </a:rPr>
              <a:t>probatorio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dei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e che  </a:t>
            </a:r>
            <a:r>
              <a:rPr sz="1200" spc="-5" dirty="0">
                <a:latin typeface="Times New Roman"/>
                <a:cs typeface="Times New Roman"/>
              </a:rPr>
              <a:t>mancano dell’esperienza essenziale </a:t>
            </a:r>
            <a:r>
              <a:rPr sz="1200" dirty="0">
                <a:latin typeface="Times New Roman"/>
                <a:cs typeface="Times New Roman"/>
              </a:rPr>
              <a:t>di genitori, possono </a:t>
            </a:r>
            <a:r>
              <a:rPr sz="1200" spc="-5" dirty="0">
                <a:latin typeface="Times New Roman"/>
                <a:cs typeface="Times New Roman"/>
              </a:rPr>
              <a:t>chiedere ai Melchizedek </a:t>
            </a:r>
            <a:r>
              <a:rPr sz="1200" dirty="0">
                <a:latin typeface="Times New Roman"/>
                <a:cs typeface="Times New Roman"/>
              </a:rPr>
              <a:t>l’autorizzazione di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temporaneamente</a:t>
            </a:r>
            <a:endParaRPr sz="1200">
              <a:latin typeface="Times New Roman"/>
              <a:cs typeface="Times New Roman"/>
            </a:endParaRPr>
          </a:p>
          <a:p>
            <a:pPr marL="76200" marR="1085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trasferiti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compiti d’ascensione 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 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dei finalitari,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assicurata </a:t>
            </a:r>
            <a:r>
              <a:rPr sz="1200" dirty="0">
                <a:latin typeface="Times New Roman"/>
                <a:cs typeface="Times New Roman"/>
              </a:rPr>
              <a:t>l’opportunità di </a:t>
            </a:r>
            <a:r>
              <a:rPr sz="1200" spc="-5" dirty="0">
                <a:latin typeface="Times New Roman"/>
                <a:cs typeface="Times New Roman"/>
              </a:rPr>
              <a:t>operare  come genitori associati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stessi figli </a:t>
            </a:r>
            <a:r>
              <a:rPr sz="1200" dirty="0">
                <a:latin typeface="Times New Roman"/>
                <a:cs typeface="Times New Roman"/>
              </a:rPr>
              <a:t>e di altri </a:t>
            </a:r>
            <a:r>
              <a:rPr sz="1200" spc="-5" dirty="0">
                <a:latin typeface="Times New Roman"/>
                <a:cs typeface="Times New Roman"/>
              </a:rPr>
              <a:t>figli. Questo servizio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riconosciuto più tardi </a:t>
            </a:r>
            <a:r>
              <a:rPr sz="1200" spc="-5" dirty="0">
                <a:latin typeface="Times New Roman"/>
                <a:cs typeface="Times New Roman"/>
              </a:rPr>
              <a:t>su  Jerusem </a:t>
            </a:r>
            <a:r>
              <a:rPr sz="1200" dirty="0">
                <a:latin typeface="Times New Roman"/>
                <a:cs typeface="Times New Roman"/>
              </a:rPr>
              <a:t>come 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metà della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alla quale tali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devono sottoporsi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famiglie dei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 Figlie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30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(517.2) 45:6.9 </a:t>
            </a:r>
            <a:r>
              <a:rPr sz="1200" spc="-5" dirty="0">
                <a:latin typeface="Times New Roman"/>
                <a:cs typeface="Times New Roman"/>
              </a:rPr>
              <a:t>L’asilo probatorio stesso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di mille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Materiali, volontari provenienti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colonia del loro ordine su Jerusem. 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per assistenti diretti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numero quasi uguale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midsoniti  </a:t>
            </a:r>
            <a:r>
              <a:rPr sz="1200" spc="-5" dirty="0">
                <a:latin typeface="Times New Roman"/>
                <a:cs typeface="Times New Roman"/>
              </a:rPr>
              <a:t>volontari, che si fermano </a:t>
            </a:r>
            <a:r>
              <a:rPr sz="1200" dirty="0">
                <a:latin typeface="Times New Roman"/>
                <a:cs typeface="Times New Roman"/>
              </a:rPr>
              <a:t>qui per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servizio sul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dal mondo midsonito di </a:t>
            </a:r>
            <a:r>
              <a:rPr sz="1200" spc="-5" dirty="0">
                <a:latin typeface="Times New Roman"/>
                <a:cs typeface="Times New Roman"/>
              </a:rPr>
              <a:t>Satania al </a:t>
            </a:r>
            <a:r>
              <a:rPr sz="1200" dirty="0">
                <a:latin typeface="Times New Roman"/>
                <a:cs typeface="Times New Roman"/>
              </a:rPr>
              <a:t>destino non rivelato 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espressamente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riservati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finalitarie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Le scuole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Melchizedek</a:t>
            </a:r>
            <a:endParaRPr sz="1600">
              <a:latin typeface="Times New Roman"/>
              <a:cs typeface="Times New Roman"/>
            </a:endParaRPr>
          </a:p>
          <a:p>
            <a:pPr marL="76200" marR="7175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(517.3) 45:7.1 </a:t>
            </a:r>
            <a:r>
              <a:rPr sz="1200" dirty="0">
                <a:latin typeface="Times New Roman"/>
                <a:cs typeface="Times New Roman"/>
              </a:rPr>
              <a:t>I Melchizedek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corpo numeroso </a:t>
            </a:r>
            <a:r>
              <a:rPr sz="1200" dirty="0">
                <a:latin typeface="Times New Roman"/>
                <a:cs typeface="Times New Roman"/>
              </a:rPr>
              <a:t>d’istruttori —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parzialmente  spiritualizzate ed altre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operano </a:t>
            </a:r>
            <a:r>
              <a:rPr sz="1200" dirty="0">
                <a:latin typeface="Times New Roman"/>
                <a:cs typeface="Times New Roman"/>
              </a:rPr>
              <a:t>in modo così </a:t>
            </a:r>
            <a:r>
              <a:rPr sz="1200" spc="-5" dirty="0">
                <a:latin typeface="Times New Roman"/>
                <a:cs typeface="Times New Roman"/>
              </a:rPr>
              <a:t>soddisfacente su </a:t>
            </a:r>
            <a:r>
              <a:rPr sz="1200" dirty="0">
                <a:latin typeface="Times New Roman"/>
                <a:cs typeface="Times New Roman"/>
              </a:rPr>
              <a:t>Jerusem 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mondi </a:t>
            </a:r>
            <a:r>
              <a:rPr sz="1200" spc="-5" dirty="0">
                <a:latin typeface="Times New Roman"/>
                <a:cs typeface="Times New Roman"/>
              </a:rPr>
              <a:t>associati,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specialmente </a:t>
            </a:r>
            <a:r>
              <a:rPr sz="1200" dirty="0">
                <a:latin typeface="Times New Roman"/>
                <a:cs typeface="Times New Roman"/>
              </a:rPr>
              <a:t>sui sette  mondi </a:t>
            </a:r>
            <a:r>
              <a:rPr sz="1200" spc="-5" dirty="0">
                <a:latin typeface="Times New Roman"/>
                <a:cs typeface="Times New Roman"/>
              </a:rPr>
              <a:t>delle dimore. 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sono trattenuti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non sono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fondersi con </a:t>
            </a:r>
            <a:r>
              <a:rPr sz="1200" dirty="0">
                <a:latin typeface="Times New Roman"/>
                <a:cs typeface="Times New Roman"/>
              </a:rPr>
              <a:t>il loro Aggiustatore 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durante la vita nella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e dove sono ricostituiti in una </a:t>
            </a:r>
            <a:r>
              <a:rPr sz="1200" spc="-5" dirty="0">
                <a:latin typeface="Times New Roman"/>
                <a:cs typeface="Times New Roman"/>
              </a:rPr>
              <a:t>forma provvisoria per ricevere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aiuto supplementare </a:t>
            </a:r>
            <a:r>
              <a:rPr sz="1200" dirty="0">
                <a:latin typeface="Times New Roman"/>
                <a:cs typeface="Times New Roman"/>
              </a:rPr>
              <a:t>e per  </a:t>
            </a:r>
            <a:r>
              <a:rPr sz="1200" spc="-5" dirty="0">
                <a:latin typeface="Times New Roman"/>
                <a:cs typeface="Times New Roman"/>
              </a:rPr>
              <a:t>beneficiare </a:t>
            </a:r>
            <a:r>
              <a:rPr sz="1200" dirty="0">
                <a:latin typeface="Times New Roman"/>
                <a:cs typeface="Times New Roman"/>
              </a:rPr>
              <a:t>di nuove opportunità 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compimento spirituale, gli stessi sforzi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prematuramente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975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01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interrotti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morte. Se per qualche altra ragione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ereditari, </a:t>
            </a:r>
            <a:r>
              <a:rPr sz="1200" dirty="0">
                <a:latin typeface="Times New Roman"/>
                <a:cs typeface="Times New Roman"/>
              </a:rPr>
              <a:t>di ambiente </a:t>
            </a:r>
            <a:r>
              <a:rPr sz="1200" spc="-5" dirty="0">
                <a:latin typeface="Times New Roman"/>
                <a:cs typeface="Times New Roman"/>
              </a:rPr>
              <a:t>sfavorevole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concorso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circostanze,  questo </a:t>
            </a:r>
            <a:r>
              <a:rPr sz="1200" dirty="0">
                <a:latin typeface="Times New Roman"/>
                <a:cs typeface="Times New Roman"/>
              </a:rPr>
              <a:t>compimento </a:t>
            </a:r>
            <a:r>
              <a:rPr sz="1200" spc="-5" dirty="0">
                <a:latin typeface="Times New Roman"/>
                <a:cs typeface="Times New Roman"/>
              </a:rPr>
              <a:t>dell’anima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completato, </a:t>
            </a:r>
            <a:r>
              <a:rPr sz="1200" spc="-5" dirty="0">
                <a:latin typeface="Times New Roman"/>
                <a:cs typeface="Times New Roman"/>
              </a:rPr>
              <a:t>quale che sia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sono sinceri nelle </a:t>
            </a:r>
            <a:r>
              <a:rPr sz="1200" dirty="0">
                <a:latin typeface="Times New Roman"/>
                <a:cs typeface="Times New Roman"/>
              </a:rPr>
              <a:t>intenzioni e  </a:t>
            </a:r>
            <a:r>
              <a:rPr sz="1200" spc="-5" dirty="0">
                <a:latin typeface="Times New Roman"/>
                <a:cs typeface="Times New Roman"/>
              </a:rPr>
              <a:t>spiritualmente meritevoli si ritrovano, </a:t>
            </a:r>
            <a:r>
              <a:rPr sz="1200" dirty="0">
                <a:latin typeface="Times New Roman"/>
                <a:cs typeface="Times New Roman"/>
              </a:rPr>
              <a:t>in quanto tali, </a:t>
            </a:r>
            <a:r>
              <a:rPr sz="1200" spc="-5" dirty="0">
                <a:latin typeface="Times New Roman"/>
                <a:cs typeface="Times New Roman"/>
              </a:rPr>
              <a:t>presenti sui pianeti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prosecuzione, </a:t>
            </a:r>
            <a:r>
              <a:rPr sz="1200" dirty="0">
                <a:latin typeface="Times New Roman"/>
                <a:cs typeface="Times New Roman"/>
              </a:rPr>
              <a:t>dove devono </a:t>
            </a:r>
            <a:r>
              <a:rPr sz="1200" spc="-5" dirty="0">
                <a:latin typeface="Times New Roman"/>
                <a:cs typeface="Times New Roman"/>
              </a:rPr>
              <a:t>imparare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  essenziali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eterna, ad </a:t>
            </a:r>
            <a:r>
              <a:rPr sz="1200" dirty="0">
                <a:latin typeface="Times New Roman"/>
                <a:cs typeface="Times New Roman"/>
              </a:rPr>
              <a:t>impadronirsi delle </a:t>
            </a:r>
            <a:r>
              <a:rPr sz="1200" spc="-5" dirty="0">
                <a:latin typeface="Times New Roman"/>
                <a:cs typeface="Times New Roman"/>
              </a:rPr>
              <a:t>qualità che </a:t>
            </a:r>
            <a:r>
              <a:rPr sz="1200" dirty="0">
                <a:latin typeface="Times New Roman"/>
                <a:cs typeface="Times New Roman"/>
              </a:rPr>
              <a:t>non sono riusciti ad </a:t>
            </a:r>
            <a:r>
              <a:rPr sz="1200" spc="-5" dirty="0">
                <a:latin typeface="Times New Roman"/>
                <a:cs typeface="Times New Roman"/>
              </a:rPr>
              <a:t>acquisire, </a:t>
            </a:r>
            <a:r>
              <a:rPr sz="1200" dirty="0">
                <a:latin typeface="Times New Roman"/>
                <a:cs typeface="Times New Roman"/>
              </a:rPr>
              <a:t>o che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acquisito, durante 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3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(517.4) 45:7.2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Brillanti </a:t>
            </a:r>
            <a:r>
              <a:rPr sz="1200" dirty="0">
                <a:latin typeface="Times New Roman"/>
                <a:cs typeface="Times New Roman"/>
              </a:rPr>
              <a:t>Astri della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(ed i </a:t>
            </a:r>
            <a:r>
              <a:rPr sz="1200" spc="-5" dirty="0">
                <a:latin typeface="Times New Roman"/>
                <a:cs typeface="Times New Roman"/>
              </a:rPr>
              <a:t>loro coordinati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denominati) servono frequentemente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insegnanti nelle </a:t>
            </a:r>
            <a:r>
              <a:rPr sz="1200" dirty="0">
                <a:latin typeface="Times New Roman"/>
                <a:cs typeface="Times New Roman"/>
              </a:rPr>
              <a:t>varie  </a:t>
            </a:r>
            <a:r>
              <a:rPr sz="1200" spc="-5" dirty="0">
                <a:latin typeface="Times New Roman"/>
                <a:cs typeface="Times New Roman"/>
              </a:rPr>
              <a:t>attività educative dell’Universo, comprese quelle patrocinate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Melchizedek.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Trinitari collaborano,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aggiungono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tocco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 paradisiaca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scuole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progressiva. </a:t>
            </a:r>
            <a:r>
              <a:rPr sz="1200" dirty="0">
                <a:latin typeface="Times New Roman"/>
                <a:cs typeface="Times New Roman"/>
              </a:rPr>
              <a:t>Ma tutte </a:t>
            </a:r>
            <a:r>
              <a:rPr sz="1200" spc="-5" dirty="0">
                <a:latin typeface="Times New Roman"/>
                <a:cs typeface="Times New Roman"/>
              </a:rPr>
              <a:t>queste attività </a:t>
            </a:r>
            <a:r>
              <a:rPr sz="1200" dirty="0">
                <a:latin typeface="Times New Roman"/>
                <a:cs typeface="Times New Roman"/>
              </a:rPr>
              <a:t>non sono  </a:t>
            </a:r>
            <a:r>
              <a:rPr sz="1200" spc="-5" dirty="0">
                <a:latin typeface="Times New Roman"/>
                <a:cs typeface="Times New Roman"/>
              </a:rPr>
              <a:t>consacrate </a:t>
            </a:r>
            <a:r>
              <a:rPr sz="1200" dirty="0">
                <a:latin typeface="Times New Roman"/>
                <a:cs typeface="Times New Roman"/>
              </a:rPr>
              <a:t>esclusivamente </a:t>
            </a:r>
            <a:r>
              <a:rPr sz="1200" spc="-5" dirty="0">
                <a:latin typeface="Times New Roman"/>
                <a:cs typeface="Times New Roman"/>
              </a:rPr>
              <a:t>all’avanzamento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ascendenti;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anche della </a:t>
            </a:r>
            <a:r>
              <a:rPr sz="1200" spc="-5" dirty="0">
                <a:latin typeface="Times New Roman"/>
                <a:cs typeface="Times New Roman"/>
              </a:rPr>
              <a:t>preparazione progressiva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native di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(517.5) 45:7.3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Melchizedek dirigono </a:t>
            </a:r>
            <a:r>
              <a:rPr sz="1200" dirty="0">
                <a:latin typeface="Times New Roman"/>
                <a:cs typeface="Times New Roman"/>
              </a:rPr>
              <a:t>più di trenta </a:t>
            </a:r>
            <a:r>
              <a:rPr sz="1200" spc="-5" dirty="0">
                <a:latin typeface="Times New Roman"/>
                <a:cs typeface="Times New Roman"/>
              </a:rPr>
              <a:t>differenti centri </a:t>
            </a:r>
            <a:r>
              <a:rPr sz="1200" dirty="0">
                <a:latin typeface="Times New Roman"/>
                <a:cs typeface="Times New Roman"/>
              </a:rPr>
              <a:t>educativi </a:t>
            </a:r>
            <a:r>
              <a:rPr sz="1200" spc="-5" dirty="0">
                <a:latin typeface="Times New Roman"/>
                <a:cs typeface="Times New Roman"/>
              </a:rPr>
              <a:t>su Jerusem. Queste 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formazione cominciano 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valutazione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e finiscono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cittadinanza 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Materiali  si uniscono ai 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altri nello sforzo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qualificare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sopravviventi mortali all’assunzione delle alte  responsabilità </a:t>
            </a:r>
            <a:r>
              <a:rPr sz="1200" dirty="0">
                <a:latin typeface="Times New Roman"/>
                <a:cs typeface="Times New Roman"/>
              </a:rPr>
              <a:t>di un governo </a:t>
            </a:r>
            <a:r>
              <a:rPr sz="1200" spc="-5" dirty="0">
                <a:latin typeface="Times New Roman"/>
                <a:cs typeface="Times New Roman"/>
              </a:rPr>
              <a:t>rappresentativo. L’intero 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organizzato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amministrato sul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i="1" spc="-5" dirty="0">
                <a:latin typeface="Times New Roman"/>
                <a:cs typeface="Times New Roman"/>
              </a:rPr>
              <a:t>rappresentativo. </a:t>
            </a:r>
            <a:r>
              <a:rPr sz="1200" spc="-5" dirty="0">
                <a:latin typeface="Times New Roman"/>
                <a:cs typeface="Times New Roman"/>
              </a:rPr>
              <a:t>Un  governo rappresentativo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l’ideale </a:t>
            </a:r>
            <a:r>
              <a:rPr sz="1200" dirty="0">
                <a:latin typeface="Times New Roman"/>
                <a:cs typeface="Times New Roman"/>
              </a:rPr>
              <a:t>divino di autogoverno </a:t>
            </a:r>
            <a:r>
              <a:rPr sz="1200" spc="-5" dirty="0">
                <a:latin typeface="Times New Roman"/>
                <a:cs typeface="Times New Roman"/>
              </a:rPr>
              <a:t>per gli esseri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(517.6) 45:7.4 </a:t>
            </a:r>
            <a:r>
              <a:rPr sz="1200" spc="-5" dirty="0">
                <a:latin typeface="Times New Roman"/>
                <a:cs typeface="Times New Roman"/>
              </a:rPr>
              <a:t>Ogni cento </a:t>
            </a:r>
            <a:r>
              <a:rPr sz="1200" dirty="0">
                <a:latin typeface="Times New Roman"/>
                <a:cs typeface="Times New Roman"/>
              </a:rPr>
              <a:t>anni del tempo </a:t>
            </a:r>
            <a:r>
              <a:rPr sz="1200" spc="-5" dirty="0">
                <a:latin typeface="Times New Roman"/>
                <a:cs typeface="Times New Roman"/>
              </a:rPr>
              <a:t>dell’Universo ciascun sistema seleziona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dieci rappresentanti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partecipare</a:t>
            </a:r>
            <a:endParaRPr sz="1200">
              <a:latin typeface="Times New Roman"/>
              <a:cs typeface="Times New Roman"/>
            </a:endParaRPr>
          </a:p>
          <a:p>
            <a:pPr marL="76200" marR="2451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all’assemblea legislativa della costellazione. Essi sono scelti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dei mille 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un corpo </a:t>
            </a:r>
            <a:r>
              <a:rPr sz="1200" spc="-5" dirty="0">
                <a:latin typeface="Times New Roman"/>
                <a:cs typeface="Times New Roman"/>
              </a:rPr>
              <a:t>elettivo </a:t>
            </a:r>
            <a:r>
              <a:rPr sz="1200" dirty="0">
                <a:latin typeface="Times New Roman"/>
                <a:cs typeface="Times New Roman"/>
              </a:rPr>
              <a:t>incaricato del 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sistemici in tutte </a:t>
            </a:r>
            <a:r>
              <a:rPr sz="1200" spc="-5" dirty="0">
                <a:latin typeface="Times New Roman"/>
                <a:cs typeface="Times New Roman"/>
              </a:rPr>
              <a:t>queste materie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delega </a:t>
            </a:r>
            <a:r>
              <a:rPr sz="1200" dirty="0">
                <a:latin typeface="Times New Roman"/>
                <a:cs typeface="Times New Roman"/>
              </a:rPr>
              <a:t>o di nomina.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delegati  </a:t>
            </a:r>
            <a:r>
              <a:rPr sz="1200" spc="-5" dirty="0">
                <a:latin typeface="Times New Roman"/>
                <a:cs typeface="Times New Roman"/>
              </a:rPr>
              <a:t>sono scelti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mille </a:t>
            </a:r>
            <a:r>
              <a:rPr sz="1200" spc="-5" dirty="0">
                <a:latin typeface="Times New Roman"/>
                <a:cs typeface="Times New Roman"/>
              </a:rPr>
              <a:t>elettori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devono essere </a:t>
            </a:r>
            <a:r>
              <a:rPr sz="1200" dirty="0">
                <a:latin typeface="Times New Roman"/>
                <a:cs typeface="Times New Roman"/>
              </a:rPr>
              <a:t>diplomati dalla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avanzata del Collegio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d’Amministrazione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68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035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Melchizedek, come </a:t>
            </a:r>
            <a:r>
              <a:rPr sz="1200" dirty="0">
                <a:latin typeface="Times New Roman"/>
                <a:cs typeface="Times New Roman"/>
              </a:rPr>
              <a:t>lo 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costituiscono questo gruppo </a:t>
            </a:r>
            <a:r>
              <a:rPr sz="1200" dirty="0">
                <a:latin typeface="Times New Roman"/>
                <a:cs typeface="Times New Roman"/>
              </a:rPr>
              <a:t>di mille </a:t>
            </a:r>
            <a:r>
              <a:rPr sz="1200" spc="-5" dirty="0">
                <a:latin typeface="Times New Roman"/>
                <a:cs typeface="Times New Roman"/>
              </a:rPr>
              <a:t>elettori. Questa scuola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Melchizedek, recentemente assistiti dai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35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(518.1) 45:7.5 </a:t>
            </a:r>
            <a:r>
              <a:rPr sz="1200" spc="-5" dirty="0">
                <a:latin typeface="Times New Roman"/>
                <a:cs typeface="Times New Roman"/>
              </a:rPr>
              <a:t>Vi sono molti corpi elettivi su Jerusem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l’autorità </a:t>
            </a:r>
            <a:r>
              <a:rPr sz="1200" dirty="0">
                <a:latin typeface="Times New Roman"/>
                <a:cs typeface="Times New Roman"/>
              </a:rPr>
              <a:t>è loro conferita di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in quando da tre ordini di </a:t>
            </a:r>
            <a:r>
              <a:rPr sz="1200" spc="-5" dirty="0">
                <a:latin typeface="Times New Roman"/>
                <a:cs typeface="Times New Roman"/>
              </a:rPr>
              <a:t>cittadinanza </a:t>
            </a:r>
            <a:r>
              <a:rPr sz="1200" dirty="0">
                <a:latin typeface="Times New Roman"/>
                <a:cs typeface="Times New Roman"/>
              </a:rPr>
              <a:t>— 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Figlie Materiali,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associati, </a:t>
            </a:r>
            <a:r>
              <a:rPr sz="1200" spc="-5" dirty="0">
                <a:latin typeface="Times New Roman"/>
                <a:cs typeface="Times New Roman"/>
              </a:rPr>
              <a:t>incluse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intermedie,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ascendenti. </a:t>
            </a:r>
            <a:r>
              <a:rPr sz="1200" spc="-5" dirty="0">
                <a:latin typeface="Times New Roman"/>
                <a:cs typeface="Times New Roman"/>
              </a:rPr>
              <a:t>Per ricevere </a:t>
            </a:r>
            <a:r>
              <a:rPr sz="1200" dirty="0">
                <a:latin typeface="Times New Roman"/>
                <a:cs typeface="Times New Roman"/>
              </a:rPr>
              <a:t>l’onore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nomina a </a:t>
            </a:r>
            <a:r>
              <a:rPr sz="1200" spc="-5" dirty="0">
                <a:latin typeface="Times New Roman"/>
                <a:cs typeface="Times New Roman"/>
              </a:rPr>
              <a:t>rappresentante,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candidato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avere acquisito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richiesto riconoscimento </a:t>
            </a:r>
            <a:r>
              <a:rPr sz="1200" dirty="0">
                <a:latin typeface="Times New Roman"/>
                <a:cs typeface="Times New Roman"/>
              </a:rPr>
              <a:t>dalle scuole di </a:t>
            </a:r>
            <a:r>
              <a:rPr sz="1200" spc="-5" dirty="0">
                <a:latin typeface="Times New Roman"/>
                <a:cs typeface="Times New Roman"/>
              </a:rPr>
              <a:t>amministrazione  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97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(518.2) 45:7.6 </a:t>
            </a:r>
            <a:r>
              <a:rPr sz="1200" spc="-5" dirty="0">
                <a:latin typeface="Times New Roman"/>
                <a:cs typeface="Times New Roman"/>
              </a:rPr>
              <a:t>Su Jerusem, </a:t>
            </a:r>
            <a:r>
              <a:rPr sz="1200" spc="-1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suffragio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vota in modo </a:t>
            </a:r>
            <a:r>
              <a:rPr sz="1200" spc="-5" dirty="0">
                <a:latin typeface="Times New Roman"/>
                <a:cs typeface="Times New Roman"/>
              </a:rPr>
              <a:t>differenziato </a:t>
            </a:r>
            <a:r>
              <a:rPr sz="1200" dirty="0">
                <a:latin typeface="Times New Roman"/>
                <a:cs typeface="Times New Roman"/>
              </a:rPr>
              <a:t>secondo il  </a:t>
            </a:r>
            <a:r>
              <a:rPr sz="1200" spc="-5" dirty="0">
                <a:latin typeface="Times New Roman"/>
                <a:cs typeface="Times New Roman"/>
              </a:rPr>
              <a:t>possesso personale </a:t>
            </a:r>
            <a:r>
              <a:rPr sz="1200" dirty="0">
                <a:latin typeface="Times New Roman"/>
                <a:cs typeface="Times New Roman"/>
              </a:rPr>
              <a:t>di mota — la </a:t>
            </a:r>
            <a:r>
              <a:rPr sz="1200" spc="-5" dirty="0">
                <a:latin typeface="Times New Roman"/>
                <a:cs typeface="Times New Roman"/>
              </a:rPr>
              <a:t>saggezza morontiale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riconosciuta </a:t>
            </a:r>
            <a:r>
              <a:rPr sz="1200" dirty="0">
                <a:latin typeface="Times New Roman"/>
                <a:cs typeface="Times New Roman"/>
              </a:rPr>
              <a:t>e debitamente </a:t>
            </a:r>
            <a:r>
              <a:rPr sz="1200" spc="-5" dirty="0">
                <a:latin typeface="Times New Roman"/>
                <a:cs typeface="Times New Roman"/>
              </a:rPr>
              <a:t>registrata.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voto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un’elezione su  Jerusem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personalità ha un </a:t>
            </a:r>
            <a:r>
              <a:rPr sz="1200" spc="-5" dirty="0">
                <a:latin typeface="Times New Roman"/>
                <a:cs typeface="Times New Roman"/>
              </a:rPr>
              <a:t>valore compreso </a:t>
            </a:r>
            <a:r>
              <a:rPr sz="1200" dirty="0">
                <a:latin typeface="Times New Roman"/>
                <a:cs typeface="Times New Roman"/>
              </a:rPr>
              <a:t>tra uno e </a:t>
            </a:r>
            <a:r>
              <a:rPr sz="1200" spc="-5" dirty="0">
                <a:latin typeface="Times New Roman"/>
                <a:cs typeface="Times New Roman"/>
              </a:rPr>
              <a:t>mille. </a:t>
            </a:r>
            <a:r>
              <a:rPr sz="1200" dirty="0">
                <a:latin typeface="Times New Roman"/>
                <a:cs typeface="Times New Roman"/>
              </a:rPr>
              <a:t>I cittadini di </a:t>
            </a:r>
            <a:r>
              <a:rPr sz="1200" spc="-5" dirty="0">
                <a:latin typeface="Times New Roman"/>
                <a:cs typeface="Times New Roman"/>
              </a:rPr>
              <a:t>Jerusem sono </a:t>
            </a:r>
            <a:r>
              <a:rPr sz="1200" dirty="0">
                <a:latin typeface="Times New Roman"/>
                <a:cs typeface="Times New Roman"/>
              </a:rPr>
              <a:t>quindi </a:t>
            </a:r>
            <a:r>
              <a:rPr sz="1200" spc="-5" dirty="0">
                <a:latin typeface="Times New Roman"/>
                <a:cs typeface="Times New Roman"/>
              </a:rPr>
              <a:t>classificati secondo </a:t>
            </a:r>
            <a:r>
              <a:rPr sz="1200" dirty="0">
                <a:latin typeface="Times New Roman"/>
                <a:cs typeface="Times New Roman"/>
              </a:rPr>
              <a:t>la  loro </a:t>
            </a:r>
            <a:r>
              <a:rPr sz="1200" spc="-5" dirty="0">
                <a:latin typeface="Times New Roman"/>
                <a:cs typeface="Times New Roman"/>
              </a:rPr>
              <a:t>acquisizione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(518.3) 45:7.7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si presentano agli esaminatori Melchizedek, che certificano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acquisizione di  saggezza </a:t>
            </a:r>
            <a:r>
              <a:rPr sz="1200" spc="-5" dirty="0">
                <a:latin typeface="Times New Roman"/>
                <a:cs typeface="Times New Roman"/>
              </a:rPr>
              <a:t>morontiale. Poi si presentano davanti al corpo esaminatore dei Brillanti Astri della Sera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loro delegati, che </a:t>
            </a:r>
            <a:r>
              <a:rPr sz="1200" dirty="0">
                <a:latin typeface="Times New Roman"/>
                <a:cs typeface="Times New Roman"/>
              </a:rPr>
              <a:t>accertano il 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d’intuizione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compaiono </a:t>
            </a:r>
            <a:r>
              <a:rPr sz="1200" spc="-5" dirty="0">
                <a:latin typeface="Times New Roman"/>
                <a:cs typeface="Times New Roman"/>
              </a:rPr>
              <a:t>alla presenza </a:t>
            </a:r>
            <a:r>
              <a:rPr sz="1200" dirty="0">
                <a:latin typeface="Times New Roman"/>
                <a:cs typeface="Times New Roman"/>
              </a:rPr>
              <a:t>dei ventiquattro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e loro associati, i quali </a:t>
            </a:r>
            <a:r>
              <a:rPr sz="1200" spc="-5" dirty="0">
                <a:latin typeface="Times New Roman"/>
                <a:cs typeface="Times New Roman"/>
              </a:rPr>
              <a:t>giudicano </a:t>
            </a:r>
            <a:r>
              <a:rPr sz="1200" dirty="0">
                <a:latin typeface="Times New Roman"/>
                <a:cs typeface="Times New Roman"/>
              </a:rPr>
              <a:t>il  loro stato di </a:t>
            </a:r>
            <a:r>
              <a:rPr sz="1200" spc="-5" dirty="0">
                <a:latin typeface="Times New Roman"/>
                <a:cs typeface="Times New Roman"/>
              </a:rPr>
              <a:t>raggiungimento esperienziale </a:t>
            </a:r>
            <a:r>
              <a:rPr sz="1200" dirty="0">
                <a:latin typeface="Times New Roman"/>
                <a:cs typeface="Times New Roman"/>
              </a:rPr>
              <a:t>di socializzazione.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sono quindi </a:t>
            </a:r>
            <a:r>
              <a:rPr sz="1200" spc="-5" dirty="0">
                <a:latin typeface="Times New Roman"/>
                <a:cs typeface="Times New Roman"/>
              </a:rPr>
              <a:t>trasmessi agli archivisti </a:t>
            </a:r>
            <a:r>
              <a:rPr sz="1200" dirty="0">
                <a:latin typeface="Times New Roman"/>
                <a:cs typeface="Times New Roman"/>
              </a:rPr>
              <a:t>di cittadinanza  </a:t>
            </a:r>
            <a:r>
              <a:rPr sz="1200" spc="-5" dirty="0">
                <a:latin typeface="Times New Roman"/>
                <a:cs typeface="Times New Roman"/>
              </a:rPr>
              <a:t>del governo rappresentativo,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valutano </a:t>
            </a:r>
            <a:r>
              <a:rPr sz="1200" dirty="0">
                <a:latin typeface="Times New Roman"/>
                <a:cs typeface="Times New Roman"/>
              </a:rPr>
              <a:t>rapidamente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mota </a:t>
            </a:r>
            <a:r>
              <a:rPr sz="1200" spc="-5" dirty="0">
                <a:latin typeface="Times New Roman"/>
                <a:cs typeface="Times New Roman"/>
              </a:rPr>
              <a:t>ed attribuiscono </a:t>
            </a:r>
            <a:r>
              <a:rPr sz="1200" dirty="0">
                <a:latin typeface="Times New Roman"/>
                <a:cs typeface="Times New Roman"/>
              </a:rPr>
              <a:t>le qualificazioni di </a:t>
            </a:r>
            <a:r>
              <a:rPr sz="1200" spc="-5" dirty="0">
                <a:latin typeface="Times New Roman"/>
                <a:cs typeface="Times New Roman"/>
              </a:rPr>
              <a:t>suffragio  corrispondenti.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63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(518.4) 45:7.8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dei Melchizedek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ascendenti, specialmente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ritardo nell’unificazione della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personalità sui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livelli morontiali,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presi </a:t>
            </a:r>
            <a:r>
              <a:rPr sz="1200" dirty="0">
                <a:latin typeface="Times New Roman"/>
                <a:cs typeface="Times New Roman"/>
              </a:rPr>
              <a:t>in mano </a:t>
            </a:r>
            <a:r>
              <a:rPr sz="1200" spc="-5" dirty="0">
                <a:latin typeface="Times New Roman"/>
                <a:cs typeface="Times New Roman"/>
              </a:rPr>
              <a:t>dai Figli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ricevono </a:t>
            </a:r>
            <a:r>
              <a:rPr sz="1200" dirty="0">
                <a:latin typeface="Times New Roman"/>
                <a:cs typeface="Times New Roman"/>
              </a:rPr>
              <a:t>una preparazione intensiva destinata a  </a:t>
            </a:r>
            <a:r>
              <a:rPr sz="1200" spc="-5" dirty="0">
                <a:latin typeface="Times New Roman"/>
                <a:cs typeface="Times New Roman"/>
              </a:rPr>
              <a:t>colmare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carenze. Nessun mortale </a:t>
            </a:r>
            <a:r>
              <a:rPr sz="1200" dirty="0">
                <a:latin typeface="Times New Roman"/>
                <a:cs typeface="Times New Roman"/>
              </a:rPr>
              <a:t>ascendente </a:t>
            </a:r>
            <a:r>
              <a:rPr sz="1200" spc="-5" dirty="0">
                <a:latin typeface="Times New Roman"/>
                <a:cs typeface="Times New Roman"/>
              </a:rPr>
              <a:t>lascia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del sistema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socializzazione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75295" cy="911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estesa </a:t>
            </a:r>
            <a:r>
              <a:rPr sz="1200" dirty="0">
                <a:latin typeface="Times New Roman"/>
                <a:cs typeface="Times New Roman"/>
              </a:rPr>
              <a:t>e varia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costellazione </a:t>
            </a:r>
            <a:r>
              <a:rPr sz="1200" spc="-5" dirty="0">
                <a:latin typeface="Times New Roman"/>
                <a:cs typeface="Times New Roman"/>
              </a:rPr>
              <a:t>prima che questi Figli </a:t>
            </a:r>
            <a:r>
              <a:rPr sz="1200" dirty="0">
                <a:latin typeface="Times New Roman"/>
                <a:cs typeface="Times New Roman"/>
              </a:rPr>
              <a:t>Materiali </a:t>
            </a:r>
            <a:r>
              <a:rPr sz="1200" spc="-5" dirty="0">
                <a:latin typeface="Times New Roman"/>
                <a:cs typeface="Times New Roman"/>
              </a:rPr>
              <a:t>abbiano certificato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conseguimento della personalità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mota</a:t>
            </a:r>
            <a:endParaRPr sz="1200">
              <a:latin typeface="Times New Roman"/>
              <a:cs typeface="Times New Roman"/>
            </a:endParaRPr>
          </a:p>
          <a:p>
            <a:pPr marL="50800" marR="63563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un’individualità che congiunge l’esistenza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completata </a:t>
            </a:r>
            <a:r>
              <a:rPr sz="1200" dirty="0">
                <a:latin typeface="Times New Roman"/>
                <a:cs typeface="Times New Roman"/>
              </a:rPr>
              <a:t>in associazione </a:t>
            </a:r>
            <a:r>
              <a:rPr sz="1200" spc="-5" dirty="0">
                <a:latin typeface="Times New Roman"/>
                <a:cs typeface="Times New Roman"/>
              </a:rPr>
              <a:t>esperienziale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morontiale  </a:t>
            </a:r>
            <a:r>
              <a:rPr sz="1200" spc="-5" dirty="0">
                <a:latin typeface="Times New Roman"/>
                <a:cs typeface="Times New Roman"/>
              </a:rPr>
              <a:t>emergente, entrambe </a:t>
            </a:r>
            <a:r>
              <a:rPr sz="1200" dirty="0">
                <a:latin typeface="Times New Roman"/>
                <a:cs typeface="Times New Roman"/>
              </a:rPr>
              <a:t>debitamente </a:t>
            </a:r>
            <a:r>
              <a:rPr sz="1200" spc="-5" dirty="0">
                <a:latin typeface="Times New Roman"/>
                <a:cs typeface="Times New Roman"/>
              </a:rPr>
              <a:t>amalgamate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supercontrollo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(518.5) 45:7.9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con incarico temporaneo su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09714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46: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capitale del sistema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locale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73720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(519.1) 46:0.1 </a:t>
            </a:r>
            <a:r>
              <a:rPr sz="1200" dirty="0">
                <a:latin typeface="Times New Roman"/>
                <a:cs typeface="Times New Roman"/>
              </a:rPr>
              <a:t>JERUSEM, 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normale 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locale, e a parte numerose </a:t>
            </a:r>
            <a:r>
              <a:rPr sz="1200" spc="-5" dirty="0">
                <a:latin typeface="Times New Roman"/>
                <a:cs typeface="Times New Roman"/>
              </a:rPr>
              <a:t>anomalie causate dalla 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Urantia, </a:t>
            </a:r>
            <a:r>
              <a:rPr sz="1200" dirty="0">
                <a:latin typeface="Times New Roman"/>
                <a:cs typeface="Times New Roman"/>
              </a:rPr>
              <a:t>è tipica di sfere </a:t>
            </a:r>
            <a:r>
              <a:rPr sz="1200" spc="-5" dirty="0">
                <a:latin typeface="Times New Roman"/>
                <a:cs typeface="Times New Roman"/>
              </a:rPr>
              <a:t>similari.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locale </a:t>
            </a:r>
            <a:r>
              <a:rPr sz="1200" dirty="0">
                <a:latin typeface="Times New Roman"/>
                <a:cs typeface="Times New Roman"/>
              </a:rPr>
              <a:t>è passato per </a:t>
            </a:r>
            <a:r>
              <a:rPr sz="1200" spc="-5" dirty="0">
                <a:latin typeface="Times New Roman"/>
                <a:cs typeface="Times New Roman"/>
              </a:rPr>
              <a:t>alcune  esperienze tempestose,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amministrato </a:t>
            </a:r>
            <a:r>
              <a:rPr sz="1200" dirty="0">
                <a:latin typeface="Times New Roman"/>
                <a:cs typeface="Times New Roman"/>
              </a:rPr>
              <a:t>in modo molto efficace,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disarmonia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lentamente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sicuramente </a:t>
            </a:r>
            <a:r>
              <a:rPr sz="1200" dirty="0">
                <a:latin typeface="Times New Roman"/>
                <a:cs typeface="Times New Roman"/>
              </a:rPr>
              <a:t>eliminando.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e la buona volontà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ripristino e le condizioni </a:t>
            </a:r>
            <a:r>
              <a:rPr sz="1200" spc="-5" dirty="0">
                <a:latin typeface="Times New Roman"/>
                <a:cs typeface="Times New Roman"/>
              </a:rPr>
              <a:t>su  Jerusem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avvicinando 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allo status celeste 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tradizioni, perché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del sistema </a:t>
            </a:r>
            <a:r>
              <a:rPr sz="1200" dirty="0">
                <a:latin typeface="Times New Roman"/>
                <a:cs typeface="Times New Roman"/>
              </a:rPr>
              <a:t>è veramente il  </a:t>
            </a:r>
            <a:r>
              <a:rPr sz="1200" spc="-5" dirty="0">
                <a:latin typeface="Times New Roman"/>
                <a:cs typeface="Times New Roman"/>
              </a:rPr>
              <a:t>cielo immaginato dalla maggior </a:t>
            </a:r>
            <a:r>
              <a:rPr sz="1200" dirty="0">
                <a:latin typeface="Times New Roman"/>
                <a:cs typeface="Times New Roman"/>
              </a:rPr>
              <a:t>parte dei </a:t>
            </a:r>
            <a:r>
              <a:rPr sz="1200" spc="-5" dirty="0">
                <a:latin typeface="Times New Roman"/>
                <a:cs typeface="Times New Roman"/>
              </a:rPr>
              <a:t>credenti religiosi del </a:t>
            </a:r>
            <a:r>
              <a:rPr sz="1200" dirty="0">
                <a:latin typeface="Times New Roman"/>
                <a:cs typeface="Times New Roman"/>
              </a:rPr>
              <a:t>ventesimo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aspetti fisici 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Jerusem</a:t>
            </a:r>
            <a:endParaRPr sz="1600">
              <a:latin typeface="Times New Roman"/>
              <a:cs typeface="Times New Roman"/>
            </a:endParaRPr>
          </a:p>
          <a:p>
            <a:pPr marL="76200" marR="2184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(519.2) 46:1.1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è divisa in mille </a:t>
            </a:r>
            <a:r>
              <a:rPr sz="1200" spc="-5" dirty="0">
                <a:latin typeface="Times New Roman"/>
                <a:cs typeface="Times New Roman"/>
              </a:rPr>
              <a:t>settori latitudinali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diecimila </a:t>
            </a:r>
            <a:r>
              <a:rPr sz="1200" dirty="0">
                <a:latin typeface="Times New Roman"/>
                <a:cs typeface="Times New Roman"/>
              </a:rPr>
              <a:t>zone longitudinali.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capitali maggiori </a:t>
            </a:r>
            <a:r>
              <a:rPr sz="1200" dirty="0">
                <a:latin typeface="Times New Roman"/>
                <a:cs typeface="Times New Roman"/>
              </a:rPr>
              <a:t>e settanta  </a:t>
            </a:r>
            <a:r>
              <a:rPr sz="1200" spc="-5" dirty="0">
                <a:latin typeface="Times New Roman"/>
                <a:cs typeface="Times New Roman"/>
              </a:rPr>
              <a:t>centri amministrativi </a:t>
            </a:r>
            <a:r>
              <a:rPr sz="1200" dirty="0">
                <a:latin typeface="Times New Roman"/>
                <a:cs typeface="Times New Roman"/>
              </a:rPr>
              <a:t>minori.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capitali settoriali si occupano </a:t>
            </a:r>
            <a:r>
              <a:rPr sz="1200" dirty="0">
                <a:latin typeface="Times New Roman"/>
                <a:cs typeface="Times New Roman"/>
              </a:rPr>
              <a:t>di diverse </a:t>
            </a:r>
            <a:r>
              <a:rPr sz="1200" spc="-5" dirty="0">
                <a:latin typeface="Times New Roman"/>
                <a:cs typeface="Times New Roman"/>
              </a:rPr>
              <a:t>attività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del Sistema </a:t>
            </a:r>
            <a:r>
              <a:rPr sz="1200" dirty="0">
                <a:latin typeface="Times New Roman"/>
                <a:cs typeface="Times New Roman"/>
              </a:rPr>
              <a:t>è presente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ciascuna almeno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l’anno.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8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(519.3) 46:1.2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 standard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equivalente </a:t>
            </a:r>
            <a:r>
              <a:rPr sz="1200" dirty="0">
                <a:latin typeface="Times New Roman"/>
                <a:cs typeface="Times New Roman"/>
              </a:rPr>
              <a:t>a circa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miglia di </a:t>
            </a:r>
            <a:r>
              <a:rPr sz="1200" spc="-5" dirty="0">
                <a:latin typeface="Times New Roman"/>
                <a:cs typeface="Times New Roman"/>
              </a:rPr>
              <a:t>Urantia (11,2 chilometri).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peso </a:t>
            </a:r>
            <a:r>
              <a:rPr sz="1200" spc="-5" dirty="0">
                <a:latin typeface="Times New Roman"/>
                <a:cs typeface="Times New Roman"/>
              </a:rPr>
              <a:t>standard,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“gradant”,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formato col sistema </a:t>
            </a:r>
            <a:r>
              <a:rPr sz="1200" dirty="0">
                <a:latin typeface="Times New Roman"/>
                <a:cs typeface="Times New Roman"/>
              </a:rPr>
              <a:t>decimale 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dall’ultimatone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rappresenta circa </a:t>
            </a:r>
            <a:r>
              <a:rPr sz="1200" dirty="0">
                <a:latin typeface="Times New Roman"/>
                <a:cs typeface="Times New Roman"/>
              </a:rPr>
              <a:t>280 </a:t>
            </a:r>
            <a:r>
              <a:rPr sz="1200" spc="-5" dirty="0">
                <a:latin typeface="Times New Roman"/>
                <a:cs typeface="Times New Roman"/>
              </a:rPr>
              <a:t>grammi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peso.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spc="1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Satania equivale </a:t>
            </a:r>
            <a:r>
              <a:rPr sz="1200" dirty="0">
                <a:latin typeface="Times New Roman"/>
                <a:cs typeface="Times New Roman"/>
              </a:rPr>
              <a:t>a 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un’ora, quattro </a:t>
            </a:r>
            <a:r>
              <a:rPr sz="1200" dirty="0">
                <a:latin typeface="Times New Roman"/>
                <a:cs typeface="Times New Roman"/>
              </a:rPr>
              <a:t>minuti e quindici </a:t>
            </a:r>
            <a:r>
              <a:rPr sz="1200" spc="-5" dirty="0">
                <a:latin typeface="Times New Roman"/>
                <a:cs typeface="Times New Roman"/>
              </a:rPr>
              <a:t>secondi,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durata della rivoluzione  assiale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L’anno del sistema consiste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L’ora del sistema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trasmessa dai </a:t>
            </a:r>
            <a:r>
              <a:rPr sz="1200" dirty="0">
                <a:latin typeface="Times New Roman"/>
                <a:cs typeface="Times New Roman"/>
              </a:rPr>
              <a:t>chronoldek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784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(519.4) 46:1.3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controllata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stupendo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circola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alla sfera nei canali </a:t>
            </a:r>
            <a:r>
              <a:rPr sz="1200" dirty="0">
                <a:latin typeface="Times New Roman"/>
                <a:cs typeface="Times New Roman"/>
              </a:rPr>
              <a:t>zonali, </a:t>
            </a:r>
            <a:r>
              <a:rPr sz="1200" spc="-5" dirty="0">
                <a:latin typeface="Times New Roman"/>
                <a:cs typeface="Times New Roman"/>
              </a:rPr>
              <a:t>che sono direttamente  alimentati dai carichi d’energia dello spazio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abilmente amministrati dai Controllori Fisici Maestri.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resistenza </a:t>
            </a:r>
            <a:r>
              <a:rPr sz="1200" dirty="0">
                <a:latin typeface="Times New Roman"/>
                <a:cs typeface="Times New Roman"/>
              </a:rPr>
              <a:t>naturale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5340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Ambasciatori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Trinità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(370.6) 33:5.1 </a:t>
            </a:r>
            <a:r>
              <a:rPr sz="1200" spc="-5" dirty="0">
                <a:latin typeface="Times New Roman"/>
                <a:cs typeface="Times New Roman"/>
              </a:rPr>
              <a:t>L’amministrazione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personalità di </a:t>
            </a:r>
            <a:r>
              <a:rPr sz="1200" spc="-5" dirty="0">
                <a:latin typeface="Times New Roman"/>
                <a:cs typeface="Times New Roman"/>
              </a:rPr>
              <a:t>origine trinitaria </a:t>
            </a:r>
            <a:r>
              <a:rPr sz="1200" dirty="0">
                <a:latin typeface="Times New Roman"/>
                <a:cs typeface="Times New Roman"/>
              </a:rPr>
              <a:t>termina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dei Superuniversi. Gli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</a:t>
            </a: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locali sono caratterizzati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duplice supervisione, </a:t>
            </a:r>
            <a:r>
              <a:rPr sz="1200" dirty="0">
                <a:latin typeface="Times New Roman"/>
                <a:cs typeface="Times New Roman"/>
              </a:rPr>
              <a:t>l’inizio del </a:t>
            </a:r>
            <a:r>
              <a:rPr sz="1200" spc="-5" dirty="0">
                <a:latin typeface="Times New Roman"/>
                <a:cs typeface="Times New Roman"/>
              </a:rPr>
              <a:t>concetto padre-madre.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dell’Universo è il </a:t>
            </a:r>
            <a:r>
              <a:rPr sz="1200" spc="-5" dirty="0">
                <a:latin typeface="Times New Roman"/>
                <a:cs typeface="Times New Roman"/>
              </a:rPr>
              <a:t>Figlio Creatore;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dell’Universo è la </a:t>
            </a:r>
            <a:r>
              <a:rPr sz="1200" spc="-5" dirty="0">
                <a:latin typeface="Times New Roman"/>
                <a:cs typeface="Times New Roman"/>
              </a:rPr>
              <a:t>Divina Ministra,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Creativo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 Ogni Universo locale, tuttavia, </a:t>
            </a:r>
            <a:r>
              <a:rPr sz="1200" dirty="0">
                <a:latin typeface="Times New Roman"/>
                <a:cs typeface="Times New Roman"/>
              </a:rPr>
              <a:t>è benedetto  </a:t>
            </a:r>
            <a:r>
              <a:rPr sz="1200" spc="-5" dirty="0">
                <a:latin typeface="Times New Roman"/>
                <a:cs typeface="Times New Roman"/>
              </a:rPr>
              <a:t>dalla presenza </a:t>
            </a:r>
            <a:r>
              <a:rPr sz="1200" dirty="0">
                <a:latin typeface="Times New Roman"/>
                <a:cs typeface="Times New Roman"/>
              </a:rPr>
              <a:t>di certe personalità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Paradiso.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testa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gruppo paradisiaco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c’è l’ambasciatore </a:t>
            </a:r>
            <a:r>
              <a:rPr sz="1200" spc="-5" dirty="0">
                <a:latin typeface="Times New Roman"/>
                <a:cs typeface="Times New Roman"/>
              </a:rPr>
              <a:t>della Trinità </a:t>
            </a:r>
            <a:r>
              <a:rPr sz="1200" dirty="0">
                <a:latin typeface="Times New Roman"/>
                <a:cs typeface="Times New Roman"/>
              </a:rPr>
              <a:t>del Paradiso — </a:t>
            </a:r>
            <a:r>
              <a:rPr sz="1200" spc="-5" dirty="0">
                <a:latin typeface="Times New Roman"/>
                <a:cs typeface="Times New Roman"/>
              </a:rPr>
              <a:t>Emanuele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— l’Unione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all’Universo 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senso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eccelso Figlio della </a:t>
            </a:r>
            <a:r>
              <a:rPr sz="1200" dirty="0">
                <a:latin typeface="Times New Roman"/>
                <a:cs typeface="Times New Roman"/>
              </a:rPr>
              <a:t>Trinità è anche il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Universale 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la corte </a:t>
            </a:r>
            <a:r>
              <a:rPr sz="1200" spc="-5" dirty="0">
                <a:latin typeface="Times New Roman"/>
                <a:cs typeface="Times New Roman"/>
              </a:rPr>
              <a:t>del Figlio Creatore; </a:t>
            </a:r>
            <a:r>
              <a:rPr sz="1200" dirty="0">
                <a:latin typeface="Times New Roman"/>
                <a:cs typeface="Times New Roman"/>
              </a:rPr>
              <a:t>da qui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nome,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Emanuele.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(370.7) 33:5.2 </a:t>
            </a:r>
            <a:r>
              <a:rPr sz="1200" spc="-5" dirty="0">
                <a:latin typeface="Times New Roman"/>
                <a:cs typeface="Times New Roman"/>
              </a:rPr>
              <a:t>Emanuele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Salvington, numero </a:t>
            </a:r>
            <a:r>
              <a:rPr sz="1200" dirty="0">
                <a:latin typeface="Times New Roman"/>
                <a:cs typeface="Times New Roman"/>
              </a:rPr>
              <a:t>611.121 </a:t>
            </a:r>
            <a:r>
              <a:rPr sz="1200" spc="-5" dirty="0">
                <a:latin typeface="Times New Roman"/>
                <a:cs typeface="Times New Roman"/>
              </a:rPr>
              <a:t>del sesto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delle Personalità Supreme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Trinità,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di sublime 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e di una tale </a:t>
            </a:r>
            <a:r>
              <a:rPr sz="1200" spc="-5" dirty="0">
                <a:latin typeface="Times New Roman"/>
                <a:cs typeface="Times New Roman"/>
              </a:rPr>
              <a:t>splendida condiscendenza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rifiutare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culto </a:t>
            </a:r>
            <a:r>
              <a:rPr sz="1200" dirty="0">
                <a:latin typeface="Times New Roman"/>
                <a:cs typeface="Times New Roman"/>
              </a:rPr>
              <a:t>e l’adorazione di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viventi. </a:t>
            </a:r>
            <a:r>
              <a:rPr sz="1200" spc="-5" dirty="0">
                <a:latin typeface="Times New Roman"/>
                <a:cs typeface="Times New Roman"/>
              </a:rPr>
              <a:t>Egli si distingue per  essere </a:t>
            </a:r>
            <a:r>
              <a:rPr sz="1200" dirty="0">
                <a:latin typeface="Times New Roman"/>
                <a:cs typeface="Times New Roman"/>
              </a:rPr>
              <a:t>la sola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a non aver </a:t>
            </a:r>
            <a:r>
              <a:rPr sz="1200" spc="-5" dirty="0">
                <a:latin typeface="Times New Roman"/>
                <a:cs typeface="Times New Roman"/>
              </a:rPr>
              <a:t>mai riconosciuto </a:t>
            </a:r>
            <a:r>
              <a:rPr sz="1200" dirty="0">
                <a:latin typeface="Times New Roman"/>
                <a:cs typeface="Times New Roman"/>
              </a:rPr>
              <a:t>la subordinazione a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fratello </a:t>
            </a:r>
            <a:r>
              <a:rPr sz="1200" spc="-5" dirty="0">
                <a:latin typeface="Times New Roman"/>
                <a:cs typeface="Times New Roman"/>
              </a:rPr>
              <a:t>Micael. Egli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consulente del Figlio Sovrano, </a:t>
            </a:r>
            <a:r>
              <a:rPr sz="1200" dirty="0">
                <a:latin typeface="Times New Roman"/>
                <a:cs typeface="Times New Roman"/>
              </a:rPr>
              <a:t>ma dà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su richiesta.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assenza </a:t>
            </a:r>
            <a:r>
              <a:rPr sz="1200" spc="-5" dirty="0">
                <a:latin typeface="Times New Roman"/>
                <a:cs typeface="Times New Roman"/>
              </a:rPr>
              <a:t>del Figlio Creatore egli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presiedere ogni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consiglio dell’Universo,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parteciperebbe </a:t>
            </a:r>
            <a:r>
              <a:rPr sz="1200" dirty="0">
                <a:latin typeface="Times New Roman"/>
                <a:cs typeface="Times New Roman"/>
              </a:rPr>
              <a:t>altrimenti </a:t>
            </a:r>
            <a:r>
              <a:rPr sz="1200" spc="-5" dirty="0">
                <a:latin typeface="Times New Roman"/>
                <a:cs typeface="Times New Roman"/>
              </a:rPr>
              <a:t>agli affari </a:t>
            </a:r>
            <a:r>
              <a:rPr sz="1200" dirty="0">
                <a:latin typeface="Times New Roman"/>
                <a:cs typeface="Times New Roman"/>
              </a:rPr>
              <a:t>esecutivi dell’Universo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richiesto.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30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(371.1) 33:5.3 </a:t>
            </a:r>
            <a:r>
              <a:rPr sz="1200" spc="-5" dirty="0">
                <a:latin typeface="Times New Roman"/>
                <a:cs typeface="Times New Roman"/>
              </a:rPr>
              <a:t>Questo ambasciatore del </a:t>
            </a:r>
            <a:r>
              <a:rPr sz="1200" dirty="0">
                <a:latin typeface="Times New Roman"/>
                <a:cs typeface="Times New Roman"/>
              </a:rPr>
              <a:t>Paradiso 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soggetto alla </a:t>
            </a:r>
            <a:r>
              <a:rPr sz="1200" dirty="0">
                <a:latin typeface="Times New Roman"/>
                <a:cs typeface="Times New Roman"/>
              </a:rPr>
              <a:t>giurisdizione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governo </a:t>
            </a:r>
            <a:r>
              <a:rPr sz="1200" spc="-5" dirty="0">
                <a:latin typeface="Times New Roman"/>
                <a:cs typeface="Times New Roman"/>
              </a:rPr>
              <a:t>dell’Universo locale,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neppure esercita autorità giurisdizionale negli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amministrativi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in evoluzione,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nella  </a:t>
            </a:r>
            <a:r>
              <a:rPr sz="1200" spc="-5" dirty="0">
                <a:latin typeface="Times New Roman"/>
                <a:cs typeface="Times New Roman"/>
              </a:rPr>
              <a:t>supervisione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dei </a:t>
            </a:r>
            <a:r>
              <a:rPr sz="1200" dirty="0">
                <a:latin typeface="Times New Roman"/>
                <a:cs typeface="Times New Roman"/>
              </a:rPr>
              <a:t>Giorni,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capitali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costellazioni.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1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(371.2) 33:5.4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dei Giorni, come l’Unione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propongono </a:t>
            </a:r>
            <a:r>
              <a:rPr sz="1200" dirty="0">
                <a:latin typeface="Times New Roman"/>
                <a:cs typeface="Times New Roman"/>
              </a:rPr>
              <a:t>mai il loro </a:t>
            </a:r>
            <a:r>
              <a:rPr sz="1200" spc="-5" dirty="0">
                <a:latin typeface="Times New Roman"/>
                <a:cs typeface="Times New Roman"/>
              </a:rPr>
              <a:t>parere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offrono </a:t>
            </a:r>
            <a:r>
              <a:rPr sz="1200" spc="-5" dirty="0">
                <a:latin typeface="Times New Roman"/>
                <a:cs typeface="Times New Roman"/>
              </a:rPr>
              <a:t>assistenza ai governanti  delle costellazioni </a:t>
            </a:r>
            <a:r>
              <a:rPr sz="1200" dirty="0">
                <a:latin typeface="Times New Roman"/>
                <a:cs typeface="Times New Roman"/>
              </a:rPr>
              <a:t>a meno di non </a:t>
            </a:r>
            <a:r>
              <a:rPr sz="1200" spc="-5" dirty="0">
                <a:latin typeface="Times New Roman"/>
                <a:cs typeface="Times New Roman"/>
              </a:rPr>
              <a:t>riceverne </a:t>
            </a:r>
            <a:r>
              <a:rPr sz="1200" dirty="0">
                <a:latin typeface="Times New Roman"/>
                <a:cs typeface="Times New Roman"/>
              </a:rPr>
              <a:t>richiesta. </a:t>
            </a:r>
            <a:r>
              <a:rPr sz="1200" spc="-5" dirty="0">
                <a:latin typeface="Times New Roman"/>
                <a:cs typeface="Times New Roman"/>
              </a:rPr>
              <a:t>Questi ambasciatori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presso </a:t>
            </a:r>
            <a:r>
              <a:rPr sz="1200" dirty="0">
                <a:latin typeface="Times New Roman"/>
                <a:cs typeface="Times New Roman"/>
              </a:rPr>
              <a:t>le costellazioni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presenza personale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dei Figli Stazionari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operanti </a:t>
            </a:r>
            <a:r>
              <a:rPr sz="1200" dirty="0">
                <a:latin typeface="Times New Roman"/>
                <a:cs typeface="Times New Roman"/>
              </a:rPr>
              <a:t>in ruoli </a:t>
            </a:r>
            <a:r>
              <a:rPr sz="1200" spc="-5" dirty="0">
                <a:latin typeface="Times New Roman"/>
                <a:cs typeface="Times New Roman"/>
              </a:rPr>
              <a:t>consultivi negli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 locali.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960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431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energie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fisici di adduzione </a:t>
            </a:r>
            <a:r>
              <a:rPr sz="1200" spc="-5" dirty="0">
                <a:latin typeface="Times New Roman"/>
                <a:cs typeface="Times New Roman"/>
              </a:rPr>
              <a:t>fornisce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calore </a:t>
            </a:r>
            <a:r>
              <a:rPr sz="1200" dirty="0">
                <a:latin typeface="Times New Roman"/>
                <a:cs typeface="Times New Roman"/>
              </a:rPr>
              <a:t>necessario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produzione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temperatura  </a:t>
            </a:r>
            <a:r>
              <a:rPr sz="1200" spc="-5" dirty="0">
                <a:latin typeface="Times New Roman"/>
                <a:cs typeface="Times New Roman"/>
              </a:rPr>
              <a:t>uniforme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A </a:t>
            </a:r>
            <a:r>
              <a:rPr sz="1200" dirty="0">
                <a:latin typeface="Times New Roman"/>
                <a:cs typeface="Times New Roman"/>
              </a:rPr>
              <a:t>luce piena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temperatura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mantenuta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21 </a:t>
            </a:r>
            <a:r>
              <a:rPr sz="1200" spc="-5" dirty="0">
                <a:latin typeface="Times New Roman"/>
                <a:cs typeface="Times New Roman"/>
              </a:rPr>
              <a:t>gradi centigradi, </a:t>
            </a:r>
            <a:r>
              <a:rPr sz="1200" dirty="0">
                <a:latin typeface="Times New Roman"/>
                <a:cs typeface="Times New Roman"/>
              </a:rPr>
              <a:t>mentre durante 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recessione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luce essa scende poco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sotto dei 10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(519.5) 46:1.4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voi il </a:t>
            </a:r>
            <a:r>
              <a:rPr sz="1200" spc="-5" dirty="0">
                <a:latin typeface="Times New Roman"/>
                <a:cs typeface="Times New Roman"/>
              </a:rPr>
              <a:t>sistema d’illuminazione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non dovrebbe </a:t>
            </a:r>
            <a:r>
              <a:rPr sz="1200" spc="-5" dirty="0">
                <a:latin typeface="Times New Roman"/>
                <a:cs typeface="Times New Roman"/>
              </a:rPr>
              <a:t>essere così difficile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capire. 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notti,  né </a:t>
            </a:r>
            <a:r>
              <a:rPr sz="1200" spc="-5" dirty="0">
                <a:latin typeface="Times New Roman"/>
                <a:cs typeface="Times New Roman"/>
              </a:rPr>
              <a:t>stagioni </a:t>
            </a:r>
            <a:r>
              <a:rPr sz="1200" dirty="0">
                <a:latin typeface="Times New Roman"/>
                <a:cs typeface="Times New Roman"/>
              </a:rPr>
              <a:t>calde e fredde. I trasformatori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mantengono </a:t>
            </a:r>
            <a:r>
              <a:rPr sz="1200" spc="-5" dirty="0">
                <a:latin typeface="Times New Roman"/>
                <a:cs typeface="Times New Roman"/>
              </a:rPr>
              <a:t>centomila </a:t>
            </a:r>
            <a:r>
              <a:rPr sz="1200" dirty="0">
                <a:latin typeface="Times New Roman"/>
                <a:cs typeface="Times New Roman"/>
              </a:rPr>
              <a:t>centri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vengono proiettate energie rarefatte verso  l’alto attraverso </a:t>
            </a:r>
            <a:r>
              <a:rPr sz="1200" dirty="0">
                <a:latin typeface="Times New Roman"/>
                <a:cs typeface="Times New Roman"/>
              </a:rPr>
              <a:t>l’atmosfera </a:t>
            </a:r>
            <a:r>
              <a:rPr sz="1200" spc="-5" dirty="0">
                <a:latin typeface="Times New Roman"/>
                <a:cs typeface="Times New Roman"/>
              </a:rPr>
              <a:t>planetaria, subendo </a:t>
            </a:r>
            <a:r>
              <a:rPr sz="1200" dirty="0">
                <a:latin typeface="Times New Roman"/>
                <a:cs typeface="Times New Roman"/>
              </a:rPr>
              <a:t>certe </a:t>
            </a:r>
            <a:r>
              <a:rPr sz="1200" spc="-5" dirty="0">
                <a:latin typeface="Times New Roman"/>
                <a:cs typeface="Times New Roman"/>
              </a:rPr>
              <a:t>modificazioni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culmine elettrico dell’aria della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sfera.</a:t>
            </a:r>
            <a:endParaRPr sz="1200">
              <a:latin typeface="Times New Roman"/>
              <a:cs typeface="Times New Roman"/>
            </a:endParaRPr>
          </a:p>
          <a:p>
            <a:pPr marL="88900" marR="574675">
              <a:lnSpc>
                <a:spcPts val="1380"/>
              </a:lnSpc>
              <a:spcBef>
                <a:spcPts val="40"/>
              </a:spcBef>
            </a:pP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queste energie vengono riflesse </a:t>
            </a:r>
            <a:r>
              <a:rPr sz="1200" dirty="0">
                <a:latin typeface="Times New Roman"/>
                <a:cs typeface="Times New Roman"/>
              </a:rPr>
              <a:t>indietro 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basso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una luce dolce, </a:t>
            </a:r>
            <a:r>
              <a:rPr sz="1200" spc="-5" dirty="0">
                <a:latin typeface="Times New Roman"/>
                <a:cs typeface="Times New Roman"/>
              </a:rPr>
              <a:t>filtrata ed uniforme, </a:t>
            </a:r>
            <a:r>
              <a:rPr sz="1200" dirty="0">
                <a:latin typeface="Times New Roman"/>
                <a:cs typeface="Times New Roman"/>
              </a:rPr>
              <a:t>quasi con  </a:t>
            </a:r>
            <a:r>
              <a:rPr sz="1200" spc="-5" dirty="0">
                <a:latin typeface="Times New Roman"/>
                <a:cs typeface="Times New Roman"/>
              </a:rPr>
              <a:t>l’intensità della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solare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sole </a:t>
            </a:r>
            <a:r>
              <a:rPr sz="1200" dirty="0">
                <a:latin typeface="Times New Roman"/>
                <a:cs typeface="Times New Roman"/>
              </a:rPr>
              <a:t>brilla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dieci 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2606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(520.1) 46:1.5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d’illuminazione,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10" dirty="0">
                <a:latin typeface="Times New Roman"/>
                <a:cs typeface="Times New Roman"/>
              </a:rPr>
              <a:t>raggi </a:t>
            </a:r>
            <a:r>
              <a:rPr sz="1200" dirty="0">
                <a:latin typeface="Times New Roman"/>
                <a:cs typeface="Times New Roman"/>
              </a:rPr>
              <a:t>luminosi non sembrano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unico punto; </a:t>
            </a:r>
            <a:r>
              <a:rPr sz="1200" spc="-5" dirty="0">
                <a:latin typeface="Times New Roman"/>
                <a:cs typeface="Times New Roman"/>
              </a:rPr>
              <a:t>essi filtrano dal cielo,  provenendo </a:t>
            </a:r>
            <a:r>
              <a:rPr sz="1200" dirty="0">
                <a:latin typeface="Times New Roman"/>
                <a:cs typeface="Times New Roman"/>
              </a:rPr>
              <a:t>uniformemente da tutte le </a:t>
            </a:r>
            <a:r>
              <a:rPr sz="1200" spc="-5" dirty="0">
                <a:latin typeface="Times New Roman"/>
                <a:cs typeface="Times New Roman"/>
              </a:rPr>
              <a:t>direzioni 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Questa luce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simile alla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naturale del sole,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contiene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meno calore. Si comprenderà così perché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non sono luminosi </a:t>
            </a:r>
            <a:r>
              <a:rPr sz="1200" spc="-5" dirty="0">
                <a:latin typeface="Times New Roman"/>
                <a:cs typeface="Times New Roman"/>
              </a:rPr>
              <a:t>nello spazio; anche se Jerusem </a:t>
            </a:r>
            <a:r>
              <a:rPr sz="1200" dirty="0">
                <a:latin typeface="Times New Roman"/>
                <a:cs typeface="Times New Roman"/>
              </a:rPr>
              <a:t>fosse  molto </a:t>
            </a:r>
            <a:r>
              <a:rPr sz="1200" spc="-5" dirty="0">
                <a:latin typeface="Times New Roman"/>
                <a:cs typeface="Times New Roman"/>
              </a:rPr>
              <a:t>vicina ad 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visibile.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8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(520.2) 46:1.6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riflettono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luminosa </a:t>
            </a:r>
            <a:r>
              <a:rPr sz="1200" spc="-5" dirty="0">
                <a:latin typeface="Times New Roman"/>
                <a:cs typeface="Times New Roman"/>
              </a:rPr>
              <a:t>dalla ionosfera superiore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verso </a:t>
            </a:r>
            <a:r>
              <a:rPr sz="1200" dirty="0">
                <a:latin typeface="Times New Roman"/>
                <a:cs typeface="Times New Roman"/>
              </a:rPr>
              <a:t>il suolo sono molto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 degli strati atmosferici </a:t>
            </a:r>
            <a:r>
              <a:rPr sz="1200" dirty="0">
                <a:latin typeface="Times New Roman"/>
                <a:cs typeface="Times New Roman"/>
              </a:rPr>
              <a:t>superiori di </a:t>
            </a:r>
            <a:r>
              <a:rPr sz="1200" spc="-5" dirty="0">
                <a:latin typeface="Times New Roman"/>
                <a:cs typeface="Times New Roman"/>
              </a:rPr>
              <a:t>Urantia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interessati </a:t>
            </a:r>
            <a:r>
              <a:rPr sz="1200" dirty="0">
                <a:latin typeface="Times New Roman"/>
                <a:cs typeface="Times New Roman"/>
              </a:rPr>
              <a:t>dai fenomeni </a:t>
            </a:r>
            <a:r>
              <a:rPr sz="1200" spc="-5" dirty="0">
                <a:latin typeface="Times New Roman"/>
                <a:cs typeface="Times New Roman"/>
              </a:rPr>
              <a:t>aurorali delle </a:t>
            </a:r>
            <a:r>
              <a:rPr sz="1200" dirty="0">
                <a:latin typeface="Times New Roman"/>
                <a:cs typeface="Times New Roman"/>
              </a:rPr>
              <a:t>vostre cosiddette </a:t>
            </a:r>
            <a:r>
              <a:rPr sz="1200" spc="-5" dirty="0">
                <a:latin typeface="Times New Roman"/>
                <a:cs typeface="Times New Roman"/>
              </a:rPr>
              <a:t>aurore boreali,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se questi </a:t>
            </a:r>
            <a:r>
              <a:rPr sz="1200" dirty="0">
                <a:latin typeface="Times New Roman"/>
                <a:cs typeface="Times New Roman"/>
              </a:rPr>
              <a:t>sono prodotti da </a:t>
            </a:r>
            <a:r>
              <a:rPr sz="1200" spc="-5" dirty="0">
                <a:latin typeface="Times New Roman"/>
                <a:cs typeface="Times New Roman"/>
              </a:rPr>
              <a:t>cause differenti. Su 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stesso </a:t>
            </a:r>
            <a:r>
              <a:rPr sz="1200" dirty="0">
                <a:latin typeface="Times New Roman"/>
                <a:cs typeface="Times New Roman"/>
              </a:rPr>
              <a:t>scudo </a:t>
            </a:r>
            <a:r>
              <a:rPr sz="1200" spc="-5" dirty="0">
                <a:latin typeface="Times New Roman"/>
                <a:cs typeface="Times New Roman"/>
              </a:rPr>
              <a:t>gassoso che impedisce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fuga delle </a:t>
            </a:r>
            <a:r>
              <a:rPr sz="1200" dirty="0">
                <a:latin typeface="Times New Roman"/>
                <a:cs typeface="Times New Roman"/>
              </a:rPr>
              <a:t>onde </a:t>
            </a:r>
            <a:r>
              <a:rPr sz="1200" spc="-5" dirty="0">
                <a:latin typeface="Times New Roman"/>
                <a:cs typeface="Times New Roman"/>
              </a:rPr>
              <a:t>radio terrestri,  riflettendole verso </a:t>
            </a:r>
            <a:r>
              <a:rPr sz="1200" dirty="0">
                <a:latin typeface="Times New Roman"/>
                <a:cs typeface="Times New Roman"/>
              </a:rPr>
              <a:t>terra quando </a:t>
            </a:r>
            <a:r>
              <a:rPr sz="1200" spc="-5" dirty="0">
                <a:latin typeface="Times New Roman"/>
                <a:cs typeface="Times New Roman"/>
              </a:rPr>
              <a:t>urtano tale cintura gassosa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traiettoria diretta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l’esterno.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onde </a:t>
            </a:r>
            <a:r>
              <a:rPr sz="1200" spc="-5" dirty="0">
                <a:latin typeface="Times New Roman"/>
                <a:cs typeface="Times New Roman"/>
              </a:rPr>
              <a:t>radio  sono trattenute vicino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superficie mentre </a:t>
            </a:r>
            <a:r>
              <a:rPr sz="1200" dirty="0">
                <a:latin typeface="Times New Roman"/>
                <a:cs typeface="Times New Roman"/>
              </a:rPr>
              <a:t>viaggiano </a:t>
            </a:r>
            <a:r>
              <a:rPr sz="1200" spc="-5" dirty="0">
                <a:latin typeface="Times New Roman"/>
                <a:cs typeface="Times New Roman"/>
              </a:rPr>
              <a:t>attraverso l’aria </a:t>
            </a:r>
            <a:r>
              <a:rPr sz="1200" dirty="0">
                <a:latin typeface="Times New Roman"/>
                <a:cs typeface="Times New Roman"/>
              </a:rPr>
              <a:t>intorno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(520.3) 46:1.7 </a:t>
            </a:r>
            <a:r>
              <a:rPr sz="1200" spc="-5" dirty="0">
                <a:latin typeface="Times New Roman"/>
                <a:cs typeface="Times New Roman"/>
              </a:rPr>
              <a:t>Questa illuminazione della sfera </a:t>
            </a:r>
            <a:r>
              <a:rPr sz="1200" dirty="0">
                <a:latin typeface="Times New Roman"/>
                <a:cs typeface="Times New Roman"/>
              </a:rPr>
              <a:t>è mantenuta </a:t>
            </a:r>
            <a:r>
              <a:rPr sz="1200" spc="-5" dirty="0">
                <a:latin typeface="Times New Roman"/>
                <a:cs typeface="Times New Roman"/>
              </a:rPr>
              <a:t>uniforme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settantacinque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graduale recessione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che, al </a:t>
            </a:r>
            <a:r>
              <a:rPr sz="1200" dirty="0">
                <a:latin typeface="Times New Roman"/>
                <a:cs typeface="Times New Roman"/>
              </a:rPr>
              <a:t>momento di </a:t>
            </a:r>
            <a:r>
              <a:rPr sz="1200" spc="-5" dirty="0">
                <a:latin typeface="Times New Roman"/>
                <a:cs typeface="Times New Roman"/>
              </a:rPr>
              <a:t>minima illuminazione, </a:t>
            </a:r>
            <a:r>
              <a:rPr sz="1200" dirty="0">
                <a:latin typeface="Times New Roman"/>
                <a:cs typeface="Times New Roman"/>
              </a:rPr>
              <a:t>la luce è </a:t>
            </a:r>
            <a:r>
              <a:rPr sz="1200" spc="-5" dirty="0">
                <a:latin typeface="Times New Roman"/>
                <a:cs typeface="Times New Roman"/>
              </a:rPr>
              <a:t>all’incirca quella </a:t>
            </a:r>
            <a:r>
              <a:rPr sz="1200" dirty="0">
                <a:latin typeface="Times New Roman"/>
                <a:cs typeface="Times New Roman"/>
              </a:rPr>
              <a:t>della vostra luna piena in </a:t>
            </a:r>
            <a:r>
              <a:rPr sz="1200" spc="10" dirty="0">
                <a:latin typeface="Times New Roman"/>
                <a:cs typeface="Times New Roman"/>
              </a:rPr>
              <a:t>una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059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54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chiara. Questa </a:t>
            </a:r>
            <a:r>
              <a:rPr sz="1200" dirty="0">
                <a:latin typeface="Times New Roman"/>
                <a:cs typeface="Times New Roman"/>
              </a:rPr>
              <a:t>è l’ora della quiete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Jerusem. Solo le </a:t>
            </a:r>
            <a:r>
              <a:rPr sz="1200" spc="-5" dirty="0">
                <a:latin typeface="Times New Roman"/>
                <a:cs typeface="Times New Roman"/>
              </a:rPr>
              <a:t>stazioni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ricevono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trasmissioni restano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durante questo  periodo </a:t>
            </a:r>
            <a:r>
              <a:rPr sz="1200" dirty="0">
                <a:latin typeface="Times New Roman"/>
                <a:cs typeface="Times New Roman"/>
              </a:rPr>
              <a:t>di riposo e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ricupero.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(520.4) 46:1.8 </a:t>
            </a:r>
            <a:r>
              <a:rPr sz="1200" spc="-5" dirty="0">
                <a:latin typeface="Times New Roman"/>
                <a:cs typeface="Times New Roman"/>
              </a:rPr>
              <a:t>Jerusem riceve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fievole </a:t>
            </a:r>
            <a:r>
              <a:rPr sz="1200" dirty="0">
                <a:latin typeface="Times New Roman"/>
                <a:cs typeface="Times New Roman"/>
              </a:rPr>
              <a:t>luce da </a:t>
            </a:r>
            <a:r>
              <a:rPr sz="1200" spc="-5" dirty="0">
                <a:latin typeface="Times New Roman"/>
                <a:cs typeface="Times New Roman"/>
              </a:rPr>
              <a:t>parecchi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— una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brillante </a:t>
            </a:r>
            <a:r>
              <a:rPr sz="1200" dirty="0">
                <a:latin typeface="Times New Roman"/>
                <a:cs typeface="Times New Roman"/>
              </a:rPr>
              <a:t>luce </a:t>
            </a:r>
            <a:r>
              <a:rPr sz="1200" spc="-5" dirty="0">
                <a:latin typeface="Times New Roman"/>
                <a:cs typeface="Times New Roman"/>
              </a:rPr>
              <a:t>stellare </a:t>
            </a:r>
            <a:r>
              <a:rPr sz="1200" dirty="0">
                <a:latin typeface="Times New Roman"/>
                <a:cs typeface="Times New Roman"/>
              </a:rPr>
              <a:t>— ma non dipende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essi. </a:t>
            </a:r>
            <a:r>
              <a:rPr sz="1200" dirty="0">
                <a:latin typeface="Times New Roman"/>
                <a:cs typeface="Times New Roman"/>
              </a:rPr>
              <a:t>I  mondi </a:t>
            </a:r>
            <a:r>
              <a:rPr sz="1200" spc="-5" dirty="0">
                <a:latin typeface="Times New Roman"/>
                <a:cs typeface="Times New Roman"/>
              </a:rPr>
              <a:t>come Jerusem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alle vicissitudini </a:t>
            </a:r>
            <a:r>
              <a:rPr sz="1200" spc="-5" dirty="0">
                <a:latin typeface="Times New Roman"/>
                <a:cs typeface="Times New Roman"/>
              </a:rPr>
              <a:t>delle perturbazioni solari,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devono confrontarsi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problema </a:t>
            </a:r>
            <a:r>
              <a:rPr sz="1200" dirty="0">
                <a:latin typeface="Times New Roman"/>
                <a:cs typeface="Times New Roman"/>
              </a:rPr>
              <a:t>di un  sole </a:t>
            </a:r>
            <a:r>
              <a:rPr sz="1200" spc="-5" dirty="0">
                <a:latin typeface="Times New Roman"/>
                <a:cs typeface="Times New Roman"/>
              </a:rPr>
              <a:t>che si sta raffreddando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sta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morendo.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1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(520.5) 46:1.9 </a:t>
            </a:r>
            <a:r>
              <a:rPr sz="1200" dirty="0">
                <a:latin typeface="Times New Roman"/>
                <a:cs typeface="Times New Roman"/>
              </a:rPr>
              <a:t>I sette mondi transizionali di studio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quarantanove satelliti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riscaldati, illuminati, alimentati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riforniti d’acqua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Le caratteristiche fisiche 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Jerusem</a:t>
            </a:r>
            <a:endParaRPr sz="1600">
              <a:latin typeface="Times New Roman"/>
              <a:cs typeface="Times New Roman"/>
            </a:endParaRPr>
          </a:p>
          <a:p>
            <a:pPr marL="88900" marR="201295">
              <a:lnSpc>
                <a:spcPts val="137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(520.6) 46:2.1 </a:t>
            </a:r>
            <a:r>
              <a:rPr sz="1200" spc="-5" dirty="0">
                <a:latin typeface="Times New Roman"/>
                <a:cs typeface="Times New Roman"/>
              </a:rPr>
              <a:t>Su Jerusem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mancheranno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catene </a:t>
            </a:r>
            <a:r>
              <a:rPr sz="1200" dirty="0">
                <a:latin typeface="Times New Roman"/>
                <a:cs typeface="Times New Roman"/>
              </a:rPr>
              <a:t>montuose </a:t>
            </a:r>
            <a:r>
              <a:rPr sz="1200" spc="-5" dirty="0">
                <a:latin typeface="Times New Roman"/>
                <a:cs typeface="Times New Roman"/>
              </a:rPr>
              <a:t>accidentate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di altri mondi evoluti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non vi sono né  </a:t>
            </a:r>
            <a:r>
              <a:rPr sz="1200" spc="-5" dirty="0">
                <a:latin typeface="Times New Roman"/>
                <a:cs typeface="Times New Roman"/>
              </a:rPr>
              <a:t>terremoti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precipitazioni,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godrete degli </a:t>
            </a:r>
            <a:r>
              <a:rPr sz="1200" dirty="0">
                <a:latin typeface="Times New Roman"/>
                <a:cs typeface="Times New Roman"/>
              </a:rPr>
              <a:t>stupendi </a:t>
            </a:r>
            <a:r>
              <a:rPr sz="1200" spc="-5" dirty="0">
                <a:latin typeface="Times New Roman"/>
                <a:cs typeface="Times New Roman"/>
              </a:rPr>
              <a:t>altopiani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straordinarie </a:t>
            </a:r>
            <a:r>
              <a:rPr sz="1200" dirty="0">
                <a:latin typeface="Times New Roman"/>
                <a:cs typeface="Times New Roman"/>
              </a:rPr>
              <a:t>variazioni </a:t>
            </a:r>
            <a:r>
              <a:rPr sz="1200" spc="-5" dirty="0">
                <a:latin typeface="Times New Roman"/>
                <a:cs typeface="Times New Roman"/>
              </a:rPr>
              <a:t>topografiche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paesaggistiche.</a:t>
            </a:r>
            <a:endParaRPr sz="1200">
              <a:latin typeface="Times New Roman"/>
              <a:cs typeface="Times New Roman"/>
            </a:endParaRPr>
          </a:p>
          <a:p>
            <a:pPr marL="88900" marR="7969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Enormi aree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conservate allo </a:t>
            </a:r>
            <a:r>
              <a:rPr sz="1200" dirty="0">
                <a:latin typeface="Times New Roman"/>
                <a:cs typeface="Times New Roman"/>
              </a:rPr>
              <a:t>“stato </a:t>
            </a:r>
            <a:r>
              <a:rPr sz="1200" spc="-5" dirty="0">
                <a:latin typeface="Times New Roman"/>
                <a:cs typeface="Times New Roman"/>
              </a:rPr>
              <a:t>naturale”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grandiosità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regioni supera </a:t>
            </a:r>
            <a:r>
              <a:rPr sz="1200" dirty="0">
                <a:latin typeface="Times New Roman"/>
                <a:cs typeface="Times New Roman"/>
              </a:rPr>
              <a:t>di molto la </a:t>
            </a:r>
            <a:r>
              <a:rPr sz="1200" spc="-5" dirty="0">
                <a:latin typeface="Times New Roman"/>
                <a:cs typeface="Times New Roman"/>
              </a:rPr>
              <a:t>portata  dell’immaginazione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120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(520.7) 46:2.2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piccoli </a:t>
            </a:r>
            <a:r>
              <a:rPr sz="1200" spc="-5" dirty="0">
                <a:latin typeface="Times New Roman"/>
                <a:cs typeface="Times New Roman"/>
              </a:rPr>
              <a:t>laghi,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fiumi </a:t>
            </a:r>
            <a:r>
              <a:rPr sz="1200" dirty="0">
                <a:latin typeface="Times New Roman"/>
                <a:cs typeface="Times New Roman"/>
              </a:rPr>
              <a:t>impetuosi né </a:t>
            </a:r>
            <a:r>
              <a:rPr sz="1200" spc="-5" dirty="0">
                <a:latin typeface="Times New Roman"/>
                <a:cs typeface="Times New Roman"/>
              </a:rPr>
              <a:t>oceani </a:t>
            </a:r>
            <a:r>
              <a:rPr sz="1200" dirty="0">
                <a:latin typeface="Times New Roman"/>
                <a:cs typeface="Times New Roman"/>
              </a:rPr>
              <a:t>estesi. Non vi sono </a:t>
            </a:r>
            <a:r>
              <a:rPr sz="1200" spc="-5" dirty="0">
                <a:latin typeface="Times New Roman"/>
                <a:cs typeface="Times New Roman"/>
              </a:rPr>
              <a:t>piogge </a:t>
            </a:r>
            <a:r>
              <a:rPr sz="1200" dirty="0">
                <a:latin typeface="Times New Roman"/>
                <a:cs typeface="Times New Roman"/>
              </a:rPr>
              <a:t>né tempeste o  </a:t>
            </a:r>
            <a:r>
              <a:rPr sz="1200" spc="-5" dirty="0">
                <a:latin typeface="Times New Roman"/>
                <a:cs typeface="Times New Roman"/>
              </a:rPr>
              <a:t>bufere su </a:t>
            </a:r>
            <a:r>
              <a:rPr sz="1200" dirty="0">
                <a:latin typeface="Times New Roman"/>
                <a:cs typeface="Times New Roman"/>
              </a:rPr>
              <a:t>nessuno dei mondi </a:t>
            </a:r>
            <a:r>
              <a:rPr sz="1200" spc="-5" dirty="0">
                <a:latin typeface="Times New Roman"/>
                <a:cs typeface="Times New Roman"/>
              </a:rPr>
              <a:t>architettonici, </a:t>
            </a:r>
            <a:r>
              <a:rPr sz="1200" dirty="0">
                <a:latin typeface="Times New Roman"/>
                <a:cs typeface="Times New Roman"/>
              </a:rPr>
              <a:t>ma avviene una quotidiana precipitazione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condensazione di umidità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temperatura </a:t>
            </a:r>
            <a:r>
              <a:rPr sz="1200" dirty="0">
                <a:latin typeface="Times New Roman"/>
                <a:cs typeface="Times New Roman"/>
              </a:rPr>
              <a:t>minima </a:t>
            </a:r>
            <a:r>
              <a:rPr sz="1200" spc="-5" dirty="0">
                <a:latin typeface="Times New Roman"/>
                <a:cs typeface="Times New Roman"/>
              </a:rPr>
              <a:t>che accompagna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recessione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luce. (Il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formazione della rugiada </a:t>
            </a:r>
            <a:r>
              <a:rPr sz="1200" dirty="0">
                <a:latin typeface="Times New Roman"/>
                <a:cs typeface="Times New Roman"/>
              </a:rPr>
              <a:t>è più alto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 mondo a </a:t>
            </a:r>
            <a:r>
              <a:rPr sz="1200" spc="-5" dirty="0">
                <a:latin typeface="Times New Roman"/>
                <a:cs typeface="Times New Roman"/>
              </a:rPr>
              <a:t>tre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a due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Urantia.)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delle piante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morontiale degli esseri </a:t>
            </a:r>
            <a:r>
              <a:rPr sz="1200" dirty="0">
                <a:latin typeface="Times New Roman"/>
                <a:cs typeface="Times New Roman"/>
              </a:rPr>
              <a:t>viventi  </a:t>
            </a:r>
            <a:r>
              <a:rPr sz="1200" spc="-5" dirty="0">
                <a:latin typeface="Times New Roman"/>
                <a:cs typeface="Times New Roman"/>
              </a:rPr>
              <a:t>necessitano entrambi </a:t>
            </a:r>
            <a:r>
              <a:rPr sz="1200" dirty="0">
                <a:latin typeface="Times New Roman"/>
                <a:cs typeface="Times New Roman"/>
              </a:rPr>
              <a:t>di umidità, ma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largamente fornita dal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circolazione d’acqua sotterraneo che si </a:t>
            </a:r>
            <a:r>
              <a:rPr sz="1200" spc="5" dirty="0">
                <a:latin typeface="Times New Roman"/>
                <a:cs typeface="Times New Roman"/>
              </a:rPr>
              <a:t>estende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432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sfera,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sommità </a:t>
            </a:r>
            <a:r>
              <a:rPr sz="1200" spc="-5" dirty="0">
                <a:latin typeface="Times New Roman"/>
                <a:cs typeface="Times New Roman"/>
              </a:rPr>
              <a:t>stessa degli </a:t>
            </a:r>
            <a:r>
              <a:rPr sz="1200" dirty="0">
                <a:latin typeface="Times New Roman"/>
                <a:cs typeface="Times New Roman"/>
              </a:rPr>
              <a:t>altopiani. </a:t>
            </a:r>
            <a:r>
              <a:rPr sz="1200" spc="-5" dirty="0">
                <a:latin typeface="Times New Roman"/>
                <a:cs typeface="Times New Roman"/>
              </a:rPr>
              <a:t>Questo sistema </a:t>
            </a:r>
            <a:r>
              <a:rPr sz="1200" dirty="0">
                <a:latin typeface="Times New Roman"/>
                <a:cs typeface="Times New Roman"/>
              </a:rPr>
              <a:t>idrico non è </a:t>
            </a:r>
            <a:r>
              <a:rPr sz="1200" spc="-5" dirty="0">
                <a:latin typeface="Times New Roman"/>
                <a:cs typeface="Times New Roman"/>
              </a:rPr>
              <a:t>interamente sotterraneo;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collegare gli splendidi  laghi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vi sono molti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47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(520.8) 46:2.3 </a:t>
            </a:r>
            <a:r>
              <a:rPr sz="1200" spc="-5" dirty="0">
                <a:latin typeface="Times New Roman"/>
                <a:cs typeface="Times New Roman"/>
              </a:rPr>
              <a:t>L’atmosfera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miscela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gas. Quest’aria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con l’aggiunta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10" dirty="0">
                <a:latin typeface="Times New Roman"/>
                <a:cs typeface="Times New Roman"/>
              </a:rPr>
              <a:t>gas  </a:t>
            </a:r>
            <a:r>
              <a:rPr sz="1200" spc="-5" dirty="0">
                <a:latin typeface="Times New Roman"/>
                <a:cs typeface="Times New Roman"/>
              </a:rPr>
              <a:t>adatto alla respirazione dell’ordine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morontiale. Questo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l’aria </a:t>
            </a:r>
            <a:r>
              <a:rPr sz="1200" spc="-5" dirty="0">
                <a:latin typeface="Times New Roman"/>
                <a:cs typeface="Times New Roman"/>
              </a:rPr>
              <a:t>inadatta alla </a:t>
            </a:r>
            <a:r>
              <a:rPr sz="1200" dirty="0">
                <a:latin typeface="Times New Roman"/>
                <a:cs typeface="Times New Roman"/>
              </a:rPr>
              <a:t>respirazione  </a:t>
            </a:r>
            <a:r>
              <a:rPr sz="1200" spc="-5" dirty="0">
                <a:latin typeface="Times New Roman"/>
                <a:cs typeface="Times New Roman"/>
              </a:rPr>
              <a:t>degli animali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piante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2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(521.1) 46:2.4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dei </a:t>
            </a:r>
            <a:r>
              <a:rPr sz="1200" dirty="0">
                <a:latin typeface="Times New Roman"/>
                <a:cs typeface="Times New Roman"/>
              </a:rPr>
              <a:t>trasporti è </a:t>
            </a:r>
            <a:r>
              <a:rPr sz="1200" spc="-5" dirty="0">
                <a:latin typeface="Times New Roman"/>
                <a:cs typeface="Times New Roman"/>
              </a:rPr>
              <a:t>collegato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correnti circolatorie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movimento dell’energia; queste correnti principali  d’energia sono dislocate ad intervalli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sedici chilometri. Aggiustando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meccanismi fisici, gli esseri materiali del </a:t>
            </a:r>
            <a:r>
              <a:rPr sz="1200" dirty="0">
                <a:latin typeface="Times New Roman"/>
                <a:cs typeface="Times New Roman"/>
              </a:rPr>
              <a:t>pianeta possono  </a:t>
            </a:r>
            <a:r>
              <a:rPr sz="1200" spc="-5" dirty="0">
                <a:latin typeface="Times New Roman"/>
                <a:cs typeface="Times New Roman"/>
              </a:rPr>
              <a:t>spostarsi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velocità che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trecento </a:t>
            </a:r>
            <a:r>
              <a:rPr sz="1200" dirty="0">
                <a:latin typeface="Times New Roman"/>
                <a:cs typeface="Times New Roman"/>
              </a:rPr>
              <a:t>ad ottocento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orari. </a:t>
            </a:r>
            <a:r>
              <a:rPr sz="1200" spc="-5" dirty="0">
                <a:latin typeface="Times New Roman"/>
                <a:cs typeface="Times New Roman"/>
              </a:rPr>
              <a:t>Gli uccelli trasportatori </a:t>
            </a:r>
            <a:r>
              <a:rPr sz="1200" dirty="0">
                <a:latin typeface="Times New Roman"/>
                <a:cs typeface="Times New Roman"/>
              </a:rPr>
              <a:t>volano 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centosessanta  </a:t>
            </a:r>
            <a:r>
              <a:rPr sz="1200" spc="-5" dirty="0">
                <a:latin typeface="Times New Roman"/>
                <a:cs typeface="Times New Roman"/>
              </a:rPr>
              <a:t>chilometri l’ora. </a:t>
            </a:r>
            <a:r>
              <a:rPr sz="1200" dirty="0">
                <a:latin typeface="Times New Roman"/>
                <a:cs typeface="Times New Roman"/>
              </a:rPr>
              <a:t>I meccanismi </a:t>
            </a:r>
            <a:r>
              <a:rPr sz="1200" spc="-5" dirty="0">
                <a:latin typeface="Times New Roman"/>
                <a:cs typeface="Times New Roman"/>
              </a:rPr>
              <a:t>aerei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Materiali viaggiano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ottocento </a:t>
            </a:r>
            <a:r>
              <a:rPr sz="1200" spc="-5" dirty="0">
                <a:latin typeface="Times New Roman"/>
                <a:cs typeface="Times New Roman"/>
              </a:rPr>
              <a:t>chilometri l’ora. Gli esseri materiali </a:t>
            </a:r>
            <a:r>
              <a:rPr sz="1200" dirty="0">
                <a:latin typeface="Times New Roman"/>
                <a:cs typeface="Times New Roman"/>
              </a:rPr>
              <a:t>e quelli da  </a:t>
            </a:r>
            <a:r>
              <a:rPr sz="1200" spc="-5" dirty="0">
                <a:latin typeface="Times New Roman"/>
                <a:cs typeface="Times New Roman"/>
              </a:rPr>
              <a:t>poco morontiali devono impiegare questi </a:t>
            </a:r>
            <a:r>
              <a:rPr sz="1200" dirty="0">
                <a:latin typeface="Times New Roman"/>
                <a:cs typeface="Times New Roman"/>
              </a:rPr>
              <a:t>mezzi </a:t>
            </a:r>
            <a:r>
              <a:rPr sz="1200" spc="-5" dirty="0">
                <a:latin typeface="Times New Roman"/>
                <a:cs typeface="Times New Roman"/>
              </a:rPr>
              <a:t>meccanici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trasporto, </a:t>
            </a:r>
            <a:r>
              <a:rPr sz="1200" dirty="0">
                <a:latin typeface="Times New Roman"/>
                <a:cs typeface="Times New Roman"/>
              </a:rPr>
              <a:t>ma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spostano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mediante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superiori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sorgenti </a:t>
            </a:r>
            <a:r>
              <a:rPr sz="1200" dirty="0">
                <a:latin typeface="Times New Roman"/>
                <a:cs typeface="Times New Roman"/>
              </a:rPr>
              <a:t>spirituali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dell’energia.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3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(521.2) 46:2.5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ed i suoi mondi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dotati delle </a:t>
            </a:r>
            <a:r>
              <a:rPr sz="1200" dirty="0">
                <a:latin typeface="Times New Roman"/>
                <a:cs typeface="Times New Roman"/>
              </a:rPr>
              <a:t>dieci divisioni </a:t>
            </a:r>
            <a:r>
              <a:rPr sz="1200" spc="-5" dirty="0">
                <a:latin typeface="Times New Roman"/>
                <a:cs typeface="Times New Roman"/>
              </a:rPr>
              <a:t>standard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fisica caratteristiche </a:t>
            </a:r>
            <a:r>
              <a:rPr sz="1200" dirty="0">
                <a:latin typeface="Times New Roman"/>
                <a:cs typeface="Times New Roman"/>
              </a:rPr>
              <a:t>delle sfere  </a:t>
            </a:r>
            <a:r>
              <a:rPr sz="1200" spc="-5" dirty="0">
                <a:latin typeface="Times New Roman"/>
                <a:cs typeface="Times New Roman"/>
              </a:rPr>
              <a:t>architettoniche </a:t>
            </a:r>
            <a:r>
              <a:rPr sz="1200" dirty="0">
                <a:latin typeface="Times New Roman"/>
                <a:cs typeface="Times New Roman"/>
              </a:rPr>
              <a:t>di Nebadon. E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non c’è evoluzione </a:t>
            </a:r>
            <a:r>
              <a:rPr sz="1200" spc="-5" dirty="0">
                <a:latin typeface="Times New Roman"/>
                <a:cs typeface="Times New Roman"/>
              </a:rPr>
              <a:t>organica su Jerusem,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sono forme antagoniste </a:t>
            </a:r>
            <a:r>
              <a:rPr sz="1200" dirty="0">
                <a:latin typeface="Times New Roman"/>
                <a:cs typeface="Times New Roman"/>
              </a:rPr>
              <a:t>di vita, né lotta </a:t>
            </a:r>
            <a:r>
              <a:rPr sz="1200" spc="-5" dirty="0">
                <a:latin typeface="Times New Roman"/>
                <a:cs typeface="Times New Roman"/>
              </a:rPr>
              <a:t>per  l’esistenza,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sopravvivenza dei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forti. </a:t>
            </a:r>
            <a:r>
              <a:rPr sz="1200" dirty="0">
                <a:latin typeface="Times New Roman"/>
                <a:cs typeface="Times New Roman"/>
              </a:rPr>
              <a:t>Esiste piuttosto un </a:t>
            </a:r>
            <a:r>
              <a:rPr sz="1200" spc="-5" dirty="0">
                <a:latin typeface="Times New Roman"/>
                <a:cs typeface="Times New Roman"/>
              </a:rPr>
              <a:t>adattamento creativo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presagisce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bellezza, l’armonia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perfezione dei </a:t>
            </a:r>
            <a:r>
              <a:rPr sz="1200" dirty="0">
                <a:latin typeface="Times New Roman"/>
                <a:cs typeface="Times New Roman"/>
              </a:rPr>
              <a:t>mondi eterni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centrale e divino. Ed in tutta </a:t>
            </a:r>
            <a:r>
              <a:rPr sz="1200" spc="-5" dirty="0">
                <a:latin typeface="Times New Roman"/>
                <a:cs typeface="Times New Roman"/>
              </a:rPr>
              <a:t>questa perfezione creativa </a:t>
            </a:r>
            <a:r>
              <a:rPr sz="1200" dirty="0">
                <a:latin typeface="Times New Roman"/>
                <a:cs typeface="Times New Roman"/>
              </a:rPr>
              <a:t>c’è la più </a:t>
            </a:r>
            <a:r>
              <a:rPr sz="1200" spc="-5" dirty="0">
                <a:latin typeface="Times New Roman"/>
                <a:cs typeface="Times New Roman"/>
              </a:rPr>
              <a:t>stupefacente  mescolanza della </a:t>
            </a:r>
            <a:r>
              <a:rPr sz="1200" dirty="0">
                <a:latin typeface="Times New Roman"/>
                <a:cs typeface="Times New Roman"/>
              </a:rPr>
              <a:t>vita fisica e </a:t>
            </a:r>
            <a:r>
              <a:rPr sz="1200" spc="-5" dirty="0">
                <a:latin typeface="Times New Roman"/>
                <a:cs typeface="Times New Roman"/>
              </a:rPr>
              <a:t>morontiale, artisticamente </a:t>
            </a:r>
            <a:r>
              <a:rPr sz="1200" dirty="0">
                <a:latin typeface="Times New Roman"/>
                <a:cs typeface="Times New Roman"/>
              </a:rPr>
              <a:t>contrapposte dagli </a:t>
            </a:r>
            <a:r>
              <a:rPr sz="1200" spc="-5" dirty="0">
                <a:latin typeface="Times New Roman"/>
                <a:cs typeface="Times New Roman"/>
              </a:rPr>
              <a:t>artigiani celesti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7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(521.3) 46:2.6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pregustazione della gloria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grandiosità </a:t>
            </a:r>
            <a:r>
              <a:rPr sz="1200" spc="-5" dirty="0">
                <a:latin typeface="Times New Roman"/>
                <a:cs typeface="Times New Roman"/>
              </a:rPr>
              <a:t>del Paradiso. Ma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potrete mai </a:t>
            </a:r>
            <a:r>
              <a:rPr sz="1200" dirty="0">
                <a:latin typeface="Times New Roman"/>
                <a:cs typeface="Times New Roman"/>
              </a:rPr>
              <a:t>sperare di  </a:t>
            </a:r>
            <a:r>
              <a:rPr sz="1200" spc="-5" dirty="0">
                <a:latin typeface="Times New Roman"/>
                <a:cs typeface="Times New Roman"/>
              </a:rPr>
              <a:t>farvi </a:t>
            </a:r>
            <a:r>
              <a:rPr sz="1200" dirty="0">
                <a:latin typeface="Times New Roman"/>
                <a:cs typeface="Times New Roman"/>
              </a:rPr>
              <a:t>un’idea </a:t>
            </a:r>
            <a:r>
              <a:rPr sz="1200" spc="-5" dirty="0">
                <a:latin typeface="Times New Roman"/>
                <a:cs typeface="Times New Roman"/>
              </a:rPr>
              <a:t>adeguata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gloriosi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architettonici mediante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descrizione.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così poco </a:t>
            </a:r>
            <a:r>
              <a:rPr sz="1200" dirty="0">
                <a:latin typeface="Times New Roman"/>
                <a:cs typeface="Times New Roman"/>
              </a:rPr>
              <a:t>che può </a:t>
            </a:r>
            <a:r>
              <a:rPr sz="1200" spc="-5" dirty="0">
                <a:latin typeface="Times New Roman"/>
                <a:cs typeface="Times New Roman"/>
              </a:rPr>
              <a:t>essere  comparato </a:t>
            </a:r>
            <a:r>
              <a:rPr sz="1200" dirty="0">
                <a:latin typeface="Times New Roman"/>
                <a:cs typeface="Times New Roman"/>
              </a:rPr>
              <a:t>con qualcosa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mondo,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di Jerusem trascendono </a:t>
            </a:r>
            <a:r>
              <a:rPr sz="1200" dirty="0">
                <a:latin typeface="Times New Roman"/>
                <a:cs typeface="Times New Roman"/>
              </a:rPr>
              <a:t>talmente le </a:t>
            </a:r>
            <a:r>
              <a:rPr sz="1200" spc="-5" dirty="0">
                <a:latin typeface="Times New Roman"/>
                <a:cs typeface="Times New Roman"/>
              </a:rPr>
              <a:t>cose di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67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2415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confronto </a:t>
            </a:r>
            <a:r>
              <a:rPr sz="1200" dirty="0">
                <a:latin typeface="Times New Roman"/>
                <a:cs typeface="Times New Roman"/>
              </a:rPr>
              <a:t>è quasi </a:t>
            </a:r>
            <a:r>
              <a:rPr sz="1200" spc="-5" dirty="0">
                <a:latin typeface="Times New Roman"/>
                <a:cs typeface="Times New Roman"/>
              </a:rPr>
              <a:t>grottesco.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arrivare effettivamente su Jerusem </a:t>
            </a:r>
            <a:r>
              <a:rPr sz="1200" dirty="0">
                <a:latin typeface="Times New Roman"/>
                <a:cs typeface="Times New Roman"/>
              </a:rPr>
              <a:t>difficilmente </a:t>
            </a:r>
            <a:r>
              <a:rPr sz="1200" spc="-5" dirty="0">
                <a:latin typeface="Times New Roman"/>
                <a:cs typeface="Times New Roman"/>
              </a:rPr>
              <a:t>avrete avuto qualcosa </a:t>
            </a:r>
            <a:r>
              <a:rPr sz="1200" dirty="0">
                <a:latin typeface="Times New Roman"/>
                <a:cs typeface="Times New Roman"/>
              </a:rPr>
              <a:t>di simile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 concetto dei </a:t>
            </a:r>
            <a:r>
              <a:rPr sz="1200" dirty="0">
                <a:latin typeface="Times New Roman"/>
                <a:cs typeface="Times New Roman"/>
              </a:rPr>
              <a:t>mondi celesti, ma non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lontano il momento in cui la vostra </a:t>
            </a:r>
            <a:r>
              <a:rPr sz="1200" spc="-5" dirty="0">
                <a:latin typeface="Times New Roman"/>
                <a:cs typeface="Times New Roman"/>
              </a:rPr>
              <a:t>imminente esperienza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del sistema </a:t>
            </a:r>
            <a:r>
              <a:rPr sz="1200" dirty="0">
                <a:latin typeface="Times New Roman"/>
                <a:cs typeface="Times New Roman"/>
              </a:rPr>
              <a:t>sarà  </a:t>
            </a:r>
            <a:r>
              <a:rPr sz="1200" spc="-5" dirty="0">
                <a:latin typeface="Times New Roman"/>
                <a:cs typeface="Times New Roman"/>
              </a:rPr>
              <a:t>raffrontata 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arrivo </a:t>
            </a:r>
            <a:r>
              <a:rPr sz="1200" dirty="0">
                <a:latin typeface="Times New Roman"/>
                <a:cs typeface="Times New Roman"/>
              </a:rPr>
              <a:t>futuro sulle sfere </a:t>
            </a:r>
            <a:r>
              <a:rPr sz="1200" spc="-5" dirty="0">
                <a:latin typeface="Times New Roman"/>
                <a:cs typeface="Times New Roman"/>
              </a:rPr>
              <a:t>educative </a:t>
            </a:r>
            <a:r>
              <a:rPr sz="1200" dirty="0">
                <a:latin typeface="Times New Roman"/>
                <a:cs typeface="Times New Roman"/>
              </a:rPr>
              <a:t>più lontane </a:t>
            </a:r>
            <a:r>
              <a:rPr sz="1200" spc="-5" dirty="0">
                <a:latin typeface="Times New Roman"/>
                <a:cs typeface="Times New Roman"/>
              </a:rPr>
              <a:t>dell’Universo, del Superuniverso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(521.4) 46:2.7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dirty="0">
                <a:latin typeface="Times New Roman"/>
                <a:cs typeface="Times New Roman"/>
              </a:rPr>
              <a:t>industriale o </a:t>
            </a:r>
            <a:r>
              <a:rPr sz="1200" spc="-5" dirty="0">
                <a:latin typeface="Times New Roman"/>
                <a:cs typeface="Times New Roman"/>
              </a:rPr>
              <a:t>dei laboratori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occupa </a:t>
            </a:r>
            <a:r>
              <a:rPr sz="1200" dirty="0">
                <a:latin typeface="Times New Roman"/>
                <a:cs typeface="Times New Roman"/>
              </a:rPr>
              <a:t>un’area </a:t>
            </a:r>
            <a:r>
              <a:rPr sz="1200" spc="-5" dirty="0">
                <a:latin typeface="Times New Roman"/>
                <a:cs typeface="Times New Roman"/>
              </a:rPr>
              <a:t>estesa, che gli Urantiani difficilmente riconoscerebbero  </a:t>
            </a:r>
            <a:r>
              <a:rPr sz="1200" dirty="0">
                <a:latin typeface="Times New Roman"/>
                <a:cs typeface="Times New Roman"/>
              </a:rPr>
              <a:t>poiché non ha </a:t>
            </a:r>
            <a:r>
              <a:rPr sz="1200" spc="-5" dirty="0">
                <a:latin typeface="Times New Roman"/>
                <a:cs typeface="Times New Roman"/>
              </a:rPr>
              <a:t>fumaioli. </a:t>
            </a:r>
            <a:r>
              <a:rPr sz="1200" dirty="0">
                <a:latin typeface="Times New Roman"/>
                <a:cs typeface="Times New Roman"/>
              </a:rPr>
              <a:t>Nondimeno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una complessa </a:t>
            </a:r>
            <a:r>
              <a:rPr sz="1200" spc="-5" dirty="0">
                <a:latin typeface="Times New Roman"/>
                <a:cs typeface="Times New Roman"/>
              </a:rPr>
              <a:t>economia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associata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ed una perfezione di  </a:t>
            </a:r>
            <a:r>
              <a:rPr sz="1200" spc="-5" dirty="0">
                <a:latin typeface="Times New Roman"/>
                <a:cs typeface="Times New Roman"/>
              </a:rPr>
              <a:t>tecnica meccanica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realizzazione fisica che sorprenderebbe </a:t>
            </a:r>
            <a:r>
              <a:rPr sz="1200" dirty="0">
                <a:latin typeface="Times New Roman"/>
                <a:cs typeface="Times New Roman"/>
              </a:rPr>
              <a:t>i vostri chimici ed i vostri </a:t>
            </a:r>
            <a:r>
              <a:rPr sz="1200" spc="-5" dirty="0">
                <a:latin typeface="Times New Roman"/>
                <a:cs typeface="Times New Roman"/>
              </a:rPr>
              <a:t>inventori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esperti, </a:t>
            </a:r>
            <a:r>
              <a:rPr sz="1200" dirty="0">
                <a:latin typeface="Times New Roman"/>
                <a:cs typeface="Times New Roman"/>
              </a:rPr>
              <a:t>oltre a sgomentarli.  E </a:t>
            </a:r>
            <a:r>
              <a:rPr sz="1200" spc="-5" dirty="0">
                <a:latin typeface="Times New Roman"/>
                <a:cs typeface="Times New Roman"/>
              </a:rPr>
              <a:t>considerate che </a:t>
            </a:r>
            <a:r>
              <a:rPr sz="1200" dirty="0">
                <a:latin typeface="Times New Roman"/>
                <a:cs typeface="Times New Roman"/>
              </a:rPr>
              <a:t>questo primo mondo di </a:t>
            </a:r>
            <a:r>
              <a:rPr sz="1200" spc="-5" dirty="0">
                <a:latin typeface="Times New Roman"/>
                <a:cs typeface="Times New Roman"/>
              </a:rPr>
              <a:t>sosta nel viaggio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molto più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spirituale. Durante </a:t>
            </a:r>
            <a:r>
              <a:rPr sz="1200" dirty="0">
                <a:latin typeface="Times New Roman"/>
                <a:cs typeface="Times New Roman"/>
              </a:rPr>
              <a:t>il vostro  </a:t>
            </a:r>
            <a:r>
              <a:rPr sz="1200" spc="-5" dirty="0">
                <a:latin typeface="Times New Roman"/>
                <a:cs typeface="Times New Roman"/>
              </a:rPr>
              <a:t>soggiorno su Jerusem </a:t>
            </a:r>
            <a:r>
              <a:rPr sz="1200" dirty="0">
                <a:latin typeface="Times New Roman"/>
                <a:cs typeface="Times New Roman"/>
              </a:rPr>
              <a:t>e sui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voi siete molto più vicini alla vostra vita </a:t>
            </a:r>
            <a:r>
              <a:rPr sz="1200" spc="-5" dirty="0">
                <a:latin typeface="Times New Roman"/>
                <a:cs typeface="Times New Roman"/>
              </a:rPr>
              <a:t>terrena delle cose materiali che alla 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dirty="0">
                <a:latin typeface="Times New Roman"/>
                <a:cs typeface="Times New Roman"/>
              </a:rPr>
              <a:t>d’esistenza </a:t>
            </a:r>
            <a:r>
              <a:rPr sz="1200" spc="-5" dirty="0">
                <a:latin typeface="Times New Roman"/>
                <a:cs typeface="Times New Roman"/>
              </a:rPr>
              <a:t>spirituale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progressiva.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87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(521.5) 46:2.8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Monte Seraph è la </a:t>
            </a:r>
            <a:r>
              <a:rPr sz="1200" spc="-5" dirty="0">
                <a:latin typeface="Times New Roman"/>
                <a:cs typeface="Times New Roman"/>
              </a:rPr>
              <a:t>cima </a:t>
            </a:r>
            <a:r>
              <a:rPr sz="1200" dirty="0">
                <a:latin typeface="Times New Roman"/>
                <a:cs typeface="Times New Roman"/>
              </a:rPr>
              <a:t>più elevata di </a:t>
            </a:r>
            <a:r>
              <a:rPr sz="1200" spc="-5" dirty="0">
                <a:latin typeface="Times New Roman"/>
                <a:cs typeface="Times New Roman"/>
              </a:rPr>
              <a:t>Jerusem, circa quattromilacinquecento metri, </a:t>
            </a:r>
            <a:r>
              <a:rPr sz="1200" dirty="0">
                <a:latin typeface="Times New Roman"/>
                <a:cs typeface="Times New Roman"/>
              </a:rPr>
              <a:t>ed è il punto di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serafini trasportatori. Numerosi dispositivi meccanici sono impiegati per </a:t>
            </a:r>
            <a:r>
              <a:rPr sz="1200" dirty="0">
                <a:latin typeface="Times New Roman"/>
                <a:cs typeface="Times New Roman"/>
              </a:rPr>
              <a:t>fornire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iniziale necessaria a sfuggire </a:t>
            </a:r>
            <a:r>
              <a:rPr sz="1200" spc="-5" dirty="0">
                <a:latin typeface="Times New Roman"/>
                <a:cs typeface="Times New Roman"/>
              </a:rPr>
              <a:t>alla gravità  planetaria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vincere la </a:t>
            </a:r>
            <a:r>
              <a:rPr sz="1200" spc="-5" dirty="0">
                <a:latin typeface="Times New Roman"/>
                <a:cs typeface="Times New Roman"/>
              </a:rPr>
              <a:t>resistenza dell’aria. Un trasporto serafico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tre secondi del tempo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talvolta fino 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oltre la </a:t>
            </a:r>
            <a:r>
              <a:rPr sz="1200" spc="-5" dirty="0">
                <a:latin typeface="Times New Roman"/>
                <a:cs typeface="Times New Roman"/>
              </a:rPr>
              <a:t>recessione della luce. </a:t>
            </a:r>
            <a:r>
              <a:rPr sz="1200" dirty="0">
                <a:latin typeface="Times New Roman"/>
                <a:cs typeface="Times New Roman"/>
              </a:rPr>
              <a:t>I trasportatori </a:t>
            </a:r>
            <a:r>
              <a:rPr sz="1200" spc="-5" dirty="0">
                <a:latin typeface="Times New Roman"/>
                <a:cs typeface="Times New Roman"/>
              </a:rPr>
              <a:t>partono alla velocità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venticinque </a:t>
            </a:r>
            <a:r>
              <a:rPr sz="1200" spc="-5" dirty="0">
                <a:latin typeface="Times New Roman"/>
                <a:cs typeface="Times New Roman"/>
              </a:rPr>
              <a:t>miglia  standard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del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la velocità standard solo dopo </a:t>
            </a:r>
            <a:r>
              <a:rPr sz="1200" spc="-5" dirty="0">
                <a:latin typeface="Times New Roman"/>
                <a:cs typeface="Times New Roman"/>
              </a:rPr>
              <a:t>essersi allontanati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di oltre  </a:t>
            </a:r>
            <a:r>
              <a:rPr sz="1200" spc="-5" dirty="0">
                <a:latin typeface="Times New Roman"/>
                <a:cs typeface="Times New Roman"/>
              </a:rPr>
              <a:t>duemila miglia.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22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(521.6) 46:2.9 </a:t>
            </a:r>
            <a:r>
              <a:rPr sz="1200" dirty="0">
                <a:latin typeface="Times New Roman"/>
                <a:cs typeface="Times New Roman"/>
              </a:rPr>
              <a:t>I trasporti </a:t>
            </a:r>
            <a:r>
              <a:rPr sz="1200" spc="-5" dirty="0">
                <a:latin typeface="Times New Roman"/>
                <a:cs typeface="Times New Roman"/>
              </a:rPr>
              <a:t>arrivano sul campo </a:t>
            </a:r>
            <a:r>
              <a:rPr sz="1200" dirty="0">
                <a:latin typeface="Times New Roman"/>
                <a:cs typeface="Times New Roman"/>
              </a:rPr>
              <a:t>di cristallo, il cosiddetto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vetro.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quest’area si trovano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stazioni  d’accoglienza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che attraversano </a:t>
            </a:r>
            <a:r>
              <a:rPr sz="1200" dirty="0">
                <a:latin typeface="Times New Roman"/>
                <a:cs typeface="Times New Roman"/>
              </a:rPr>
              <a:t>lo spazio con il </a:t>
            </a:r>
            <a:r>
              <a:rPr sz="1200" spc="-5" dirty="0">
                <a:latin typeface="Times New Roman"/>
                <a:cs typeface="Times New Roman"/>
              </a:rPr>
              <a:t>trasporto serafico. Vicino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stazione </a:t>
            </a:r>
            <a:r>
              <a:rPr sz="1200" dirty="0">
                <a:latin typeface="Times New Roman"/>
                <a:cs typeface="Times New Roman"/>
              </a:rPr>
              <a:t>d’accoglienza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studenti visitatori,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cristallo polare, </a:t>
            </a:r>
            <a:r>
              <a:rPr sz="1200" dirty="0">
                <a:latin typeface="Times New Roman"/>
                <a:cs typeface="Times New Roman"/>
              </a:rPr>
              <a:t>voi potrete </a:t>
            </a:r>
            <a:r>
              <a:rPr sz="1200" spc="-5" dirty="0">
                <a:latin typeface="Times New Roman"/>
                <a:cs typeface="Times New Roman"/>
              </a:rPr>
              <a:t>salire sull’osservatorio madreperlaceo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guardare </a:t>
            </a:r>
            <a:r>
              <a:rPr sz="1200" dirty="0">
                <a:latin typeface="Times New Roman"/>
                <a:cs typeface="Times New Roman"/>
              </a:rPr>
              <a:t>l’immensa mappa in  rilievo di tutto il </a:t>
            </a:r>
            <a:r>
              <a:rPr sz="1200" spc="-5" dirty="0">
                <a:latin typeface="Times New Roman"/>
                <a:cs typeface="Times New Roman"/>
              </a:rPr>
              <a:t>pianeta capitale.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0070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trasmissioni di Jerusem</a:t>
            </a:r>
            <a:endParaRPr sz="1600">
              <a:latin typeface="Times New Roman"/>
              <a:cs typeface="Times New Roman"/>
            </a:endParaRPr>
          </a:p>
          <a:p>
            <a:pPr marL="63500" marR="14033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(522.1) 46:3.1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trasmissioni 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Paradiso-Havona </a:t>
            </a:r>
            <a:r>
              <a:rPr sz="1200" dirty="0">
                <a:latin typeface="Times New Roman"/>
                <a:cs typeface="Times New Roman"/>
              </a:rPr>
              <a:t>sono ricevute </a:t>
            </a:r>
            <a:r>
              <a:rPr sz="1200" spc="-5" dirty="0">
                <a:latin typeface="Times New Roman"/>
                <a:cs typeface="Times New Roman"/>
              </a:rPr>
              <a:t>su Jerusem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Salvington e 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coinvolge </a:t>
            </a:r>
            <a:r>
              <a:rPr sz="1200" dirty="0">
                <a:latin typeface="Times New Roman"/>
                <a:cs typeface="Times New Roman"/>
              </a:rPr>
              <a:t>il cristallo </a:t>
            </a:r>
            <a:r>
              <a:rPr sz="1200" spc="-5" dirty="0">
                <a:latin typeface="Times New Roman"/>
                <a:cs typeface="Times New Roman"/>
              </a:rPr>
              <a:t>polare, </a:t>
            </a:r>
            <a:r>
              <a:rPr sz="1200" dirty="0">
                <a:latin typeface="Times New Roman"/>
                <a:cs typeface="Times New Roman"/>
              </a:rPr>
              <a:t>il mare di </a:t>
            </a:r>
            <a:r>
              <a:rPr sz="1200" spc="-5" dirty="0">
                <a:latin typeface="Times New Roman"/>
                <a:cs typeface="Times New Roman"/>
              </a:rPr>
              <a:t>vetro.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dispositivi per la </a:t>
            </a:r>
            <a:r>
              <a:rPr sz="1200" spc="-5" dirty="0">
                <a:latin typeface="Times New Roman"/>
                <a:cs typeface="Times New Roman"/>
              </a:rPr>
              <a:t>ricezione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comunicazioni 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Nebadon, vi sono 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distinti di </a:t>
            </a:r>
            <a:r>
              <a:rPr sz="1200" spc="-5" dirty="0">
                <a:latin typeface="Times New Roman"/>
                <a:cs typeface="Times New Roman"/>
              </a:rPr>
              <a:t>stazioni riceventi. Questi gruppi </a:t>
            </a:r>
            <a:r>
              <a:rPr sz="1200" dirty="0">
                <a:latin typeface="Times New Roman"/>
                <a:cs typeface="Times New Roman"/>
              </a:rPr>
              <a:t>di stazioni separate,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disposte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tre  </a:t>
            </a:r>
            <a:r>
              <a:rPr sz="1200" spc="-5" dirty="0">
                <a:latin typeface="Times New Roman"/>
                <a:cs typeface="Times New Roman"/>
              </a:rPr>
              <a:t>centri,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regolate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trasmissioni provenienti </a:t>
            </a:r>
            <a:r>
              <a:rPr sz="1200" dirty="0">
                <a:latin typeface="Times New Roman"/>
                <a:cs typeface="Times New Roman"/>
              </a:rPr>
              <a:t>dai mondi </a:t>
            </a:r>
            <a:r>
              <a:rPr sz="1200" spc="-5" dirty="0">
                <a:latin typeface="Times New Roman"/>
                <a:cs typeface="Times New Roman"/>
              </a:rPr>
              <a:t>locali, dalla capitale della costellazione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capitale  dell’Universo locale.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messaggi </a:t>
            </a:r>
            <a:r>
              <a:rPr sz="1200" dirty="0">
                <a:latin typeface="Times New Roman"/>
                <a:cs typeface="Times New Roman"/>
              </a:rPr>
              <a:t>vengono </a:t>
            </a:r>
            <a:r>
              <a:rPr sz="1200" spc="-5" dirty="0">
                <a:latin typeface="Times New Roman"/>
                <a:cs typeface="Times New Roman"/>
              </a:rPr>
              <a:t>automaticamente </a:t>
            </a:r>
            <a:r>
              <a:rPr sz="1200" dirty="0">
                <a:latin typeface="Times New Roman"/>
                <a:cs typeface="Times New Roman"/>
              </a:rPr>
              <a:t>diffusi in modo da essere </a:t>
            </a:r>
            <a:r>
              <a:rPr sz="1200" spc="-5" dirty="0">
                <a:latin typeface="Times New Roman"/>
                <a:cs typeface="Times New Roman"/>
              </a:rPr>
              <a:t>compresi </a:t>
            </a:r>
            <a:r>
              <a:rPr sz="1200" dirty="0">
                <a:latin typeface="Times New Roman"/>
                <a:cs typeface="Times New Roman"/>
              </a:rPr>
              <a:t>da tutti i tipi di </a:t>
            </a:r>
            <a:r>
              <a:rPr sz="1200" spc="-5" dirty="0">
                <a:latin typeface="Times New Roman"/>
                <a:cs typeface="Times New Roman"/>
              </a:rPr>
              <a:t>esseri  presenti nell’anfiteatro </a:t>
            </a:r>
            <a:r>
              <a:rPr sz="1200" dirty="0">
                <a:latin typeface="Times New Roman"/>
                <a:cs typeface="Times New Roman"/>
              </a:rPr>
              <a:t>centrale </a:t>
            </a:r>
            <a:r>
              <a:rPr sz="1200" spc="-5" dirty="0">
                <a:latin typeface="Times New Roman"/>
                <a:cs typeface="Times New Roman"/>
              </a:rPr>
              <a:t>delle trasmissioni. </a:t>
            </a:r>
            <a:r>
              <a:rPr sz="1200" dirty="0">
                <a:latin typeface="Times New Roman"/>
                <a:cs typeface="Times New Roman"/>
              </a:rPr>
              <a:t>Tra tutte le preoccupazioni di un </a:t>
            </a:r>
            <a:r>
              <a:rPr sz="1200" spc="-5" dirty="0">
                <a:latin typeface="Times New Roman"/>
                <a:cs typeface="Times New Roman"/>
              </a:rPr>
              <a:t>mortale ascendente su Jerusem </a:t>
            </a:r>
            <a:r>
              <a:rPr sz="1200" dirty="0">
                <a:latin typeface="Times New Roman"/>
                <a:cs typeface="Times New Roman"/>
              </a:rPr>
              <a:t>nessuna è più  </a:t>
            </a:r>
            <a:r>
              <a:rPr sz="1200" spc="-5" dirty="0">
                <a:latin typeface="Times New Roman"/>
                <a:cs typeface="Times New Roman"/>
              </a:rPr>
              <a:t>interessante ed avvincente </a:t>
            </a:r>
            <a:r>
              <a:rPr sz="1200" dirty="0">
                <a:latin typeface="Times New Roman"/>
                <a:cs typeface="Times New Roman"/>
              </a:rPr>
              <a:t>di quella di </a:t>
            </a:r>
            <a:r>
              <a:rPr sz="1200" spc="-5" dirty="0">
                <a:latin typeface="Times New Roman"/>
                <a:cs typeface="Times New Roman"/>
              </a:rPr>
              <a:t>ascoltare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flusso incessante dei </a:t>
            </a:r>
            <a:r>
              <a:rPr sz="1200" dirty="0">
                <a:latin typeface="Times New Roman"/>
                <a:cs typeface="Times New Roman"/>
              </a:rPr>
              <a:t>rapporti spaziali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35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(522.2) 46:3.2 </a:t>
            </a:r>
            <a:r>
              <a:rPr sz="1200" spc="-5" dirty="0">
                <a:latin typeface="Times New Roman"/>
                <a:cs typeface="Times New Roman"/>
              </a:rPr>
              <a:t>Questa stazione ricevente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circondata </a:t>
            </a:r>
            <a:r>
              <a:rPr sz="1200" dirty="0">
                <a:latin typeface="Times New Roman"/>
                <a:cs typeface="Times New Roman"/>
              </a:rPr>
              <a:t>da un enorme </a:t>
            </a:r>
            <a:r>
              <a:rPr sz="1200" spc="-5" dirty="0">
                <a:latin typeface="Times New Roman"/>
                <a:cs typeface="Times New Roman"/>
              </a:rPr>
              <a:t>anfiteatro, costruito con materiali scintillanti 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sconosciuti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e può contenere più di </a:t>
            </a:r>
            <a:r>
              <a:rPr sz="1200" spc="-5" dirty="0">
                <a:latin typeface="Times New Roman"/>
                <a:cs typeface="Times New Roman"/>
              </a:rPr>
              <a:t>cinque 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— oltre </a:t>
            </a:r>
            <a:r>
              <a:rPr sz="1200" spc="-5" dirty="0">
                <a:latin typeface="Times New Roman"/>
                <a:cs typeface="Times New Roman"/>
              </a:rPr>
              <a:t>ad accogliere  innumerevoli personalità spirituali.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passatempo preferito per </a:t>
            </a:r>
            <a:r>
              <a:rPr sz="1200" dirty="0">
                <a:latin typeface="Times New Roman"/>
                <a:cs typeface="Times New Roman"/>
              </a:rPr>
              <a:t>tutta Jerusem è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libero alla </a:t>
            </a:r>
            <a:r>
              <a:rPr sz="1200" dirty="0">
                <a:latin typeface="Times New Roman"/>
                <a:cs typeface="Times New Roman"/>
              </a:rPr>
              <a:t>stazione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dell’Universo. 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</a:t>
            </a:r>
            <a:r>
              <a:rPr sz="1200" spc="-5" dirty="0">
                <a:latin typeface="Times New Roman"/>
                <a:cs typeface="Times New Roman"/>
              </a:rPr>
              <a:t>attività planetaria </a:t>
            </a:r>
            <a:r>
              <a:rPr sz="1200" dirty="0">
                <a:latin typeface="Times New Roman"/>
                <a:cs typeface="Times New Roman"/>
              </a:rPr>
              <a:t>che non viene </a:t>
            </a:r>
            <a:r>
              <a:rPr sz="1200" spc="-5" dirty="0">
                <a:latin typeface="Times New Roman"/>
                <a:cs typeface="Times New Roman"/>
              </a:rPr>
              <a:t>rallentata </a:t>
            </a:r>
            <a:r>
              <a:rPr sz="1200" dirty="0">
                <a:latin typeface="Times New Roman"/>
                <a:cs typeface="Times New Roman"/>
              </a:rPr>
              <a:t>durante  la </a:t>
            </a:r>
            <a:r>
              <a:rPr sz="1200" spc="-5" dirty="0">
                <a:latin typeface="Times New Roman"/>
                <a:cs typeface="Times New Roman"/>
              </a:rPr>
              <a:t>regressione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(522.3) 46:3.3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anfiteatro di ricezione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trasmissioni i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arrivano </a:t>
            </a:r>
            <a:r>
              <a:rPr sz="1200" dirty="0">
                <a:latin typeface="Times New Roman"/>
                <a:cs typeface="Times New Roman"/>
              </a:rPr>
              <a:t>in continuazione. </a:t>
            </a:r>
            <a:r>
              <a:rPr sz="1200" spc="-5" dirty="0">
                <a:latin typeface="Times New Roman"/>
                <a:cs typeface="Times New Roman"/>
              </a:rPr>
              <a:t>Qui vicino la  parola degli Altissimi Padri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proveniente da Edentia viene </a:t>
            </a:r>
            <a:r>
              <a:rPr sz="1200" spc="-5" dirty="0">
                <a:latin typeface="Times New Roman"/>
                <a:cs typeface="Times New Roman"/>
              </a:rPr>
              <a:t>ricevuta almeno </a:t>
            </a:r>
            <a:r>
              <a:rPr sz="1200" dirty="0">
                <a:latin typeface="Times New Roman"/>
                <a:cs typeface="Times New Roman"/>
              </a:rPr>
              <a:t>una volta il </a:t>
            </a:r>
            <a:r>
              <a:rPr sz="1200" spc="-5" dirty="0">
                <a:latin typeface="Times New Roman"/>
                <a:cs typeface="Times New Roman"/>
              </a:rPr>
              <a:t>giorno. Periodicamente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trasmissioni regolari </a:t>
            </a:r>
            <a:r>
              <a:rPr sz="1200" dirty="0">
                <a:latin typeface="Times New Roman"/>
                <a:cs typeface="Times New Roman"/>
              </a:rPr>
              <a:t>e speciali 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ritrasmesse attraverso Salvington, </a:t>
            </a:r>
            <a:r>
              <a:rPr sz="1200" dirty="0">
                <a:latin typeface="Times New Roman"/>
                <a:cs typeface="Times New Roman"/>
              </a:rPr>
              <a:t>e quando </a:t>
            </a:r>
            <a:r>
              <a:rPr sz="1200" spc="-5" dirty="0">
                <a:latin typeface="Times New Roman"/>
                <a:cs typeface="Times New Roman"/>
              </a:rPr>
              <a:t>arrivano dei messaggi </a:t>
            </a:r>
            <a:r>
              <a:rPr sz="1200" dirty="0">
                <a:latin typeface="Times New Roman"/>
                <a:cs typeface="Times New Roman"/>
              </a:rPr>
              <a:t>dal Paradiso tutta  la popolazione </a:t>
            </a:r>
            <a:r>
              <a:rPr sz="1200" spc="-5" dirty="0">
                <a:latin typeface="Times New Roman"/>
                <a:cs typeface="Times New Roman"/>
              </a:rPr>
              <a:t>si riunisce attorno al </a:t>
            </a:r>
            <a:r>
              <a:rPr sz="1200" dirty="0">
                <a:latin typeface="Times New Roman"/>
                <a:cs typeface="Times New Roman"/>
              </a:rPr>
              <a:t>mare di vetro; e </a:t>
            </a:r>
            <a:r>
              <a:rPr sz="1200" spc="-5" dirty="0">
                <a:latin typeface="Times New Roman"/>
                <a:cs typeface="Times New Roman"/>
              </a:rPr>
              <a:t>gli amici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aggiungono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riflettività alla tecnica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modo che 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ascoltato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visibile.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questo modo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continue </a:t>
            </a:r>
            <a:r>
              <a:rPr sz="1200" dirty="0">
                <a:latin typeface="Times New Roman"/>
                <a:cs typeface="Times New Roman"/>
              </a:rPr>
              <a:t>anticipazioni  </a:t>
            </a:r>
            <a:r>
              <a:rPr sz="1200" spc="-5" dirty="0">
                <a:latin typeface="Times New Roman"/>
                <a:cs typeface="Times New Roman"/>
              </a:rPr>
              <a:t>della crescente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magnificenza sono </a:t>
            </a:r>
            <a:r>
              <a:rPr sz="1200" dirty="0">
                <a:latin typeface="Times New Roman"/>
                <a:cs typeface="Times New Roman"/>
              </a:rPr>
              <a:t>offerte </a:t>
            </a:r>
            <a:r>
              <a:rPr sz="1200" spc="-5" dirty="0">
                <a:latin typeface="Times New Roman"/>
                <a:cs typeface="Times New Roman"/>
              </a:rPr>
              <a:t>ai sopravviventi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viaggio verso l’interno nell’avventura  eterna.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8320" cy="39649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335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(522.4) 46:3.4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stazione </a:t>
            </a:r>
            <a:r>
              <a:rPr sz="1200" spc="-5" dirty="0">
                <a:latin typeface="Times New Roman"/>
                <a:cs typeface="Times New Roman"/>
              </a:rPr>
              <a:t>emittente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situata al </a:t>
            </a:r>
            <a:r>
              <a:rPr sz="1200" dirty="0">
                <a:latin typeface="Times New Roman"/>
                <a:cs typeface="Times New Roman"/>
              </a:rPr>
              <a:t>polo opposto </a:t>
            </a:r>
            <a:r>
              <a:rPr sz="1200" spc="-5" dirty="0">
                <a:latin typeface="Times New Roman"/>
                <a:cs typeface="Times New Roman"/>
              </a:rPr>
              <a:t>della sfera. </a:t>
            </a:r>
            <a:r>
              <a:rPr sz="1200" dirty="0">
                <a:latin typeface="Times New Roman"/>
                <a:cs typeface="Times New Roman"/>
              </a:rPr>
              <a:t>Tutte le trasmissioni </a:t>
            </a:r>
            <a:r>
              <a:rPr sz="1200" spc="-5" dirty="0">
                <a:latin typeface="Times New Roman"/>
                <a:cs typeface="Times New Roman"/>
              </a:rPr>
              <a:t>destinate ai singoli </a:t>
            </a:r>
            <a:r>
              <a:rPr sz="1200" dirty="0">
                <a:latin typeface="Times New Roman"/>
                <a:cs typeface="Times New Roman"/>
              </a:rPr>
              <a:t>mondi  sono </a:t>
            </a:r>
            <a:r>
              <a:rPr sz="1200" spc="-5" dirty="0">
                <a:latin typeface="Times New Roman"/>
                <a:cs typeface="Times New Roman"/>
              </a:rPr>
              <a:t>ritrasmesse dalle capitali dei sistemi ad eccezione dei messaggi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che talvolta </a:t>
            </a:r>
            <a:r>
              <a:rPr sz="1200" spc="-5" dirty="0">
                <a:latin typeface="Times New Roman"/>
                <a:cs typeface="Times New Roman"/>
              </a:rPr>
              <a:t>giungono direttamente alle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destinazioni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circuito degli arcangeli.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Aree residenziali ed amministrative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(522.5) 46:4.1 </a:t>
            </a:r>
            <a:r>
              <a:rPr sz="1200" spc="-5" dirty="0">
                <a:latin typeface="Times New Roman"/>
                <a:cs typeface="Times New Roman"/>
              </a:rPr>
              <a:t>Porzioni considerevoli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sono </a:t>
            </a:r>
            <a:r>
              <a:rPr sz="1200" dirty="0">
                <a:latin typeface="Times New Roman"/>
                <a:cs typeface="Times New Roman"/>
              </a:rPr>
              <a:t>destinate </a:t>
            </a:r>
            <a:r>
              <a:rPr sz="1200" spc="-5" dirty="0">
                <a:latin typeface="Times New Roman"/>
                <a:cs typeface="Times New Roman"/>
              </a:rPr>
              <a:t>ad aree </a:t>
            </a:r>
            <a:r>
              <a:rPr sz="1200" dirty="0">
                <a:latin typeface="Times New Roman"/>
                <a:cs typeface="Times New Roman"/>
              </a:rPr>
              <a:t>residenziali, </a:t>
            </a:r>
            <a:r>
              <a:rPr sz="1200" spc="-5" dirty="0">
                <a:latin typeface="Times New Roman"/>
                <a:cs typeface="Times New Roman"/>
              </a:rPr>
              <a:t>mentre altre </a:t>
            </a:r>
            <a:r>
              <a:rPr sz="1200" dirty="0">
                <a:latin typeface="Times New Roman"/>
                <a:cs typeface="Times New Roman"/>
              </a:rPr>
              <a:t>porzioni </a:t>
            </a:r>
            <a:r>
              <a:rPr sz="1200" spc="-5" dirty="0">
                <a:latin typeface="Times New Roman"/>
                <a:cs typeface="Times New Roman"/>
              </a:rPr>
              <a:t>della capitale del </a:t>
            </a:r>
            <a:r>
              <a:rPr sz="1200" dirty="0">
                <a:latin typeface="Times New Roman"/>
                <a:cs typeface="Times New Roman"/>
              </a:rPr>
              <a:t>sistema  sono </a:t>
            </a:r>
            <a:r>
              <a:rPr sz="1200" spc="-5" dirty="0">
                <a:latin typeface="Times New Roman"/>
                <a:cs typeface="Times New Roman"/>
              </a:rPr>
              <a:t>assegnate alle </a:t>
            </a:r>
            <a:r>
              <a:rPr sz="1200" dirty="0">
                <a:latin typeface="Times New Roman"/>
                <a:cs typeface="Times New Roman"/>
              </a:rPr>
              <a:t>necessarie funzioni </a:t>
            </a:r>
            <a:r>
              <a:rPr sz="1200" spc="-5" dirty="0">
                <a:latin typeface="Times New Roman"/>
                <a:cs typeface="Times New Roman"/>
              </a:rPr>
              <a:t>amministrative che comprendono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degli affari </a:t>
            </a:r>
            <a:r>
              <a:rPr sz="1200" dirty="0">
                <a:latin typeface="Times New Roman"/>
                <a:cs typeface="Times New Roman"/>
              </a:rPr>
              <a:t>di 619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abitate, di 56  mondi </a:t>
            </a:r>
            <a:r>
              <a:rPr sz="1200" spc="-5" dirty="0">
                <a:latin typeface="Times New Roman"/>
                <a:cs typeface="Times New Roman"/>
              </a:rPr>
              <a:t>culturali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stessa </a:t>
            </a:r>
            <a:r>
              <a:rPr sz="1200" dirty="0">
                <a:latin typeface="Times New Roman"/>
                <a:cs typeface="Times New Roman"/>
              </a:rPr>
              <a:t>capitale </a:t>
            </a:r>
            <a:r>
              <a:rPr sz="1200" spc="-5" dirty="0">
                <a:latin typeface="Times New Roman"/>
                <a:cs typeface="Times New Roman"/>
              </a:rPr>
              <a:t>del sistema. Su Jerusem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Nebadon queste </a:t>
            </a:r>
            <a:r>
              <a:rPr sz="1200" dirty="0">
                <a:latin typeface="Times New Roman"/>
                <a:cs typeface="Times New Roman"/>
              </a:rPr>
              <a:t>sistemazioni sono </a:t>
            </a:r>
            <a:r>
              <a:rPr sz="1200" spc="-5" dirty="0">
                <a:latin typeface="Times New Roman"/>
                <a:cs typeface="Times New Roman"/>
              </a:rPr>
              <a:t>disposte come  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(522.6) 46:4.2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cerchi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aree </a:t>
            </a:r>
            <a:r>
              <a:rPr sz="1200" dirty="0">
                <a:latin typeface="Times New Roman"/>
                <a:cs typeface="Times New Roman"/>
              </a:rPr>
              <a:t>residenziali dei non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nativi.</a:t>
            </a:r>
            <a:endParaRPr sz="1200">
              <a:latin typeface="Times New Roman"/>
              <a:cs typeface="Times New Roman"/>
            </a:endParaRPr>
          </a:p>
          <a:p>
            <a:pPr marL="520700" marR="3028950">
              <a:lnSpc>
                <a:spcPts val="2780"/>
              </a:lnSpc>
              <a:spcBef>
                <a:spcPts val="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(522.7) 46:4.3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quadrati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aree esecutive ed </a:t>
            </a:r>
            <a:r>
              <a:rPr sz="1200" dirty="0">
                <a:latin typeface="Times New Roman"/>
                <a:cs typeface="Times New Roman"/>
              </a:rPr>
              <a:t>amministrative </a:t>
            </a:r>
            <a:r>
              <a:rPr sz="1200" spc="-5" dirty="0">
                <a:latin typeface="Times New Roman"/>
                <a:cs typeface="Times New Roman"/>
              </a:rPr>
              <a:t>dei sistemi.  </a:t>
            </a:r>
            <a:r>
              <a:rPr sz="1200" spc="-7" baseline="38194" dirty="0">
                <a:latin typeface="Times New Roman"/>
                <a:cs typeface="Times New Roman"/>
              </a:rPr>
              <a:t>(522.8) 46:4.4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rettangoli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luoghi d’incontro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indigena inferiore.  </a:t>
            </a:r>
            <a:r>
              <a:rPr sz="1200" spc="-7" baseline="38194" dirty="0">
                <a:latin typeface="Times New Roman"/>
                <a:cs typeface="Times New Roman"/>
              </a:rPr>
              <a:t>(522.9) 46:4.5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triangoli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aree amministrative locali </a:t>
            </a:r>
            <a:r>
              <a:rPr sz="1200" dirty="0">
                <a:latin typeface="Times New Roman"/>
                <a:cs typeface="Times New Roman"/>
              </a:rPr>
              <a:t>o di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 marL="63500" marR="361950">
              <a:lnSpc>
                <a:spcPts val="1380"/>
              </a:lnSpc>
              <a:spcBef>
                <a:spcPts val="11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(522.10) 46:4.6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disposizione </a:t>
            </a:r>
            <a:r>
              <a:rPr sz="1200" spc="-5" dirty="0">
                <a:latin typeface="Times New Roman"/>
                <a:cs typeface="Times New Roman"/>
              </a:rPr>
              <a:t>delle attività del sistema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cerchi, quadrati, rettangoli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triangoli </a:t>
            </a:r>
            <a:r>
              <a:rPr sz="1200" dirty="0">
                <a:latin typeface="Times New Roman"/>
                <a:cs typeface="Times New Roman"/>
              </a:rPr>
              <a:t>è comune a tutte le </a:t>
            </a:r>
            <a:r>
              <a:rPr sz="1200" spc="-5" dirty="0">
                <a:latin typeface="Times New Roman"/>
                <a:cs typeface="Times New Roman"/>
              </a:rPr>
              <a:t>capitali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Universo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prevalere </a:t>
            </a:r>
            <a:r>
              <a:rPr sz="1200" dirty="0">
                <a:latin typeface="Times New Roman"/>
                <a:cs typeface="Times New Roman"/>
              </a:rPr>
              <a:t>una sistemazione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diversa. Tali materie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determinate </a:t>
            </a:r>
            <a:r>
              <a:rPr sz="120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dei Figli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3720" cy="31934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(523.1) 46:4.7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nostra descrizione di </a:t>
            </a:r>
            <a:r>
              <a:rPr sz="1200" spc="-5" dirty="0">
                <a:latin typeface="Times New Roman"/>
                <a:cs typeface="Times New Roman"/>
              </a:rPr>
              <a:t>queste aree </a:t>
            </a:r>
            <a:r>
              <a:rPr sz="1200" dirty="0">
                <a:latin typeface="Times New Roman"/>
                <a:cs typeface="Times New Roman"/>
              </a:rPr>
              <a:t>residenziali ed </a:t>
            </a:r>
            <a:r>
              <a:rPr sz="1200" spc="-5" dirty="0">
                <a:latin typeface="Times New Roman"/>
                <a:cs typeface="Times New Roman"/>
              </a:rPr>
              <a:t>amministrative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tiene conto </a:t>
            </a:r>
            <a:r>
              <a:rPr sz="1200" dirty="0">
                <a:latin typeface="Times New Roman"/>
                <a:cs typeface="Times New Roman"/>
              </a:rPr>
              <a:t>dei vasti e </a:t>
            </a:r>
            <a:r>
              <a:rPr sz="1200" spc="-5" dirty="0">
                <a:latin typeface="Times New Roman"/>
                <a:cs typeface="Times New Roman"/>
              </a:rPr>
              <a:t>bellissimi insediamenti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di Dio, i </a:t>
            </a:r>
            <a:r>
              <a:rPr sz="1200" spc="-5" dirty="0">
                <a:latin typeface="Times New Roman"/>
                <a:cs typeface="Times New Roman"/>
              </a:rPr>
              <a:t>cittadini permanenti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menzioniamo </a:t>
            </a:r>
            <a:r>
              <a:rPr sz="1200" dirty="0">
                <a:latin typeface="Times New Roman"/>
                <a:cs typeface="Times New Roman"/>
              </a:rPr>
              <a:t>nemmeno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ordini affascinanti </a:t>
            </a:r>
            <a:r>
              <a:rPr sz="1200" dirty="0">
                <a:latin typeface="Times New Roman"/>
                <a:cs typeface="Times New Roman"/>
              </a:rPr>
              <a:t>di creature 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spirituali. Ad esempio: Jerusem beneficia degli efficienti servizi degli spironga concepiti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sistema. Questi esseri si dedicano al ministero </a:t>
            </a:r>
            <a:r>
              <a:rPr sz="1200" dirty="0">
                <a:latin typeface="Times New Roman"/>
                <a:cs typeface="Times New Roman"/>
              </a:rPr>
              <a:t>spirituale in </a:t>
            </a:r>
            <a:r>
              <a:rPr sz="1200" spc="-5" dirty="0">
                <a:latin typeface="Times New Roman"/>
                <a:cs typeface="Times New Roman"/>
              </a:rPr>
              <a:t>favore dei residenti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visitatori supermateriali. Essi </a:t>
            </a:r>
            <a:r>
              <a:rPr sz="1200" dirty="0">
                <a:latin typeface="Times New Roman"/>
                <a:cs typeface="Times New Roman"/>
              </a:rPr>
              <a:t>formano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gruppo meraviglioso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splendidi ed </a:t>
            </a:r>
            <a:r>
              <a:rPr sz="1200" dirty="0">
                <a:latin typeface="Times New Roman"/>
                <a:cs typeface="Times New Roman"/>
              </a:rPr>
              <a:t>intelligenti che sono i </a:t>
            </a:r>
            <a:r>
              <a:rPr sz="1200" spc="-5" dirty="0">
                <a:latin typeface="Times New Roman"/>
                <a:cs typeface="Times New Roman"/>
              </a:rPr>
              <a:t>servitori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delle creature morontiali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 assistenti morontiali che lavorano </a:t>
            </a:r>
            <a:r>
              <a:rPr sz="1200" dirty="0">
                <a:latin typeface="Times New Roman"/>
                <a:cs typeface="Times New Roman"/>
              </a:rPr>
              <a:t>per la conservazione e </a:t>
            </a:r>
            <a:r>
              <a:rPr sz="1200" spc="-5" dirty="0">
                <a:latin typeface="Times New Roman"/>
                <a:cs typeface="Times New Roman"/>
              </a:rPr>
              <a:t>l’abbellimento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creazioni morontiali.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su </a:t>
            </a:r>
            <a:r>
              <a:rPr sz="1200" dirty="0">
                <a:latin typeface="Times New Roman"/>
                <a:cs typeface="Times New Roman"/>
              </a:rPr>
              <a:t>Jerusem quello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intermedie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assistenti intermedi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lo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49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(523.2) 46:4.8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capitali dei sistemi </a:t>
            </a:r>
            <a:r>
              <a:rPr sz="1200" dirty="0">
                <a:latin typeface="Times New Roman"/>
                <a:cs typeface="Times New Roman"/>
              </a:rPr>
              <a:t>sono uniche </a:t>
            </a:r>
            <a:r>
              <a:rPr sz="1200" spc="-5" dirty="0">
                <a:latin typeface="Times New Roman"/>
                <a:cs typeface="Times New Roman"/>
              </a:rPr>
              <a:t>nel senso che </a:t>
            </a:r>
            <a:r>
              <a:rPr sz="1200" dirty="0">
                <a:latin typeface="Times New Roman"/>
                <a:cs typeface="Times New Roman"/>
              </a:rPr>
              <a:t>sono i soli mondi a </a:t>
            </a:r>
            <a:r>
              <a:rPr sz="1200" spc="-5" dirty="0">
                <a:latin typeface="Times New Roman"/>
                <a:cs typeface="Times New Roman"/>
              </a:rPr>
              <a:t>presentare quasi perfettamente </a:t>
            </a:r>
            <a:r>
              <a:rPr sz="1200" dirty="0">
                <a:latin typeface="Times New Roman"/>
                <a:cs typeface="Times New Roman"/>
              </a:rPr>
              <a:t>tutte e tre le fasi  </a:t>
            </a:r>
            <a:r>
              <a:rPr sz="1200" spc="-5" dirty="0">
                <a:latin typeface="Times New Roman"/>
                <a:cs typeface="Times New Roman"/>
              </a:rPr>
              <a:t>d’esistenza universale: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quella morontiale 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Sia che </a:t>
            </a:r>
            <a:r>
              <a:rPr sz="1200" dirty="0">
                <a:latin typeface="Times New Roman"/>
                <a:cs typeface="Times New Roman"/>
              </a:rPr>
              <a:t>siate una personalità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morontiale o 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voi vi </a:t>
            </a:r>
            <a:r>
              <a:rPr sz="1200" spc="-5" dirty="0">
                <a:latin typeface="Times New Roman"/>
                <a:cs typeface="Times New Roman"/>
              </a:rPr>
              <a:t>sentirete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casa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Jerusem.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stessa cosa è per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combinati, come le </a:t>
            </a:r>
            <a:r>
              <a:rPr sz="1200" spc="-5" dirty="0">
                <a:latin typeface="Times New Roman"/>
                <a:cs typeface="Times New Roman"/>
              </a:rPr>
              <a:t>creature intermedie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 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(523.3) 46:4.9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costruzioni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di tipo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che morontiale, e </a:t>
            </a:r>
            <a:r>
              <a:rPr sz="1200" spc="-5" dirty="0">
                <a:latin typeface="Times New Roman"/>
                <a:cs typeface="Times New Roman"/>
              </a:rPr>
              <a:t>l’abbellimento </a:t>
            </a:r>
            <a:r>
              <a:rPr sz="1200" dirty="0">
                <a:latin typeface="Times New Roman"/>
                <a:cs typeface="Times New Roman"/>
              </a:rPr>
              <a:t>delle zone </a:t>
            </a:r>
            <a:r>
              <a:rPr sz="1200" spc="-5" dirty="0">
                <a:latin typeface="Times New Roman"/>
                <a:cs typeface="Times New Roman"/>
              </a:rPr>
              <a:t>puramente spirituali </a:t>
            </a:r>
            <a:r>
              <a:rPr sz="1200" dirty="0">
                <a:latin typeface="Times New Roman"/>
                <a:cs typeface="Times New Roman"/>
              </a:rPr>
              <a:t>non è  meno squisito e </a:t>
            </a:r>
            <a:r>
              <a:rPr sz="1200" spc="-5" dirty="0">
                <a:latin typeface="Times New Roman"/>
                <a:cs typeface="Times New Roman"/>
              </a:rPr>
              <a:t>completo. </a:t>
            </a:r>
            <a:r>
              <a:rPr sz="1200" dirty="0">
                <a:latin typeface="Times New Roman"/>
                <a:cs typeface="Times New Roman"/>
              </a:rPr>
              <a:t>Se solo </a:t>
            </a:r>
            <a:r>
              <a:rPr sz="1200" spc="-5" dirty="0">
                <a:latin typeface="Times New Roman"/>
                <a:cs typeface="Times New Roman"/>
              </a:rPr>
              <a:t>avessi parole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parlarvi dei </a:t>
            </a:r>
            <a:r>
              <a:rPr sz="1200" dirty="0">
                <a:latin typeface="Times New Roman"/>
                <a:cs typeface="Times New Roman"/>
              </a:rPr>
              <a:t>corrispondenti </a:t>
            </a:r>
            <a:r>
              <a:rPr sz="1200" spc="-5" dirty="0">
                <a:latin typeface="Times New Roman"/>
                <a:cs typeface="Times New Roman"/>
              </a:rPr>
              <a:t>morontiali del meraviglioso allestimento </a:t>
            </a:r>
            <a:r>
              <a:rPr sz="1200" spc="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Jerusem! Se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potessi descrivervi </a:t>
            </a:r>
            <a:r>
              <a:rPr sz="1200" dirty="0">
                <a:latin typeface="Times New Roman"/>
                <a:cs typeface="Times New Roman"/>
              </a:rPr>
              <a:t>la sublime </a:t>
            </a:r>
            <a:r>
              <a:rPr sz="1200" spc="-5" dirty="0">
                <a:latin typeface="Times New Roman"/>
                <a:cs typeface="Times New Roman"/>
              </a:rPr>
              <a:t>magnificenza </a:t>
            </a:r>
            <a:r>
              <a:rPr sz="1200" dirty="0">
                <a:latin typeface="Times New Roman"/>
                <a:cs typeface="Times New Roman"/>
              </a:rPr>
              <a:t>e la squisita </a:t>
            </a:r>
            <a:r>
              <a:rPr sz="1200" spc="-5" dirty="0">
                <a:latin typeface="Times New Roman"/>
                <a:cs typeface="Times New Roman"/>
              </a:rPr>
              <a:t>perfezione degli arredamenti spirituali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mondo  capitale!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fantasioso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della </a:t>
            </a:r>
            <a:r>
              <a:rPr sz="1200" dirty="0">
                <a:latin typeface="Times New Roman"/>
                <a:cs typeface="Times New Roman"/>
              </a:rPr>
              <a:t>bellezza e di completezza </a:t>
            </a:r>
            <a:r>
              <a:rPr sz="1200" spc="-5" dirty="0">
                <a:latin typeface="Times New Roman"/>
                <a:cs typeface="Times New Roman"/>
              </a:rPr>
              <a:t>dell’arredo difficilmente si </a:t>
            </a:r>
            <a:r>
              <a:rPr sz="1200" dirty="0">
                <a:latin typeface="Times New Roman"/>
                <a:cs typeface="Times New Roman"/>
              </a:rPr>
              <a:t>avvicinerebbe a  </a:t>
            </a:r>
            <a:r>
              <a:rPr sz="1200" spc="-5" dirty="0">
                <a:latin typeface="Times New Roman"/>
                <a:cs typeface="Times New Roman"/>
              </a:rPr>
              <a:t>queste magnificenze.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è solo il primo passo sulla via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perfezione </a:t>
            </a:r>
            <a:r>
              <a:rPr sz="1200" spc="-5" dirty="0">
                <a:latin typeface="Times New Roman"/>
                <a:cs typeface="Times New Roman"/>
              </a:rPr>
              <a:t>superna 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66100" cy="39693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cerchi 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Jerusem</a:t>
            </a:r>
            <a:endParaRPr sz="1600">
              <a:latin typeface="Times New Roman"/>
              <a:cs typeface="Times New Roman"/>
            </a:endParaRPr>
          </a:p>
          <a:p>
            <a:pPr marL="63500" marR="25146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(523.4) 46:5.1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riserve residenziali </a:t>
            </a:r>
            <a:r>
              <a:rPr sz="1200" spc="-5" dirty="0">
                <a:latin typeface="Times New Roman"/>
                <a:cs typeface="Times New Roman"/>
              </a:rPr>
              <a:t>assegnate ai gruppi maggiori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sono denominate 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menzionati in queste </a:t>
            </a:r>
            <a:r>
              <a:rPr sz="1200" spc="-5" dirty="0">
                <a:latin typeface="Times New Roman"/>
                <a:cs typeface="Times New Roman"/>
              </a:rPr>
              <a:t>esposizioni </a:t>
            </a:r>
            <a:r>
              <a:rPr sz="1200" dirty="0">
                <a:latin typeface="Times New Roman"/>
                <a:cs typeface="Times New Roman"/>
              </a:rPr>
              <a:t>sono 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(523.5) 46:5.2 </a:t>
            </a:r>
            <a:r>
              <a:rPr sz="1200" dirty="0">
                <a:latin typeface="Times New Roman"/>
                <a:cs typeface="Times New Roman"/>
              </a:rPr>
              <a:t>1. 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(523.6) 46:5.3 </a:t>
            </a:r>
            <a:r>
              <a:rPr sz="1200" dirty="0">
                <a:latin typeface="Times New Roman"/>
                <a:cs typeface="Times New Roman"/>
              </a:rPr>
              <a:t>2. 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20700" marR="6870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(523.7) 46:5.4 </a:t>
            </a:r>
            <a:r>
              <a:rPr sz="1200" dirty="0">
                <a:latin typeface="Times New Roman"/>
                <a:cs typeface="Times New Roman"/>
              </a:rPr>
              <a:t>3. 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Aiuti d’Universo, compresi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assegnati ai Figli Istruttori  Trinitari.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(523.8) 46:5.5 </a:t>
            </a:r>
            <a:r>
              <a:rPr sz="1200" dirty="0">
                <a:latin typeface="Times New Roman"/>
                <a:cs typeface="Times New Roman"/>
              </a:rPr>
              <a:t>4. 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Controllori Fisici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(523.9) 46:5.6 </a:t>
            </a:r>
            <a:r>
              <a:rPr sz="1200" dirty="0">
                <a:latin typeface="Times New Roman"/>
                <a:cs typeface="Times New Roman"/>
              </a:rPr>
              <a:t>5. 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ascendenti incaricati, comprese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(523.10)  46:5.7  </a:t>
            </a:r>
            <a:r>
              <a:rPr sz="1200" dirty="0">
                <a:latin typeface="Times New Roman"/>
                <a:cs typeface="Times New Roman"/>
              </a:rPr>
              <a:t>6. 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colonie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cortesia.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(523.11)  46:5.8  </a:t>
            </a:r>
            <a:r>
              <a:rPr sz="1200" dirty="0">
                <a:latin typeface="Times New Roman"/>
                <a:cs typeface="Times New Roman"/>
              </a:rPr>
              <a:t>7. 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della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(523.12) 46:5.9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raggruppamenti </a:t>
            </a:r>
            <a:r>
              <a:rPr sz="1200" dirty="0">
                <a:latin typeface="Times New Roman"/>
                <a:cs typeface="Times New Roman"/>
              </a:rPr>
              <a:t>residenziali 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sette cerchi concentrici </a:t>
            </a:r>
            <a:r>
              <a:rPr sz="1200" dirty="0">
                <a:latin typeface="Times New Roman"/>
                <a:cs typeface="Times New Roman"/>
              </a:rPr>
              <a:t>via via più </a:t>
            </a:r>
            <a:r>
              <a:rPr sz="1200" spc="-5" dirty="0">
                <a:latin typeface="Times New Roman"/>
                <a:cs typeface="Times New Roman"/>
              </a:rPr>
              <a:t>elevati. Essi </a:t>
            </a:r>
            <a:r>
              <a:rPr sz="1200" dirty="0">
                <a:latin typeface="Times New Roman"/>
                <a:cs typeface="Times New Roman"/>
              </a:rPr>
              <a:t>sono tutti  </a:t>
            </a:r>
            <a:r>
              <a:rPr sz="1200" spc="-5" dirty="0">
                <a:latin typeface="Times New Roman"/>
                <a:cs typeface="Times New Roman"/>
              </a:rPr>
              <a:t>costruiti secondo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modello, ma sono di </a:t>
            </a:r>
            <a:r>
              <a:rPr sz="1200" spc="-5" dirty="0">
                <a:latin typeface="Times New Roman"/>
                <a:cs typeface="Times New Roman"/>
              </a:rPr>
              <a:t>dimensioni diverse </a:t>
            </a:r>
            <a:r>
              <a:rPr sz="1200" dirty="0">
                <a:latin typeface="Times New Roman"/>
                <a:cs typeface="Times New Roman"/>
              </a:rPr>
              <a:t>e realizzati </a:t>
            </a:r>
            <a:r>
              <a:rPr sz="1200" spc="-5" dirty="0">
                <a:latin typeface="Times New Roman"/>
                <a:cs typeface="Times New Roman"/>
              </a:rPr>
              <a:t>con materiali </a:t>
            </a:r>
            <a:r>
              <a:rPr sz="1200" dirty="0">
                <a:latin typeface="Times New Roman"/>
                <a:cs typeface="Times New Roman"/>
              </a:rPr>
              <a:t>differenti. Sono </a:t>
            </a:r>
            <a:r>
              <a:rPr sz="1200" spc="-5" dirty="0">
                <a:latin typeface="Times New Roman"/>
                <a:cs typeface="Times New Roman"/>
              </a:rPr>
              <a:t>tutti contornati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muri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03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7244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cinta di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proporzioni, </a:t>
            </a:r>
            <a:r>
              <a:rPr sz="1200" spc="-5" dirty="0">
                <a:latin typeface="Times New Roman"/>
                <a:cs typeface="Times New Roman"/>
              </a:rPr>
              <a:t>che si elevano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formare ampi </a:t>
            </a:r>
            <a:r>
              <a:rPr sz="1200" dirty="0">
                <a:latin typeface="Times New Roman"/>
                <a:cs typeface="Times New Roman"/>
              </a:rPr>
              <a:t>viali che attorniano </a:t>
            </a:r>
            <a:r>
              <a:rPr sz="1200" spc="-5" dirty="0">
                <a:latin typeface="Times New Roman"/>
                <a:cs typeface="Times New Roman"/>
              </a:rPr>
              <a:t>interamente ogni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cerchi  concentrici.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(524.1) 46:5.10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Cerchi </a:t>
            </a:r>
            <a:r>
              <a:rPr sz="1200" i="1" dirty="0">
                <a:latin typeface="Times New Roman"/>
                <a:cs typeface="Times New Roman"/>
              </a:rPr>
              <a:t>dei Figli di Dio.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abbiano </a:t>
            </a:r>
            <a:r>
              <a:rPr sz="1200" dirty="0">
                <a:latin typeface="Times New Roman"/>
                <a:cs typeface="Times New Roman"/>
              </a:rPr>
              <a:t>un pianeta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proprio,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transizione, essi occupano anche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estesi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su Jerusem.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i mortali ascendenti </a:t>
            </a:r>
            <a:r>
              <a:rPr sz="1200" spc="-5" dirty="0">
                <a:latin typeface="Times New Roman"/>
                <a:cs typeface="Times New Roman"/>
              </a:rPr>
              <a:t>si  mescolano liberamente </a:t>
            </a:r>
            <a:r>
              <a:rPr sz="1200" dirty="0">
                <a:latin typeface="Times New Roman"/>
                <a:cs typeface="Times New Roman"/>
              </a:rPr>
              <a:t>con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10" dirty="0">
                <a:latin typeface="Times New Roman"/>
                <a:cs typeface="Times New Roman"/>
              </a:rPr>
              <a:t>Là </a:t>
            </a:r>
            <a:r>
              <a:rPr sz="1200" spc="-5" dirty="0">
                <a:latin typeface="Times New Roman"/>
                <a:cs typeface="Times New Roman"/>
              </a:rPr>
              <a:t>conoscerete personalmente ed amerete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ma la loro vita 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è per lo più ristretta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satelliti. Nei 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tuttavia, 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osservare all’opera  questi vari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filiazione. </a:t>
            </a:r>
            <a:r>
              <a:rPr sz="1200" dirty="0">
                <a:latin typeface="Times New Roman"/>
                <a:cs typeface="Times New Roman"/>
              </a:rPr>
              <a:t>E poiché la visione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ha una portata </a:t>
            </a:r>
            <a:r>
              <a:rPr sz="1200" spc="-5" dirty="0">
                <a:latin typeface="Times New Roman"/>
                <a:cs typeface="Times New Roman"/>
              </a:rPr>
              <a:t>enorme,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circolare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viali dei Figli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guardare dall’alto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misteriose attività dei loro </a:t>
            </a:r>
            <a:r>
              <a:rPr sz="1200" dirty="0">
                <a:latin typeface="Times New Roman"/>
                <a:cs typeface="Times New Roman"/>
              </a:rPr>
              <a:t>numerosi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393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(524.2) 46:5.11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sono concentrici e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che ciascuno dei cerchi </a:t>
            </a:r>
            <a:r>
              <a:rPr sz="1200" dirty="0">
                <a:latin typeface="Times New Roman"/>
                <a:cs typeface="Times New Roman"/>
              </a:rPr>
              <a:t>esterni più 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domina </a:t>
            </a:r>
            <a:r>
              <a:rPr sz="1200" spc="-5" dirty="0">
                <a:latin typeface="Times New Roman"/>
                <a:cs typeface="Times New Roman"/>
              </a:rPr>
              <a:t>quelli interni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piccoli, essendo 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essi circondato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muro </a:t>
            </a:r>
            <a:r>
              <a:rPr sz="1200" dirty="0">
                <a:latin typeface="Times New Roman"/>
                <a:cs typeface="Times New Roman"/>
              </a:rPr>
              <a:t>di cinta </a:t>
            </a:r>
            <a:r>
              <a:rPr sz="1200" spc="-5" dirty="0">
                <a:latin typeface="Times New Roman"/>
                <a:cs typeface="Times New Roman"/>
              </a:rPr>
              <a:t>che forma passeggio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pubblico.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mura sono costruite in </a:t>
            </a:r>
            <a:r>
              <a:rPr sz="1200" spc="-5" dirty="0">
                <a:latin typeface="Times New Roman"/>
                <a:cs typeface="Times New Roman"/>
              </a:rPr>
              <a:t>gemme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cristallo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splendore scintillante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elevate da </a:t>
            </a:r>
            <a:r>
              <a:rPr sz="1200" spc="-5" dirty="0">
                <a:latin typeface="Times New Roman"/>
                <a:cs typeface="Times New Roman"/>
              </a:rPr>
              <a:t>permettere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guardare</a:t>
            </a:r>
            <a:endParaRPr sz="1200">
              <a:latin typeface="Times New Roman"/>
              <a:cs typeface="Times New Roman"/>
            </a:endParaRPr>
          </a:p>
          <a:p>
            <a:pPr marL="88900" marR="211454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dall’alto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loro rispettivi cerchi residenziali.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porte — da cinquantamila a </a:t>
            </a:r>
            <a:r>
              <a:rPr sz="1200" spc="-5" dirty="0">
                <a:latin typeface="Times New Roman"/>
                <a:cs typeface="Times New Roman"/>
              </a:rPr>
              <a:t>centocinquantamila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aprono </a:t>
            </a:r>
            <a:r>
              <a:rPr sz="1200" spc="-5" dirty="0">
                <a:latin typeface="Times New Roman"/>
                <a:cs typeface="Times New Roman"/>
              </a:rPr>
              <a:t>su  ciascuna </a:t>
            </a:r>
            <a:r>
              <a:rPr sz="1200" dirty="0">
                <a:latin typeface="Times New Roman"/>
                <a:cs typeface="Times New Roman"/>
              </a:rPr>
              <a:t>di queste mura sono </a:t>
            </a:r>
            <a:r>
              <a:rPr sz="1200" spc="-5" dirty="0">
                <a:latin typeface="Times New Roman"/>
                <a:cs typeface="Times New Roman"/>
              </a:rPr>
              <a:t>fatte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cristalli</a:t>
            </a:r>
            <a:r>
              <a:rPr sz="1200" spc="-5" dirty="0">
                <a:latin typeface="Times New Roman"/>
                <a:cs typeface="Times New Roman"/>
              </a:rPr>
              <a:t> perlacei.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(524.3) 46:5.12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cerchio del dominio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loro gruppi </a:t>
            </a:r>
            <a:r>
              <a:rPr sz="1200" dirty="0">
                <a:latin typeface="Times New Roman"/>
                <a:cs typeface="Times New Roman"/>
              </a:rPr>
              <a:t>personali. </a:t>
            </a:r>
            <a:r>
              <a:rPr sz="1200" spc="-5" dirty="0">
                <a:latin typeface="Times New Roman"/>
                <a:cs typeface="Times New Roman"/>
              </a:rPr>
              <a:t>Qui si concentrano </a:t>
            </a:r>
            <a:r>
              <a:rPr sz="1200" dirty="0">
                <a:latin typeface="Times New Roman"/>
                <a:cs typeface="Times New Roman"/>
              </a:rPr>
              <a:t>tutti  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attività immediate dei </a:t>
            </a:r>
            <a:r>
              <a:rPr sz="1200" dirty="0">
                <a:latin typeface="Times New Roman"/>
                <a:cs typeface="Times New Roman"/>
              </a:rPr>
              <a:t>servizi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Figli giuridici. </a:t>
            </a:r>
            <a:r>
              <a:rPr sz="1200" dirty="0">
                <a:latin typeface="Times New Roman"/>
                <a:cs typeface="Times New Roman"/>
              </a:rPr>
              <a:t>È ugualmente </a:t>
            </a:r>
            <a:r>
              <a:rPr sz="1200" spc="-5" dirty="0">
                <a:latin typeface="Times New Roman"/>
                <a:cs typeface="Times New Roman"/>
              </a:rPr>
              <a:t>tramite questo centro  che gli Avonal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mantengono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11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(524.4) 46:5.13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cerchio è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Figli Istruttori Trinitari.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dominio </a:t>
            </a:r>
            <a:r>
              <a:rPr sz="1200" spc="-5" dirty="0">
                <a:latin typeface="Times New Roman"/>
                <a:cs typeface="Times New Roman"/>
              </a:rPr>
              <a:t>sacro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Daynal </a:t>
            </a:r>
            <a:r>
              <a:rPr sz="1200" dirty="0">
                <a:latin typeface="Times New Roman"/>
                <a:cs typeface="Times New Roman"/>
              </a:rPr>
              <a:t>ed i loro associati  </a:t>
            </a:r>
            <a:r>
              <a:rPr sz="1200" spc="-5" dirty="0">
                <a:latin typeface="Times New Roman"/>
                <a:cs typeface="Times New Roman"/>
              </a:rPr>
              <a:t>proseguono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 dei Figli Istruttori </a:t>
            </a:r>
            <a:r>
              <a:rPr sz="1200" dirty="0">
                <a:latin typeface="Times New Roman"/>
                <a:cs typeface="Times New Roman"/>
              </a:rPr>
              <a:t>primari </a:t>
            </a:r>
            <a:r>
              <a:rPr sz="1200" spc="-5" dirty="0">
                <a:latin typeface="Times New Roman"/>
                <a:cs typeface="Times New Roman"/>
              </a:rPr>
              <a:t>appena arrivati. </a:t>
            </a:r>
            <a:r>
              <a:rPr sz="1200" dirty="0">
                <a:latin typeface="Times New Roman"/>
                <a:cs typeface="Times New Roman"/>
              </a:rPr>
              <a:t>Ed in tutto </a:t>
            </a:r>
            <a:r>
              <a:rPr sz="1200" spc="-5" dirty="0">
                <a:latin typeface="Times New Roman"/>
                <a:cs typeface="Times New Roman"/>
              </a:rPr>
              <a:t>questo lavoro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abilmente </a:t>
            </a:r>
            <a:r>
              <a:rPr sz="1200" dirty="0">
                <a:latin typeface="Times New Roman"/>
                <a:cs typeface="Times New Roman"/>
              </a:rPr>
              <a:t>assistiti da una  divisione di </a:t>
            </a:r>
            <a:r>
              <a:rPr sz="1200" spc="-5" dirty="0">
                <a:latin typeface="Times New Roman"/>
                <a:cs typeface="Times New Roman"/>
              </a:rPr>
              <a:t>certi coordinati dei Brillanti Astri della Sera.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occupano un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spc="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Daynal.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299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3531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83185">
              <a:lnSpc>
                <a:spcPts val="1380"/>
              </a:lnSpc>
              <a:spcBef>
                <a:spcPts val="195"/>
              </a:spcBef>
            </a:pP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locale sono i </a:t>
            </a:r>
            <a:r>
              <a:rPr sz="1200" spc="-5" dirty="0">
                <a:latin typeface="Times New Roman"/>
                <a:cs typeface="Times New Roman"/>
              </a:rPr>
              <a:t>Figli Istruttori Trinitari che rappresentano personalmente </a:t>
            </a:r>
            <a:r>
              <a:rPr sz="1200" dirty="0">
                <a:latin typeface="Times New Roman"/>
                <a:cs typeface="Times New Roman"/>
              </a:rPr>
              <a:t>più da vicino il </a:t>
            </a:r>
            <a:r>
              <a:rPr sz="1200" spc="-5" dirty="0">
                <a:latin typeface="Times New Roman"/>
                <a:cs typeface="Times New Roman"/>
              </a:rPr>
              <a:t>Padre Universale;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meno esseri originati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Trinità. Questo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è un dominio di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interesse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la popolazione di 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08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(524.5) 46:5.14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cerchio è </a:t>
            </a:r>
            <a:r>
              <a:rPr sz="1200" spc="-5" dirty="0">
                <a:latin typeface="Times New Roman"/>
                <a:cs typeface="Times New Roman"/>
              </a:rPr>
              <a:t>riservato ai </a:t>
            </a:r>
            <a:r>
              <a:rPr sz="1200" dirty="0">
                <a:latin typeface="Times New Roman"/>
                <a:cs typeface="Times New Roman"/>
              </a:rPr>
              <a:t>Melchizedek. </a:t>
            </a:r>
            <a:r>
              <a:rPr sz="1200" spc="-5" dirty="0">
                <a:latin typeface="Times New Roman"/>
                <a:cs typeface="Times New Roman"/>
              </a:rPr>
              <a:t>Qui risiedono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del sistema che </a:t>
            </a:r>
            <a:r>
              <a:rPr sz="1200" dirty="0">
                <a:latin typeface="Times New Roman"/>
                <a:cs typeface="Times New Roman"/>
              </a:rPr>
              <a:t>sovrintendono le </a:t>
            </a:r>
            <a:r>
              <a:rPr sz="1200" spc="-5" dirty="0">
                <a:latin typeface="Times New Roman"/>
                <a:cs typeface="Times New Roman"/>
              </a:rPr>
              <a:t>attività quasi infinite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 Figli versatili. A partire dal </a:t>
            </a:r>
            <a:r>
              <a:rPr sz="1200" dirty="0">
                <a:latin typeface="Times New Roman"/>
                <a:cs typeface="Times New Roman"/>
              </a:rPr>
              <a:t>primo mondo delle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e per tutta 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ascendenti su Jerusem,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sono i loro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adottivi ed i loro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presenti.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sbagliato affermare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l’influenza </a:t>
            </a:r>
            <a:r>
              <a:rPr sz="1200" spc="-5" dirty="0">
                <a:latin typeface="Times New Roman"/>
                <a:cs typeface="Times New Roman"/>
              </a:rPr>
              <a:t>dominante su Jerusem all’infuori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continue dei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Figlie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(524.6) 46:5.15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cerchio è la </a:t>
            </a:r>
            <a:r>
              <a:rPr sz="1200" spc="-5" dirty="0">
                <a:latin typeface="Times New Roman"/>
                <a:cs typeface="Times New Roman"/>
              </a:rPr>
              <a:t>dimora dei Vorondadek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gli altri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visitatori ed </a:t>
            </a:r>
            <a:r>
              <a:rPr sz="1200" spc="-5" dirty="0">
                <a:latin typeface="Times New Roman"/>
                <a:cs typeface="Times New Roman"/>
              </a:rPr>
              <a:t>osservatori </a:t>
            </a:r>
            <a:r>
              <a:rPr sz="1200" dirty="0">
                <a:latin typeface="Times New Roman"/>
                <a:cs typeface="Times New Roman"/>
              </a:rPr>
              <a:t>che non sono  </a:t>
            </a:r>
            <a:r>
              <a:rPr sz="1200" spc="-5" dirty="0">
                <a:latin typeface="Times New Roman"/>
                <a:cs typeface="Times New Roman"/>
              </a:rPr>
              <a:t>alloggiati altrove. Gli Altissimi Padri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dimorano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visita </a:t>
            </a:r>
            <a:r>
              <a:rPr sz="1200" spc="-5" dirty="0">
                <a:latin typeface="Times New Roman"/>
                <a:cs typeface="Times New Roman"/>
              </a:rPr>
              <a:t>d’ispezione nel sistema  locale.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 ed i </a:t>
            </a:r>
            <a:r>
              <a:rPr sz="1200" spc="-5" dirty="0">
                <a:latin typeface="Times New Roman"/>
                <a:cs typeface="Times New Roman"/>
              </a:rPr>
              <a:t>Censori Universali risiedono </a:t>
            </a:r>
            <a:r>
              <a:rPr sz="1200" dirty="0">
                <a:latin typeface="Times New Roman"/>
                <a:cs typeface="Times New Roman"/>
              </a:rPr>
              <a:t>tutti in questo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quando sono in servizio  </a:t>
            </a:r>
            <a:r>
              <a:rPr sz="1200" spc="-5" dirty="0">
                <a:latin typeface="Times New Roman"/>
                <a:cs typeface="Times New Roman"/>
              </a:rPr>
              <a:t>nel 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03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(524.7) 46:5.16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dimora dei Lanonandek, </a:t>
            </a:r>
            <a:r>
              <a:rPr sz="1200" dirty="0">
                <a:latin typeface="Times New Roman"/>
                <a:cs typeface="Times New Roman"/>
              </a:rPr>
              <a:t>l’ordine di </a:t>
            </a:r>
            <a:r>
              <a:rPr sz="1200" spc="-5" dirty="0">
                <a:latin typeface="Times New Roman"/>
                <a:cs typeface="Times New Roman"/>
              </a:rPr>
              <a:t>filiazione dei 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Principi Planetari. </a:t>
            </a:r>
            <a:r>
              <a:rPr sz="1200" dirty="0">
                <a:latin typeface="Times New Roman"/>
                <a:cs typeface="Times New Roman"/>
              </a:rPr>
              <a:t>I tre  </a:t>
            </a:r>
            <a:r>
              <a:rPr sz="1200" spc="-5" dirty="0">
                <a:latin typeface="Times New Roman"/>
                <a:cs typeface="Times New Roman"/>
              </a:rPr>
              <a:t>gruppi si </a:t>
            </a:r>
            <a:r>
              <a:rPr sz="1200" dirty="0">
                <a:latin typeface="Times New Roman"/>
                <a:cs typeface="Times New Roman"/>
              </a:rPr>
              <a:t>fondono in uno </a:t>
            </a:r>
            <a:r>
              <a:rPr sz="1200" spc="-5" dirty="0">
                <a:latin typeface="Times New Roman"/>
                <a:cs typeface="Times New Roman"/>
              </a:rPr>
              <a:t>quando abitano questo </a:t>
            </a:r>
            <a:r>
              <a:rPr sz="1200" dirty="0">
                <a:latin typeface="Times New Roman"/>
                <a:cs typeface="Times New Roman"/>
              </a:rPr>
              <a:t>dominio.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riserve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sono </a:t>
            </a:r>
            <a:r>
              <a:rPr sz="1200" spc="-5" dirty="0">
                <a:latin typeface="Times New Roman"/>
                <a:cs typeface="Times New Roman"/>
              </a:rPr>
              <a:t>tenute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cerchio, </a:t>
            </a:r>
            <a:r>
              <a:rPr sz="1200" dirty="0">
                <a:latin typeface="Times New Roman"/>
                <a:cs typeface="Times New Roman"/>
              </a:rPr>
              <a:t>mentre il Sovrano  </a:t>
            </a:r>
            <a:r>
              <a:rPr sz="1200" spc="-5" dirty="0">
                <a:latin typeface="Times New Roman"/>
                <a:cs typeface="Times New Roman"/>
              </a:rPr>
              <a:t>del Sistema </a:t>
            </a:r>
            <a:r>
              <a:rPr sz="1200" dirty="0">
                <a:latin typeface="Times New Roman"/>
                <a:cs typeface="Times New Roman"/>
              </a:rPr>
              <a:t>ha un tempio situato </a:t>
            </a:r>
            <a:r>
              <a:rPr sz="1200" spc="-5" dirty="0">
                <a:latin typeface="Times New Roman"/>
                <a:cs typeface="Times New Roman"/>
              </a:rPr>
              <a:t>al centro del gruppo </a:t>
            </a:r>
            <a:r>
              <a:rPr sz="1200" dirty="0">
                <a:latin typeface="Times New Roman"/>
                <a:cs typeface="Times New Roman"/>
              </a:rPr>
              <a:t>di costruzioni </a:t>
            </a:r>
            <a:r>
              <a:rPr sz="1200" spc="-5" dirty="0">
                <a:latin typeface="Times New Roman"/>
                <a:cs typeface="Times New Roman"/>
              </a:rPr>
              <a:t>governative sulla collina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dell’amministrazione.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574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(524.8) 46:5.17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cerchio è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soggiorno dei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del sistema.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sono riuniti </a:t>
            </a:r>
            <a:r>
              <a:rPr sz="1200" spc="5" dirty="0">
                <a:latin typeface="Times New Roman"/>
                <a:cs typeface="Times New Roman"/>
              </a:rPr>
              <a:t>qui, </a:t>
            </a:r>
            <a:r>
              <a:rPr sz="1200" dirty="0">
                <a:latin typeface="Times New Roman"/>
                <a:cs typeface="Times New Roman"/>
              </a:rPr>
              <a:t>e  da qui </a:t>
            </a:r>
            <a:r>
              <a:rPr sz="1200" spc="-5" dirty="0">
                <a:latin typeface="Times New Roman"/>
                <a:cs typeface="Times New Roman"/>
              </a:rPr>
              <a:t>partono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destinazioni nei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51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(524.9) 46:5.18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settimo cerchio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luogo d’incontro dei figli ascendenti,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incaricati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temporaneamente </a:t>
            </a:r>
            <a:r>
              <a:rPr sz="1200" dirty="0">
                <a:latin typeface="Times New Roman"/>
                <a:cs typeface="Times New Roman"/>
              </a:rPr>
              <a:t>in funzione  sulla </a:t>
            </a:r>
            <a:r>
              <a:rPr sz="1200" spc="-5" dirty="0">
                <a:latin typeface="Times New Roman"/>
                <a:cs typeface="Times New Roman"/>
              </a:rPr>
              <a:t>capitale del sistema assieme alle </a:t>
            </a:r>
            <a:r>
              <a:rPr sz="1200" dirty="0">
                <a:latin typeface="Times New Roman"/>
                <a:cs typeface="Times New Roman"/>
              </a:rPr>
              <a:t>loro consorti </a:t>
            </a:r>
            <a:r>
              <a:rPr sz="1200" spc="-5" dirty="0">
                <a:latin typeface="Times New Roman"/>
                <a:cs typeface="Times New Roman"/>
              </a:rPr>
              <a:t>serafiche.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ex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aventi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status superiore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cittadini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458469"/>
            <a:ext cx="8086090" cy="2173605"/>
          </a:xfrm>
          <a:prstGeom prst="rect">
            <a:avLst/>
          </a:prstGeom>
        </p:spPr>
        <p:txBody>
          <a:bodyPr vert="horz" wrap="square" lIns="0" tIns="673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530"/>
              </a:spcBef>
            </a:pP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48: </a:t>
            </a:r>
            <a:r>
              <a:rPr sz="1200" spc="-10" dirty="0">
                <a:latin typeface="Times New Roman"/>
                <a:cs typeface="Times New Roman"/>
                <a:hlinkClick r:id="rId2" action="ppaction://hlinksldjump"/>
              </a:rPr>
              <a:t>La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vita </a:t>
            </a:r>
            <a:r>
              <a:rPr sz="1200" spc="-5" dirty="0">
                <a:latin typeface="Times New Roman"/>
                <a:cs typeface="Times New Roman"/>
                <a:hlinkClick r:id="rId2" action="ppaction://hlinksldjump"/>
              </a:rPr>
              <a:t>morontiale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........................................................................................................................................................</a:t>
            </a:r>
            <a:r>
              <a:rPr sz="1200" spc="-130" dirty="0">
                <a:latin typeface="Times New Roman"/>
                <a:cs typeface="Times New Roman"/>
                <a:hlinkClick r:id="rId2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2" action="ppaction://hlinksldjump"/>
              </a:rPr>
              <a:t>328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3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49: I mondi abitati ..............................................................................................................................................................</a:t>
            </a:r>
            <a:r>
              <a:rPr sz="1200" spc="-220" dirty="0">
                <a:latin typeface="Times New Roman"/>
                <a:cs typeface="Times New Roman"/>
                <a:hlinkClick r:id="rId3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3" action="ppaction://hlinksldjump"/>
              </a:rPr>
              <a:t>361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0"/>
              </a:spcBef>
            </a:pP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50: I </a:t>
            </a:r>
            <a:r>
              <a:rPr sz="1200" spc="-5" dirty="0">
                <a:latin typeface="Times New Roman"/>
                <a:cs typeface="Times New Roman"/>
                <a:hlinkClick r:id="rId4" action="ppaction://hlinksldjump"/>
              </a:rPr>
              <a:t>Principi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Planetari........................................................................................................................................................</a:t>
            </a:r>
            <a:r>
              <a:rPr sz="1200" spc="-85" dirty="0">
                <a:latin typeface="Times New Roman"/>
                <a:cs typeface="Times New Roman"/>
                <a:hlinkClick r:id="rId4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4" action="ppaction://hlinksldjump"/>
              </a:rPr>
              <a:t>384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51: </a:t>
            </a:r>
            <a:r>
              <a:rPr sz="1200" spc="-5" dirty="0">
                <a:latin typeface="Times New Roman"/>
                <a:cs typeface="Times New Roman"/>
                <a:hlinkClick r:id="rId5" action="ppaction://hlinksldjump"/>
              </a:rPr>
              <a:t>Gli Adami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Planetari......................................................................................................................................................</a:t>
            </a:r>
            <a:r>
              <a:rPr sz="1200" spc="-70" dirty="0">
                <a:latin typeface="Times New Roman"/>
                <a:cs typeface="Times New Roman"/>
                <a:hlinkClick r:id="rId5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5" action="ppaction://hlinksldjump"/>
              </a:rPr>
              <a:t>397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52: </a:t>
            </a:r>
            <a:r>
              <a:rPr sz="1200" spc="-10" dirty="0">
                <a:latin typeface="Times New Roman"/>
                <a:cs typeface="Times New Roman"/>
                <a:hlinkClick r:id="rId6" action="ppaction://hlinksldjump"/>
              </a:rPr>
              <a:t>Le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epoche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planetarie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dei </a:t>
            </a:r>
            <a:r>
              <a:rPr sz="1200" spc="-5" dirty="0">
                <a:latin typeface="Times New Roman"/>
                <a:cs typeface="Times New Roman"/>
                <a:hlinkClick r:id="rId6" action="ppaction://hlinksldjump"/>
              </a:rPr>
              <a:t>mortali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..................................................................................................................................</a:t>
            </a:r>
            <a:r>
              <a:rPr sz="1200" spc="-165" dirty="0">
                <a:latin typeface="Times New Roman"/>
                <a:cs typeface="Times New Roman"/>
                <a:hlinkClick r:id="rId6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6" action="ppaction://hlinksldjump"/>
              </a:rPr>
              <a:t>412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53: </a:t>
            </a:r>
            <a:r>
              <a:rPr sz="1200" spc="-10" dirty="0">
                <a:latin typeface="Times New Roman"/>
                <a:cs typeface="Times New Roman"/>
                <a:hlinkClick r:id="rId7" action="ppaction://hlinksldjump"/>
              </a:rPr>
              <a:t>La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ribellione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7" action="ppaction://hlinksldjump"/>
              </a:rPr>
              <a:t>Lucifero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..............................................................................................................................................</a:t>
            </a:r>
            <a:r>
              <a:rPr sz="1200" spc="-60" dirty="0">
                <a:latin typeface="Times New Roman"/>
                <a:cs typeface="Times New Roman"/>
                <a:hlinkClick r:id="rId7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7" action="ppaction://hlinksldjump"/>
              </a:rPr>
              <a:t>433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54: I problemi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della ribellione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di </a:t>
            </a:r>
            <a:r>
              <a:rPr sz="1200" spc="-5" dirty="0">
                <a:latin typeface="Times New Roman"/>
                <a:cs typeface="Times New Roman"/>
                <a:hlinkClick r:id="rId8" action="ppaction://hlinksldjump"/>
              </a:rPr>
              <a:t>Lucifero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.........................................................................................................................</a:t>
            </a:r>
            <a:r>
              <a:rPr sz="1200" spc="-170" dirty="0">
                <a:latin typeface="Times New Roman"/>
                <a:cs typeface="Times New Roman"/>
                <a:hlinkClick r:id="rId8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8" action="ppaction://hlinksldjump"/>
              </a:rPr>
              <a:t>453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55: </a:t>
            </a:r>
            <a:r>
              <a:rPr sz="1200" spc="-10" dirty="0">
                <a:latin typeface="Times New Roman"/>
                <a:cs typeface="Times New Roman"/>
                <a:hlinkClick r:id="rId9" action="ppaction://hlinksldjump"/>
              </a:rPr>
              <a:t>Le </a:t>
            </a:r>
            <a:r>
              <a:rPr sz="1200" spc="-5" dirty="0">
                <a:latin typeface="Times New Roman"/>
                <a:cs typeface="Times New Roman"/>
                <a:hlinkClick r:id="rId9" action="ppaction://hlinksldjump"/>
              </a:rPr>
              <a:t>sfere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di luce e vita ...................................................................................................................................................</a:t>
            </a:r>
            <a:r>
              <a:rPr sz="1200" spc="-160" dirty="0">
                <a:latin typeface="Times New Roman"/>
                <a:cs typeface="Times New Roman"/>
                <a:hlinkClick r:id="rId9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9" action="ppaction://hlinksldjump"/>
              </a:rPr>
              <a:t>467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445"/>
              </a:spcBef>
            </a:pP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Fascicolo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56: </a:t>
            </a:r>
            <a:r>
              <a:rPr sz="1200" spc="-5" dirty="0">
                <a:latin typeface="Times New Roman"/>
                <a:cs typeface="Times New Roman"/>
                <a:hlinkClick r:id="rId10" action="ppaction://hlinksldjump"/>
              </a:rPr>
              <a:t>L’unità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universale.........................................................................................................................................................</a:t>
            </a:r>
            <a:r>
              <a:rPr sz="1200" spc="-75" dirty="0">
                <a:latin typeface="Times New Roman"/>
                <a:cs typeface="Times New Roman"/>
                <a:hlinkClick r:id="rId10" action="ppaction://hlinksldjump"/>
              </a:rPr>
              <a:t> </a:t>
            </a:r>
            <a:r>
              <a:rPr sz="1200" dirty="0">
                <a:latin typeface="Times New Roman"/>
                <a:cs typeface="Times New Roman"/>
                <a:hlinkClick r:id="rId10" action="ppaction://hlinksldjump"/>
              </a:rPr>
              <a:t>497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309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28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strettamente collegate all’amministrazione del Superuniverso </a:t>
            </a:r>
            <a:r>
              <a:rPr sz="1200" dirty="0">
                <a:latin typeface="Times New Roman"/>
                <a:cs typeface="Times New Roman"/>
              </a:rPr>
              <a:t>che non i </a:t>
            </a:r>
            <a:r>
              <a:rPr sz="1200" spc="-5" dirty="0">
                <a:latin typeface="Times New Roman"/>
                <a:cs typeface="Times New Roman"/>
              </a:rPr>
              <a:t>sistemi locali,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sono amministrati esclusivamente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native </a:t>
            </a:r>
            <a:r>
              <a:rPr sz="1200" spc="-5" dirty="0">
                <a:latin typeface="Times New Roman"/>
                <a:cs typeface="Times New Roman"/>
              </a:rPr>
              <a:t>dell’Universo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L’amministrazione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generale</a:t>
            </a:r>
            <a:endParaRPr sz="1600">
              <a:latin typeface="Times New Roman"/>
              <a:cs typeface="Times New Roman"/>
            </a:endParaRPr>
          </a:p>
          <a:p>
            <a:pPr marL="88900" marR="163195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(371.3) 33:6.1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è il capo </a:t>
            </a:r>
            <a:r>
              <a:rPr sz="1200" spc="-5" dirty="0">
                <a:latin typeface="Times New Roman"/>
                <a:cs typeface="Times New Roman"/>
              </a:rPr>
              <a:t>esecutivo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l’amministratore effettivo </a:t>
            </a:r>
            <a:r>
              <a:rPr sz="1200" dirty="0">
                <a:latin typeface="Times New Roman"/>
                <a:cs typeface="Times New Roman"/>
              </a:rPr>
              <a:t>di Nebadon. </a:t>
            </a:r>
            <a:r>
              <a:rPr sz="1200" spc="-5" dirty="0">
                <a:latin typeface="Times New Roman"/>
                <a:cs typeface="Times New Roman"/>
              </a:rPr>
              <a:t>L’assenza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interferisce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sulla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dell’Universo. Durante l’assenza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avvenuto recentemente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riunione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Maestri </a:t>
            </a:r>
            <a:r>
              <a:rPr sz="1200" dirty="0">
                <a:latin typeface="Times New Roman"/>
                <a:cs typeface="Times New Roman"/>
              </a:rPr>
              <a:t>di Orvonton,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reggente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tali circostanze </a:t>
            </a:r>
            <a:r>
              <a:rPr sz="1200" spc="-5" dirty="0">
                <a:latin typeface="Times New Roman"/>
                <a:cs typeface="Times New Roman"/>
              </a:rPr>
              <a:t>Gabriele cerca </a:t>
            </a:r>
            <a:r>
              <a:rPr sz="1200" dirty="0">
                <a:latin typeface="Times New Roman"/>
                <a:cs typeface="Times New Roman"/>
              </a:rPr>
              <a:t>sempre  il </a:t>
            </a:r>
            <a:r>
              <a:rPr sz="1200" spc="-5" dirty="0">
                <a:latin typeface="Times New Roman"/>
                <a:cs typeface="Times New Roman"/>
              </a:rPr>
              <a:t>consiglio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Emanuele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riguardo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importanti.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2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(371.4) 33:6.2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è il primo </a:t>
            </a:r>
            <a:r>
              <a:rPr sz="1200" spc="-5" dirty="0">
                <a:latin typeface="Times New Roman"/>
                <a:cs typeface="Times New Roman"/>
              </a:rPr>
              <a:t>assistente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Radioso </a:t>
            </a:r>
            <a:r>
              <a:rPr sz="1200" dirty="0">
                <a:latin typeface="Times New Roman"/>
                <a:cs typeface="Times New Roman"/>
              </a:rPr>
              <a:t>Astro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Mattino è </a:t>
            </a:r>
            <a:r>
              <a:rPr sz="1200" spc="-5" dirty="0">
                <a:latin typeface="Times New Roman"/>
                <a:cs typeface="Times New Roman"/>
              </a:rPr>
              <a:t>assente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sue responsabilità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assunte </a:t>
            </a:r>
            <a:r>
              <a:rPr sz="1200" dirty="0">
                <a:latin typeface="Times New Roman"/>
                <a:cs typeface="Times New Roman"/>
              </a:rPr>
              <a:t>da questo </a:t>
            </a:r>
            <a:r>
              <a:rPr sz="1200" spc="-5" dirty="0">
                <a:latin typeface="Times New Roman"/>
                <a:cs typeface="Times New Roman"/>
              </a:rPr>
              <a:t>Figlio Melchizedek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originale.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(371.5) 33:6.3 </a:t>
            </a:r>
            <a:r>
              <a:rPr sz="1200" spc="-5" dirty="0">
                <a:latin typeface="Times New Roman"/>
                <a:cs typeface="Times New Roman"/>
              </a:rPr>
              <a:t>Alle varie sottoamministrazioni dell’Universo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certi settori </a:t>
            </a:r>
            <a:r>
              <a:rPr sz="1200" spc="-5" dirty="0">
                <a:latin typeface="Times New Roman"/>
                <a:cs typeface="Times New Roman"/>
              </a:rPr>
              <a:t>specifici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responsabilità. Anche 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s’interessa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del benessere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suoi pianeti, si occupa </a:t>
            </a:r>
            <a:r>
              <a:rPr sz="1200" dirty="0">
                <a:latin typeface="Times New Roman"/>
                <a:cs typeface="Times New Roman"/>
              </a:rPr>
              <a:t>più particolarmente dello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viventi,  di problemi </a:t>
            </a:r>
            <a:r>
              <a:rPr sz="1200" spc="-5" dirty="0">
                <a:latin typeface="Times New Roman"/>
                <a:cs typeface="Times New Roman"/>
              </a:rPr>
              <a:t>biologici. A loro volta,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 prestano particolare attenzione alle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governo prevalenti sui differenti 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pianeti. Un governo di </a:t>
            </a:r>
            <a:r>
              <a:rPr sz="1200" dirty="0">
                <a:latin typeface="Times New Roman"/>
                <a:cs typeface="Times New Roman"/>
              </a:rPr>
              <a:t>costellazione </a:t>
            </a:r>
            <a:r>
              <a:rPr sz="1200" spc="-5" dirty="0">
                <a:latin typeface="Times New Roman"/>
                <a:cs typeface="Times New Roman"/>
              </a:rPr>
              <a:t>si occupa </a:t>
            </a:r>
            <a:r>
              <a:rPr sz="1200" dirty="0">
                <a:latin typeface="Times New Roman"/>
                <a:cs typeface="Times New Roman"/>
              </a:rPr>
              <a:t>principalmente di </a:t>
            </a:r>
            <a:r>
              <a:rPr sz="1200" spc="-5" dirty="0">
                <a:latin typeface="Times New Roman"/>
                <a:cs typeface="Times New Roman"/>
              </a:rPr>
              <a:t>unificazione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88900" marR="43560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stabilizzazione.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grado ancora </a:t>
            </a:r>
            <a:r>
              <a:rPr sz="1200" dirty="0">
                <a:latin typeface="Times New Roman"/>
                <a:cs typeface="Times New Roman"/>
              </a:rPr>
              <a:t>più alto, 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s’interessano maggiormente dello status spirituale dei  regni.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4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(371.6) 33:6.4 </a:t>
            </a:r>
            <a:r>
              <a:rPr sz="1200" spc="-5" dirty="0">
                <a:latin typeface="Times New Roman"/>
                <a:cs typeface="Times New Roman"/>
              </a:rPr>
              <a:t>Gli ambasciatori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nominati con decreto </a:t>
            </a:r>
            <a:r>
              <a:rPr sz="1200" dirty="0">
                <a:latin typeface="Times New Roman"/>
                <a:cs typeface="Times New Roman"/>
              </a:rPr>
              <a:t>giudiziale e rappresentano </a:t>
            </a:r>
            <a:r>
              <a:rPr sz="1200" spc="-5" dirty="0">
                <a:latin typeface="Times New Roman"/>
                <a:cs typeface="Times New Roman"/>
              </a:rPr>
              <a:t>gli Universi presso altri Universi.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consoli  rappresentano </a:t>
            </a:r>
            <a:r>
              <a:rPr sz="1200" dirty="0">
                <a:latin typeface="Times New Roman"/>
                <a:cs typeface="Times New Roman"/>
              </a:rPr>
              <a:t>le costellazioni l’una </a:t>
            </a:r>
            <a:r>
              <a:rPr sz="1200" spc="-5" dirty="0">
                <a:latin typeface="Times New Roman"/>
                <a:cs typeface="Times New Roman"/>
              </a:rPr>
              <a:t>presso l’altra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dell’Universo;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nominati con decreto legislativo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operano soltanto entro </a:t>
            </a:r>
            <a:r>
              <a:rPr sz="1200" dirty="0">
                <a:latin typeface="Times New Roman"/>
                <a:cs typeface="Times New Roman"/>
              </a:rPr>
              <a:t>i confini dell’Universo locale. </a:t>
            </a:r>
            <a:r>
              <a:rPr sz="1200" spc="-5" dirty="0">
                <a:latin typeface="Times New Roman"/>
                <a:cs typeface="Times New Roman"/>
              </a:rPr>
              <a:t>Gli osservatori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incaricati con decreto </a:t>
            </a:r>
            <a:r>
              <a:rPr sz="1200" dirty="0">
                <a:latin typeface="Times New Roman"/>
                <a:cs typeface="Times New Roman"/>
              </a:rPr>
              <a:t>amministrativo di un </a:t>
            </a:r>
            <a:r>
              <a:rPr sz="1200" spc="-5" dirty="0">
                <a:latin typeface="Times New Roman"/>
                <a:cs typeface="Times New Roman"/>
              </a:rPr>
              <a:t>Sovrano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054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092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a quello 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considerati come </a:t>
            </a:r>
            <a:r>
              <a:rPr sz="1200" dirty="0">
                <a:latin typeface="Times New Roman"/>
                <a:cs typeface="Times New Roman"/>
              </a:rPr>
              <a:t>appartenenti </a:t>
            </a:r>
            <a:r>
              <a:rPr sz="1200" spc="-5" dirty="0">
                <a:latin typeface="Times New Roman"/>
                <a:cs typeface="Times New Roman"/>
              </a:rPr>
              <a:t>al gruppo </a:t>
            </a:r>
            <a:r>
              <a:rPr sz="1200" dirty="0">
                <a:latin typeface="Times New Roman"/>
                <a:cs typeface="Times New Roman"/>
              </a:rPr>
              <a:t>che ha il </a:t>
            </a:r>
            <a:r>
              <a:rPr sz="1200" spc="-5" dirty="0">
                <a:latin typeface="Times New Roman"/>
                <a:cs typeface="Times New Roman"/>
              </a:rPr>
              <a:t>suo quartier generale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cerchio.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5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(525.1) 46:5.19 </a:t>
            </a:r>
            <a:r>
              <a:rPr sz="1200" spc="-5" dirty="0">
                <a:latin typeface="Times New Roman"/>
                <a:cs typeface="Times New Roman"/>
              </a:rPr>
              <a:t>Queste riserve circolari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occupano un’area enorme </a:t>
            </a:r>
            <a:r>
              <a:rPr sz="1200" dirty="0">
                <a:latin typeface="Times New Roman"/>
                <a:cs typeface="Times New Roman"/>
              </a:rPr>
              <a:t>e fino a millenovecento anni fa </a:t>
            </a:r>
            <a:r>
              <a:rPr sz="1200" spc="-5" dirty="0">
                <a:latin typeface="Times New Roman"/>
                <a:cs typeface="Times New Roman"/>
              </a:rPr>
              <a:t>esisteva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spazio  </a:t>
            </a:r>
            <a:r>
              <a:rPr sz="1200" spc="-5" dirty="0">
                <a:latin typeface="Times New Roman"/>
                <a:cs typeface="Times New Roman"/>
              </a:rPr>
              <a:t>libero al suo centro. </a:t>
            </a:r>
            <a:r>
              <a:rPr sz="1200" dirty="0">
                <a:latin typeface="Times New Roman"/>
                <a:cs typeface="Times New Roman"/>
              </a:rPr>
              <a:t>Questa zona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è ora occupata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monumento </a:t>
            </a:r>
            <a:r>
              <a:rPr sz="1200" spc="-5" dirty="0">
                <a:latin typeface="Times New Roman"/>
                <a:cs typeface="Times New Roman"/>
              </a:rPr>
              <a:t>commemorativo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completato </a:t>
            </a:r>
            <a:r>
              <a:rPr sz="1200" dirty="0">
                <a:latin typeface="Times New Roman"/>
                <a:cs typeface="Times New Roman"/>
              </a:rPr>
              <a:t>circa </a:t>
            </a:r>
            <a:r>
              <a:rPr sz="1200" spc="-5" dirty="0">
                <a:latin typeface="Times New Roman"/>
                <a:cs typeface="Times New Roman"/>
              </a:rPr>
              <a:t>cinquecento  anni </a:t>
            </a:r>
            <a:r>
              <a:rPr sz="1200" dirty="0">
                <a:latin typeface="Times New Roman"/>
                <a:cs typeface="Times New Roman"/>
              </a:rPr>
              <a:t>or sono. </a:t>
            </a:r>
            <a:r>
              <a:rPr sz="1200" spc="-5" dirty="0">
                <a:latin typeface="Times New Roman"/>
                <a:cs typeface="Times New Roman"/>
              </a:rPr>
              <a:t>Quattrocentonovantacinque anni fa, quando questo tempio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consacrato, </a:t>
            </a:r>
            <a:r>
              <a:rPr sz="1200" dirty="0">
                <a:latin typeface="Times New Roman"/>
                <a:cs typeface="Times New Roman"/>
              </a:rPr>
              <a:t>Micael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presente di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e tutta  </a:t>
            </a:r>
            <a:r>
              <a:rPr sz="1200" spc="-5" dirty="0">
                <a:latin typeface="Times New Roman"/>
                <a:cs typeface="Times New Roman"/>
              </a:rPr>
              <a:t>Jerusem ascoltò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commovente del </a:t>
            </a:r>
            <a:r>
              <a:rPr sz="1200" dirty="0">
                <a:latin typeface="Times New Roman"/>
                <a:cs typeface="Times New Roman"/>
              </a:rPr>
              <a:t>conferimento </a:t>
            </a:r>
            <a:r>
              <a:rPr sz="1200" spc="-5" dirty="0">
                <a:latin typeface="Times New Roman"/>
                <a:cs typeface="Times New Roman"/>
              </a:rPr>
              <a:t>del Figlio Maestro su Urantia,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insignificante </a:t>
            </a:r>
            <a:r>
              <a:rPr sz="1200" dirty="0">
                <a:latin typeface="Times New Roman"/>
                <a:cs typeface="Times New Roman"/>
              </a:rPr>
              <a:t>di Satania.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monumento </a:t>
            </a:r>
            <a:r>
              <a:rPr sz="1200" dirty="0">
                <a:latin typeface="Times New Roman"/>
                <a:cs typeface="Times New Roman"/>
              </a:rPr>
              <a:t>commemorativo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il centro di tutte le </a:t>
            </a:r>
            <a:r>
              <a:rPr sz="1200" spc="-5" dirty="0">
                <a:latin typeface="Times New Roman"/>
                <a:cs typeface="Times New Roman"/>
              </a:rPr>
              <a:t>attività incluse nella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del sistema, modificata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seguito  del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comprende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trasferitevi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personale  </a:t>
            </a:r>
            <a:r>
              <a:rPr sz="1200" spc="-5" dirty="0">
                <a:latin typeface="Times New Roman"/>
                <a:cs typeface="Times New Roman"/>
              </a:rPr>
              <a:t>commemorativo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più di un milione </a:t>
            </a:r>
            <a:r>
              <a:rPr sz="1200" spc="-1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610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(525.2) 46:5.20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cerchi </a:t>
            </a:r>
            <a:r>
              <a:rPr sz="1200" i="1" dirty="0">
                <a:latin typeface="Times New Roman"/>
                <a:cs typeface="Times New Roman"/>
              </a:rPr>
              <a:t>degli </a:t>
            </a:r>
            <a:r>
              <a:rPr sz="1200" i="1" spc="-5" dirty="0">
                <a:latin typeface="Times New Roman"/>
                <a:cs typeface="Times New Roman"/>
              </a:rPr>
              <a:t>angeli.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l’area residenziale dei Figli, questi cerchi degli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sono costituiti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sette cerchi  concentrici </a:t>
            </a:r>
            <a:r>
              <a:rPr sz="1200" dirty="0">
                <a:latin typeface="Times New Roman"/>
                <a:cs typeface="Times New Roman"/>
              </a:rPr>
              <a:t>via via più alti, </a:t>
            </a:r>
            <a:r>
              <a:rPr sz="1200" spc="-5" dirty="0">
                <a:latin typeface="Times New Roman"/>
                <a:cs typeface="Times New Roman"/>
              </a:rPr>
              <a:t>ognuno con </a:t>
            </a:r>
            <a:r>
              <a:rPr sz="1200" dirty="0">
                <a:latin typeface="Times New Roman"/>
                <a:cs typeface="Times New Roman"/>
              </a:rPr>
              <a:t>vista dall’alto </a:t>
            </a:r>
            <a:r>
              <a:rPr sz="1200" spc="-5" dirty="0">
                <a:latin typeface="Times New Roman"/>
                <a:cs typeface="Times New Roman"/>
              </a:rPr>
              <a:t>sulle aree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(525.3) 46:5.21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cerchio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angeli è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dalle Personalità Superiori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che </a:t>
            </a:r>
            <a:r>
              <a:rPr sz="1200" dirty="0">
                <a:latin typeface="Times New Roman"/>
                <a:cs typeface="Times New Roman"/>
              </a:rPr>
              <a:t>sono stazionate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Messaggeri Solitari </a:t>
            </a:r>
            <a:r>
              <a:rPr sz="1200" dirty="0">
                <a:latin typeface="Times New Roman"/>
                <a:cs typeface="Times New Roman"/>
              </a:rPr>
              <a:t>ed i loro </a:t>
            </a:r>
            <a:r>
              <a:rPr sz="1200" spc="-5" dirty="0">
                <a:latin typeface="Times New Roman"/>
                <a:cs typeface="Times New Roman"/>
              </a:rPr>
              <a:t>associati.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è destinato alle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messaggeri, Consiglieri </a:t>
            </a:r>
            <a:r>
              <a:rPr sz="1200" dirty="0">
                <a:latin typeface="Times New Roman"/>
                <a:cs typeface="Times New Roman"/>
              </a:rPr>
              <a:t>Tecnici,  </a:t>
            </a:r>
            <a:r>
              <a:rPr sz="1200" spc="-5" dirty="0">
                <a:latin typeface="Times New Roman"/>
                <a:cs typeface="Times New Roman"/>
              </a:rPr>
              <a:t>compagni, </a:t>
            </a:r>
            <a:r>
              <a:rPr sz="1200" dirty="0">
                <a:latin typeface="Times New Roman"/>
                <a:cs typeface="Times New Roman"/>
              </a:rPr>
              <a:t>ispettori </a:t>
            </a:r>
            <a:r>
              <a:rPr sz="1200" spc="-5" dirty="0">
                <a:latin typeface="Times New Roman"/>
                <a:cs typeface="Times New Roman"/>
              </a:rPr>
              <a:t>ed archivisti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trovarsi ad </a:t>
            </a:r>
            <a:r>
              <a:rPr sz="1200" dirty="0">
                <a:latin typeface="Times New Roman"/>
                <a:cs typeface="Times New Roman"/>
              </a:rPr>
              <a:t>operare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su Jerusem.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dagli  spiriti </a:t>
            </a:r>
            <a:r>
              <a:rPr sz="1200" spc="-5" dirty="0">
                <a:latin typeface="Times New Roman"/>
                <a:cs typeface="Times New Roman"/>
              </a:rPr>
              <a:t>tutelari degli </a:t>
            </a:r>
            <a:r>
              <a:rPr sz="1200" dirty="0">
                <a:latin typeface="Times New Roman"/>
                <a:cs typeface="Times New Roman"/>
              </a:rPr>
              <a:t>ordini e </a:t>
            </a:r>
            <a:r>
              <a:rPr sz="1200" spc="-5" dirty="0">
                <a:latin typeface="Times New Roman"/>
                <a:cs typeface="Times New Roman"/>
              </a:rPr>
              <a:t>dei raggruppamenti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(525.4) 46:5.22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cerchio è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dai serafini </a:t>
            </a:r>
            <a:r>
              <a:rPr sz="1200" spc="-5" dirty="0">
                <a:latin typeface="Times New Roman"/>
                <a:cs typeface="Times New Roman"/>
              </a:rPr>
              <a:t>amministratori,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che </a:t>
            </a:r>
            <a:r>
              <a:rPr sz="1200" dirty="0">
                <a:latin typeface="Times New Roman"/>
                <a:cs typeface="Times New Roman"/>
              </a:rPr>
              <a:t>servono in un sistema </a:t>
            </a:r>
            <a:r>
              <a:rPr sz="1200" spc="-5" dirty="0">
                <a:latin typeface="Times New Roman"/>
                <a:cs typeface="Times New Roman"/>
              </a:rPr>
              <a:t>locale come </a:t>
            </a:r>
            <a:r>
              <a:rPr sz="1200" dirty="0">
                <a:latin typeface="Times New Roman"/>
                <a:cs typeface="Times New Roman"/>
              </a:rPr>
              <a:t>Satania sono  una </a:t>
            </a:r>
            <a:r>
              <a:rPr sz="1200" spc="-5" dirty="0">
                <a:latin typeface="Times New Roman"/>
                <a:cs typeface="Times New Roman"/>
              </a:rPr>
              <a:t>“moltitudine innumerevole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angeli”.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quinto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serafini planetari,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sede dei </a:t>
            </a:r>
            <a:r>
              <a:rPr sz="1200" dirty="0">
                <a:latin typeface="Times New Roman"/>
                <a:cs typeface="Times New Roman"/>
              </a:rPr>
              <a:t>ministri di  </a:t>
            </a:r>
            <a:r>
              <a:rPr sz="1200" spc="-5" dirty="0">
                <a:latin typeface="Times New Roman"/>
                <a:cs typeface="Times New Roman"/>
              </a:rPr>
              <a:t>transizione.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è la sfera di soggiorno 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ordini non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serafini. Gli archivisti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tutti questi gruppi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abitano con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compagni, essendo </a:t>
            </a:r>
            <a:r>
              <a:rPr sz="1200" dirty="0">
                <a:latin typeface="Times New Roman"/>
                <a:cs typeface="Times New Roman"/>
              </a:rPr>
              <a:t>domiciliati nel tempio degli </a:t>
            </a:r>
            <a:r>
              <a:rPr sz="1200" spc="-5" dirty="0">
                <a:latin typeface="Times New Roman"/>
                <a:cs typeface="Times New Roman"/>
              </a:rPr>
              <a:t>archivi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documenti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conservati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32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90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esemplari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triplice sala di </a:t>
            </a:r>
            <a:r>
              <a:rPr sz="1200" spc="-5" dirty="0">
                <a:latin typeface="Times New Roman"/>
                <a:cs typeface="Times New Roman"/>
              </a:rPr>
              <a:t>archivi. Nella capitale </a:t>
            </a:r>
            <a:r>
              <a:rPr sz="1200" dirty="0">
                <a:latin typeface="Times New Roman"/>
                <a:cs typeface="Times New Roman"/>
              </a:rPr>
              <a:t>di un sistema i fascicoli sono sempre </a:t>
            </a:r>
            <a:r>
              <a:rPr sz="1200" spc="-5" dirty="0">
                <a:latin typeface="Times New Roman"/>
                <a:cs typeface="Times New Roman"/>
              </a:rPr>
              <a:t>conservati </a:t>
            </a:r>
            <a:r>
              <a:rPr sz="1200" dirty="0">
                <a:latin typeface="Times New Roman"/>
                <a:cs typeface="Times New Roman"/>
              </a:rPr>
              <a:t>in forma </a:t>
            </a:r>
            <a:r>
              <a:rPr sz="1200" spc="-5" dirty="0">
                <a:latin typeface="Times New Roman"/>
                <a:cs typeface="Times New Roman"/>
              </a:rPr>
              <a:t>materiale,  morontiale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95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(525.5) 46:5.23 </a:t>
            </a:r>
            <a:r>
              <a:rPr sz="1200" spc="-5" dirty="0">
                <a:latin typeface="Times New Roman"/>
                <a:cs typeface="Times New Roman"/>
              </a:rPr>
              <a:t>Questi sette cerchi sono circondati dall’esposizione panoramica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avente cinquemila miglia standard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circonferenza, destinata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presentazione dello </a:t>
            </a:r>
            <a:r>
              <a:rPr sz="1200" dirty="0">
                <a:latin typeface="Times New Roman"/>
                <a:cs typeface="Times New Roman"/>
              </a:rPr>
              <a:t>status </a:t>
            </a:r>
            <a:r>
              <a:rPr sz="1200" spc="-5" dirty="0">
                <a:latin typeface="Times New Roman"/>
                <a:cs typeface="Times New Roman"/>
              </a:rPr>
              <a:t>d’avanzamento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di Satania e </a:t>
            </a:r>
            <a:r>
              <a:rPr sz="1200" spc="-5" dirty="0">
                <a:latin typeface="Times New Roman"/>
                <a:cs typeface="Times New Roman"/>
              </a:rPr>
              <a:t>costantemente aggiornata </a:t>
            </a:r>
            <a:r>
              <a:rPr sz="1200" dirty="0">
                <a:latin typeface="Times New Roman"/>
                <a:cs typeface="Times New Roman"/>
              </a:rPr>
              <a:t>in  modo da </a:t>
            </a:r>
            <a:r>
              <a:rPr sz="1200" spc="-5" dirty="0">
                <a:latin typeface="Times New Roman"/>
                <a:cs typeface="Times New Roman"/>
              </a:rPr>
              <a:t>rappresentare veramente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condizioni in atto </a:t>
            </a:r>
            <a:r>
              <a:rPr sz="1200" spc="-5" dirty="0">
                <a:latin typeface="Times New Roman"/>
                <a:cs typeface="Times New Roman"/>
              </a:rPr>
              <a:t>sui singoli pianeti.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dubito </a:t>
            </a:r>
            <a:r>
              <a:rPr sz="1200" spc="-5" dirty="0">
                <a:latin typeface="Times New Roman"/>
                <a:cs typeface="Times New Roman"/>
              </a:rPr>
              <a:t>che questa vasta passeggiata che </a:t>
            </a:r>
            <a:r>
              <a:rPr sz="1200" spc="5" dirty="0">
                <a:latin typeface="Times New Roman"/>
                <a:cs typeface="Times New Roman"/>
              </a:rPr>
              <a:t>domina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sarà la prima </a:t>
            </a:r>
            <a:r>
              <a:rPr sz="1200" spc="-5" dirty="0">
                <a:latin typeface="Times New Roman"/>
                <a:cs typeface="Times New Roman"/>
              </a:rPr>
              <a:t>veduta </a:t>
            </a:r>
            <a:r>
              <a:rPr sz="1200" dirty="0">
                <a:latin typeface="Times New Roman"/>
                <a:cs typeface="Times New Roman"/>
              </a:rPr>
              <a:t>di Jerusem che </a:t>
            </a:r>
            <a:r>
              <a:rPr sz="1200" spc="-5" dirty="0">
                <a:latin typeface="Times New Roman"/>
                <a:cs typeface="Times New Roman"/>
              </a:rPr>
              <a:t>attirerà </a:t>
            </a:r>
            <a:r>
              <a:rPr sz="1200" dirty="0">
                <a:latin typeface="Times New Roman"/>
                <a:cs typeface="Times New Roman"/>
              </a:rPr>
              <a:t>la vostra attenzione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sarà accordato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lungo periodo </a:t>
            </a:r>
            <a:r>
              <a:rPr sz="1200" dirty="0">
                <a:latin typeface="Times New Roman"/>
                <a:cs typeface="Times New Roman"/>
              </a:rPr>
              <a:t>di  tempo </a:t>
            </a:r>
            <a:r>
              <a:rPr sz="1200" spc="-5" dirty="0">
                <a:latin typeface="Times New Roman"/>
                <a:cs typeface="Times New Roman"/>
              </a:rPr>
              <a:t>libero durante </a:t>
            </a:r>
            <a:r>
              <a:rPr sz="1200" dirty="0">
                <a:latin typeface="Times New Roman"/>
                <a:cs typeface="Times New Roman"/>
              </a:rPr>
              <a:t>le vostre visite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iniziali.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2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(525.6) 46:5.24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responsabili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esposizioni sono </a:t>
            </a:r>
            <a:r>
              <a:rPr sz="1200" dirty="0">
                <a:latin typeface="Times New Roman"/>
                <a:cs typeface="Times New Roman"/>
              </a:rPr>
              <a:t>i nativi di </a:t>
            </a:r>
            <a:r>
              <a:rPr sz="1200" spc="-5" dirty="0">
                <a:latin typeface="Times New Roman"/>
                <a:cs typeface="Times New Roman"/>
              </a:rPr>
              <a:t>Jerusem, assistiti però dagli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spc="5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mondi di  </a:t>
            </a:r>
            <a:r>
              <a:rPr sz="1200" spc="-5" dirty="0">
                <a:latin typeface="Times New Roman"/>
                <a:cs typeface="Times New Roman"/>
              </a:rPr>
              <a:t>Satania che soggiornano su Jerusem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cammino verso </a:t>
            </a:r>
            <a:r>
              <a:rPr sz="1200" dirty="0">
                <a:latin typeface="Times New Roman"/>
                <a:cs typeface="Times New Roman"/>
              </a:rPr>
              <a:t>Edentia.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descrizione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planetarie </a:t>
            </a:r>
            <a:r>
              <a:rPr sz="1200" dirty="0">
                <a:latin typeface="Times New Roman"/>
                <a:cs typeface="Times New Roman"/>
              </a:rPr>
              <a:t>e dei  </a:t>
            </a:r>
            <a:r>
              <a:rPr sz="1200" spc="-5" dirty="0">
                <a:latin typeface="Times New Roman"/>
                <a:cs typeface="Times New Roman"/>
              </a:rPr>
              <a:t>progressi dei </a:t>
            </a:r>
            <a:r>
              <a:rPr sz="1200" dirty="0">
                <a:latin typeface="Times New Roman"/>
                <a:cs typeface="Times New Roman"/>
              </a:rPr>
              <a:t>mondi viene </a:t>
            </a:r>
            <a:r>
              <a:rPr sz="1200" spc="-5" dirty="0">
                <a:latin typeface="Times New Roman"/>
                <a:cs typeface="Times New Roman"/>
              </a:rPr>
              <a:t>effettuata con </a:t>
            </a:r>
            <a:r>
              <a:rPr sz="1200" dirty="0">
                <a:latin typeface="Times New Roman"/>
                <a:cs typeface="Times New Roman"/>
              </a:rPr>
              <a:t>molti metodi, </a:t>
            </a:r>
            <a:r>
              <a:rPr sz="1200" spc="-5" dirty="0">
                <a:latin typeface="Times New Roman"/>
                <a:cs typeface="Times New Roman"/>
              </a:rPr>
              <a:t>alcuni dei </a:t>
            </a:r>
            <a:r>
              <a:rPr sz="1200" dirty="0">
                <a:latin typeface="Times New Roman"/>
                <a:cs typeface="Times New Roman"/>
              </a:rPr>
              <a:t>quali a voi noti, ma </a:t>
            </a:r>
            <a:r>
              <a:rPr sz="1200" spc="-5" dirty="0">
                <a:latin typeface="Times New Roman"/>
                <a:cs typeface="Times New Roman"/>
              </a:rPr>
              <a:t>principalmente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tecniche  sconosciute su Urantia. </a:t>
            </a:r>
            <a:r>
              <a:rPr sz="1200" dirty="0">
                <a:latin typeface="Times New Roman"/>
                <a:cs typeface="Times New Roman"/>
              </a:rPr>
              <a:t>Tali esposizioni </a:t>
            </a:r>
            <a:r>
              <a:rPr sz="1200" spc="-5" dirty="0">
                <a:latin typeface="Times New Roman"/>
                <a:cs typeface="Times New Roman"/>
              </a:rPr>
              <a:t>occupano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esterna di questo </a:t>
            </a:r>
            <a:r>
              <a:rPr sz="1200" spc="-5" dirty="0">
                <a:latin typeface="Times New Roman"/>
                <a:cs typeface="Times New Roman"/>
              </a:rPr>
              <a:t>vasto muro </a:t>
            </a:r>
            <a:r>
              <a:rPr sz="1200" dirty="0">
                <a:latin typeface="Times New Roman"/>
                <a:cs typeface="Times New Roman"/>
              </a:rPr>
              <a:t>di cinta.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resto della </a:t>
            </a:r>
            <a:r>
              <a:rPr sz="1200" spc="-5" dirty="0">
                <a:latin typeface="Times New Roman"/>
                <a:cs typeface="Times New Roman"/>
              </a:rPr>
              <a:t>passeggiata </a:t>
            </a:r>
            <a:r>
              <a:rPr sz="1200" dirty="0">
                <a:latin typeface="Times New Roman"/>
                <a:cs typeface="Times New Roman"/>
              </a:rPr>
              <a:t>è quasi  </a:t>
            </a:r>
            <a:r>
              <a:rPr sz="1200" spc="-5" dirty="0">
                <a:latin typeface="Times New Roman"/>
                <a:cs typeface="Times New Roman"/>
              </a:rPr>
              <a:t>interamente libero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decorato squisitamente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splendidamente.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(525.7) 46:5.25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cerchi </a:t>
            </a:r>
            <a:r>
              <a:rPr sz="1200" i="1" dirty="0">
                <a:latin typeface="Times New Roman"/>
                <a:cs typeface="Times New Roman"/>
              </a:rPr>
              <a:t>degli Aiuti </a:t>
            </a:r>
            <a:r>
              <a:rPr sz="1200" i="1" spc="-5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ospitano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degli Astri della Sera, situato nell’enorme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centrale.  Qui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dislocato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sistemico di Galantia, il </a:t>
            </a:r>
            <a:r>
              <a:rPr sz="1200" spc="-5" dirty="0">
                <a:latin typeface="Times New Roman"/>
                <a:cs typeface="Times New Roman"/>
              </a:rPr>
              <a:t>capo aggiunto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potente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superangeli,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primo  </a:t>
            </a:r>
            <a:r>
              <a:rPr sz="1200" spc="-5" dirty="0">
                <a:latin typeface="Times New Roman"/>
                <a:cs typeface="Times New Roman"/>
              </a:rPr>
              <a:t>incaricato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Astri della </a:t>
            </a:r>
            <a:r>
              <a:rPr sz="1200" spc="-5" dirty="0">
                <a:latin typeface="Times New Roman"/>
                <a:cs typeface="Times New Roman"/>
              </a:rPr>
              <a:t>Sera ascendenti. Questo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più splendidi settori </a:t>
            </a:r>
            <a:r>
              <a:rPr sz="1200" spc="-5" dirty="0">
                <a:latin typeface="Times New Roman"/>
                <a:cs typeface="Times New Roman"/>
              </a:rPr>
              <a:t>amministrativi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sebbene sia </a:t>
            </a:r>
            <a:r>
              <a:rPr sz="1200" dirty="0">
                <a:latin typeface="Times New Roman"/>
                <a:cs typeface="Times New Roman"/>
              </a:rPr>
              <a:t>tra le  costruzioni più </a:t>
            </a:r>
            <a:r>
              <a:rPr sz="1200" spc="-5" dirty="0">
                <a:latin typeface="Times New Roman"/>
                <a:cs typeface="Times New Roman"/>
              </a:rPr>
              <a:t>recenti. Tale centro </a:t>
            </a:r>
            <a:r>
              <a:rPr sz="1200" dirty="0">
                <a:latin typeface="Times New Roman"/>
                <a:cs typeface="Times New Roman"/>
              </a:rPr>
              <a:t>ha cinquanta </a:t>
            </a:r>
            <a:r>
              <a:rPr sz="1200" spc="-5" dirty="0">
                <a:latin typeface="Times New Roman"/>
                <a:cs typeface="Times New Roman"/>
              </a:rPr>
              <a:t>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diametro.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di Galantia è un </a:t>
            </a:r>
            <a:r>
              <a:rPr sz="1200" spc="-5" dirty="0">
                <a:latin typeface="Times New Roman"/>
                <a:cs typeface="Times New Roman"/>
              </a:rPr>
              <a:t>cristallo </a:t>
            </a:r>
            <a:r>
              <a:rPr sz="1200" dirty="0">
                <a:latin typeface="Times New Roman"/>
                <a:cs typeface="Times New Roman"/>
              </a:rPr>
              <a:t>fuso monolitico,  </a:t>
            </a:r>
            <a:r>
              <a:rPr sz="1200" spc="-5" dirty="0">
                <a:latin typeface="Times New Roman"/>
                <a:cs typeface="Times New Roman"/>
              </a:rPr>
              <a:t>interamente trasparente. Questi cristalli </a:t>
            </a:r>
            <a:r>
              <a:rPr sz="1200" dirty="0">
                <a:latin typeface="Times New Roman"/>
                <a:cs typeface="Times New Roman"/>
              </a:rPr>
              <a:t>materiali-morontiali sono molto </a:t>
            </a:r>
            <a:r>
              <a:rPr sz="1200" spc="-5" dirty="0">
                <a:latin typeface="Times New Roman"/>
                <a:cs typeface="Times New Roman"/>
              </a:rPr>
              <a:t>apprezzati sia dagli esseri materiali che morontiali. Gli  Astri della Sera </a:t>
            </a:r>
            <a:r>
              <a:rPr sz="1200" dirty="0">
                <a:latin typeface="Times New Roman"/>
                <a:cs typeface="Times New Roman"/>
              </a:rPr>
              <a:t>creati </a:t>
            </a: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influenza su tutta </a:t>
            </a:r>
            <a:r>
              <a:rPr sz="1200" spc="-5" dirty="0">
                <a:latin typeface="Times New Roman"/>
                <a:cs typeface="Times New Roman"/>
              </a:rPr>
              <a:t>Jerusem, essendo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attributi extrapersonali. L’intero  </a:t>
            </a:r>
            <a:r>
              <a:rPr sz="1200" dirty="0">
                <a:latin typeface="Times New Roman"/>
                <a:cs typeface="Times New Roman"/>
              </a:rPr>
              <a:t>mondo è stato </a:t>
            </a:r>
            <a:r>
              <a:rPr sz="1200" spc="-5" dirty="0">
                <a:latin typeface="Times New Roman"/>
                <a:cs typeface="Times New Roman"/>
              </a:rPr>
              <a:t>reso </a:t>
            </a:r>
            <a:r>
              <a:rPr sz="1200" dirty="0">
                <a:latin typeface="Times New Roman"/>
                <a:cs typeface="Times New Roman"/>
              </a:rPr>
              <a:t>spiritualmente </a:t>
            </a:r>
            <a:r>
              <a:rPr sz="1200" spc="-5" dirty="0">
                <a:latin typeface="Times New Roman"/>
                <a:cs typeface="Times New Roman"/>
              </a:rPr>
              <a:t>fragrante </a:t>
            </a:r>
            <a:r>
              <a:rPr sz="1200" dirty="0">
                <a:latin typeface="Times New Roman"/>
                <a:cs typeface="Times New Roman"/>
              </a:rPr>
              <a:t>poiché 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sono state </a:t>
            </a:r>
            <a:r>
              <a:rPr sz="1200" spc="-5" dirty="0">
                <a:latin typeface="Times New Roman"/>
                <a:cs typeface="Times New Roman"/>
              </a:rPr>
              <a:t>trasferite qui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499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(526.1) 46:5.26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cerchi </a:t>
            </a:r>
            <a:r>
              <a:rPr sz="1200" i="1" dirty="0">
                <a:latin typeface="Times New Roman"/>
                <a:cs typeface="Times New Roman"/>
              </a:rPr>
              <a:t>dei Controllori </a:t>
            </a:r>
            <a:r>
              <a:rPr sz="1200" i="1" spc="-5" dirty="0">
                <a:latin typeface="Times New Roman"/>
                <a:cs typeface="Times New Roman"/>
              </a:rPr>
              <a:t>Fisici Maestri. </a:t>
            </a:r>
            <a:r>
              <a:rPr sz="1200" dirty="0">
                <a:latin typeface="Times New Roman"/>
                <a:cs typeface="Times New Roman"/>
              </a:rPr>
              <a:t>I vari </a:t>
            </a:r>
            <a:r>
              <a:rPr sz="1200" spc="-5" dirty="0">
                <a:latin typeface="Times New Roman"/>
                <a:cs typeface="Times New Roman"/>
              </a:rPr>
              <a:t>ordini dei Controllori Fisici Maestri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disposti concentricamente  attorno al vasto tempio del potere, 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presiede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dei </a:t>
            </a:r>
            <a:r>
              <a:rPr sz="1200" dirty="0">
                <a:latin typeface="Times New Roman"/>
                <a:cs typeface="Times New Roman"/>
              </a:rPr>
              <a:t>Supervisori di  </a:t>
            </a:r>
            <a:r>
              <a:rPr sz="1200" spc="-5" dirty="0">
                <a:latin typeface="Times New Roman"/>
                <a:cs typeface="Times New Roman"/>
              </a:rPr>
              <a:t>Potere Morontiale. Questo </a:t>
            </a:r>
            <a:r>
              <a:rPr sz="1200" dirty="0">
                <a:latin typeface="Times New Roman"/>
                <a:cs typeface="Times New Roman"/>
              </a:rPr>
              <a:t>tempio del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interdetti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creature  intermedie. L’altro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smaterializzazione nell’area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Materiali,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laboratori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trasportatori  </a:t>
            </a:r>
            <a:r>
              <a:rPr sz="1200" spc="-5" dirty="0">
                <a:latin typeface="Times New Roman"/>
                <a:cs typeface="Times New Roman"/>
              </a:rPr>
              <a:t>trasformano gli esseri materiali </a:t>
            </a:r>
            <a:r>
              <a:rPr sz="1200" dirty="0">
                <a:latin typeface="Times New Roman"/>
                <a:cs typeface="Times New Roman"/>
              </a:rPr>
              <a:t>in uno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dell’ordine morontiale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d’esistenza.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9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(526.2) 46:5.27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cerchi </a:t>
            </a:r>
            <a:r>
              <a:rPr sz="1200" i="1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mortali ascendenti. </a:t>
            </a:r>
            <a:r>
              <a:rPr sz="1200" spc="-5" dirty="0">
                <a:latin typeface="Times New Roman"/>
                <a:cs typeface="Times New Roman"/>
              </a:rPr>
              <a:t>L’area centrale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è occupata da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619  </a:t>
            </a:r>
            <a:r>
              <a:rPr sz="1200" spc="-5" dirty="0">
                <a:latin typeface="Times New Roman"/>
                <a:cs typeface="Times New Roman"/>
              </a:rPr>
              <a:t>monumenti commemorativi planetari rappresentanti </a:t>
            </a:r>
            <a:r>
              <a:rPr sz="1200" dirty="0">
                <a:latin typeface="Times New Roman"/>
                <a:cs typeface="Times New Roman"/>
              </a:rPr>
              <a:t>i mondi abitati del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strutture </a:t>
            </a:r>
            <a:r>
              <a:rPr sz="1200" dirty="0">
                <a:latin typeface="Times New Roman"/>
                <a:cs typeface="Times New Roman"/>
              </a:rPr>
              <a:t>subiscono </a:t>
            </a:r>
            <a:r>
              <a:rPr sz="1200" spc="-5" dirty="0">
                <a:latin typeface="Times New Roman"/>
                <a:cs typeface="Times New Roman"/>
              </a:rPr>
              <a:t>periodicamente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grandi trasformazioni.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mondo hanno il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dare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il loro </a:t>
            </a:r>
            <a:r>
              <a:rPr sz="1200" spc="-5" dirty="0">
                <a:latin typeface="Times New Roman"/>
                <a:cs typeface="Times New Roman"/>
              </a:rPr>
              <a:t>consenso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variazioni o  </a:t>
            </a:r>
            <a:r>
              <a:rPr sz="1200" spc="-5" dirty="0">
                <a:latin typeface="Times New Roman"/>
                <a:cs typeface="Times New Roman"/>
              </a:rPr>
              <a:t>aggiunte ai loro </a:t>
            </a:r>
            <a:r>
              <a:rPr sz="1200" dirty="0">
                <a:latin typeface="Times New Roman"/>
                <a:cs typeface="Times New Roman"/>
              </a:rPr>
              <a:t>monumenti </a:t>
            </a:r>
            <a:r>
              <a:rPr sz="1200" spc="-5" dirty="0">
                <a:latin typeface="Times New Roman"/>
                <a:cs typeface="Times New Roman"/>
              </a:rPr>
              <a:t>commemorativi planetari.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alle strutture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anche attualmente.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centro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619 templi è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 una riproduzione </a:t>
            </a:r>
            <a:r>
              <a:rPr sz="1200" spc="-5" dirty="0">
                <a:latin typeface="Times New Roman"/>
                <a:cs typeface="Times New Roman"/>
              </a:rPr>
              <a:t>funzionante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numerosi mondi di cultura  </a:t>
            </a:r>
            <a:r>
              <a:rPr sz="1200" spc="-5" dirty="0">
                <a:latin typeface="Times New Roman"/>
                <a:cs typeface="Times New Roman"/>
              </a:rPr>
              <a:t>ascendente. Questo </a:t>
            </a:r>
            <a:r>
              <a:rPr sz="1200" dirty="0">
                <a:latin typeface="Times New Roman"/>
                <a:cs typeface="Times New Roman"/>
              </a:rPr>
              <a:t>modello ha </a:t>
            </a:r>
            <a:r>
              <a:rPr sz="1200" spc="-5" dirty="0">
                <a:latin typeface="Times New Roman"/>
                <a:cs typeface="Times New Roman"/>
              </a:rPr>
              <a:t>quaranta miglia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diametro ed </a:t>
            </a:r>
            <a:r>
              <a:rPr sz="1200" dirty="0">
                <a:latin typeface="Times New Roman"/>
                <a:cs typeface="Times New Roman"/>
              </a:rPr>
              <a:t>è una riproduzione </a:t>
            </a:r>
            <a:r>
              <a:rPr sz="1200" spc="-5" dirty="0">
                <a:latin typeface="Times New Roman"/>
                <a:cs typeface="Times New Roman"/>
              </a:rPr>
              <a:t>reale del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fedele </a:t>
            </a:r>
            <a:r>
              <a:rPr sz="1200" dirty="0">
                <a:latin typeface="Times New Roman"/>
                <a:cs typeface="Times New Roman"/>
              </a:rPr>
              <a:t>all’originale  in </a:t>
            </a:r>
            <a:r>
              <a:rPr sz="1200" spc="-5" dirty="0">
                <a:latin typeface="Times New Roman"/>
                <a:cs typeface="Times New Roman"/>
              </a:rPr>
              <a:t>ogni dettaglio.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7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(526.3) 46:5.28 </a:t>
            </a:r>
            <a:r>
              <a:rPr sz="1200" spc="-5" dirty="0">
                <a:latin typeface="Times New Roman"/>
                <a:cs typeface="Times New Roman"/>
              </a:rPr>
              <a:t>Gli ascendenti sono </a:t>
            </a:r>
            <a:r>
              <a:rPr sz="1200" dirty="0">
                <a:latin typeface="Times New Roman"/>
                <a:cs typeface="Times New Roman"/>
              </a:rPr>
              <a:t>lieti di </a:t>
            </a:r>
            <a:r>
              <a:rPr sz="1200" spc="-5" dirty="0">
                <a:latin typeface="Times New Roman"/>
                <a:cs typeface="Times New Roman"/>
              </a:rPr>
              <a:t>servire su Jerusem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dilettano </a:t>
            </a:r>
            <a:r>
              <a:rPr sz="1200" spc="-5" dirty="0">
                <a:latin typeface="Times New Roman"/>
                <a:cs typeface="Times New Roman"/>
              </a:rPr>
              <a:t>nell’osservare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altri gruppi. </a:t>
            </a:r>
            <a:r>
              <a:rPr sz="1200" dirty="0">
                <a:latin typeface="Times New Roman"/>
                <a:cs typeface="Times New Roman"/>
              </a:rPr>
              <a:t>Tutto ciò che  viene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vari cerchi </a:t>
            </a:r>
            <a:r>
              <a:rPr sz="1200" dirty="0">
                <a:latin typeface="Times New Roman"/>
                <a:cs typeface="Times New Roman"/>
              </a:rPr>
              <a:t>è aperto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libera </a:t>
            </a:r>
            <a:r>
              <a:rPr sz="1200" spc="-5" dirty="0">
                <a:latin typeface="Times New Roman"/>
                <a:cs typeface="Times New Roman"/>
              </a:rPr>
              <a:t>osservazione </a:t>
            </a:r>
            <a:r>
              <a:rPr sz="1200" dirty="0">
                <a:latin typeface="Times New Roman"/>
                <a:cs typeface="Times New Roman"/>
              </a:rPr>
              <a:t>di tutta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12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(526.4) 46:5.29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tale mondo sono di tre varietà </a:t>
            </a:r>
            <a:r>
              <a:rPr sz="1200" spc="-5" dirty="0">
                <a:latin typeface="Times New Roman"/>
                <a:cs typeface="Times New Roman"/>
              </a:rPr>
              <a:t>distinte: lavoro, progresso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divertimento. </a:t>
            </a:r>
            <a:r>
              <a:rPr sz="1200" dirty="0">
                <a:latin typeface="Times New Roman"/>
                <a:cs typeface="Times New Roman"/>
              </a:rPr>
              <a:t>Detto in altri </a:t>
            </a:r>
            <a:r>
              <a:rPr sz="1200" spc="-5" dirty="0">
                <a:latin typeface="Times New Roman"/>
                <a:cs typeface="Times New Roman"/>
              </a:rPr>
              <a:t>termini, esse </a:t>
            </a:r>
            <a:r>
              <a:rPr sz="1200" dirty="0">
                <a:latin typeface="Times New Roman"/>
                <a:cs typeface="Times New Roman"/>
              </a:rPr>
              <a:t>sono:  </a:t>
            </a:r>
            <a:r>
              <a:rPr sz="1200" spc="-5" dirty="0">
                <a:latin typeface="Times New Roman"/>
                <a:cs typeface="Times New Roman"/>
              </a:rPr>
              <a:t>servizio, </a:t>
            </a:r>
            <a:r>
              <a:rPr sz="1200" dirty="0">
                <a:latin typeface="Times New Roman"/>
                <a:cs typeface="Times New Roman"/>
              </a:rPr>
              <a:t>studio e </a:t>
            </a:r>
            <a:r>
              <a:rPr sz="1200" spc="-5" dirty="0">
                <a:latin typeface="Times New Roman"/>
                <a:cs typeface="Times New Roman"/>
              </a:rPr>
              <a:t>riposo.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composite </a:t>
            </a:r>
            <a:r>
              <a:rPr sz="1200" dirty="0">
                <a:latin typeface="Times New Roman"/>
                <a:cs typeface="Times New Roman"/>
              </a:rPr>
              <a:t>consistono in </a:t>
            </a:r>
            <a:r>
              <a:rPr sz="1200" spc="-5" dirty="0">
                <a:latin typeface="Times New Roman"/>
                <a:cs typeface="Times New Roman"/>
              </a:rPr>
              <a:t>rapporti sociali, divertimenti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5" dirty="0">
                <a:latin typeface="Times New Roman"/>
                <a:cs typeface="Times New Roman"/>
              </a:rPr>
              <a:t>Nel  mescolarsi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diversi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ordini molto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da quelli dei </a:t>
            </a:r>
            <a:r>
              <a:rPr sz="1200" spc="-5" dirty="0">
                <a:latin typeface="Times New Roman"/>
                <a:cs typeface="Times New Roman"/>
              </a:rPr>
              <a:t>propri compagni risiede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valore  educativo.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31946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486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(526.5) 46:5.30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cerchi </a:t>
            </a:r>
            <a:r>
              <a:rPr sz="1200" i="1" dirty="0">
                <a:latin typeface="Times New Roman"/>
                <a:cs typeface="Times New Roman"/>
              </a:rPr>
              <a:t>delle </a:t>
            </a:r>
            <a:r>
              <a:rPr sz="1200" i="1" spc="-5" dirty="0">
                <a:latin typeface="Times New Roman"/>
                <a:cs typeface="Times New Roman"/>
              </a:rPr>
              <a:t>colonie </a:t>
            </a:r>
            <a:r>
              <a:rPr sz="1200" i="1" dirty="0">
                <a:latin typeface="Times New Roman"/>
                <a:cs typeface="Times New Roman"/>
              </a:rPr>
              <a:t>di cortesia. </a:t>
            </a:r>
            <a:r>
              <a:rPr sz="1200" dirty="0">
                <a:latin typeface="Times New Roman"/>
                <a:cs typeface="Times New Roman"/>
              </a:rPr>
              <a:t>I sette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colonie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cortesia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abbelliti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costruzioni enormi: il  </a:t>
            </a:r>
            <a:r>
              <a:rPr sz="1200" spc="-5" dirty="0">
                <a:latin typeface="Times New Roman"/>
                <a:cs typeface="Times New Roman"/>
              </a:rPr>
              <a:t>vasto osservatorio astronomico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gigantesca galleria </a:t>
            </a:r>
            <a:r>
              <a:rPr sz="1200" dirty="0">
                <a:latin typeface="Times New Roman"/>
                <a:cs typeface="Times New Roman"/>
              </a:rPr>
              <a:t>d’arte 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e l’immensa </a:t>
            </a:r>
            <a:r>
              <a:rPr sz="1200" spc="-5" dirty="0">
                <a:latin typeface="Times New Roman"/>
                <a:cs typeface="Times New Roman"/>
              </a:rPr>
              <a:t>sala </a:t>
            </a:r>
            <a:r>
              <a:rPr sz="1200" dirty="0">
                <a:latin typeface="Times New Roman"/>
                <a:cs typeface="Times New Roman"/>
              </a:rPr>
              <a:t>di riunioni dei direttori di  </a:t>
            </a:r>
            <a:r>
              <a:rPr sz="1200" spc="-5" dirty="0">
                <a:latin typeface="Times New Roman"/>
                <a:cs typeface="Times New Roman"/>
              </a:rPr>
              <a:t>retrospezione,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teatro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morontiali consacrate al </a:t>
            </a:r>
            <a:r>
              <a:rPr sz="1200" dirty="0">
                <a:latin typeface="Times New Roman"/>
                <a:cs typeface="Times New Roman"/>
              </a:rPr>
              <a:t>riposo e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ricreazione.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(526.6) 46:5.31 </a:t>
            </a:r>
            <a:r>
              <a:rPr sz="1200" spc="-5" dirty="0">
                <a:latin typeface="Times New Roman"/>
                <a:cs typeface="Times New Roman"/>
              </a:rPr>
              <a:t>Gli artigiani </a:t>
            </a:r>
            <a:r>
              <a:rPr sz="1200" dirty="0">
                <a:latin typeface="Times New Roman"/>
                <a:cs typeface="Times New Roman"/>
              </a:rPr>
              <a:t>celesti </a:t>
            </a:r>
            <a:r>
              <a:rPr sz="1200" spc="-5" dirty="0">
                <a:latin typeface="Times New Roman"/>
                <a:cs typeface="Times New Roman"/>
              </a:rPr>
              <a:t>dirigono gli spornagia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forniscono </a:t>
            </a:r>
            <a:r>
              <a:rPr sz="1200" dirty="0">
                <a:latin typeface="Times New Roman"/>
                <a:cs typeface="Times New Roman"/>
              </a:rPr>
              <a:t>la moltitudine di </a:t>
            </a:r>
            <a:r>
              <a:rPr sz="1200" spc="-5" dirty="0">
                <a:latin typeface="Times New Roman"/>
                <a:cs typeface="Times New Roman"/>
              </a:rPr>
              <a:t>decorazioni </a:t>
            </a:r>
            <a:r>
              <a:rPr sz="1200" dirty="0">
                <a:latin typeface="Times New Roman"/>
                <a:cs typeface="Times New Roman"/>
              </a:rPr>
              <a:t>creative e di monumenti  </a:t>
            </a:r>
            <a:r>
              <a:rPr sz="1200" spc="-5" dirty="0">
                <a:latin typeface="Times New Roman"/>
                <a:cs typeface="Times New Roman"/>
              </a:rPr>
              <a:t>commemorativi </a:t>
            </a:r>
            <a:r>
              <a:rPr sz="1200" dirty="0">
                <a:latin typeface="Times New Roman"/>
                <a:cs typeface="Times New Roman"/>
              </a:rPr>
              <a:t>che abbondano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 piazze di riunione </a:t>
            </a:r>
            <a:r>
              <a:rPr sz="1200" spc="-5" dirty="0">
                <a:latin typeface="Times New Roman"/>
                <a:cs typeface="Times New Roman"/>
              </a:rPr>
              <a:t>pubblica.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laboratori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artigiani </a:t>
            </a:r>
            <a:r>
              <a:rPr sz="1200" dirty="0">
                <a:latin typeface="Times New Roman"/>
                <a:cs typeface="Times New Roman"/>
              </a:rPr>
              <a:t>sono tra i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belli di  tutti </a:t>
            </a:r>
            <a:r>
              <a:rPr sz="1200" spc="-5" dirty="0">
                <a:latin typeface="Times New Roman"/>
                <a:cs typeface="Times New Roman"/>
              </a:rPr>
              <a:t>gli edifici incomparabili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meraviglioso.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colonie di </a:t>
            </a:r>
            <a:r>
              <a:rPr sz="1200" spc="-5" dirty="0">
                <a:latin typeface="Times New Roman"/>
                <a:cs typeface="Times New Roman"/>
              </a:rPr>
              <a:t>cortesia presentano </a:t>
            </a:r>
            <a:r>
              <a:rPr sz="1200" dirty="0">
                <a:latin typeface="Times New Roman"/>
                <a:cs typeface="Times New Roman"/>
              </a:rPr>
              <a:t>estesi e </a:t>
            </a:r>
            <a:r>
              <a:rPr sz="1200" spc="-5" dirty="0">
                <a:latin typeface="Times New Roman"/>
                <a:cs typeface="Times New Roman"/>
              </a:rPr>
              <a:t>splendidi quartieri  generali. </a:t>
            </a:r>
            <a:r>
              <a:rPr sz="1200" dirty="0">
                <a:latin typeface="Times New Roman"/>
                <a:cs typeface="Times New Roman"/>
              </a:rPr>
              <a:t>Molti di questi </a:t>
            </a:r>
            <a:r>
              <a:rPr sz="1200" spc="-5" dirty="0">
                <a:latin typeface="Times New Roman"/>
                <a:cs typeface="Times New Roman"/>
              </a:rPr>
              <a:t>edifici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interamente costruiti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gemme </a:t>
            </a:r>
            <a:r>
              <a:rPr sz="1200" dirty="0">
                <a:latin typeface="Times New Roman"/>
                <a:cs typeface="Times New Roman"/>
              </a:rPr>
              <a:t>di cristallo. Tutti i mondi </a:t>
            </a:r>
            <a:r>
              <a:rPr sz="1200" spc="-5" dirty="0">
                <a:latin typeface="Times New Roman"/>
                <a:cs typeface="Times New Roman"/>
              </a:rPr>
              <a:t>architettonici abbondano </a:t>
            </a:r>
            <a:r>
              <a:rPr sz="1200" dirty="0">
                <a:latin typeface="Times New Roman"/>
                <a:cs typeface="Times New Roman"/>
              </a:rPr>
              <a:t>di cristalli 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cosiddetti </a:t>
            </a:r>
            <a:r>
              <a:rPr sz="1200" spc="-5" dirty="0">
                <a:latin typeface="Times New Roman"/>
                <a:cs typeface="Times New Roman"/>
              </a:rPr>
              <a:t>metalli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preziosi.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6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(527.1) 46:5.32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cerchi </a:t>
            </a:r>
            <a:r>
              <a:rPr sz="1200" i="1" dirty="0">
                <a:latin typeface="Times New Roman"/>
                <a:cs typeface="Times New Roman"/>
              </a:rPr>
              <a:t>dei finalitari </a:t>
            </a:r>
            <a:r>
              <a:rPr sz="1200" spc="-5" dirty="0">
                <a:latin typeface="Times New Roman"/>
                <a:cs typeface="Times New Roman"/>
              </a:rPr>
              <a:t>hanno al loro centro </a:t>
            </a:r>
            <a:r>
              <a:rPr sz="1200" dirty="0">
                <a:latin typeface="Times New Roman"/>
                <a:cs typeface="Times New Roman"/>
              </a:rPr>
              <a:t>una costruzione </a:t>
            </a:r>
            <a:r>
              <a:rPr sz="1200" spc="-5" dirty="0">
                <a:latin typeface="Times New Roman"/>
                <a:cs typeface="Times New Roman"/>
              </a:rPr>
              <a:t>singolare. </a:t>
            </a:r>
            <a:r>
              <a:rPr sz="1200" dirty="0">
                <a:latin typeface="Times New Roman"/>
                <a:cs typeface="Times New Roman"/>
              </a:rPr>
              <a:t>Ed un </a:t>
            </a:r>
            <a:r>
              <a:rPr sz="1200" spc="-5" dirty="0">
                <a:latin typeface="Times New Roman"/>
                <a:cs typeface="Times New Roman"/>
              </a:rPr>
              <a:t>identico </a:t>
            </a:r>
            <a:r>
              <a:rPr sz="1200" dirty="0">
                <a:latin typeface="Times New Roman"/>
                <a:cs typeface="Times New Roman"/>
              </a:rPr>
              <a:t>tempio vuoto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ogni  mondo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Nebadon. Questo edificio </a:t>
            </a:r>
            <a:r>
              <a:rPr sz="1200" dirty="0">
                <a:latin typeface="Times New Roman"/>
                <a:cs typeface="Times New Roman"/>
              </a:rPr>
              <a:t>situato </a:t>
            </a:r>
            <a:r>
              <a:rPr sz="1200" spc="-5" dirty="0">
                <a:latin typeface="Times New Roman"/>
                <a:cs typeface="Times New Roman"/>
              </a:rPr>
              <a:t>su Jerusem </a:t>
            </a:r>
            <a:r>
              <a:rPr sz="1200" dirty="0">
                <a:latin typeface="Times New Roman"/>
                <a:cs typeface="Times New Roman"/>
              </a:rPr>
              <a:t>è sigillato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insegne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 porta questa  iscrizione: </a:t>
            </a:r>
            <a:r>
              <a:rPr sz="1200" spc="-5" dirty="0">
                <a:latin typeface="Times New Roman"/>
                <a:cs typeface="Times New Roman"/>
              </a:rPr>
              <a:t>“Non dedicato al settimo stadio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alla destinazione eterna.”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posto il </a:t>
            </a:r>
            <a:r>
              <a:rPr sz="1200" spc="-5" dirty="0">
                <a:latin typeface="Times New Roman"/>
                <a:cs typeface="Times New Roman"/>
              </a:rPr>
              <a:t>sigillo su questo  </a:t>
            </a:r>
            <a:r>
              <a:rPr sz="1200" dirty="0">
                <a:latin typeface="Times New Roman"/>
                <a:cs typeface="Times New Roman"/>
              </a:rPr>
              <a:t>tempio di </a:t>
            </a:r>
            <a:r>
              <a:rPr sz="1200" spc="-5" dirty="0">
                <a:latin typeface="Times New Roman"/>
                <a:cs typeface="Times New Roman"/>
              </a:rPr>
              <a:t>mistero,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nessuno salvo Micael </a:t>
            </a:r>
            <a:r>
              <a:rPr sz="1200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rompere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sigillo </a:t>
            </a:r>
            <a:r>
              <a:rPr sz="1200" dirty="0">
                <a:latin typeface="Times New Roman"/>
                <a:cs typeface="Times New Roman"/>
              </a:rPr>
              <a:t>di sovranità </a:t>
            </a:r>
            <a:r>
              <a:rPr sz="1200" spc="-5" dirty="0">
                <a:latin typeface="Times New Roman"/>
                <a:cs typeface="Times New Roman"/>
              </a:rPr>
              <a:t>apposto dal Radioso Astro del </a:t>
            </a:r>
            <a:r>
              <a:rPr sz="1200" dirty="0">
                <a:latin typeface="Times New Roman"/>
                <a:cs typeface="Times New Roman"/>
              </a:rPr>
              <a:t>Mattino. </a:t>
            </a:r>
            <a:r>
              <a:rPr sz="1200" spc="-5" dirty="0">
                <a:latin typeface="Times New Roman"/>
                <a:cs typeface="Times New Roman"/>
              </a:rPr>
              <a:t>Un giorno 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potrete osservare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tempio silenzioso, anche se non </a:t>
            </a:r>
            <a:r>
              <a:rPr sz="1200" dirty="0">
                <a:latin typeface="Times New Roman"/>
                <a:cs typeface="Times New Roman"/>
              </a:rPr>
              <a:t>potrete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654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(527.2) 46:5.33 </a:t>
            </a:r>
            <a:r>
              <a:rPr sz="1200" i="1" dirty="0">
                <a:latin typeface="Times New Roman"/>
                <a:cs typeface="Times New Roman"/>
              </a:rPr>
              <a:t>Altri </a:t>
            </a:r>
            <a:r>
              <a:rPr sz="1200" i="1" spc="-5" dirty="0">
                <a:latin typeface="Times New Roman"/>
                <a:cs typeface="Times New Roman"/>
              </a:rPr>
              <a:t>cerchi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Jerusem: </a:t>
            </a:r>
            <a:r>
              <a:rPr sz="1200" dirty="0">
                <a:latin typeface="Times New Roman"/>
                <a:cs typeface="Times New Roman"/>
              </a:rPr>
              <a:t>Oltre a questi </a:t>
            </a:r>
            <a:r>
              <a:rPr sz="1200" spc="-5" dirty="0">
                <a:latin typeface="Times New Roman"/>
                <a:cs typeface="Times New Roman"/>
              </a:rPr>
              <a:t>cerchi residenziali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su Jerusem numerose </a:t>
            </a:r>
            <a:r>
              <a:rPr sz="1200" spc="5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dimore con destinazione  specifica.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4858"/>
            <a:ext cx="8094345" cy="37941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quadrati esecutivi-amministrativi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(527.3) 46:6.1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divisioni </a:t>
            </a:r>
            <a:r>
              <a:rPr sz="1200" spc="-5" dirty="0">
                <a:latin typeface="Times New Roman"/>
                <a:cs typeface="Times New Roman"/>
              </a:rPr>
              <a:t>esecutive-amministrative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sono situate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immensi </a:t>
            </a:r>
            <a:r>
              <a:rPr sz="1200" spc="-5" dirty="0">
                <a:latin typeface="Times New Roman"/>
                <a:cs typeface="Times New Roman"/>
              </a:rPr>
              <a:t>quadrati dipartimentali,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mille.  Ogni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amministrativa </a:t>
            </a:r>
            <a:r>
              <a:rPr sz="1200" dirty="0">
                <a:latin typeface="Times New Roman"/>
                <a:cs typeface="Times New Roman"/>
              </a:rPr>
              <a:t>è divisa in cento suddivisioni di </a:t>
            </a:r>
            <a:r>
              <a:rPr sz="1200" spc="-5" dirty="0">
                <a:latin typeface="Times New Roman"/>
                <a:cs typeface="Times New Roman"/>
              </a:rPr>
              <a:t>dieci sottogruppi ciascuna. Questi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quadrati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raggruppati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dieci grandi </a:t>
            </a:r>
            <a:r>
              <a:rPr sz="1200" dirty="0">
                <a:latin typeface="Times New Roman"/>
                <a:cs typeface="Times New Roman"/>
              </a:rPr>
              <a:t>divisioni, formando in tal modo i </a:t>
            </a:r>
            <a:r>
              <a:rPr sz="1200" spc="-5" dirty="0">
                <a:latin typeface="Times New Roman"/>
                <a:cs typeface="Times New Roman"/>
              </a:rPr>
              <a:t>dieci dipartimenti amministrativi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(527.4) 46:6.2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Mantenimento fisico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miglioramento materiale; </a:t>
            </a:r>
            <a:r>
              <a:rPr sz="1200" dirty="0">
                <a:latin typeface="Times New Roman"/>
                <a:cs typeface="Times New Roman"/>
              </a:rPr>
              <a:t>i domini </a:t>
            </a:r>
            <a:r>
              <a:rPr sz="1200" spc="-5" dirty="0">
                <a:latin typeface="Times New Roman"/>
                <a:cs typeface="Times New Roman"/>
              </a:rPr>
              <a:t>del 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dell’energia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(527.5) 46:6.3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Arbitraggio, etica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giudizio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amministrativo.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(527.6) 46:6.4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Affari planetari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(527.7) 46:6.5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Affari della costellazione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(527.8) 46:6.6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Educazione ed altre attività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(527.9) 46:6.7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Progressi fisici planetari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sistemici;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campo scientifico delle attività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(527.10) 46:6.8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Affari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(527.11) 46:6.9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5" dirty="0">
                <a:latin typeface="Times New Roman"/>
                <a:cs typeface="Times New Roman"/>
              </a:rPr>
              <a:t>Attività ed etica puramente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39430" cy="41382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(527.12) 46:6.10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Ministero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(527.13) 46:6.11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5" dirty="0">
                <a:latin typeface="Times New Roman"/>
                <a:cs typeface="Times New Roman"/>
              </a:rPr>
              <a:t>Filosofia del grande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4794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(527.14) 46:6.12 </a:t>
            </a:r>
            <a:r>
              <a:rPr sz="1200" spc="-5" dirty="0">
                <a:latin typeface="Times New Roman"/>
                <a:cs typeface="Times New Roman"/>
              </a:rPr>
              <a:t>Queste strutture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trasparenti; </a:t>
            </a:r>
            <a:r>
              <a:rPr sz="1200" dirty="0">
                <a:latin typeface="Times New Roman"/>
                <a:cs typeface="Times New Roman"/>
              </a:rPr>
              <a:t>perciò tutte le </a:t>
            </a:r>
            <a:r>
              <a:rPr sz="1200" spc="-5" dirty="0">
                <a:latin typeface="Times New Roman"/>
                <a:cs typeface="Times New Roman"/>
              </a:rPr>
              <a:t>attività sistemiche </a:t>
            </a:r>
            <a:r>
              <a:rPr sz="1200" dirty="0">
                <a:latin typeface="Times New Roman"/>
                <a:cs typeface="Times New Roman"/>
              </a:rPr>
              <a:t>possono essere </a:t>
            </a:r>
            <a:r>
              <a:rPr sz="1200" spc="-5" dirty="0">
                <a:latin typeface="Times New Roman"/>
                <a:cs typeface="Times New Roman"/>
              </a:rPr>
              <a:t>osservate anche dagli </a:t>
            </a:r>
            <a:r>
              <a:rPr sz="1200" dirty="0">
                <a:latin typeface="Times New Roman"/>
                <a:cs typeface="Times New Roman"/>
              </a:rPr>
              <a:t>studenti  visitatori.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rettangoli — gli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spornagia</a:t>
            </a:r>
            <a:endParaRPr sz="1600">
              <a:latin typeface="Times New Roman"/>
              <a:cs typeface="Times New Roman"/>
            </a:endParaRPr>
          </a:p>
          <a:p>
            <a:pPr marL="76200" marR="15303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(527.15) 46:7.1 </a:t>
            </a:r>
            <a:r>
              <a:rPr sz="1200" dirty="0">
                <a:latin typeface="Times New Roman"/>
                <a:cs typeface="Times New Roman"/>
              </a:rPr>
              <a:t>I mille </a:t>
            </a:r>
            <a:r>
              <a:rPr sz="1200" i="1" dirty="0">
                <a:latin typeface="Times New Roman"/>
                <a:cs typeface="Times New Roman"/>
              </a:rPr>
              <a:t>rettangoli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sono occupati dagli esseri nativi inferiori </a:t>
            </a:r>
            <a:r>
              <a:rPr sz="1200" dirty="0">
                <a:latin typeface="Times New Roman"/>
                <a:cs typeface="Times New Roman"/>
              </a:rPr>
              <a:t>del pianeta </a:t>
            </a:r>
            <a:r>
              <a:rPr sz="1200" spc="-5" dirty="0">
                <a:latin typeface="Times New Roman"/>
                <a:cs typeface="Times New Roman"/>
              </a:rPr>
              <a:t>capitale, ed al loro centro </a:t>
            </a:r>
            <a:r>
              <a:rPr sz="1200" dirty="0">
                <a:latin typeface="Times New Roman"/>
                <a:cs typeface="Times New Roman"/>
              </a:rPr>
              <a:t>è situato il  </a:t>
            </a:r>
            <a:r>
              <a:rPr sz="1200" spc="-5" dirty="0">
                <a:latin typeface="Times New Roman"/>
                <a:cs typeface="Times New Roman"/>
              </a:rPr>
              <a:t>vasto quartier generale circolare degli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spornagia.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(527.16) 46:7.2 </a:t>
            </a:r>
            <a:r>
              <a:rPr sz="1200" spc="-5" dirty="0">
                <a:latin typeface="Times New Roman"/>
                <a:cs typeface="Times New Roman"/>
              </a:rPr>
              <a:t>Su Jerusem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resterete stupefatti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realizzazioni agricole </a:t>
            </a:r>
            <a:r>
              <a:rPr sz="1200" dirty="0">
                <a:latin typeface="Times New Roman"/>
                <a:cs typeface="Times New Roman"/>
              </a:rPr>
              <a:t>dei meravigliosi </a:t>
            </a:r>
            <a:r>
              <a:rPr sz="1200" spc="-5" dirty="0">
                <a:latin typeface="Times New Roman"/>
                <a:cs typeface="Times New Roman"/>
              </a:rPr>
              <a:t>spornagia. Qui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coltivata  soprattutto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1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effetti estetici </a:t>
            </a:r>
            <a:r>
              <a:rPr sz="1200" dirty="0">
                <a:latin typeface="Times New Roman"/>
                <a:cs typeface="Times New Roman"/>
              </a:rPr>
              <a:t>ed ornamentali. </a:t>
            </a:r>
            <a:r>
              <a:rPr sz="1200" spc="-5" dirty="0">
                <a:latin typeface="Times New Roman"/>
                <a:cs typeface="Times New Roman"/>
              </a:rPr>
              <a:t>Gli spornagia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giardinieri paesaggisti dei </a:t>
            </a:r>
            <a:r>
              <a:rPr sz="1200" dirty="0">
                <a:latin typeface="Times New Roman"/>
                <a:cs typeface="Times New Roman"/>
              </a:rPr>
              <a:t>mondi capitale, e </a:t>
            </a:r>
            <a:r>
              <a:rPr sz="1200" spc="-5" dirty="0">
                <a:latin typeface="Times New Roman"/>
                <a:cs typeface="Times New Roman"/>
              </a:rPr>
              <a:t>curano  gli </a:t>
            </a:r>
            <a:r>
              <a:rPr sz="1200" dirty="0">
                <a:latin typeface="Times New Roman"/>
                <a:cs typeface="Times New Roman"/>
              </a:rPr>
              <a:t>spazi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originale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artistica. Essi </a:t>
            </a:r>
            <a:r>
              <a:rPr sz="1200" dirty="0">
                <a:latin typeface="Times New Roman"/>
                <a:cs typeface="Times New Roman"/>
              </a:rPr>
              <a:t>utilizzano </a:t>
            </a:r>
            <a:r>
              <a:rPr sz="1200" spc="-5" dirty="0">
                <a:latin typeface="Times New Roman"/>
                <a:cs typeface="Times New Roman"/>
              </a:rPr>
              <a:t>sia animali che </a:t>
            </a:r>
            <a:r>
              <a:rPr sz="1200" dirty="0">
                <a:latin typeface="Times New Roman"/>
                <a:cs typeface="Times New Roman"/>
              </a:rPr>
              <a:t>numerosi </a:t>
            </a:r>
            <a:r>
              <a:rPr sz="1200" spc="-5" dirty="0">
                <a:latin typeface="Times New Roman"/>
                <a:cs typeface="Times New Roman"/>
              </a:rPr>
              <a:t>dispositivi meccanici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coltura del suolo. </a:t>
            </a:r>
            <a:r>
              <a:rPr sz="1200" dirty="0">
                <a:latin typeface="Times New Roman"/>
                <a:cs typeface="Times New Roman"/>
              </a:rPr>
              <a:t>Sono abili </a:t>
            </a:r>
            <a:r>
              <a:rPr sz="1200" spc="-5" dirty="0">
                <a:latin typeface="Times New Roman"/>
                <a:cs typeface="Times New Roman"/>
              </a:rPr>
              <a:t>nell’impiegare intelligentemente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congegni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 dei loro regni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nell’utilizzare 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loro fratelli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evoluti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animali </a:t>
            </a:r>
            <a:r>
              <a:rPr sz="1200" dirty="0">
                <a:latin typeface="Times New Roman"/>
                <a:cs typeface="Times New Roman"/>
              </a:rPr>
              <a:t>inferiori, molti dei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loro forniti su questi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speciali. Quest’ordine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è ora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dalle creature </a:t>
            </a:r>
            <a:r>
              <a:rPr sz="1200" spc="-5" dirty="0">
                <a:latin typeface="Times New Roman"/>
                <a:cs typeface="Times New Roman"/>
              </a:rPr>
              <a:t>intermedie ascendenti provenienti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5" dirty="0">
                <a:latin typeface="Times New Roman"/>
                <a:cs typeface="Times New Roman"/>
              </a:rPr>
              <a:t>sfere  </a:t>
            </a:r>
            <a:r>
              <a:rPr sz="1200" spc="-5" dirty="0">
                <a:latin typeface="Times New Roman"/>
                <a:cs typeface="Times New Roman"/>
              </a:rPr>
              <a:t>evoluzionarie.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683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(528.1) 46:7.3 </a:t>
            </a:r>
            <a:r>
              <a:rPr sz="1200" spc="-5" dirty="0">
                <a:latin typeface="Times New Roman"/>
                <a:cs typeface="Times New Roman"/>
              </a:rPr>
              <a:t>Gli spornagia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da Aggiustatori.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posseggono anime </a:t>
            </a:r>
            <a:r>
              <a:rPr sz="1200" dirty="0">
                <a:latin typeface="Times New Roman"/>
                <a:cs typeface="Times New Roman"/>
              </a:rPr>
              <a:t>sopravviventi, ma </a:t>
            </a:r>
            <a:r>
              <a:rPr sz="1200" spc="-5" dirty="0">
                <a:latin typeface="Times New Roman"/>
                <a:cs typeface="Times New Roman"/>
              </a:rPr>
              <a:t>godono </a:t>
            </a:r>
            <a:r>
              <a:rPr sz="1200" dirty="0">
                <a:latin typeface="Times New Roman"/>
                <a:cs typeface="Times New Roman"/>
              </a:rPr>
              <a:t>di una lunga vita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giunge </a:t>
            </a:r>
            <a:r>
              <a:rPr sz="1200" dirty="0">
                <a:latin typeface="Times New Roman"/>
                <a:cs typeface="Times New Roman"/>
              </a:rPr>
              <a:t>a quaranta o </a:t>
            </a:r>
            <a:r>
              <a:rPr sz="1200" spc="-5" dirty="0">
                <a:latin typeface="Times New Roman"/>
                <a:cs typeface="Times New Roman"/>
              </a:rPr>
              <a:t>cinquantamila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standard.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numero è </a:t>
            </a:r>
            <a:r>
              <a:rPr sz="1200" spc="-5" dirty="0">
                <a:latin typeface="Times New Roman"/>
                <a:cs typeface="Times New Roman"/>
              </a:rPr>
              <a:t>vastissimo,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portano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fisico a 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personalità universali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abbisognano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(528.2) 46:7.4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spornagia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posseggono </a:t>
            </a:r>
            <a:r>
              <a:rPr sz="1200" dirty="0">
                <a:latin typeface="Times New Roman"/>
                <a:cs typeface="Times New Roman"/>
              </a:rPr>
              <a:t>né sviluppano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anime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e benché non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dotati di </a:t>
            </a:r>
            <a:r>
              <a:rPr sz="1200" spc="-5" dirty="0">
                <a:latin typeface="Times New Roman"/>
                <a:cs typeface="Times New Roman"/>
              </a:rPr>
              <a:t>personalità,  evolvono tuttavia un’individualità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reincarnazione. Quando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fisici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 creature straordinarie si deteriorano </a:t>
            </a:r>
            <a:r>
              <a:rPr sz="1200" dirty="0">
                <a:latin typeface="Times New Roman"/>
                <a:cs typeface="Times New Roman"/>
              </a:rPr>
              <a:t>per usura e </a:t>
            </a:r>
            <a:r>
              <a:rPr sz="1200" spc="-5" dirty="0">
                <a:latin typeface="Times New Roman"/>
                <a:cs typeface="Times New Roman"/>
              </a:rPr>
              <a:t>vecchiaia,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creatori, in </a:t>
            </a:r>
            <a:r>
              <a:rPr sz="1200" spc="-5" dirty="0">
                <a:latin typeface="Times New Roman"/>
                <a:cs typeface="Times New Roman"/>
              </a:rPr>
              <a:t>collaborazione con </a:t>
            </a:r>
            <a:r>
              <a:rPr sz="1200" dirty="0">
                <a:latin typeface="Times New Roman"/>
                <a:cs typeface="Times New Roman"/>
              </a:rPr>
              <a:t>i Portatori 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fabbricano nuovi 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vecchi spornagia ristabiliscono </a:t>
            </a:r>
            <a:r>
              <a:rPr sz="1200" dirty="0">
                <a:latin typeface="Times New Roman"/>
                <a:cs typeface="Times New Roman"/>
              </a:rPr>
              <a:t>la loro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residenza.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(528.3) 46:7.5 </a:t>
            </a:r>
            <a:r>
              <a:rPr sz="1200" spc="-5" dirty="0">
                <a:latin typeface="Times New Roman"/>
                <a:cs typeface="Times New Roman"/>
              </a:rPr>
              <a:t>Gli spornagia 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sole creature </a:t>
            </a:r>
            <a:r>
              <a:rPr sz="1200" dirty="0">
                <a:latin typeface="Times New Roman"/>
                <a:cs typeface="Times New Roman"/>
              </a:rPr>
              <a:t>in tutto l’Universo di </a:t>
            </a:r>
            <a:r>
              <a:rPr sz="1200" spc="-5" dirty="0">
                <a:latin typeface="Times New Roman"/>
                <a:cs typeface="Times New Roman"/>
              </a:rPr>
              <a:t>Nebadon che fanno l’esperienza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reincarnazione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o  in un altro modo. Essi </a:t>
            </a:r>
            <a:r>
              <a:rPr sz="1200" spc="-5" dirty="0">
                <a:latin typeface="Times New Roman"/>
                <a:cs typeface="Times New Roman"/>
              </a:rPr>
              <a:t>rispondono solo ai </a:t>
            </a:r>
            <a:r>
              <a:rPr sz="1200" dirty="0">
                <a:latin typeface="Times New Roman"/>
                <a:cs typeface="Times New Roman"/>
              </a:rPr>
              <a:t>primi cinque </a:t>
            </a:r>
            <a:r>
              <a:rPr sz="1200" spc="-5" dirty="0">
                <a:latin typeface="Times New Roman"/>
                <a:cs typeface="Times New Roman"/>
              </a:rPr>
              <a:t>spiriti aiutanti della mente; </a:t>
            </a:r>
            <a:r>
              <a:rPr sz="1200" dirty="0">
                <a:latin typeface="Times New Roman"/>
                <a:cs typeface="Times New Roman"/>
              </a:rPr>
              <a:t>non rispondono </a:t>
            </a:r>
            <a:r>
              <a:rPr sz="1200" spc="-5" dirty="0">
                <a:latin typeface="Times New Roman"/>
                <a:cs typeface="Times New Roman"/>
              </a:rPr>
              <a:t>agli spiriti </a:t>
            </a:r>
            <a:r>
              <a:rPr sz="1200" dirty="0">
                <a:latin typeface="Times New Roman"/>
                <a:cs typeface="Times New Roman"/>
              </a:rPr>
              <a:t>dell’adorazione e  </a:t>
            </a:r>
            <a:r>
              <a:rPr sz="1200" spc="-5" dirty="0">
                <a:latin typeface="Times New Roman"/>
                <a:cs typeface="Times New Roman"/>
              </a:rPr>
              <a:t>della saggezza. Ma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sensibile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cinque aiutanti equivale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totalità o di </a:t>
            </a:r>
            <a:r>
              <a:rPr sz="1200" spc="-5" dirty="0">
                <a:latin typeface="Times New Roman"/>
                <a:cs typeface="Times New Roman"/>
              </a:rPr>
              <a:t>sesta realtà,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spc="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persiste come identità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54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(528.4) 46:7.6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dispongo di </a:t>
            </a:r>
            <a:r>
              <a:rPr sz="1200" spc="-5" dirty="0">
                <a:latin typeface="Times New Roman"/>
                <a:cs typeface="Times New Roman"/>
              </a:rPr>
              <a:t>alcun termine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paragone per </a:t>
            </a:r>
            <a:r>
              <a:rPr sz="1200" dirty="0">
                <a:latin typeface="Times New Roman"/>
                <a:cs typeface="Times New Roman"/>
              </a:rPr>
              <a:t>descrivere queste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utili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insolite, </a:t>
            </a:r>
            <a:r>
              <a:rPr sz="1200" spc="-5" dirty="0">
                <a:latin typeface="Times New Roman"/>
                <a:cs typeface="Times New Roman"/>
              </a:rPr>
              <a:t>perché sui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non vi sono </a:t>
            </a:r>
            <a:r>
              <a:rPr sz="1200" spc="-5" dirty="0">
                <a:latin typeface="Times New Roman"/>
                <a:cs typeface="Times New Roman"/>
              </a:rPr>
              <a:t>animali comparabili </a:t>
            </a:r>
            <a:r>
              <a:rPr sz="1200" dirty="0">
                <a:latin typeface="Times New Roman"/>
                <a:cs typeface="Times New Roman"/>
              </a:rPr>
              <a:t>a loro.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evoluzionari, </a:t>
            </a:r>
            <a:r>
              <a:rPr sz="1200" spc="-5" dirty="0">
                <a:latin typeface="Times New Roman"/>
                <a:cs typeface="Times New Roman"/>
              </a:rPr>
              <a:t>essendo stati progettati dai </a:t>
            </a:r>
            <a:r>
              <a:rPr sz="1200" dirty="0">
                <a:latin typeface="Times New Roman"/>
                <a:cs typeface="Times New Roman"/>
              </a:rPr>
              <a:t>Portatori di Vita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status attuali.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bisessuati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procreano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devono </a:t>
            </a:r>
            <a:r>
              <a:rPr sz="1200" dirty="0">
                <a:latin typeface="Times New Roman"/>
                <a:cs typeface="Times New Roman"/>
              </a:rPr>
              <a:t>far </a:t>
            </a:r>
            <a:r>
              <a:rPr sz="1200" spc="-5" dirty="0">
                <a:latin typeface="Times New Roman"/>
                <a:cs typeface="Times New Roman"/>
              </a:rPr>
              <a:t>fronte alle necessità </a:t>
            </a:r>
            <a:r>
              <a:rPr sz="1200" dirty="0">
                <a:latin typeface="Times New Roman"/>
                <a:cs typeface="Times New Roman"/>
              </a:rPr>
              <a:t>di una  popolazione</a:t>
            </a:r>
            <a:r>
              <a:rPr sz="1200" spc="-5" dirty="0">
                <a:latin typeface="Times New Roman"/>
                <a:cs typeface="Times New Roman"/>
              </a:rPr>
              <a:t> crescente.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(528.5) 46:7.7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posso </a:t>
            </a:r>
            <a:r>
              <a:rPr sz="1200" spc="-5" dirty="0">
                <a:latin typeface="Times New Roman"/>
                <a:cs typeface="Times New Roman"/>
              </a:rPr>
              <a:t>dare alle </a:t>
            </a:r>
            <a:r>
              <a:rPr sz="1200" dirty="0">
                <a:latin typeface="Times New Roman"/>
                <a:cs typeface="Times New Roman"/>
              </a:rPr>
              <a:t>menti di </a:t>
            </a:r>
            <a:r>
              <a:rPr sz="1200" spc="-5" dirty="0">
                <a:latin typeface="Times New Roman"/>
                <a:cs typeface="Times New Roman"/>
              </a:rPr>
              <a:t>Urantia un’idea migliore della </a:t>
            </a:r>
            <a:r>
              <a:rPr sz="1200" dirty="0">
                <a:latin typeface="Times New Roman"/>
                <a:cs typeface="Times New Roman"/>
              </a:rPr>
              <a:t>natura di queste </a:t>
            </a:r>
            <a:r>
              <a:rPr sz="1200" spc="-5" dirty="0">
                <a:latin typeface="Times New Roman"/>
                <a:cs typeface="Times New Roman"/>
              </a:rPr>
              <a:t>belle ed </a:t>
            </a:r>
            <a:r>
              <a:rPr sz="1200" dirty="0">
                <a:latin typeface="Times New Roman"/>
                <a:cs typeface="Times New Roman"/>
              </a:rPr>
              <a:t>utili </a:t>
            </a:r>
            <a:r>
              <a:rPr sz="1200" spc="-5" dirty="0">
                <a:latin typeface="Times New Roman"/>
                <a:cs typeface="Times New Roman"/>
              </a:rPr>
              <a:t>creature dicendo che  assommano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tratti congiunti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cavallo fedele </a:t>
            </a:r>
            <a:r>
              <a:rPr sz="1200" dirty="0">
                <a:latin typeface="Times New Roman"/>
                <a:cs typeface="Times New Roman"/>
              </a:rPr>
              <a:t>e di un </a:t>
            </a:r>
            <a:r>
              <a:rPr sz="1200" spc="-5" dirty="0">
                <a:latin typeface="Times New Roman"/>
                <a:cs typeface="Times New Roman"/>
              </a:rPr>
              <a:t>cane affettuoso,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manifestano </a:t>
            </a:r>
            <a:r>
              <a:rPr sz="1200" dirty="0">
                <a:latin typeface="Times New Roman"/>
                <a:cs typeface="Times New Roman"/>
              </a:rPr>
              <a:t>un’intelligenza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a quella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tipi 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scimpanzé. Inoltre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belle se giudicate secondo gli standard fisici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Gli spornagia </a:t>
            </a:r>
            <a:r>
              <a:rPr sz="1200" dirty="0">
                <a:latin typeface="Times New Roman"/>
                <a:cs typeface="Times New Roman"/>
              </a:rPr>
              <a:t>apprezzano  molto le </a:t>
            </a:r>
            <a:r>
              <a:rPr sz="1200" spc="-5" dirty="0">
                <a:latin typeface="Times New Roman"/>
                <a:cs typeface="Times New Roman"/>
              </a:rPr>
              <a:t>attenzioni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rivolte dai </a:t>
            </a:r>
            <a:r>
              <a:rPr sz="1200" dirty="0">
                <a:latin typeface="Times New Roman"/>
                <a:cs typeface="Times New Roman"/>
              </a:rPr>
              <a:t>soggiornanti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semimateriali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architettonici. Essi hanno </a:t>
            </a:r>
            <a:r>
              <a:rPr sz="1200" dirty="0">
                <a:latin typeface="Times New Roman"/>
                <a:cs typeface="Times New Roman"/>
              </a:rPr>
              <a:t>una vista che  </a:t>
            </a:r>
            <a:r>
              <a:rPr sz="1200" spc="-5" dirty="0">
                <a:latin typeface="Times New Roman"/>
                <a:cs typeface="Times New Roman"/>
              </a:rPr>
              <a:t>consente loro </a:t>
            </a:r>
            <a:r>
              <a:rPr sz="1200" dirty="0">
                <a:latin typeface="Times New Roman"/>
                <a:cs typeface="Times New Roman"/>
              </a:rPr>
              <a:t>di riconoscere — oltre </a:t>
            </a:r>
            <a:r>
              <a:rPr sz="1200" spc="-5" dirty="0">
                <a:latin typeface="Times New Roman"/>
                <a:cs typeface="Times New Roman"/>
              </a:rPr>
              <a:t>agli esseri </a:t>
            </a:r>
            <a:r>
              <a:rPr sz="1200" dirty="0">
                <a:latin typeface="Times New Roman"/>
                <a:cs typeface="Times New Roman"/>
              </a:rPr>
              <a:t>materiali — le </a:t>
            </a:r>
            <a:r>
              <a:rPr sz="1200" spc="-5" dirty="0">
                <a:latin typeface="Times New Roman"/>
                <a:cs typeface="Times New Roman"/>
              </a:rPr>
              <a:t>creazioni morontiali,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angelici inferiori,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 intermedie ed </a:t>
            </a:r>
            <a:r>
              <a:rPr sz="1200" dirty="0">
                <a:latin typeface="Times New Roman"/>
                <a:cs typeface="Times New Roman"/>
              </a:rPr>
              <a:t>alcuni degli 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spirituali.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non comprendono </a:t>
            </a:r>
            <a:r>
              <a:rPr sz="1200" dirty="0">
                <a:latin typeface="Times New Roman"/>
                <a:cs typeface="Times New Roman"/>
              </a:rPr>
              <a:t>l’adorazione </a:t>
            </a:r>
            <a:r>
              <a:rPr sz="1200" spc="-5" dirty="0">
                <a:latin typeface="Times New Roman"/>
                <a:cs typeface="Times New Roman"/>
              </a:rPr>
              <a:t>dell’Infinito,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afferrano  l’importanza dell’Eterno,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affetto </a:t>
            </a:r>
            <a:r>
              <a:rPr sz="1200" dirty="0">
                <a:latin typeface="Times New Roman"/>
                <a:cs typeface="Times New Roman"/>
              </a:rPr>
              <a:t>verso i loro </a:t>
            </a:r>
            <a:r>
              <a:rPr sz="1200" spc="-5" dirty="0">
                <a:latin typeface="Times New Roman"/>
                <a:cs typeface="Times New Roman"/>
              </a:rPr>
              <a:t>padroni partecipano </a:t>
            </a:r>
            <a:r>
              <a:rPr sz="1200" dirty="0">
                <a:latin typeface="Times New Roman"/>
                <a:cs typeface="Times New Roman"/>
              </a:rPr>
              <a:t>alle devozioni </a:t>
            </a:r>
            <a:r>
              <a:rPr sz="1200" spc="-5" dirty="0">
                <a:latin typeface="Times New Roman"/>
                <a:cs typeface="Times New Roman"/>
              </a:rPr>
              <a:t>spirituali esteriori </a:t>
            </a:r>
            <a:r>
              <a:rPr sz="1200" dirty="0">
                <a:latin typeface="Times New Roman"/>
                <a:cs typeface="Times New Roman"/>
              </a:rPr>
              <a:t>dei loro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03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(528.6) 46:7.8 </a:t>
            </a:r>
            <a:r>
              <a:rPr sz="1200" spc="-5" dirty="0">
                <a:latin typeface="Times New Roman"/>
                <a:cs typeface="Times New Roman"/>
              </a:rPr>
              <a:t>Alcuni credono che </a:t>
            </a:r>
            <a:r>
              <a:rPr sz="1200" dirty="0">
                <a:latin typeface="Times New Roman"/>
                <a:cs typeface="Times New Roman"/>
              </a:rPr>
              <a:t>in un’era futura dell’Universo </a:t>
            </a:r>
            <a:r>
              <a:rPr sz="1200" spc="-5" dirty="0">
                <a:latin typeface="Times New Roman"/>
                <a:cs typeface="Times New Roman"/>
              </a:rPr>
              <a:t>questi fedeli spornagia usciranno dal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livello animale d’esistenza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raggiungeranno </a:t>
            </a:r>
            <a:r>
              <a:rPr sz="1200" dirty="0">
                <a:latin typeface="Times New Roman"/>
                <a:cs typeface="Times New Roman"/>
              </a:rPr>
              <a:t>un onorevole </a:t>
            </a:r>
            <a:r>
              <a:rPr sz="1200" spc="-5" dirty="0">
                <a:latin typeface="Times New Roman"/>
                <a:cs typeface="Times New Roman"/>
              </a:rPr>
              <a:t>destino evolutivo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crescita intellettuale </a:t>
            </a:r>
            <a:r>
              <a:rPr sz="1200" dirty="0">
                <a:latin typeface="Times New Roman"/>
                <a:cs typeface="Times New Roman"/>
              </a:rPr>
              <a:t>progressiva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di realizzazione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 triangoli di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Jerusem</a:t>
            </a:r>
            <a:endParaRPr sz="1600">
              <a:latin typeface="Times New Roman"/>
              <a:cs typeface="Times New Roman"/>
            </a:endParaRPr>
          </a:p>
          <a:p>
            <a:pPr marL="76200" marR="508634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(528.7) 46:8.1 </a:t>
            </a:r>
            <a:r>
              <a:rPr sz="1200" spc="-5" dirty="0">
                <a:latin typeface="Times New Roman"/>
                <a:cs typeface="Times New Roman"/>
              </a:rPr>
              <a:t>Gli affari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sono diretti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 dai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i="1" dirty="0">
                <a:latin typeface="Times New Roman"/>
                <a:cs typeface="Times New Roman"/>
              </a:rPr>
              <a:t>triangoli.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unità sono riunite  </a:t>
            </a:r>
            <a:r>
              <a:rPr sz="1200" spc="-5" dirty="0">
                <a:latin typeface="Times New Roman"/>
                <a:cs typeface="Times New Roman"/>
              </a:rPr>
              <a:t>attorno alle dieci meravigliose strutture che </a:t>
            </a:r>
            <a:r>
              <a:rPr sz="1200" dirty="0">
                <a:latin typeface="Times New Roman"/>
                <a:cs typeface="Times New Roman"/>
              </a:rPr>
              <a:t>ospitano </a:t>
            </a:r>
            <a:r>
              <a:rPr sz="1200" spc="-5" dirty="0">
                <a:latin typeface="Times New Roman"/>
                <a:cs typeface="Times New Roman"/>
              </a:rPr>
              <a:t>l’amministrazione 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</a:t>
            </a:r>
            <a:r>
              <a:rPr sz="1200" dirty="0">
                <a:latin typeface="Times New Roman"/>
                <a:cs typeface="Times New Roman"/>
              </a:rPr>
              <a:t>I triangoli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circondati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dalla</a:t>
            </a:r>
            <a:endParaRPr sz="1200">
              <a:latin typeface="Times New Roman"/>
              <a:cs typeface="Times New Roman"/>
            </a:endParaRPr>
          </a:p>
          <a:p>
            <a:pPr marL="76200" marR="10541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rappresentazione panoramica della </a:t>
            </a:r>
            <a:r>
              <a:rPr sz="1200" dirty="0">
                <a:latin typeface="Times New Roman"/>
                <a:cs typeface="Times New Roman"/>
              </a:rPr>
              <a:t>storia </a:t>
            </a:r>
            <a:r>
              <a:rPr sz="1200" spc="-5" dirty="0">
                <a:latin typeface="Times New Roman"/>
                <a:cs typeface="Times New Roman"/>
              </a:rPr>
              <a:t>della capitale del sistema. Esiste attualmente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cancellatura </a:t>
            </a:r>
            <a:r>
              <a:rPr sz="1200" dirty="0">
                <a:latin typeface="Times New Roman"/>
                <a:cs typeface="Times New Roman"/>
              </a:rPr>
              <a:t>di oltre due miglia </a:t>
            </a:r>
            <a:r>
              <a:rPr sz="1200" spc="-5" dirty="0">
                <a:latin typeface="Times New Roman"/>
                <a:cs typeface="Times New Roman"/>
              </a:rPr>
              <a:t>standard  </a:t>
            </a:r>
            <a:r>
              <a:rPr sz="1200" dirty="0">
                <a:latin typeface="Times New Roman"/>
                <a:cs typeface="Times New Roman"/>
              </a:rPr>
              <a:t>in questa storia </a:t>
            </a:r>
            <a:r>
              <a:rPr sz="1200" spc="-5" dirty="0">
                <a:latin typeface="Times New Roman"/>
                <a:cs typeface="Times New Roman"/>
              </a:rPr>
              <a:t>circolare. Questo settore </a:t>
            </a:r>
            <a:r>
              <a:rPr sz="1200" dirty="0">
                <a:latin typeface="Times New Roman"/>
                <a:cs typeface="Times New Roman"/>
              </a:rPr>
              <a:t>sarà ripristinato alla </a:t>
            </a:r>
            <a:r>
              <a:rPr sz="1200" spc="-5" dirty="0">
                <a:latin typeface="Times New Roman"/>
                <a:cs typeface="Times New Roman"/>
              </a:rPr>
              <a:t>riammissione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nella famiglia della </a:t>
            </a:r>
            <a:r>
              <a:rPr sz="1200" dirty="0">
                <a:latin typeface="Times New Roman"/>
                <a:cs typeface="Times New Roman"/>
              </a:rPr>
              <a:t>costellazione.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disposizioni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avvenimento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attuate con decreti </a:t>
            </a:r>
            <a:r>
              <a:rPr sz="1200" dirty="0">
                <a:latin typeface="Times New Roman"/>
                <a:cs typeface="Times New Roman"/>
              </a:rPr>
              <a:t>di Micael, ma il </a:t>
            </a:r>
            <a:r>
              <a:rPr sz="1200" spc="-5" dirty="0">
                <a:latin typeface="Times New Roman"/>
                <a:cs typeface="Times New Roman"/>
              </a:rPr>
              <a:t>tribunale degli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ancora  terminato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giudicare gli affari 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dirty="0">
                <a:latin typeface="Times New Roman"/>
                <a:cs typeface="Times New Roman"/>
              </a:rPr>
              <a:t>Satania non può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nella piena comunità di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finché  ospita </a:t>
            </a:r>
            <a:r>
              <a:rPr sz="1200" spc="-5" dirty="0">
                <a:latin typeface="Times New Roman"/>
                <a:cs typeface="Times New Roman"/>
              </a:rPr>
              <a:t>degli arciribelli, esseri creati superiori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caduti dalla </a:t>
            </a:r>
            <a:r>
              <a:rPr sz="1200" dirty="0">
                <a:latin typeface="Times New Roman"/>
                <a:cs typeface="Times New Roman"/>
              </a:rPr>
              <a:t>luce nelle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tenebre.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(529.1) 46:8.2 </a:t>
            </a:r>
            <a:r>
              <a:rPr sz="1200" spc="-5" dirty="0">
                <a:latin typeface="Times New Roman"/>
                <a:cs typeface="Times New Roman"/>
              </a:rPr>
              <a:t>Quando Satania </a:t>
            </a:r>
            <a:r>
              <a:rPr sz="1200" dirty="0">
                <a:latin typeface="Times New Roman"/>
                <a:cs typeface="Times New Roman"/>
              </a:rPr>
              <a:t>potrà tornare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seno della </a:t>
            </a:r>
            <a:r>
              <a:rPr sz="1200" spc="-5" dirty="0">
                <a:latin typeface="Times New Roman"/>
                <a:cs typeface="Times New Roman"/>
              </a:rPr>
              <a:t>costellazione, allora sarà </a:t>
            </a:r>
            <a:r>
              <a:rPr sz="1200" dirty="0">
                <a:latin typeface="Times New Roman"/>
                <a:cs typeface="Times New Roman"/>
              </a:rPr>
              <a:t>presa in considerazione la </a:t>
            </a:r>
            <a:r>
              <a:rPr sz="1200" spc="-5" dirty="0">
                <a:latin typeface="Times New Roman"/>
                <a:cs typeface="Times New Roman"/>
              </a:rPr>
              <a:t>riammissione dei </a:t>
            </a:r>
            <a:r>
              <a:rPr sz="1200" spc="5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isolati nella famiglia dei pianeti abitati del sistema, accompagnata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reintegrazione nella </a:t>
            </a:r>
            <a:r>
              <a:rPr sz="1200" dirty="0">
                <a:latin typeface="Times New Roman"/>
                <a:cs typeface="Times New Roman"/>
              </a:rPr>
              <a:t>comunione spirituale </a:t>
            </a:r>
            <a:r>
              <a:rPr sz="1200" spc="-5" dirty="0">
                <a:latin typeface="Times New Roman"/>
                <a:cs typeface="Times New Roman"/>
              </a:rPr>
              <a:t>dei regni. Ma  anche se Urantia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reintegrato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 sistema, voi </a:t>
            </a:r>
            <a:r>
              <a:rPr sz="1200" spc="-5" dirty="0">
                <a:latin typeface="Times New Roman"/>
                <a:cs typeface="Times New Roman"/>
              </a:rPr>
              <a:t>rimarreste ancora impediti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l’intero </a:t>
            </a:r>
            <a:r>
              <a:rPr sz="1200" spc="5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rimane  </a:t>
            </a:r>
            <a:r>
              <a:rPr sz="1200" spc="-5" dirty="0">
                <a:latin typeface="Times New Roman"/>
                <a:cs typeface="Times New Roman"/>
              </a:rPr>
              <a:t>soggetto alla </a:t>
            </a:r>
            <a:r>
              <a:rPr sz="1200" dirty="0">
                <a:latin typeface="Times New Roman"/>
                <a:cs typeface="Times New Roman"/>
              </a:rPr>
              <a:t>quarantena di </a:t>
            </a:r>
            <a:r>
              <a:rPr sz="1200" spc="-5" dirty="0">
                <a:latin typeface="Times New Roman"/>
                <a:cs typeface="Times New Roman"/>
              </a:rPr>
              <a:t>Norlatiadek, </a:t>
            </a:r>
            <a:r>
              <a:rPr sz="1200" dirty="0">
                <a:latin typeface="Times New Roman"/>
                <a:cs typeface="Times New Roman"/>
              </a:rPr>
              <a:t>che lo isola </a:t>
            </a:r>
            <a:r>
              <a:rPr sz="1200" spc="-5" dirty="0">
                <a:latin typeface="Times New Roman"/>
                <a:cs typeface="Times New Roman"/>
              </a:rPr>
              <a:t>parzialmente </a:t>
            </a:r>
            <a:r>
              <a:rPr sz="1200" dirty="0">
                <a:latin typeface="Times New Roman"/>
                <a:cs typeface="Times New Roman"/>
              </a:rPr>
              <a:t>da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27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(529.2) 46:8.3 </a:t>
            </a:r>
            <a:r>
              <a:rPr sz="1200" spc="-5" dirty="0">
                <a:latin typeface="Times New Roman"/>
                <a:cs typeface="Times New Roman"/>
              </a:rPr>
              <a:t>Ma tra </a:t>
            </a:r>
            <a:r>
              <a:rPr sz="1200" dirty="0">
                <a:latin typeface="Times New Roman"/>
                <a:cs typeface="Times New Roman"/>
              </a:rPr>
              <a:t>non molto il </a:t>
            </a:r>
            <a:r>
              <a:rPr sz="1200" spc="-5" dirty="0">
                <a:latin typeface="Times New Roman"/>
                <a:cs typeface="Times New Roman"/>
              </a:rPr>
              <a:t>giudizio su Lucifero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associati ristabilirà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nella costellazione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Norlatiadek, </a:t>
            </a:r>
            <a:r>
              <a:rPr sz="1200" dirty="0">
                <a:latin typeface="Times New Roman"/>
                <a:cs typeface="Times New Roman"/>
              </a:rPr>
              <a:t>e successivamente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isolate saranno reinserite nei </a:t>
            </a:r>
            <a:r>
              <a:rPr sz="1200" dirty="0">
                <a:latin typeface="Times New Roman"/>
                <a:cs typeface="Times New Roman"/>
              </a:rPr>
              <a:t>circuiti di </a:t>
            </a:r>
            <a:r>
              <a:rPr sz="1200" spc="-5" dirty="0">
                <a:latin typeface="Times New Roman"/>
                <a:cs typeface="Times New Roman"/>
              </a:rPr>
              <a:t>Satania; </a:t>
            </a:r>
            <a:r>
              <a:rPr sz="1200" dirty="0">
                <a:latin typeface="Times New Roman"/>
                <a:cs typeface="Times New Roman"/>
              </a:rPr>
              <a:t>questi mondi </a:t>
            </a:r>
            <a:r>
              <a:rPr sz="1200" spc="-5" dirty="0">
                <a:latin typeface="Times New Roman"/>
                <a:cs typeface="Times New Roman"/>
              </a:rPr>
              <a:t>godranno  nuovamente dei privilegi della comunicazione interplanetaria </a:t>
            </a:r>
            <a:r>
              <a:rPr sz="1200" dirty="0">
                <a:latin typeface="Times New Roman"/>
                <a:cs typeface="Times New Roman"/>
              </a:rPr>
              <a:t>e della comunione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intersistemica.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09584" cy="911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(529.3) 46:8.4 </a:t>
            </a:r>
            <a:r>
              <a:rPr sz="1200" spc="-5" dirty="0">
                <a:latin typeface="Times New Roman"/>
                <a:cs typeface="Times New Roman"/>
              </a:rPr>
              <a:t>Ci sarà </a:t>
            </a:r>
            <a:r>
              <a:rPr sz="1200" dirty="0">
                <a:latin typeface="Times New Roman"/>
                <a:cs typeface="Times New Roman"/>
              </a:rPr>
              <a:t>una fine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ribelli </a:t>
            </a:r>
            <a:r>
              <a:rPr sz="1200" dirty="0">
                <a:latin typeface="Times New Roman"/>
                <a:cs typeface="Times New Roman"/>
              </a:rPr>
              <a:t>e per la ribellione. 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Supremi sono </a:t>
            </a:r>
            <a:r>
              <a:rPr sz="1200" spc="-5" dirty="0">
                <a:latin typeface="Times New Roman"/>
                <a:cs typeface="Times New Roman"/>
              </a:rPr>
              <a:t>misericordiosi </a:t>
            </a:r>
            <a:r>
              <a:rPr sz="1200" dirty="0">
                <a:latin typeface="Times New Roman"/>
                <a:cs typeface="Times New Roman"/>
              </a:rPr>
              <a:t>e pazienti, ma 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male  deliberatamente coltivato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universalmente ed infallibilmente applicata.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salario </a:t>
            </a:r>
            <a:r>
              <a:rPr sz="1200" dirty="0">
                <a:latin typeface="Times New Roman"/>
                <a:cs typeface="Times New Roman"/>
              </a:rPr>
              <a:t>del peccato 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morte” — l’annientamento 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(529.4) 46:8.5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Arcangelo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14030" cy="36995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47: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sette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mondi delle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dimore</a:t>
            </a:r>
            <a:endParaRPr sz="2200">
              <a:latin typeface="Times New Roman"/>
              <a:cs typeface="Times New Roman"/>
            </a:endParaRPr>
          </a:p>
          <a:p>
            <a:pPr marL="76200" marR="448945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(530.1) 47:0.1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Creatore, mentre era su Urantia, parlò delle “molte </a:t>
            </a:r>
            <a:r>
              <a:rPr sz="1200" dirty="0">
                <a:latin typeface="Times New Roman"/>
                <a:cs typeface="Times New Roman"/>
              </a:rPr>
              <a:t>dimore nell’Universo </a:t>
            </a:r>
            <a:r>
              <a:rPr sz="1200" spc="-5" dirty="0">
                <a:latin typeface="Times New Roman"/>
                <a:cs typeface="Times New Roman"/>
              </a:rPr>
              <a:t>del Padre”.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senso i  </a:t>
            </a:r>
            <a:r>
              <a:rPr sz="1200" spc="-5" dirty="0">
                <a:latin typeface="Times New Roman"/>
                <a:cs typeface="Times New Roman"/>
              </a:rPr>
              <a:t>cinquantasei </a:t>
            </a:r>
            <a:r>
              <a:rPr sz="1200" dirty="0">
                <a:latin typeface="Times New Roman"/>
                <a:cs typeface="Times New Roman"/>
              </a:rPr>
              <a:t>mondi che </a:t>
            </a:r>
            <a:r>
              <a:rPr sz="1200" spc="-5" dirty="0">
                <a:latin typeface="Times New Roman"/>
                <a:cs typeface="Times New Roman"/>
              </a:rPr>
              <a:t>circondano Jerusem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consacrati alla </a:t>
            </a:r>
            <a:r>
              <a:rPr sz="1200" dirty="0">
                <a:latin typeface="Times New Roman"/>
                <a:cs typeface="Times New Roman"/>
              </a:rPr>
              <a:t>cultura di </a:t>
            </a:r>
            <a:r>
              <a:rPr sz="1200" spc="-5" dirty="0">
                <a:latin typeface="Times New Roman"/>
                <a:cs typeface="Times New Roman"/>
              </a:rPr>
              <a:t>transizione dei mortali ascendenti,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sette  satelliti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uno sono più </a:t>
            </a:r>
            <a:r>
              <a:rPr sz="1200" spc="-5" dirty="0">
                <a:latin typeface="Times New Roman"/>
                <a:cs typeface="Times New Roman"/>
              </a:rPr>
              <a:t>specificamente conosciuti </a:t>
            </a:r>
            <a:r>
              <a:rPr sz="1200" dirty="0">
                <a:latin typeface="Times New Roman"/>
                <a:cs typeface="Times New Roman"/>
              </a:rPr>
              <a:t>come i mondi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46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(530.2) 47:0.2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transizione numero uno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consacrato </a:t>
            </a:r>
            <a:r>
              <a:rPr sz="1200" spc="-5" dirty="0">
                <a:latin typeface="Times New Roman"/>
                <a:cs typeface="Times New Roman"/>
              </a:rPr>
              <a:t>alle attività ascendenti, essendo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 generale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dei finalitari assegnati </a:t>
            </a:r>
            <a:r>
              <a:rPr sz="1200" dirty="0">
                <a:latin typeface="Times New Roman"/>
                <a:cs typeface="Times New Roman"/>
              </a:rPr>
              <a:t>a Satania.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serve attualmente </a:t>
            </a:r>
            <a:r>
              <a:rPr sz="1200" dirty="0">
                <a:latin typeface="Times New Roman"/>
                <a:cs typeface="Times New Roman"/>
              </a:rPr>
              <a:t>da 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a più di </a:t>
            </a:r>
            <a:r>
              <a:rPr sz="1200" spc="-5" dirty="0">
                <a:latin typeface="Times New Roman"/>
                <a:cs typeface="Times New Roman"/>
              </a:rPr>
              <a:t>centomila  compagnie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e vi sono mille </a:t>
            </a:r>
            <a:r>
              <a:rPr sz="1200" spc="-5" dirty="0">
                <a:latin typeface="Times New Roman"/>
                <a:cs typeface="Times New Roman"/>
              </a:rPr>
              <a:t>esseri glorificati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8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(530.3) 47:0.3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in luce 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delle dimore cessano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uno dopo l’altro da  stazioni </a:t>
            </a:r>
            <a:r>
              <a:rPr sz="1200" spc="-5" dirty="0">
                <a:latin typeface="Times New Roman"/>
                <a:cs typeface="Times New Roman"/>
              </a:rPr>
              <a:t>educative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mortali, ad essi subentra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popolazione </a:t>
            </a:r>
            <a:r>
              <a:rPr sz="1200" spc="-5" dirty="0">
                <a:latin typeface="Times New Roman"/>
                <a:cs typeface="Times New Roman"/>
              </a:rPr>
              <a:t>finalitaria che si ammassa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antichi </a:t>
            </a:r>
            <a:r>
              <a:rPr sz="1200" dirty="0">
                <a:latin typeface="Times New Roman"/>
                <a:cs typeface="Times New Roman"/>
              </a:rPr>
              <a:t>e  più </a:t>
            </a:r>
            <a:r>
              <a:rPr sz="1200" spc="-5" dirty="0">
                <a:latin typeface="Times New Roman"/>
                <a:cs typeface="Times New Roman"/>
              </a:rPr>
              <a:t>altamente perfezionati.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(530.4) 47:0.4 </a:t>
            </a:r>
            <a:r>
              <a:rPr sz="1200" dirty="0">
                <a:latin typeface="Times New Roman"/>
                <a:cs typeface="Times New Roman"/>
              </a:rPr>
              <a:t>I sette 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sono sotto la </a:t>
            </a:r>
            <a:r>
              <a:rPr sz="1200" spc="-5" dirty="0">
                <a:latin typeface="Times New Roman"/>
                <a:cs typeface="Times New Roman"/>
              </a:rPr>
              <a:t>responsabilità dei </a:t>
            </a:r>
            <a:r>
              <a:rPr sz="1200" dirty="0">
                <a:latin typeface="Times New Roman"/>
                <a:cs typeface="Times New Roman"/>
              </a:rPr>
              <a:t>supervisori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Melchizedek. Su ciascun </a:t>
            </a:r>
            <a:r>
              <a:rPr sz="1200" dirty="0">
                <a:latin typeface="Times New Roman"/>
                <a:cs typeface="Times New Roman"/>
              </a:rPr>
              <a:t>mondo è  in funzione un </a:t>
            </a:r>
            <a:r>
              <a:rPr sz="1200" spc="-5" dirty="0">
                <a:latin typeface="Times New Roman"/>
                <a:cs typeface="Times New Roman"/>
              </a:rPr>
              <a:t>governatore che </a:t>
            </a:r>
            <a:r>
              <a:rPr sz="1200" dirty="0">
                <a:latin typeface="Times New Roman"/>
                <a:cs typeface="Times New Roman"/>
              </a:rPr>
              <a:t>risponde direttamente </a:t>
            </a:r>
            <a:r>
              <a:rPr sz="1200" spc="-5" dirty="0">
                <a:latin typeface="Times New Roman"/>
                <a:cs typeface="Times New Roman"/>
              </a:rPr>
              <a:t>ai governanti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conciliatori </a:t>
            </a:r>
            <a:r>
              <a:rPr sz="1200" dirty="0">
                <a:latin typeface="Times New Roman"/>
                <a:cs typeface="Times New Roman"/>
              </a:rPr>
              <a:t>di Uversa </a:t>
            </a:r>
            <a:r>
              <a:rPr sz="1200" spc="-5" dirty="0">
                <a:latin typeface="Times New Roman"/>
                <a:cs typeface="Times New Roman"/>
              </a:rPr>
              <a:t>mantengono </a:t>
            </a:r>
            <a:r>
              <a:rPr sz="1200" dirty="0">
                <a:latin typeface="Times New Roman"/>
                <a:cs typeface="Times New Roman"/>
              </a:rPr>
              <a:t>una sede </a:t>
            </a:r>
            <a:r>
              <a:rPr sz="1200" spc="-5" dirty="0">
                <a:latin typeface="Times New Roman"/>
                <a:cs typeface="Times New Roman"/>
              </a:rPr>
              <a:t>su  ogni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dimore, </a:t>
            </a:r>
            <a:r>
              <a:rPr sz="1200" spc="-5" dirty="0">
                <a:latin typeface="Times New Roman"/>
                <a:cs typeface="Times New Roman"/>
              </a:rPr>
              <a:t>mentre adiacente ad </a:t>
            </a:r>
            <a:r>
              <a:rPr sz="1200" dirty="0">
                <a:latin typeface="Times New Roman"/>
                <a:cs typeface="Times New Roman"/>
              </a:rPr>
              <a:t>essa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d’incontro </a:t>
            </a:r>
            <a:r>
              <a:rPr sz="1200" spc="-5" dirty="0">
                <a:latin typeface="Times New Roman"/>
                <a:cs typeface="Times New Roman"/>
              </a:rPr>
              <a:t>locale dei Consiglieri Tecnici.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retrospezione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artigiani celesti hanno </a:t>
            </a:r>
            <a:r>
              <a:rPr sz="1200" dirty="0">
                <a:latin typeface="Times New Roman"/>
                <a:cs typeface="Times New Roman"/>
              </a:rPr>
              <a:t>una sede di </a:t>
            </a:r>
            <a:r>
              <a:rPr sz="1200" spc="-5" dirty="0">
                <a:latin typeface="Times New Roman"/>
                <a:cs typeface="Times New Roman"/>
              </a:rPr>
              <a:t>gruppo su </a:t>
            </a:r>
            <a:r>
              <a:rPr sz="1200" dirty="0">
                <a:latin typeface="Times New Roman"/>
                <a:cs typeface="Times New Roman"/>
              </a:rPr>
              <a:t>ciascuno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Gli spironga operano </a:t>
            </a:r>
            <a:r>
              <a:rPr sz="1200" dirty="0">
                <a:latin typeface="Times New Roman"/>
                <a:cs typeface="Times New Roman"/>
              </a:rPr>
              <a:t>dal mondo delle  </a:t>
            </a:r>
            <a:r>
              <a:rPr sz="1200" spc="-5" dirty="0">
                <a:latin typeface="Times New Roman"/>
                <a:cs typeface="Times New Roman"/>
              </a:rPr>
              <a:t>dimore numero </a:t>
            </a:r>
            <a:r>
              <a:rPr sz="1200" dirty="0">
                <a:latin typeface="Times New Roman"/>
                <a:cs typeface="Times New Roman"/>
              </a:rPr>
              <a:t>due in poi,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tutti e sette i mondi, insieme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di cultura di transizione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mondo capitale,  sono </a:t>
            </a:r>
            <a:r>
              <a:rPr sz="1200" spc="-5" dirty="0">
                <a:latin typeface="Times New Roman"/>
                <a:cs typeface="Times New Roman"/>
              </a:rPr>
              <a:t>abbondantemente </a:t>
            </a:r>
            <a:r>
              <a:rPr sz="1200" dirty="0">
                <a:latin typeface="Times New Roman"/>
                <a:cs typeface="Times New Roman"/>
              </a:rPr>
              <a:t>provvisti di </a:t>
            </a:r>
            <a:r>
              <a:rPr sz="1200" spc="-5" dirty="0">
                <a:latin typeface="Times New Roman"/>
                <a:cs typeface="Times New Roman"/>
              </a:rPr>
              <a:t>spornagia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standard.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8451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45085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Sistema a </a:t>
            </a:r>
            <a:r>
              <a:rPr sz="1200" spc="-5" dirty="0">
                <a:latin typeface="Times New Roman"/>
                <a:cs typeface="Times New Roman"/>
              </a:rPr>
              <a:t>rappresentare quel sistema presso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costellazione, ed operano anch’essi solo </a:t>
            </a:r>
            <a:r>
              <a:rPr sz="1200" spc="5" dirty="0">
                <a:latin typeface="Times New Roman"/>
                <a:cs typeface="Times New Roman"/>
              </a:rPr>
              <a:t>entro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confini dell’Universo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790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(371.7) 33:6.5 </a:t>
            </a:r>
            <a:r>
              <a:rPr sz="1200" spc="-5" dirty="0">
                <a:latin typeface="Times New Roman"/>
                <a:cs typeface="Times New Roman"/>
              </a:rPr>
              <a:t>Da Salvington vengono </a:t>
            </a:r>
            <a:r>
              <a:rPr sz="1200" dirty="0">
                <a:latin typeface="Times New Roman"/>
                <a:cs typeface="Times New Roman"/>
              </a:rPr>
              <a:t>inviate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capitali delle </a:t>
            </a:r>
            <a:r>
              <a:rPr sz="1200" dirty="0">
                <a:latin typeface="Times New Roman"/>
                <a:cs typeface="Times New Roman"/>
              </a:rPr>
              <a:t>costellazioni, </a:t>
            </a:r>
            <a:r>
              <a:rPr sz="1200" spc="-5" dirty="0">
                <a:latin typeface="Times New Roman"/>
                <a:cs typeface="Times New Roman"/>
              </a:rPr>
              <a:t>alle capitali dei  sistemi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ai singoli pianeti.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utilizzare questo servizio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comunicare  con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compagni sparsi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l’Universo.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trasmissioni universali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a tutti i mondi abitati </a:t>
            </a:r>
            <a:r>
              <a:rPr sz="1200" spc="-5" dirty="0">
                <a:latin typeface="Times New Roman"/>
                <a:cs typeface="Times New Roman"/>
              </a:rPr>
              <a:t>indipendentemente dal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status spirituale.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intercomunicazioni planetarie </a:t>
            </a:r>
            <a:r>
              <a:rPr sz="1200" dirty="0">
                <a:latin typeface="Times New Roman"/>
                <a:cs typeface="Times New Roman"/>
              </a:rPr>
              <a:t>sono negate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ai mondi in </a:t>
            </a:r>
            <a:r>
              <a:rPr sz="1200" spc="-5" dirty="0">
                <a:latin typeface="Times New Roman"/>
                <a:cs typeface="Times New Roman"/>
              </a:rPr>
              <a:t>quarantena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626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(372.1) 33:6.6 </a:t>
            </a:r>
            <a:r>
              <a:rPr sz="1200" spc="-5" dirty="0">
                <a:latin typeface="Times New Roman"/>
                <a:cs typeface="Times New Roman"/>
              </a:rPr>
              <a:t>Dalla capitale della costellazione </a:t>
            </a:r>
            <a:r>
              <a:rPr sz="1200" dirty="0">
                <a:latin typeface="Times New Roman"/>
                <a:cs typeface="Times New Roman"/>
              </a:rPr>
              <a:t>il capo </a:t>
            </a:r>
            <a:r>
              <a:rPr sz="1200" spc="-5" dirty="0">
                <a:latin typeface="Times New Roman"/>
                <a:cs typeface="Times New Roman"/>
              </a:rPr>
              <a:t>dei Padri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invia </a:t>
            </a:r>
            <a:r>
              <a:rPr sz="1200" spc="-5" dirty="0">
                <a:latin typeface="Times New Roman"/>
                <a:cs typeface="Times New Roman"/>
              </a:rPr>
              <a:t>periodicamente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costellazione.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368300">
              <a:lnSpc>
                <a:spcPct val="956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(372.2) 33:6.7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cronologia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calcolata, computata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rettificata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gruppo speciale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su Salvington.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standard di 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equivale a diciotto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più due minuti e </a:t>
            </a:r>
            <a:r>
              <a:rPr sz="1200" spc="-5" dirty="0">
                <a:latin typeface="Times New Roman"/>
                <a:cs typeface="Times New Roman"/>
              </a:rPr>
              <a:t>mezzo. </a:t>
            </a:r>
            <a:r>
              <a:rPr sz="1200" spc="-10" dirty="0">
                <a:latin typeface="Times New Roman"/>
                <a:cs typeface="Times New Roman"/>
              </a:rPr>
              <a:t>L’anno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consiste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segmento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rotazione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al </a:t>
            </a:r>
            <a:r>
              <a:rPr sz="1200" dirty="0">
                <a:latin typeface="Times New Roman"/>
                <a:cs typeface="Times New Roman"/>
              </a:rPr>
              <a:t>circuito di </a:t>
            </a:r>
            <a:r>
              <a:rPr sz="1200" spc="-5" dirty="0">
                <a:latin typeface="Times New Roman"/>
                <a:cs typeface="Times New Roman"/>
              </a:rPr>
              <a:t>Uversa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uguale </a:t>
            </a:r>
            <a:r>
              <a:rPr sz="1200" dirty="0">
                <a:latin typeface="Times New Roman"/>
                <a:cs typeface="Times New Roman"/>
              </a:rPr>
              <a:t>a cento </a:t>
            </a:r>
            <a:r>
              <a:rPr sz="1200" spc="-5" dirty="0">
                <a:latin typeface="Times New Roman"/>
                <a:cs typeface="Times New Roman"/>
              </a:rPr>
              <a:t>giorni del tempo </a:t>
            </a:r>
            <a:r>
              <a:rPr sz="1200" dirty="0">
                <a:latin typeface="Times New Roman"/>
                <a:cs typeface="Times New Roman"/>
              </a:rPr>
              <a:t>standard  </a:t>
            </a:r>
            <a:r>
              <a:rPr sz="1200" spc="-5" dirty="0">
                <a:latin typeface="Times New Roman"/>
                <a:cs typeface="Times New Roman"/>
              </a:rPr>
              <a:t>dell’Universo, circa cinque anni </a:t>
            </a:r>
            <a:r>
              <a:rPr sz="1200" dirty="0">
                <a:latin typeface="Times New Roman"/>
                <a:cs typeface="Times New Roman"/>
              </a:rPr>
              <a:t>del tempo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(372.3) 33:6.8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diffuso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è quello </a:t>
            </a:r>
            <a:r>
              <a:rPr sz="1200" spc="-5" dirty="0">
                <a:latin typeface="Times New Roman"/>
                <a:cs typeface="Times New Roman"/>
              </a:rPr>
              <a:t>standard </a:t>
            </a:r>
            <a:r>
              <a:rPr sz="1200" dirty="0">
                <a:latin typeface="Times New Roman"/>
                <a:cs typeface="Times New Roman"/>
              </a:rPr>
              <a:t>per tutte 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e tutti 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Universo  locale. Ogni </a:t>
            </a:r>
            <a:r>
              <a:rPr sz="1200" dirty="0">
                <a:latin typeface="Times New Roman"/>
                <a:cs typeface="Times New Roman"/>
              </a:rPr>
              <a:t>costellazione </a:t>
            </a:r>
            <a:r>
              <a:rPr sz="1200" spc="-5" dirty="0">
                <a:latin typeface="Times New Roman"/>
                <a:cs typeface="Times New Roman"/>
              </a:rPr>
              <a:t>conduce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affari secondo </a:t>
            </a:r>
            <a:r>
              <a:rPr sz="1200" dirty="0">
                <a:latin typeface="Times New Roman"/>
                <a:cs typeface="Times New Roman"/>
              </a:rPr>
              <a:t>il tempo di Nebadon, ma i </a:t>
            </a:r>
            <a:r>
              <a:rPr sz="1200" spc="-5" dirty="0">
                <a:latin typeface="Times New Roman"/>
                <a:cs typeface="Times New Roman"/>
              </a:rPr>
              <a:t>sistemi mantengono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cronologia, come  fanno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singoli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73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(372.4) 33:6.9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Satania, </a:t>
            </a:r>
            <a:r>
              <a:rPr sz="1200" spc="-5" dirty="0">
                <a:latin typeface="Times New Roman"/>
                <a:cs typeface="Times New Roman"/>
              </a:rPr>
              <a:t>com’è calcolato su Jerusem,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(un’ora, </a:t>
            </a:r>
            <a:r>
              <a:rPr sz="1200" dirty="0">
                <a:latin typeface="Times New Roman"/>
                <a:cs typeface="Times New Roman"/>
              </a:rPr>
              <a:t>4 minuti e 15 </a:t>
            </a:r>
            <a:r>
              <a:rPr sz="1200" spc="-5" dirty="0">
                <a:latin typeface="Times New Roman"/>
                <a:cs typeface="Times New Roman"/>
              </a:rPr>
              <a:t>secondi)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Urantia. Questi </a:t>
            </a:r>
            <a:r>
              <a:rPr sz="1200" dirty="0">
                <a:latin typeface="Times New Roman"/>
                <a:cs typeface="Times New Roman"/>
              </a:rPr>
              <a:t>tempi sono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conosciuti </a:t>
            </a:r>
            <a:r>
              <a:rPr sz="1200" spc="-5" dirty="0">
                <a:latin typeface="Times New Roman"/>
                <a:cs typeface="Times New Roman"/>
              </a:rPr>
              <a:t>come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o dell’Universo, e tempo 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sistema.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standard </a:t>
            </a:r>
            <a:r>
              <a:rPr sz="1200" dirty="0">
                <a:latin typeface="Times New Roman"/>
                <a:cs typeface="Times New Roman"/>
              </a:rPr>
              <a:t>è il tempo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785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mondo dei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finalitari</a:t>
            </a:r>
            <a:endParaRPr sz="1600">
              <a:latin typeface="Times New Roman"/>
              <a:cs typeface="Times New Roman"/>
            </a:endParaRPr>
          </a:p>
          <a:p>
            <a:pPr marL="76200" marR="10350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(530.5) 47:1.1 </a:t>
            </a:r>
            <a:r>
              <a:rPr sz="1200" spc="-5" dirty="0">
                <a:latin typeface="Times New Roman"/>
                <a:cs typeface="Times New Roman"/>
              </a:rPr>
              <a:t>Sebbene sul mondo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numero uno siano residenti </a:t>
            </a:r>
            <a:r>
              <a:rPr sz="1200" dirty="0">
                <a:latin typeface="Times New Roman"/>
                <a:cs typeface="Times New Roman"/>
              </a:rPr>
              <a:t>solo 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certi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salvati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prendono </a:t>
            </a:r>
            <a:r>
              <a:rPr sz="1200" dirty="0">
                <a:latin typeface="Times New Roman"/>
                <a:cs typeface="Times New Roman"/>
              </a:rPr>
              <a:t>cura di </a:t>
            </a:r>
            <a:r>
              <a:rPr sz="1200" spc="-5" dirty="0">
                <a:latin typeface="Times New Roman"/>
                <a:cs typeface="Times New Roman"/>
              </a:rPr>
              <a:t>loro, </a:t>
            </a:r>
            <a:r>
              <a:rPr sz="1200" dirty="0">
                <a:latin typeface="Times New Roman"/>
                <a:cs typeface="Times New Roman"/>
              </a:rPr>
              <a:t>sono disposte misure </a:t>
            </a:r>
            <a:r>
              <a:rPr sz="1200" spc="-5" dirty="0">
                <a:latin typeface="Times New Roman"/>
                <a:cs typeface="Times New Roman"/>
              </a:rPr>
              <a:t>per ricevervi </a:t>
            </a:r>
            <a:r>
              <a:rPr sz="1200" dirty="0">
                <a:latin typeface="Times New Roman"/>
                <a:cs typeface="Times New Roman"/>
              </a:rPr>
              <a:t>tutte le classi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spirituali, di mortali 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e di  studenti visitatori. </a:t>
            </a:r>
            <a:r>
              <a:rPr sz="1200" spc="-5" dirty="0">
                <a:latin typeface="Times New Roman"/>
                <a:cs typeface="Times New Roman"/>
              </a:rPr>
              <a:t>Gli spornagia,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su </a:t>
            </a:r>
            <a:r>
              <a:rPr sz="1200" dirty="0">
                <a:latin typeface="Times New Roman"/>
                <a:cs typeface="Times New Roman"/>
              </a:rPr>
              <a:t>tutti questi mondi, sono </a:t>
            </a:r>
            <a:r>
              <a:rPr sz="1200" spc="-5" dirty="0">
                <a:latin typeface="Times New Roman"/>
                <a:cs typeface="Times New Roman"/>
              </a:rPr>
              <a:t>ospitali nei confronti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che possono  </a:t>
            </a:r>
            <a:r>
              <a:rPr sz="1200" spc="-5" dirty="0">
                <a:latin typeface="Times New Roman"/>
                <a:cs typeface="Times New Roman"/>
              </a:rPr>
              <a:t>riconoscere. Essi hanno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vaga </a:t>
            </a:r>
            <a:r>
              <a:rPr sz="1200" dirty="0">
                <a:latin typeface="Times New Roman"/>
                <a:cs typeface="Times New Roman"/>
              </a:rPr>
              <a:t>percezione </a:t>
            </a:r>
            <a:r>
              <a:rPr sz="1200" spc="-5" dirty="0">
                <a:latin typeface="Times New Roman"/>
                <a:cs typeface="Times New Roman"/>
              </a:rPr>
              <a:t>dei finalitari </a:t>
            </a:r>
            <a:r>
              <a:rPr sz="1200" dirty="0">
                <a:latin typeface="Times New Roman"/>
                <a:cs typeface="Times New Roman"/>
              </a:rPr>
              <a:t>ma non riescono a visualizzarli. </a:t>
            </a:r>
            <a:r>
              <a:rPr sz="1200" spc="-5" dirty="0">
                <a:latin typeface="Times New Roman"/>
                <a:cs typeface="Times New Roman"/>
              </a:rPr>
              <a:t>Devono raffigurarseli </a:t>
            </a:r>
            <a:r>
              <a:rPr sz="1200" dirty="0">
                <a:latin typeface="Times New Roman"/>
                <a:cs typeface="Times New Roman"/>
              </a:rPr>
              <a:t>in modo simile a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voi vi </a:t>
            </a:r>
            <a:r>
              <a:rPr sz="1200" spc="-5" dirty="0">
                <a:latin typeface="Times New Roman"/>
                <a:cs typeface="Times New Roman"/>
              </a:rPr>
              <a:t>raffigurate gli angeli nel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presente stato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28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(530.6) 47:1.2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mondo dei </a:t>
            </a:r>
            <a:r>
              <a:rPr sz="1200" spc="-5" dirty="0">
                <a:latin typeface="Times New Roman"/>
                <a:cs typeface="Times New Roman"/>
              </a:rPr>
              <a:t>finalitari sia </a:t>
            </a:r>
            <a:r>
              <a:rPr sz="1200" dirty="0">
                <a:latin typeface="Times New Roman"/>
                <a:cs typeface="Times New Roman"/>
              </a:rPr>
              <a:t>una sfera di </a:t>
            </a:r>
            <a:r>
              <a:rPr sz="1200" spc="-5" dirty="0">
                <a:latin typeface="Times New Roman"/>
                <a:cs typeface="Times New Roman"/>
              </a:rPr>
              <a:t>squisita bellezza fisica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straordinario abbellimento </a:t>
            </a:r>
            <a:r>
              <a:rPr sz="1200" dirty="0">
                <a:latin typeface="Times New Roman"/>
                <a:cs typeface="Times New Roman"/>
              </a:rPr>
              <a:t>morontiale, la  </a:t>
            </a:r>
            <a:r>
              <a:rPr sz="1200" spc="-5" dirty="0">
                <a:latin typeface="Times New Roman"/>
                <a:cs typeface="Times New Roman"/>
              </a:rPr>
              <a:t>grande dimora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ubicata al </a:t>
            </a:r>
            <a:r>
              <a:rPr sz="1200" dirty="0">
                <a:latin typeface="Times New Roman"/>
                <a:cs typeface="Times New Roman"/>
              </a:rPr>
              <a:t>centro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attività,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dei finalitari, </a:t>
            </a:r>
            <a:r>
              <a:rPr sz="1200" dirty="0">
                <a:latin typeface="Times New Roman"/>
                <a:cs typeface="Times New Roman"/>
              </a:rPr>
              <a:t>non è visibile senza </a:t>
            </a:r>
            <a:r>
              <a:rPr sz="1200" spc="-5" dirty="0">
                <a:latin typeface="Times New Roman"/>
                <a:cs typeface="Times New Roman"/>
              </a:rPr>
              <a:t>aiuto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materiale  </a:t>
            </a:r>
            <a:r>
              <a:rPr sz="1200" dirty="0">
                <a:latin typeface="Times New Roman"/>
                <a:cs typeface="Times New Roman"/>
              </a:rPr>
              <a:t>né a </a:t>
            </a:r>
            <a:r>
              <a:rPr sz="1200" spc="-5" dirty="0">
                <a:latin typeface="Times New Roman"/>
                <a:cs typeface="Times New Roman"/>
              </a:rPr>
              <a:t>quella morontiale </a:t>
            </a:r>
            <a:r>
              <a:rPr sz="1200" dirty="0">
                <a:latin typeface="Times New Roman"/>
                <a:cs typeface="Times New Roman"/>
              </a:rPr>
              <a:t>iniziale.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trasformatori dell’energia sono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rendere </a:t>
            </a:r>
            <a:r>
              <a:rPr sz="1200" dirty="0">
                <a:latin typeface="Times New Roman"/>
                <a:cs typeface="Times New Roman"/>
              </a:rPr>
              <a:t>visibili molte di queste </a:t>
            </a:r>
            <a:r>
              <a:rPr sz="1200" spc="-5" dirty="0">
                <a:latin typeface="Times New Roman"/>
                <a:cs typeface="Times New Roman"/>
              </a:rPr>
              <a:t>realtà ai mortali  ascendenti,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essi operano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senso,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occasione delle riunioni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classe degli </a:t>
            </a:r>
            <a:r>
              <a:rPr sz="1200" dirty="0">
                <a:latin typeface="Times New Roman"/>
                <a:cs typeface="Times New Roman"/>
              </a:rPr>
              <a:t>studenti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mondo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dimore su questa </a:t>
            </a:r>
            <a:r>
              <a:rPr sz="1200" dirty="0">
                <a:latin typeface="Times New Roman"/>
                <a:cs typeface="Times New Roman"/>
              </a:rPr>
              <a:t>sfera </a:t>
            </a:r>
            <a:r>
              <a:rPr sz="1200" spc="-5" dirty="0">
                <a:latin typeface="Times New Roman"/>
                <a:cs typeface="Times New Roman"/>
              </a:rPr>
              <a:t>culturale.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(531.1) 47:1.3 </a:t>
            </a:r>
            <a:r>
              <a:rPr sz="1200" spc="-5" dirty="0">
                <a:latin typeface="Times New Roman"/>
                <a:cs typeface="Times New Roman"/>
              </a:rPr>
              <a:t>Durante l’intera esperienza sul </a:t>
            </a:r>
            <a:r>
              <a:rPr sz="1200" dirty="0">
                <a:latin typeface="Times New Roman"/>
                <a:cs typeface="Times New Roman"/>
              </a:rPr>
              <a:t>mondo delle dimore voi sarete 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spiritualmente coscienti della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fratelli glorificati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è molto </a:t>
            </a:r>
            <a:r>
              <a:rPr sz="1200" spc="-5" dirty="0">
                <a:latin typeface="Times New Roman"/>
                <a:cs typeface="Times New Roman"/>
              </a:rPr>
              <a:t>vivificante,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in quando, </a:t>
            </a:r>
            <a:r>
              <a:rPr sz="1200" spc="-5" dirty="0">
                <a:latin typeface="Times New Roman"/>
                <a:cs typeface="Times New Roman"/>
              </a:rPr>
              <a:t>percepirli </a:t>
            </a:r>
            <a:r>
              <a:rPr sz="1200" dirty="0">
                <a:latin typeface="Times New Roman"/>
                <a:cs typeface="Times New Roman"/>
              </a:rPr>
              <a:t>realmente quali  </a:t>
            </a:r>
            <a:r>
              <a:rPr sz="1200" spc="-5" dirty="0">
                <a:latin typeface="Times New Roman"/>
                <a:cs typeface="Times New Roman"/>
              </a:rPr>
              <a:t>operano nelle </a:t>
            </a:r>
            <a:r>
              <a:rPr sz="1200" dirty="0">
                <a:latin typeface="Times New Roman"/>
                <a:cs typeface="Times New Roman"/>
              </a:rPr>
              <a:t>dimore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quartier generale. </a:t>
            </a:r>
            <a:r>
              <a:rPr sz="1200" spc="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visualizzerete spontaneamente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d’aver acquisito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vera  </a:t>
            </a:r>
            <a:r>
              <a:rPr sz="1200" dirty="0">
                <a:latin typeface="Times New Roman"/>
                <a:cs typeface="Times New Roman"/>
              </a:rPr>
              <a:t>visione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(531.2) 47:1.4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mondo delle dimore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passare al vaglio della commissione parentale proveniente dai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pianeti nativi. L’attuale 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si </a:t>
            </a:r>
            <a:r>
              <a:rPr sz="1200" dirty="0">
                <a:latin typeface="Times New Roman"/>
                <a:cs typeface="Times New Roman"/>
              </a:rPr>
              <a:t>compone di dodici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genitori, arrivati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recente, che hanno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avuto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come mortali di </a:t>
            </a:r>
            <a:r>
              <a:rPr sz="1200" spc="-5" dirty="0">
                <a:latin typeface="Times New Roman"/>
                <a:cs typeface="Times New Roman"/>
              </a:rPr>
              <a:t>allevare </a:t>
            </a:r>
            <a:r>
              <a:rPr sz="1200" dirty="0">
                <a:latin typeface="Times New Roman"/>
                <a:cs typeface="Times New Roman"/>
              </a:rPr>
              <a:t>tre o più </a:t>
            </a:r>
            <a:r>
              <a:rPr sz="1200" spc="-5" dirty="0">
                <a:latin typeface="Times New Roman"/>
                <a:cs typeface="Times New Roman"/>
              </a:rPr>
              <a:t>figli fino all’età della </a:t>
            </a:r>
            <a:r>
              <a:rPr sz="1200" dirty="0">
                <a:latin typeface="Times New Roman"/>
                <a:cs typeface="Times New Roman"/>
              </a:rPr>
              <a:t>pubertà.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in </a:t>
            </a:r>
            <a:r>
              <a:rPr sz="1200" spc="-5" dirty="0">
                <a:latin typeface="Times New Roman"/>
                <a:cs typeface="Times New Roman"/>
              </a:rPr>
              <a:t>questa commissione </a:t>
            </a:r>
            <a:r>
              <a:rPr sz="1200" dirty="0">
                <a:latin typeface="Times New Roman"/>
                <a:cs typeface="Times New Roman"/>
              </a:rPr>
              <a:t>è a rotazione 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874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regola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anni. Tutti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soddisfa questi commissari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qualificarsi </a:t>
            </a:r>
            <a:r>
              <a:rPr sz="1200" dirty="0">
                <a:latin typeface="Times New Roman"/>
                <a:cs typeface="Times New Roman"/>
              </a:rPr>
              <a:t>ulteriormente  </a:t>
            </a:r>
            <a:r>
              <a:rPr sz="1200" spc="-5" dirty="0">
                <a:latin typeface="Times New Roman"/>
                <a:cs typeface="Times New Roman"/>
              </a:rPr>
              <a:t>servendo nelle </a:t>
            </a:r>
            <a:r>
              <a:rPr sz="1200" dirty="0">
                <a:latin typeface="Times New Roman"/>
                <a:cs typeface="Times New Roman"/>
              </a:rPr>
              <a:t>dimore dei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o in </a:t>
            </a:r>
            <a:r>
              <a:rPr sz="1200" spc="-5" dirty="0">
                <a:latin typeface="Times New Roman"/>
                <a:cs typeface="Times New Roman"/>
              </a:rPr>
              <a:t>parte nell’asilo </a:t>
            </a:r>
            <a:r>
              <a:rPr sz="1200" dirty="0">
                <a:latin typeface="Times New Roman"/>
                <a:cs typeface="Times New Roman"/>
              </a:rPr>
              <a:t>probatorio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dei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88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(531.3) 47:1.5 </a:t>
            </a:r>
            <a:r>
              <a:rPr sz="1200" spc="-5" dirty="0">
                <a:latin typeface="Times New Roman"/>
                <a:cs typeface="Times New Roman"/>
              </a:rPr>
              <a:t>Ma indipendentemente dall’esperienza parentale,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del mondo delle dimore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figli che crescono  nell’asilo probatorio </a:t>
            </a:r>
            <a:r>
              <a:rPr sz="1200" dirty="0">
                <a:latin typeface="Times New Roman"/>
                <a:cs typeface="Times New Roman"/>
              </a:rPr>
              <a:t>ricevono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opportunità di </a:t>
            </a:r>
            <a:r>
              <a:rPr sz="1200" spc="-5" dirty="0">
                <a:latin typeface="Times New Roman"/>
                <a:cs typeface="Times New Roman"/>
              </a:rPr>
              <a:t>collaborare con </a:t>
            </a:r>
            <a:r>
              <a:rPr sz="1200" dirty="0">
                <a:latin typeface="Times New Roman"/>
                <a:cs typeface="Times New Roman"/>
              </a:rPr>
              <a:t>i custodi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figli 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istruzione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educazione. Questi genitori </a:t>
            </a:r>
            <a:r>
              <a:rPr sz="1200" dirty="0">
                <a:latin typeface="Times New Roman"/>
                <a:cs typeface="Times New Roman"/>
              </a:rPr>
              <a:t>hanno 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andarli </a:t>
            </a:r>
            <a:r>
              <a:rPr sz="1200" dirty="0">
                <a:latin typeface="Times New Roman"/>
                <a:cs typeface="Times New Roman"/>
              </a:rPr>
              <a:t>a trovare quattro volte </a:t>
            </a:r>
            <a:r>
              <a:rPr sz="1200" spc="-5" dirty="0">
                <a:latin typeface="Times New Roman"/>
                <a:cs typeface="Times New Roman"/>
              </a:rPr>
              <a:t>l’anno. </a:t>
            </a:r>
            <a:r>
              <a:rPr sz="1200" dirty="0">
                <a:latin typeface="Times New Roman"/>
                <a:cs typeface="Times New Roman"/>
              </a:rPr>
              <a:t>Ed è una delle </a:t>
            </a:r>
            <a:r>
              <a:rPr sz="1200" spc="-5" dirty="0">
                <a:latin typeface="Times New Roman"/>
                <a:cs typeface="Times New Roman"/>
              </a:rPr>
              <a:t>scene </a:t>
            </a:r>
            <a:r>
              <a:rPr sz="1200" dirty="0">
                <a:latin typeface="Times New Roman"/>
                <a:cs typeface="Times New Roman"/>
              </a:rPr>
              <a:t>più belle e </a:t>
            </a:r>
            <a:r>
              <a:rPr sz="1200" spc="-5" dirty="0">
                <a:latin typeface="Times New Roman"/>
                <a:cs typeface="Times New Roman"/>
              </a:rPr>
              <a:t>toccanti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4224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ascendente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del mondo delle dimore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materiali in </a:t>
            </a:r>
            <a:r>
              <a:rPr sz="1200" spc="-5" dirty="0">
                <a:latin typeface="Times New Roman"/>
                <a:cs typeface="Times New Roman"/>
              </a:rPr>
              <a:t>occasione dei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periodici pellegrinaggi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dei finalitari.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uno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possono </a:t>
            </a:r>
            <a:r>
              <a:rPr sz="1200" dirty="0">
                <a:latin typeface="Times New Roman"/>
                <a:cs typeface="Times New Roman"/>
              </a:rPr>
              <a:t>lasciare il mondo delle dimore prima  </a:t>
            </a:r>
            <a:r>
              <a:rPr sz="1200" spc="-5" dirty="0">
                <a:latin typeface="Times New Roman"/>
                <a:cs typeface="Times New Roman"/>
              </a:rPr>
              <a:t>del figlio,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 trovano contemporaneamente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certo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periodo.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(531.4) 47:1.6 </a:t>
            </a:r>
            <a:r>
              <a:rPr sz="1200" spc="-5" dirty="0">
                <a:latin typeface="Times New Roman"/>
                <a:cs typeface="Times New Roman"/>
              </a:rPr>
              <a:t>Nessun mortale ascendente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sfuggire all’esperienza </a:t>
            </a:r>
            <a:r>
              <a:rPr sz="1200" dirty="0">
                <a:latin typeface="Times New Roman"/>
                <a:cs typeface="Times New Roman"/>
              </a:rPr>
              <a:t>di allevare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successivamente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finalitario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 Jerusem. </a:t>
            </a:r>
            <a:r>
              <a:rPr sz="1200" dirty="0">
                <a:latin typeface="Times New Roman"/>
                <a:cs typeface="Times New Roman"/>
              </a:rPr>
              <a:t>I padri </a:t>
            </a:r>
            <a:r>
              <a:rPr sz="1200" spc="-5" dirty="0">
                <a:latin typeface="Times New Roman"/>
                <a:cs typeface="Times New Roman"/>
              </a:rPr>
              <a:t>devono </a:t>
            </a:r>
            <a:r>
              <a:rPr sz="1200" dirty="0">
                <a:latin typeface="Times New Roman"/>
                <a:cs typeface="Times New Roman"/>
              </a:rPr>
              <a:t>passare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essenziale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certamente 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madri. </a:t>
            </a:r>
            <a:r>
              <a:rPr sz="1200" dirty="0">
                <a:latin typeface="Times New Roman"/>
                <a:cs typeface="Times New Roman"/>
              </a:rPr>
              <a:t>È una concezione </a:t>
            </a:r>
            <a:r>
              <a:rPr sz="1200" spc="-5" dirty="0">
                <a:latin typeface="Times New Roman"/>
                <a:cs typeface="Times New Roman"/>
              </a:rPr>
              <a:t>infelice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sbagliata 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moderni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quella </a:t>
            </a:r>
            <a:r>
              <a:rPr sz="1200" dirty="0">
                <a:latin typeface="Times New Roman"/>
                <a:cs typeface="Times New Roman"/>
              </a:rPr>
              <a:t>di ritenere che </a:t>
            </a:r>
            <a:r>
              <a:rPr sz="1200" spc="-5" dirty="0">
                <a:latin typeface="Times New Roman"/>
                <a:cs typeface="Times New Roman"/>
              </a:rPr>
              <a:t>l’educazione dei figli sia  compito prevalente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madri.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hanno </a:t>
            </a:r>
            <a:r>
              <a:rPr sz="1200" dirty="0">
                <a:latin typeface="Times New Roman"/>
                <a:cs typeface="Times New Roman"/>
              </a:rPr>
              <a:t>bisogno </a:t>
            </a:r>
            <a:r>
              <a:rPr sz="1200" spc="-5" dirty="0">
                <a:latin typeface="Times New Roman"/>
                <a:cs typeface="Times New Roman"/>
              </a:rPr>
              <a:t>dei padri tanto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delle madri, </a:t>
            </a:r>
            <a:r>
              <a:rPr sz="1200" dirty="0">
                <a:latin typeface="Times New Roman"/>
                <a:cs typeface="Times New Roman"/>
              </a:rPr>
              <a:t>e i padri hanno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questa 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quanto 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madri.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L’asilo probatorio</a:t>
            </a:r>
            <a:endParaRPr sz="1600">
              <a:latin typeface="Times New Roman"/>
              <a:cs typeface="Times New Roman"/>
            </a:endParaRPr>
          </a:p>
          <a:p>
            <a:pPr marL="76200" marR="353695">
              <a:lnSpc>
                <a:spcPct val="955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(531.5) 47:2.1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scuole 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che ospitano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infanti sono situate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finalitario,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delle sfere </a:t>
            </a:r>
            <a:r>
              <a:rPr sz="1200" dirty="0">
                <a:latin typeface="Times New Roman"/>
                <a:cs typeface="Times New Roman"/>
              </a:rPr>
              <a:t>di cultura di 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Queste scuole </a:t>
            </a:r>
            <a:r>
              <a:rPr sz="1200" dirty="0">
                <a:latin typeface="Times New Roman"/>
                <a:cs typeface="Times New Roman"/>
              </a:rPr>
              <a:t>che ospitano i bambini sono </a:t>
            </a:r>
            <a:r>
              <a:rPr sz="1200" spc="-5" dirty="0">
                <a:latin typeface="Times New Roman"/>
                <a:cs typeface="Times New Roman"/>
              </a:rPr>
              <a:t>attività consacrate ad allevare </a:t>
            </a:r>
            <a:r>
              <a:rPr sz="1200" dirty="0">
                <a:latin typeface="Times New Roman"/>
                <a:cs typeface="Times New Roman"/>
              </a:rPr>
              <a:t>e ad </a:t>
            </a:r>
            <a:r>
              <a:rPr sz="1200" spc="-5" dirty="0">
                <a:latin typeface="Times New Roman"/>
                <a:cs typeface="Times New Roman"/>
              </a:rPr>
              <a:t>educare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del tempo,  </a:t>
            </a:r>
            <a:r>
              <a:rPr sz="1200" dirty="0">
                <a:latin typeface="Times New Roman"/>
                <a:cs typeface="Times New Roman"/>
              </a:rPr>
              <a:t>inclusi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morti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dello spazio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d’aver acquisito </a:t>
            </a:r>
            <a:r>
              <a:rPr sz="1200" dirty="0">
                <a:latin typeface="Times New Roman"/>
                <a:cs typeface="Times New Roman"/>
              </a:rPr>
              <a:t>uno status </a:t>
            </a:r>
            <a:r>
              <a:rPr sz="1200" spc="-5" dirty="0">
                <a:latin typeface="Times New Roman"/>
                <a:cs typeface="Times New Roman"/>
              </a:rPr>
              <a:t>individuale registrato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negli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archivi dell’Universo.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 uno o di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di un tale </a:t>
            </a:r>
            <a:r>
              <a:rPr sz="1200" spc="-5" dirty="0">
                <a:latin typeface="Times New Roman"/>
                <a:cs typeface="Times New Roman"/>
              </a:rPr>
              <a:t>figlio,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guardiano del </a:t>
            </a:r>
            <a:r>
              <a:rPr sz="1200" dirty="0">
                <a:latin typeface="Times New Roman"/>
                <a:cs typeface="Times New Roman"/>
              </a:rPr>
              <a:t>destino delega il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41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956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cherubino associato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conservare l’identità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bambino, affidando </a:t>
            </a:r>
            <a:r>
              <a:rPr sz="1200" spc="-5" dirty="0">
                <a:latin typeface="Times New Roman"/>
                <a:cs typeface="Times New Roman"/>
              </a:rPr>
              <a:t>al cherubino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rimettere  quest’anima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sviluppata nelle </a:t>
            </a:r>
            <a:r>
              <a:rPr sz="1200" dirty="0">
                <a:latin typeface="Times New Roman"/>
                <a:cs typeface="Times New Roman"/>
              </a:rPr>
              <a:t>mani </a:t>
            </a:r>
            <a:r>
              <a:rPr sz="1200" spc="-5" dirty="0">
                <a:latin typeface="Times New Roman"/>
                <a:cs typeface="Times New Roman"/>
              </a:rPr>
              <a:t>degli Insegnanti dei Mondi </a:t>
            </a:r>
            <a:r>
              <a:rPr sz="1200" dirty="0">
                <a:latin typeface="Times New Roman"/>
                <a:cs typeface="Times New Roman"/>
              </a:rPr>
              <a:t>delle Dimore </a:t>
            </a:r>
            <a:r>
              <a:rPr sz="1200" spc="-5" dirty="0">
                <a:latin typeface="Times New Roman"/>
                <a:cs typeface="Times New Roman"/>
              </a:rPr>
              <a:t>negli asili </a:t>
            </a:r>
            <a:r>
              <a:rPr sz="1200" dirty="0">
                <a:latin typeface="Times New Roman"/>
                <a:cs typeface="Times New Roman"/>
              </a:rPr>
              <a:t>probatori dei mondi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(531.6) 47:2.2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questi stessi cherubini abbandonati che, </a:t>
            </a:r>
            <a:r>
              <a:rPr sz="1200" dirty="0">
                <a:latin typeface="Times New Roman"/>
                <a:cs typeface="Times New Roman"/>
              </a:rPr>
              <a:t>in qualità </a:t>
            </a:r>
            <a:r>
              <a:rPr sz="1200" spc="-5" dirty="0">
                <a:latin typeface="Times New Roman"/>
                <a:cs typeface="Times New Roman"/>
              </a:rPr>
              <a:t>d’Insegnanti dei Mondi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dei  Melchizedek, svolgono estesi servizi educativi </a:t>
            </a:r>
            <a:r>
              <a:rPr sz="1200" dirty="0">
                <a:latin typeface="Times New Roman"/>
                <a:cs typeface="Times New Roman"/>
              </a:rPr>
              <a:t>per l’istruzione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pupilli </a:t>
            </a:r>
            <a:r>
              <a:rPr sz="1200" spc="-5" dirty="0">
                <a:latin typeface="Times New Roman"/>
                <a:cs typeface="Times New Roman"/>
              </a:rPr>
              <a:t>probatori dei </a:t>
            </a:r>
            <a:r>
              <a:rPr sz="1200" dirty="0">
                <a:latin typeface="Times New Roman"/>
                <a:cs typeface="Times New Roman"/>
              </a:rPr>
              <a:t>finalitari. Questi pupilli </a:t>
            </a:r>
            <a:r>
              <a:rPr sz="1200" spc="-5" dirty="0">
                <a:latin typeface="Times New Roman"/>
                <a:cs typeface="Times New Roman"/>
              </a:rPr>
              <a:t>dei finalitari, questi 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ascendenti, </a:t>
            </a:r>
            <a:r>
              <a:rPr sz="1200" spc="-5" dirty="0">
                <a:latin typeface="Times New Roman"/>
                <a:cs typeface="Times New Roman"/>
              </a:rPr>
              <a:t>sono sempre personalizzati secondo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esatto status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 il  potenziale di </a:t>
            </a:r>
            <a:r>
              <a:rPr sz="1200" spc="-5" dirty="0">
                <a:latin typeface="Times New Roman"/>
                <a:cs typeface="Times New Roman"/>
              </a:rPr>
              <a:t>riproduzione. Questo risveglio </a:t>
            </a:r>
            <a:r>
              <a:rPr sz="1200" dirty="0">
                <a:latin typeface="Times New Roman"/>
                <a:cs typeface="Times New Roman"/>
              </a:rPr>
              <a:t>avviene </a:t>
            </a:r>
            <a:r>
              <a:rPr sz="1200" spc="-5" dirty="0">
                <a:latin typeface="Times New Roman"/>
                <a:cs typeface="Times New Roman"/>
              </a:rPr>
              <a:t>nel preciso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dei genitori sul </a:t>
            </a:r>
            <a:r>
              <a:rPr sz="1200" dirty="0">
                <a:latin typeface="Times New Roman"/>
                <a:cs typeface="Times New Roman"/>
              </a:rPr>
              <a:t>primo mondo </a:t>
            </a:r>
            <a:r>
              <a:rPr sz="1200" spc="-5" dirty="0">
                <a:latin typeface="Times New Roman"/>
                <a:cs typeface="Times New Roman"/>
              </a:rPr>
              <a:t>delle  dimore.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a questi bambini,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sono, </a:t>
            </a:r>
            <a:r>
              <a:rPr sz="1200" spc="-5" dirty="0">
                <a:latin typeface="Times New Roman"/>
                <a:cs typeface="Times New Roman"/>
              </a:rPr>
              <a:t>viene offerta ogni </a:t>
            </a:r>
            <a:r>
              <a:rPr sz="1200" dirty="0">
                <a:latin typeface="Times New Roman"/>
                <a:cs typeface="Times New Roman"/>
              </a:rPr>
              <a:t>opportunità </a:t>
            </a:r>
            <a:r>
              <a:rPr sz="1200" spc="-5" dirty="0">
                <a:latin typeface="Times New Roman"/>
                <a:cs typeface="Times New Roman"/>
              </a:rPr>
              <a:t>per scegliere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celeste esattamente </a:t>
            </a:r>
            <a:r>
              <a:rPr sz="1200" spc="1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avrebbero potuto fare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scelta sui </a:t>
            </a:r>
            <a:r>
              <a:rPr sz="1200" dirty="0">
                <a:latin typeface="Times New Roman"/>
                <a:cs typeface="Times New Roman"/>
              </a:rPr>
              <a:t>mondi in cui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prematuramente posto fine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carriera.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7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(532.1) 47:2.3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asilo,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probatorie sono </a:t>
            </a:r>
            <a:r>
              <a:rPr sz="1200" spc="-5" dirty="0">
                <a:latin typeface="Times New Roman"/>
                <a:cs typeface="Times New Roman"/>
              </a:rPr>
              <a:t>raggruppate </a:t>
            </a:r>
            <a:r>
              <a:rPr sz="1200" dirty="0">
                <a:latin typeface="Times New Roman"/>
                <a:cs typeface="Times New Roman"/>
              </a:rPr>
              <a:t>a seconda </a:t>
            </a:r>
            <a:r>
              <a:rPr sz="1200" spc="-5" dirty="0">
                <a:latin typeface="Times New Roman"/>
                <a:cs typeface="Times New Roman"/>
              </a:rPr>
              <a:t>che abbiano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meno Aggiustatori, poiché gli  Aggiustatori vengono </a:t>
            </a:r>
            <a:r>
              <a:rPr sz="1200" dirty="0">
                <a:latin typeface="Times New Roman"/>
                <a:cs typeface="Times New Roman"/>
              </a:rPr>
              <a:t>a dimorare in questi bambini </a:t>
            </a:r>
            <a:r>
              <a:rPr sz="1200" spc="-5" dirty="0">
                <a:latin typeface="Times New Roman"/>
                <a:cs typeface="Times New Roman"/>
              </a:rPr>
              <a:t>materiali proprio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 tempo. I bambini che 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l’età </a:t>
            </a:r>
            <a:r>
              <a:rPr sz="1200" spc="-5" dirty="0">
                <a:latin typeface="Times New Roman"/>
                <a:cs typeface="Times New Roman"/>
              </a:rPr>
              <a:t>per  avere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allevati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cinque figli </a:t>
            </a:r>
            <a:r>
              <a:rPr sz="1200" dirty="0">
                <a:latin typeface="Times New Roman"/>
                <a:cs typeface="Times New Roman"/>
              </a:rPr>
              <a:t>di età da un </a:t>
            </a:r>
            <a:r>
              <a:rPr sz="1200" spc="-5" dirty="0">
                <a:latin typeface="Times New Roman"/>
                <a:cs typeface="Times New Roman"/>
              </a:rPr>
              <a:t>anno </a:t>
            </a:r>
            <a:r>
              <a:rPr sz="1200" dirty="0">
                <a:latin typeface="Times New Roman"/>
                <a:cs typeface="Times New Roman"/>
              </a:rPr>
              <a:t>e meno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cinque anni, </a:t>
            </a:r>
            <a:r>
              <a:rPr sz="1200" dirty="0">
                <a:latin typeface="Times New Roman"/>
                <a:cs typeface="Times New Roman"/>
              </a:rPr>
              <a:t>o fino all’età in  </a:t>
            </a:r>
            <a:r>
              <a:rPr sz="1200" spc="-5" dirty="0">
                <a:latin typeface="Times New Roman"/>
                <a:cs typeface="Times New Roman"/>
              </a:rPr>
              <a:t>cui arriva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73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(532.2) 47:2.4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bambini dei </a:t>
            </a:r>
            <a:r>
              <a:rPr sz="1200" dirty="0">
                <a:latin typeface="Times New Roman"/>
                <a:cs typeface="Times New Roman"/>
              </a:rPr>
              <a:t>mondi in evoluzione </a:t>
            </a:r>
            <a:r>
              <a:rPr sz="1200" spc="-5" dirty="0">
                <a:latin typeface="Times New Roman"/>
                <a:cs typeface="Times New Roman"/>
              </a:rPr>
              <a:t>che hanno Aggiustatori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morte non </a:t>
            </a:r>
            <a:r>
              <a:rPr sz="1200" spc="-5" dirty="0">
                <a:latin typeface="Times New Roman"/>
                <a:cs typeface="Times New Roman"/>
              </a:rPr>
              <a:t>avevano fatto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scelta concernente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anch’essi ripersonalizzati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finalitario del sistema, </a:t>
            </a:r>
            <a:r>
              <a:rPr sz="1200" dirty="0">
                <a:latin typeface="Times New Roman"/>
                <a:cs typeface="Times New Roman"/>
              </a:rPr>
              <a:t>dove crescono  similmente </a:t>
            </a:r>
            <a:r>
              <a:rPr sz="1200" spc="-5" dirty="0">
                <a:latin typeface="Times New Roman"/>
                <a:cs typeface="Times New Roman"/>
              </a:rPr>
              <a:t>nelle famiglie dei Figli Materiali </a:t>
            </a:r>
            <a:r>
              <a:rPr sz="1200" dirty="0">
                <a:latin typeface="Times New Roman"/>
                <a:cs typeface="Times New Roman"/>
              </a:rPr>
              <a:t>e dei loro </a:t>
            </a:r>
            <a:r>
              <a:rPr sz="1200" spc="-5" dirty="0">
                <a:latin typeface="Times New Roman"/>
                <a:cs typeface="Times New Roman"/>
              </a:rPr>
              <a:t>associati come </a:t>
            </a:r>
            <a:r>
              <a:rPr sz="1200" dirty="0">
                <a:latin typeface="Times New Roman"/>
                <a:cs typeface="Times New Roman"/>
              </a:rPr>
              <a:t>i bambini </a:t>
            </a:r>
            <a:r>
              <a:rPr sz="1200" spc="-5" dirty="0">
                <a:latin typeface="Times New Roman"/>
                <a:cs typeface="Times New Roman"/>
              </a:rPr>
              <a:t>che arrivano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Aggiustatori, </a:t>
            </a:r>
            <a:r>
              <a:rPr sz="1200" dirty="0">
                <a:latin typeface="Times New Roman"/>
                <a:cs typeface="Times New Roman"/>
              </a:rPr>
              <a:t>ma che  </a:t>
            </a:r>
            <a:r>
              <a:rPr sz="1200" spc="-5" dirty="0">
                <a:latin typeface="Times New Roman"/>
                <a:cs typeface="Times New Roman"/>
              </a:rPr>
              <a:t>riceveranno successivamente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Monitori del Mistero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raggiunto </a:t>
            </a:r>
            <a:r>
              <a:rPr sz="1200" dirty="0">
                <a:latin typeface="Times New Roman"/>
                <a:cs typeface="Times New Roman"/>
              </a:rPr>
              <a:t>l’età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scelta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4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(532.3) 47:2.5 </a:t>
            </a:r>
            <a:r>
              <a:rPr sz="1200" dirty="0">
                <a:latin typeface="Times New Roman"/>
                <a:cs typeface="Times New Roman"/>
              </a:rPr>
              <a:t>I bambini e </a:t>
            </a:r>
            <a:r>
              <a:rPr sz="1200" spc="-5" dirty="0">
                <a:latin typeface="Times New Roman"/>
                <a:cs typeface="Times New Roman"/>
              </a:rPr>
              <a:t>gli adolescenti abitati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Aggiustatori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finalitario sono anch’essi allevati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famiglie </a:t>
            </a:r>
            <a:r>
              <a:rPr sz="1200" dirty="0">
                <a:latin typeface="Times New Roman"/>
                <a:cs typeface="Times New Roman"/>
              </a:rPr>
              <a:t>di cinque </a:t>
            </a:r>
            <a:r>
              <a:rPr sz="1200" spc="-5" dirty="0">
                <a:latin typeface="Times New Roman"/>
                <a:cs typeface="Times New Roman"/>
              </a:rPr>
              <a:t>figli,  con età dai sei ai </a:t>
            </a:r>
            <a:r>
              <a:rPr sz="1200" dirty="0">
                <a:latin typeface="Times New Roman"/>
                <a:cs typeface="Times New Roman"/>
              </a:rPr>
              <a:t>quattordici </a:t>
            </a:r>
            <a:r>
              <a:rPr sz="1200" spc="-5" dirty="0">
                <a:latin typeface="Times New Roman"/>
                <a:cs typeface="Times New Roman"/>
              </a:rPr>
              <a:t>anni. Queste </a:t>
            </a:r>
            <a:r>
              <a:rPr sz="1200" dirty="0">
                <a:latin typeface="Times New Roman"/>
                <a:cs typeface="Times New Roman"/>
              </a:rPr>
              <a:t>famiglie </a:t>
            </a:r>
            <a:r>
              <a:rPr sz="1200" spc="-5" dirty="0">
                <a:latin typeface="Times New Roman"/>
                <a:cs typeface="Times New Roman"/>
              </a:rPr>
              <a:t>sono composte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che hanno all’incirca </a:t>
            </a:r>
            <a:r>
              <a:rPr sz="1200" dirty="0">
                <a:latin typeface="Times New Roman"/>
                <a:cs typeface="Times New Roman"/>
              </a:rPr>
              <a:t>sei, otto, </a:t>
            </a:r>
            <a:r>
              <a:rPr sz="1200" spc="-5" dirty="0">
                <a:latin typeface="Times New Roman"/>
                <a:cs typeface="Times New Roman"/>
              </a:rPr>
              <a:t>dieci, dodici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quattordici  anni. Qualche </a:t>
            </a:r>
            <a:r>
              <a:rPr sz="1200" dirty="0">
                <a:latin typeface="Times New Roman"/>
                <a:cs typeface="Times New Roman"/>
              </a:rPr>
              <a:t>tempo dopo i </a:t>
            </a:r>
            <a:r>
              <a:rPr sz="1200" spc="-5" dirty="0">
                <a:latin typeface="Times New Roman"/>
                <a:cs typeface="Times New Roman"/>
              </a:rPr>
              <a:t>sedici </a:t>
            </a:r>
            <a:r>
              <a:rPr sz="1200" dirty="0">
                <a:latin typeface="Times New Roman"/>
                <a:cs typeface="Times New Roman"/>
              </a:rPr>
              <a:t>anni, </a:t>
            </a:r>
            <a:r>
              <a:rPr sz="1200" spc="-5" dirty="0">
                <a:latin typeface="Times New Roman"/>
                <a:cs typeface="Times New Roman"/>
              </a:rPr>
              <a:t>se hanno </a:t>
            </a:r>
            <a:r>
              <a:rPr sz="1200" dirty="0">
                <a:latin typeface="Times New Roman"/>
                <a:cs typeface="Times New Roman"/>
              </a:rPr>
              <a:t>fatto la </a:t>
            </a:r>
            <a:r>
              <a:rPr sz="1200" spc="-5" dirty="0">
                <a:latin typeface="Times New Roman"/>
                <a:cs typeface="Times New Roman"/>
              </a:rPr>
              <a:t>loro scelta </a:t>
            </a:r>
            <a:r>
              <a:rPr sz="1200" dirty="0">
                <a:latin typeface="Times New Roman"/>
                <a:cs typeface="Times New Roman"/>
              </a:rPr>
              <a:t>finale,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trasferiti sul </a:t>
            </a:r>
            <a:r>
              <a:rPr sz="1200" dirty="0">
                <a:latin typeface="Times New Roman"/>
                <a:cs typeface="Times New Roman"/>
              </a:rPr>
              <a:t>primo mondo delle dimore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515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24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la loro ascesa </a:t>
            </a:r>
            <a:r>
              <a:rPr sz="1200" spc="-5" dirty="0">
                <a:latin typeface="Times New Roman"/>
                <a:cs typeface="Times New Roman"/>
              </a:rPr>
              <a:t>al Paradiso. Taluni </a:t>
            </a:r>
            <a:r>
              <a:rPr sz="1200" dirty="0">
                <a:latin typeface="Times New Roman"/>
                <a:cs typeface="Times New Roman"/>
              </a:rPr>
              <a:t>fanno una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questa età </a:t>
            </a:r>
            <a:r>
              <a:rPr sz="1200" dirty="0">
                <a:latin typeface="Times New Roman"/>
                <a:cs typeface="Times New Roman"/>
              </a:rPr>
              <a:t>e vanno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d’ascensione,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spc="5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delle dimore s’incontrano pochissimi ragazzi </a:t>
            </a:r>
            <a:r>
              <a:rPr sz="1200" dirty="0">
                <a:latin typeface="Times New Roman"/>
                <a:cs typeface="Times New Roman"/>
              </a:rPr>
              <a:t>sotto i </a:t>
            </a:r>
            <a:r>
              <a:rPr sz="1200" spc="-5" dirty="0">
                <a:latin typeface="Times New Roman"/>
                <a:cs typeface="Times New Roman"/>
              </a:rPr>
              <a:t>sedici </a:t>
            </a:r>
            <a:r>
              <a:rPr sz="1200" dirty="0">
                <a:latin typeface="Times New Roman"/>
                <a:cs typeface="Times New Roman"/>
              </a:rPr>
              <a:t>anni di </a:t>
            </a:r>
            <a:r>
              <a:rPr sz="1200" spc="-5" dirty="0">
                <a:latin typeface="Times New Roman"/>
                <a:cs typeface="Times New Roman"/>
              </a:rPr>
              <a:t>età, </a:t>
            </a:r>
            <a:r>
              <a:rPr sz="1200" dirty="0">
                <a:latin typeface="Times New Roman"/>
                <a:cs typeface="Times New Roman"/>
              </a:rPr>
              <a:t>calcolati </a:t>
            </a:r>
            <a:r>
              <a:rPr sz="1200" spc="-5" dirty="0">
                <a:latin typeface="Times New Roman"/>
                <a:cs typeface="Times New Roman"/>
              </a:rPr>
              <a:t>secondo gli </a:t>
            </a:r>
            <a:r>
              <a:rPr sz="1200" dirty="0">
                <a:latin typeface="Times New Roman"/>
                <a:cs typeface="Times New Roman"/>
              </a:rPr>
              <a:t>standard 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(532.4) 47:2.6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guardiani assistono questi giovani nell’asilo probatorio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finalitario </a:t>
            </a:r>
            <a:r>
              <a:rPr sz="1200" dirty="0">
                <a:latin typeface="Times New Roman"/>
                <a:cs typeface="Times New Roman"/>
              </a:rPr>
              <a:t>esattamente </a:t>
            </a:r>
            <a:r>
              <a:rPr sz="1200" spc="-5" dirty="0">
                <a:latin typeface="Times New Roman"/>
                <a:cs typeface="Times New Roman"/>
              </a:rPr>
              <a:t>come svolgono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ministero spirituale nei confronti dei mortali sui pianeti evoluzionari,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fedeli spornagia </a:t>
            </a:r>
            <a:r>
              <a:rPr sz="1200" dirty="0">
                <a:latin typeface="Times New Roman"/>
                <a:cs typeface="Times New Roman"/>
              </a:rPr>
              <a:t>li aiutano </a:t>
            </a:r>
            <a:r>
              <a:rPr sz="1200" spc="-5" dirty="0">
                <a:latin typeface="Times New Roman"/>
                <a:cs typeface="Times New Roman"/>
              </a:rPr>
              <a:t>sotto l’aspetto materiale.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così questi ragazzi crescono sul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transizione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scelta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686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(532.5) 47:2.7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ha terminato il suo </a:t>
            </a:r>
            <a:r>
              <a:rPr sz="1200" spc="-5" dirty="0">
                <a:latin typeface="Times New Roman"/>
                <a:cs typeface="Times New Roman"/>
              </a:rPr>
              <a:t>corso, se </a:t>
            </a:r>
            <a:r>
              <a:rPr sz="1200" dirty="0">
                <a:latin typeface="Times New Roman"/>
                <a:cs typeface="Times New Roman"/>
              </a:rPr>
              <a:t>non è stata </a:t>
            </a:r>
            <a:r>
              <a:rPr sz="1200" spc="-5" dirty="0">
                <a:latin typeface="Times New Roman"/>
                <a:cs typeface="Times New Roman"/>
              </a:rPr>
              <a:t>fatta </a:t>
            </a:r>
            <a:r>
              <a:rPr sz="1200" dirty="0">
                <a:latin typeface="Times New Roman"/>
                <a:cs typeface="Times New Roman"/>
              </a:rPr>
              <a:t>alcuna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per la vita </a:t>
            </a:r>
            <a:r>
              <a:rPr sz="1200" spc="-5" dirty="0">
                <a:latin typeface="Times New Roman"/>
                <a:cs typeface="Times New Roman"/>
              </a:rPr>
              <a:t>ascendente,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figli del tempo </a:t>
            </a:r>
            <a:r>
              <a:rPr sz="1200" dirty="0">
                <a:latin typeface="Times New Roman"/>
                <a:cs typeface="Times New Roman"/>
              </a:rPr>
              <a:t>hanno preso una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definitiva </a:t>
            </a:r>
            <a:r>
              <a:rPr sz="1200" spc="-5" dirty="0">
                <a:latin typeface="Times New Roman"/>
                <a:cs typeface="Times New Roman"/>
              </a:rPr>
              <a:t>contro l’avventura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pone </a:t>
            </a:r>
            <a:r>
              <a:rPr sz="1200" spc="-5" dirty="0">
                <a:latin typeface="Times New Roman"/>
                <a:cs typeface="Times New Roman"/>
              </a:rPr>
              <a:t>automaticamente fine alla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carriera probatoria. Non c’è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per tali </a:t>
            </a:r>
            <a:r>
              <a:rPr sz="1200" spc="-5" dirty="0">
                <a:latin typeface="Times New Roman"/>
                <a:cs typeface="Times New Roman"/>
              </a:rPr>
              <a:t>casi;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risurrezione 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seconda morte. </a:t>
            </a:r>
            <a:r>
              <a:rPr sz="1200" spc="-5" dirty="0">
                <a:latin typeface="Times New Roman"/>
                <a:cs typeface="Times New Roman"/>
              </a:rPr>
              <a:t>Semplicemente </a:t>
            </a:r>
            <a:r>
              <a:rPr sz="1200" dirty="0">
                <a:latin typeface="Times New Roman"/>
                <a:cs typeface="Times New Roman"/>
              </a:rPr>
              <a:t>per loro è  </a:t>
            </a:r>
            <a:r>
              <a:rPr sz="1200" spc="-5" dirty="0">
                <a:latin typeface="Times New Roman"/>
                <a:cs typeface="Times New Roman"/>
              </a:rPr>
              <a:t>come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fossero mai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(532.6) 47:2.8 </a:t>
            </a:r>
            <a:r>
              <a:rPr sz="1200" spc="-5" dirty="0">
                <a:latin typeface="Times New Roman"/>
                <a:cs typeface="Times New Roman"/>
              </a:rPr>
              <a:t>Ma se scelgono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della perfezione del Paradiso,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immediatamente preparati per essere trasferiti </a:t>
            </a:r>
            <a:r>
              <a:rPr sz="1200" dirty="0">
                <a:latin typeface="Times New Roman"/>
                <a:cs typeface="Times New Roman"/>
              </a:rPr>
              <a:t>al primo  mondo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dove molti </a:t>
            </a:r>
            <a:r>
              <a:rPr sz="1200" spc="-5" dirty="0">
                <a:latin typeface="Times New Roman"/>
                <a:cs typeface="Times New Roman"/>
              </a:rPr>
              <a:t>arrivano </a:t>
            </a:r>
            <a:r>
              <a:rPr sz="1200" dirty="0">
                <a:latin typeface="Times New Roman"/>
                <a:cs typeface="Times New Roman"/>
              </a:rPr>
              <a:t>in tempo </a:t>
            </a:r>
            <a:r>
              <a:rPr sz="1200" spc="-5" dirty="0">
                <a:latin typeface="Times New Roman"/>
                <a:cs typeface="Times New Roman"/>
              </a:rPr>
              <a:t>per unirsi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loro genitori nell’ascensione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Havona. Dopo aver </a:t>
            </a:r>
            <a:r>
              <a:rPr sz="1200" dirty="0">
                <a:latin typeface="Times New Roman"/>
                <a:cs typeface="Times New Roman"/>
              </a:rPr>
              <a:t>attraversato 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Deità, queste anime ricuperate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mortale </a:t>
            </a:r>
            <a:r>
              <a:rPr sz="1200" dirty="0">
                <a:latin typeface="Times New Roman"/>
                <a:cs typeface="Times New Roman"/>
              </a:rPr>
              <a:t>costituiscono la </a:t>
            </a:r>
            <a:r>
              <a:rPr sz="1200" spc="-5" dirty="0">
                <a:latin typeface="Times New Roman"/>
                <a:cs typeface="Times New Roman"/>
              </a:rPr>
              <a:t>cittadinanza ascendente permanente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stati privati della </a:t>
            </a:r>
            <a:r>
              <a:rPr sz="1200" dirty="0">
                <a:latin typeface="Times New Roman"/>
                <a:cs typeface="Times New Roman"/>
              </a:rPr>
              <a:t>preziosa </a:t>
            </a:r>
            <a:r>
              <a:rPr sz="1200" spc="-5" dirty="0">
                <a:latin typeface="Times New Roman"/>
                <a:cs typeface="Times New Roman"/>
              </a:rPr>
              <a:t>ed essenziale esperienza evoluzionaria 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nascita </a:t>
            </a:r>
            <a:r>
              <a:rPr sz="1200" dirty="0">
                <a:latin typeface="Times New Roman"/>
                <a:cs typeface="Times New Roman"/>
              </a:rPr>
              <a:t>mortale non  sono </a:t>
            </a:r>
            <a:r>
              <a:rPr sz="1200" spc="-5" dirty="0">
                <a:latin typeface="Times New Roman"/>
                <a:cs typeface="Times New Roman"/>
              </a:rPr>
              <a:t>arruolati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Corpo della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primo mondo delle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dimore</a:t>
            </a:r>
            <a:endParaRPr sz="1600">
              <a:latin typeface="Times New Roman"/>
              <a:cs typeface="Times New Roman"/>
            </a:endParaRPr>
          </a:p>
          <a:p>
            <a:pPr marL="88900" marR="30797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(532.7) 47:3.1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sopravviventi mortali risuscitati riprendono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esattamente al </a:t>
            </a:r>
            <a:r>
              <a:rPr sz="1200" dirty="0">
                <a:latin typeface="Times New Roman"/>
                <a:cs typeface="Times New Roman"/>
              </a:rPr>
              <a:t>punto in cui l’hanno  </a:t>
            </a:r>
            <a:r>
              <a:rPr sz="1200" spc="-5" dirty="0">
                <a:latin typeface="Times New Roman"/>
                <a:cs typeface="Times New Roman"/>
              </a:rPr>
              <a:t>lasciata quando </a:t>
            </a:r>
            <a:r>
              <a:rPr sz="1200" dirty="0">
                <a:latin typeface="Times New Roman"/>
                <a:cs typeface="Times New Roman"/>
              </a:rPr>
              <a:t>sono stati </a:t>
            </a:r>
            <a:r>
              <a:rPr sz="1200" spc="-5" dirty="0">
                <a:latin typeface="Times New Roman"/>
                <a:cs typeface="Times New Roman"/>
              </a:rPr>
              <a:t>raggiunti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andrete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Urantia nel </a:t>
            </a:r>
            <a:r>
              <a:rPr sz="1200" dirty="0">
                <a:latin typeface="Times New Roman"/>
                <a:cs typeface="Times New Roman"/>
              </a:rPr>
              <a:t>primo mondo delle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noterete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considerevole cambiamento,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foste venuti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sfera del tempo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progressiva, difficilmente avreste </a:t>
            </a:r>
            <a:r>
              <a:rPr sz="1200" dirty="0">
                <a:latin typeface="Times New Roman"/>
                <a:cs typeface="Times New Roman"/>
              </a:rPr>
              <a:t>notato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21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692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differenza, </a:t>
            </a:r>
            <a:r>
              <a:rPr sz="1200" dirty="0">
                <a:latin typeface="Times New Roman"/>
                <a:cs typeface="Times New Roman"/>
              </a:rPr>
              <a:t>salvo che per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trovarvi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corpo differente.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tabernacolo di carne e di sangue è </a:t>
            </a:r>
            <a:r>
              <a:rPr sz="1200" spc="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lasciato </a:t>
            </a:r>
            <a:r>
              <a:rPr sz="1200" spc="-5" dirty="0">
                <a:latin typeface="Times New Roman"/>
                <a:cs typeface="Times New Roman"/>
              </a:rPr>
              <a:t>sul  </a:t>
            </a:r>
            <a:r>
              <a:rPr sz="1200" dirty="0">
                <a:latin typeface="Times New Roman"/>
                <a:cs typeface="Times New Roman"/>
              </a:rPr>
              <a:t>mondo di</a:t>
            </a:r>
            <a:r>
              <a:rPr sz="1200" spc="-5" dirty="0">
                <a:latin typeface="Times New Roman"/>
                <a:cs typeface="Times New Roman"/>
              </a:rPr>
              <a:t> nascita.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76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(532.8) 47:3.2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vero centro di tutte le </a:t>
            </a:r>
            <a:r>
              <a:rPr sz="1200" spc="-5" dirty="0">
                <a:latin typeface="Times New Roman"/>
                <a:cs typeface="Times New Roman"/>
              </a:rPr>
              <a:t>attività sul primo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sala </a:t>
            </a:r>
            <a:r>
              <a:rPr sz="1200" dirty="0">
                <a:latin typeface="Times New Roman"/>
                <a:cs typeface="Times New Roman"/>
              </a:rPr>
              <a:t>di risurrezione, </a:t>
            </a:r>
            <a:r>
              <a:rPr sz="1200" spc="-5" dirty="0">
                <a:latin typeface="Times New Roman"/>
                <a:cs typeface="Times New Roman"/>
              </a:rPr>
              <a:t>l’enorme </a:t>
            </a:r>
            <a:r>
              <a:rPr sz="1200" dirty="0">
                <a:latin typeface="Times New Roman"/>
                <a:cs typeface="Times New Roman"/>
              </a:rPr>
              <a:t>tempio in </a:t>
            </a:r>
            <a:r>
              <a:rPr sz="1200" spc="-5" dirty="0">
                <a:latin typeface="Times New Roman"/>
                <a:cs typeface="Times New Roman"/>
              </a:rPr>
              <a:t>cui si  ricostituiscono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personalità. Questa costruzione gigantesca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d’incontro </a:t>
            </a:r>
            <a:r>
              <a:rPr sz="1200" spc="-5" dirty="0">
                <a:latin typeface="Times New Roman"/>
                <a:cs typeface="Times New Roman"/>
              </a:rPr>
              <a:t>centrale dei guardiani serafici </a:t>
            </a:r>
            <a:r>
              <a:rPr sz="1200" dirty="0">
                <a:latin typeface="Times New Roman"/>
                <a:cs typeface="Times New Roman"/>
              </a:rPr>
              <a:t>del destino, </a:t>
            </a:r>
            <a:r>
              <a:rPr sz="1200" spc="-5" dirty="0">
                <a:latin typeface="Times New Roman"/>
                <a:cs typeface="Times New Roman"/>
              </a:rPr>
              <a:t>degli 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arcangeli della risurrezione.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operano anch’essi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questi esseri celesti nella  risurrezione dei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57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(533.1) 47:3.3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trascrizioni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mortale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attivi della </a:t>
            </a:r>
            <a:r>
              <a:rPr sz="1200" spc="-5" dirty="0">
                <a:latin typeface="Times New Roman"/>
                <a:cs typeface="Times New Roman"/>
              </a:rPr>
              <a:t>memoria delle creature, </a:t>
            </a:r>
            <a:r>
              <a:rPr sz="1200" dirty="0">
                <a:latin typeface="Times New Roman"/>
                <a:cs typeface="Times New Roman"/>
              </a:rPr>
              <a:t>trasposti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quelli  spirituali,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proprietà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distaccati. </a:t>
            </a:r>
            <a:r>
              <a:rPr sz="1200" spc="-5" dirty="0">
                <a:latin typeface="Times New Roman"/>
                <a:cs typeface="Times New Roman"/>
              </a:rPr>
              <a:t>Questi fattori </a:t>
            </a:r>
            <a:r>
              <a:rPr sz="1200" dirty="0">
                <a:latin typeface="Times New Roman"/>
                <a:cs typeface="Times New Roman"/>
              </a:rPr>
              <a:t>spiritualizzati </a:t>
            </a:r>
            <a:r>
              <a:rPr sz="1200" spc="-5" dirty="0">
                <a:latin typeface="Times New Roman"/>
                <a:cs typeface="Times New Roman"/>
              </a:rPr>
              <a:t>della mente, della  memoria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delle creature fanno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parte di questi </a:t>
            </a:r>
            <a:r>
              <a:rPr sz="1200" spc="-5" dirty="0">
                <a:latin typeface="Times New Roman"/>
                <a:cs typeface="Times New Roman"/>
              </a:rPr>
              <a:t>Aggiustatori.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matrice </a:t>
            </a:r>
            <a:r>
              <a:rPr sz="1200" spc="-5" dirty="0">
                <a:latin typeface="Times New Roman"/>
                <a:cs typeface="Times New Roman"/>
              </a:rPr>
              <a:t>mentale ed </a:t>
            </a:r>
            <a:r>
              <a:rPr sz="1200" dirty="0">
                <a:latin typeface="Times New Roman"/>
                <a:cs typeface="Times New Roman"/>
              </a:rPr>
              <a:t>i potenziali </a:t>
            </a:r>
            <a:r>
              <a:rPr sz="1200" spc="-5" dirty="0">
                <a:latin typeface="Times New Roman"/>
                <a:cs typeface="Times New Roman"/>
              </a:rPr>
              <a:t>passivi  dell’identità delle creature sono presenti nell’anima morontiale affidata alle cure dei guardiani serafici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destino. </a:t>
            </a:r>
            <a:r>
              <a:rPr sz="1200" dirty="0">
                <a:latin typeface="Times New Roman"/>
                <a:cs typeface="Times New Roman"/>
              </a:rPr>
              <a:t>Ed è la riunione  </a:t>
            </a:r>
            <a:r>
              <a:rPr sz="1200" spc="-5" dirty="0">
                <a:latin typeface="Times New Roman"/>
                <a:cs typeface="Times New Roman"/>
              </a:rPr>
              <a:t>dell’anima-morontia </a:t>
            </a:r>
            <a:r>
              <a:rPr sz="1200" dirty="0">
                <a:latin typeface="Times New Roman"/>
                <a:cs typeface="Times New Roman"/>
              </a:rPr>
              <a:t>affidata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serafini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mente-spirito </a:t>
            </a:r>
            <a:r>
              <a:rPr sz="1200" spc="-5" dirty="0">
                <a:latin typeface="Times New Roman"/>
                <a:cs typeface="Times New Roman"/>
              </a:rPr>
              <a:t>affidata agli Aggiustatori </a:t>
            </a:r>
            <a:r>
              <a:rPr sz="1200" dirty="0">
                <a:latin typeface="Times New Roman"/>
                <a:cs typeface="Times New Roman"/>
              </a:rPr>
              <a:t>che ricostituisce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sopravvivente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addormentato.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803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(533.2) 47:3.4 </a:t>
            </a:r>
            <a:r>
              <a:rPr sz="1200" dirty="0">
                <a:latin typeface="Times New Roman"/>
                <a:cs typeface="Times New Roman"/>
              </a:rPr>
              <a:t>Se una </a:t>
            </a:r>
            <a:r>
              <a:rPr sz="1200" spc="-5" dirty="0">
                <a:latin typeface="Times New Roman"/>
                <a:cs typeface="Times New Roman"/>
              </a:rPr>
              <a:t>personalità transitoria d’origine mortale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 mai riassemblata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modo, </a:t>
            </a:r>
            <a:r>
              <a:rPr sz="1200" spc="-5" dirty="0">
                <a:latin typeface="Times New Roman"/>
                <a:cs typeface="Times New Roman"/>
              </a:rPr>
              <a:t>gli elementi 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 creatura </a:t>
            </a:r>
            <a:r>
              <a:rPr sz="1200" dirty="0">
                <a:latin typeface="Times New Roman"/>
                <a:cs typeface="Times New Roman"/>
              </a:rPr>
              <a:t>mortale non sopravvivente continuerebbero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costituire parte integrante della </a:t>
            </a:r>
            <a:r>
              <a:rPr sz="1200" dirty="0">
                <a:latin typeface="Times New Roman"/>
                <a:cs typeface="Times New Roman"/>
              </a:rPr>
              <a:t>dotazione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dell’Aggiustatore che </a:t>
            </a:r>
            <a:r>
              <a:rPr sz="1200" dirty="0">
                <a:latin typeface="Times New Roman"/>
                <a:cs typeface="Times New Roman"/>
              </a:rPr>
              <a:t>un tempo vi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dimorava.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(533.3) 47:3.5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Tempio della </a:t>
            </a:r>
            <a:r>
              <a:rPr sz="1200" spc="-5" dirty="0">
                <a:latin typeface="Times New Roman"/>
                <a:cs typeface="Times New Roman"/>
              </a:rPr>
              <a:t>Nuova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estendono </a:t>
            </a:r>
            <a:r>
              <a:rPr sz="1200" spc="-5" dirty="0">
                <a:latin typeface="Times New Roman"/>
                <a:cs typeface="Times New Roman"/>
              </a:rPr>
              <a:t>sette 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raggio, </a:t>
            </a:r>
            <a:r>
              <a:rPr sz="1200" dirty="0">
                <a:latin typeface="Times New Roman"/>
                <a:cs typeface="Times New Roman"/>
              </a:rPr>
              <a:t>le sale di </a:t>
            </a:r>
            <a:r>
              <a:rPr sz="1200" spc="-5" dirty="0">
                <a:latin typeface="Times New Roman"/>
                <a:cs typeface="Times New Roman"/>
              </a:rPr>
              <a:t>risurrezione delle </a:t>
            </a:r>
            <a:r>
              <a:rPr sz="1200" dirty="0">
                <a:latin typeface="Times New Roman"/>
                <a:cs typeface="Times New Roman"/>
              </a:rPr>
              <a:t>razze mortali.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 strutture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destinata alla </a:t>
            </a:r>
            <a:r>
              <a:rPr sz="1200" dirty="0">
                <a:latin typeface="Times New Roman"/>
                <a:cs typeface="Times New Roman"/>
              </a:rPr>
              <a:t>ricostituzione di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sette razze </a:t>
            </a:r>
            <a:r>
              <a:rPr sz="1200" spc="-5" dirty="0">
                <a:latin typeface="Times New Roman"/>
                <a:cs typeface="Times New Roman"/>
              </a:rPr>
              <a:t>del tempo.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centomila camere personali </a:t>
            </a:r>
            <a:r>
              <a:rPr sz="1200" dirty="0">
                <a:latin typeface="Times New Roman"/>
                <a:cs typeface="Times New Roman"/>
              </a:rPr>
              <a:t>di risurrezione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ognuna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ali, </a:t>
            </a:r>
            <a:r>
              <a:rPr sz="1200" spc="-5" dirty="0">
                <a:latin typeface="Times New Roman"/>
                <a:cs typeface="Times New Roman"/>
              </a:rPr>
              <a:t>che terminano </a:t>
            </a:r>
            <a:r>
              <a:rPr sz="1200" dirty="0">
                <a:latin typeface="Times New Roman"/>
                <a:cs typeface="Times New Roman"/>
              </a:rPr>
              <a:t>nelle sale </a:t>
            </a:r>
            <a:r>
              <a:rPr sz="1200" spc="-5" dirty="0">
                <a:latin typeface="Times New Roman"/>
                <a:cs typeface="Times New Roman"/>
              </a:rPr>
              <a:t>circolari </a:t>
            </a:r>
            <a:r>
              <a:rPr sz="1200" dirty="0">
                <a:latin typeface="Times New Roman"/>
                <a:cs typeface="Times New Roman"/>
              </a:rPr>
              <a:t>di ricostituzione </a:t>
            </a:r>
            <a:r>
              <a:rPr sz="1200" spc="-5" dirty="0">
                <a:latin typeface="Times New Roman"/>
                <a:cs typeface="Times New Roman"/>
              </a:rPr>
              <a:t>per classi, utilizzate come camere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risveglio </a:t>
            </a:r>
            <a:r>
              <a:rPr sz="1200" dirty="0">
                <a:latin typeface="Times New Roman"/>
                <a:cs typeface="Times New Roman"/>
              </a:rPr>
              <a:t>per un  </a:t>
            </a:r>
            <a:r>
              <a:rPr sz="1200" spc="-5" dirty="0">
                <a:latin typeface="Times New Roman"/>
                <a:cs typeface="Times New Roman"/>
              </a:rPr>
              <a:t>numero che </a:t>
            </a:r>
            <a:r>
              <a:rPr sz="1200" spc="5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ad un milione d’individui. </a:t>
            </a:r>
            <a:r>
              <a:rPr sz="1200" spc="-5" dirty="0">
                <a:latin typeface="Times New Roman"/>
                <a:cs typeface="Times New Roman"/>
              </a:rPr>
              <a:t>Queste sale sono circondate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camere </a:t>
            </a:r>
            <a:r>
              <a:rPr sz="1200" dirty="0">
                <a:latin typeface="Times New Roman"/>
                <a:cs typeface="Times New Roman"/>
              </a:rPr>
              <a:t>di ricostituzione </a:t>
            </a:r>
            <a:r>
              <a:rPr sz="1200" spc="-5" dirty="0">
                <a:latin typeface="Times New Roman"/>
                <a:cs typeface="Times New Roman"/>
              </a:rPr>
              <a:t>delle personalità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94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604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razze miste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postadamici normali.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che sia </a:t>
            </a:r>
            <a:r>
              <a:rPr sz="1200" dirty="0">
                <a:latin typeface="Times New Roman"/>
                <a:cs typeface="Times New Roman"/>
              </a:rPr>
              <a:t>la tecnica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impiegata sui singoli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le risurrezioni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dispensazionali,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cosciente ricostituzione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personalità effettiva </a:t>
            </a:r>
            <a:r>
              <a:rPr sz="1200" dirty="0">
                <a:latin typeface="Times New Roman"/>
                <a:cs typeface="Times New Roman"/>
              </a:rPr>
              <a:t>e completa  </a:t>
            </a:r>
            <a:r>
              <a:rPr sz="1200" spc="-5" dirty="0">
                <a:latin typeface="Times New Roman"/>
                <a:cs typeface="Times New Roman"/>
              </a:rPr>
              <a:t>avviene nelle </a:t>
            </a:r>
            <a:r>
              <a:rPr sz="1200" dirty="0">
                <a:latin typeface="Times New Roman"/>
                <a:cs typeface="Times New Roman"/>
              </a:rPr>
              <a:t>sale di risurrezione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numero </a:t>
            </a:r>
            <a:r>
              <a:rPr sz="1200" dirty="0">
                <a:latin typeface="Times New Roman"/>
                <a:cs typeface="Times New Roman"/>
              </a:rPr>
              <a:t>uno.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l’eternità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conserverete </a:t>
            </a:r>
            <a:r>
              <a:rPr sz="1200" dirty="0">
                <a:latin typeface="Times New Roman"/>
                <a:cs typeface="Times New Roman"/>
              </a:rPr>
              <a:t>il ricordo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profonde  </a:t>
            </a:r>
            <a:r>
              <a:rPr sz="1200" spc="-5" dirty="0">
                <a:latin typeface="Times New Roman"/>
                <a:cs typeface="Times New Roman"/>
              </a:rPr>
              <a:t>impressioni riportate assistendo per </a:t>
            </a:r>
            <a:r>
              <a:rPr sz="1200" dirty="0">
                <a:latin typeface="Times New Roman"/>
                <a:cs typeface="Times New Roman"/>
              </a:rPr>
              <a:t>la prima volta a </a:t>
            </a:r>
            <a:r>
              <a:rPr sz="1200" spc="-5" dirty="0">
                <a:latin typeface="Times New Roman"/>
                <a:cs typeface="Times New Roman"/>
              </a:rPr>
              <a:t>questi spettacoli </a:t>
            </a:r>
            <a:r>
              <a:rPr sz="1200" dirty="0">
                <a:latin typeface="Times New Roman"/>
                <a:cs typeface="Times New Roman"/>
              </a:rPr>
              <a:t>mattutini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risurrezione.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65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(533.4) 47:3.6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sale di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procedete attraverso </a:t>
            </a:r>
            <a:r>
              <a:rPr sz="1200" dirty="0">
                <a:latin typeface="Times New Roman"/>
                <a:cs typeface="Times New Roman"/>
              </a:rPr>
              <a:t>il settore dei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dove vi è </a:t>
            </a:r>
            <a:r>
              <a:rPr sz="1200" spc="-5" dirty="0">
                <a:latin typeface="Times New Roman"/>
                <a:cs typeface="Times New Roman"/>
              </a:rPr>
              <a:t>assegnata </a:t>
            </a:r>
            <a:r>
              <a:rPr sz="1200" dirty="0">
                <a:latin typeface="Times New Roman"/>
                <a:cs typeface="Times New Roman"/>
              </a:rPr>
              <a:t>una residenza  </a:t>
            </a:r>
            <a:r>
              <a:rPr sz="1200" spc="-5" dirty="0">
                <a:latin typeface="Times New Roman"/>
                <a:cs typeface="Times New Roman"/>
              </a:rPr>
              <a:t>permanente. Iniziate allora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dieci giorni di </a:t>
            </a:r>
            <a:r>
              <a:rPr sz="1200" spc="-5" dirty="0">
                <a:latin typeface="Times New Roman"/>
                <a:cs typeface="Times New Roman"/>
              </a:rPr>
              <a:t>libertà personale.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esplorare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immediate vicinanze della  </a:t>
            </a:r>
            <a:r>
              <a:rPr sz="1200" dirty="0">
                <a:latin typeface="Times New Roman"/>
                <a:cs typeface="Times New Roman"/>
              </a:rPr>
              <a:t>vostra nuova </a:t>
            </a:r>
            <a:r>
              <a:rPr sz="1200" spc="-5" dirty="0">
                <a:latin typeface="Times New Roman"/>
                <a:cs typeface="Times New Roman"/>
              </a:rPr>
              <a:t>abitazione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familiarizzarvi con </a:t>
            </a:r>
            <a:r>
              <a:rPr sz="1200" dirty="0">
                <a:latin typeface="Times New Roman"/>
                <a:cs typeface="Times New Roman"/>
              </a:rPr>
              <a:t>il programma che vi aspetta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immediato. Avete anche </a:t>
            </a:r>
            <a:r>
              <a:rPr sz="1200" dirty="0">
                <a:latin typeface="Times New Roman"/>
                <a:cs typeface="Times New Roman"/>
              </a:rPr>
              <a:t>il tempo di  </a:t>
            </a:r>
            <a:r>
              <a:rPr sz="1200" spc="-5" dirty="0">
                <a:latin typeface="Times New Roman"/>
                <a:cs typeface="Times New Roman"/>
              </a:rPr>
              <a:t>soddisfare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consultare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registro delle </a:t>
            </a:r>
            <a:r>
              <a:rPr sz="1200" dirty="0">
                <a:latin typeface="Times New Roman"/>
                <a:cs typeface="Times New Roman"/>
              </a:rPr>
              <a:t>iscrizioni e di </a:t>
            </a:r>
            <a:r>
              <a:rPr sz="1200" spc="-5" dirty="0">
                <a:latin typeface="Times New Roman"/>
                <a:cs typeface="Times New Roman"/>
              </a:rPr>
              <a:t>far </a:t>
            </a:r>
            <a:r>
              <a:rPr sz="1200" dirty="0">
                <a:latin typeface="Times New Roman"/>
                <a:cs typeface="Times New Roman"/>
              </a:rPr>
              <a:t>visita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cari ed </a:t>
            </a:r>
            <a:r>
              <a:rPr sz="1200" dirty="0">
                <a:latin typeface="Times New Roman"/>
                <a:cs typeface="Times New Roman"/>
              </a:rPr>
              <a:t>agli </a:t>
            </a:r>
            <a:r>
              <a:rPr sz="1200" spc="-5" dirty="0">
                <a:latin typeface="Times New Roman"/>
                <a:cs typeface="Times New Roman"/>
              </a:rPr>
              <a:t>altri amici terreni </a:t>
            </a:r>
            <a:r>
              <a:rPr sz="1200" dirty="0">
                <a:latin typeface="Times New Roman"/>
                <a:cs typeface="Times New Roman"/>
              </a:rPr>
              <a:t>che  possono </a:t>
            </a:r>
            <a:r>
              <a:rPr sz="1200" spc="-5" dirty="0">
                <a:latin typeface="Times New Roman"/>
                <a:cs typeface="Times New Roman"/>
              </a:rPr>
              <a:t>avervi preceduto su questi </a:t>
            </a:r>
            <a:r>
              <a:rPr sz="1200" dirty="0">
                <a:latin typeface="Times New Roman"/>
                <a:cs typeface="Times New Roman"/>
              </a:rPr>
              <a:t>mondi. Alla </a:t>
            </a:r>
            <a:r>
              <a:rPr sz="1200" spc="-5" dirty="0">
                <a:latin typeface="Times New Roman"/>
                <a:cs typeface="Times New Roman"/>
              </a:rPr>
              <a:t>fine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dieci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tempo </a:t>
            </a:r>
            <a:r>
              <a:rPr sz="1200" spc="-5" dirty="0">
                <a:latin typeface="Times New Roman"/>
                <a:cs typeface="Times New Roman"/>
              </a:rPr>
              <a:t>libero cominciate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</a:t>
            </a:r>
            <a:r>
              <a:rPr sz="1200" dirty="0">
                <a:latin typeface="Times New Roman"/>
                <a:cs typeface="Times New Roman"/>
              </a:rPr>
              <a:t>tappa  </a:t>
            </a:r>
            <a:r>
              <a:rPr sz="1200" spc="-5" dirty="0">
                <a:latin typeface="Times New Roman"/>
                <a:cs typeface="Times New Roman"/>
              </a:rPr>
              <a:t>del viaggio </a:t>
            </a:r>
            <a:r>
              <a:rPr sz="1200" dirty="0">
                <a:latin typeface="Times New Roman"/>
                <a:cs typeface="Times New Roman"/>
              </a:rPr>
              <a:t>verso il Paradiso,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mondi delle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vere </a:t>
            </a:r>
            <a:r>
              <a:rPr sz="1200" dirty="0">
                <a:latin typeface="Times New Roman"/>
                <a:cs typeface="Times New Roman"/>
              </a:rPr>
              <a:t>sfere di </a:t>
            </a:r>
            <a:r>
              <a:rPr sz="1200" spc="-5" dirty="0">
                <a:latin typeface="Times New Roman"/>
                <a:cs typeface="Times New Roman"/>
              </a:rPr>
              <a:t>preparazione,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semplici pianeti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soggiorno.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(533.5) 47:3.7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(o </a:t>
            </a:r>
            <a:r>
              <a:rPr sz="1200" dirty="0">
                <a:latin typeface="Times New Roman"/>
                <a:cs typeface="Times New Roman"/>
              </a:rPr>
              <a:t>su di un altro 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avanzato)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riprenderete </a:t>
            </a:r>
            <a:r>
              <a:rPr sz="1200" dirty="0">
                <a:latin typeface="Times New Roman"/>
                <a:cs typeface="Times New Roman"/>
              </a:rPr>
              <a:t>la vostra preparazione  </a:t>
            </a:r>
            <a:r>
              <a:rPr sz="1200" spc="-5" dirty="0">
                <a:latin typeface="Times New Roman"/>
                <a:cs typeface="Times New Roman"/>
              </a:rPr>
              <a:t>intellettuale ed </a:t>
            </a:r>
            <a:r>
              <a:rPr sz="1200" dirty="0">
                <a:latin typeface="Times New Roman"/>
                <a:cs typeface="Times New Roman"/>
              </a:rPr>
              <a:t>il vostro sviluppo spirituale </a:t>
            </a:r>
            <a:r>
              <a:rPr sz="1200" spc="-5" dirty="0">
                <a:latin typeface="Times New Roman"/>
                <a:cs typeface="Times New Roman"/>
              </a:rPr>
              <a:t>esattamente al </a:t>
            </a:r>
            <a:r>
              <a:rPr sz="1200" dirty="0">
                <a:latin typeface="Times New Roman"/>
                <a:cs typeface="Times New Roman"/>
              </a:rPr>
              <a:t>livello in </a:t>
            </a:r>
            <a:r>
              <a:rPr sz="1200" spc="-5" dirty="0">
                <a:latin typeface="Times New Roman"/>
                <a:cs typeface="Times New Roman"/>
              </a:rPr>
              <a:t>cui sono stati interrotti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morte. Tra </a:t>
            </a:r>
            <a:r>
              <a:rPr sz="1200" dirty="0">
                <a:latin typeface="Times New Roman"/>
                <a:cs typeface="Times New Roman"/>
              </a:rPr>
              <a:t>il momento della morte  o </a:t>
            </a:r>
            <a:r>
              <a:rPr sz="1200" spc="-5" dirty="0">
                <a:latin typeface="Times New Roman"/>
                <a:cs typeface="Times New Roman"/>
              </a:rPr>
              <a:t>della traslazione planetaria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risurrezione sul </a:t>
            </a:r>
            <a:r>
              <a:rPr sz="1200" dirty="0">
                <a:latin typeface="Times New Roman"/>
                <a:cs typeface="Times New Roman"/>
              </a:rPr>
              <a:t>mondo delle </a:t>
            </a:r>
            <a:r>
              <a:rPr sz="1200" spc="-5" dirty="0">
                <a:latin typeface="Times New Roman"/>
                <a:cs typeface="Times New Roman"/>
              </a:rPr>
              <a:t>dimore,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acquisiscono </a:t>
            </a:r>
            <a:r>
              <a:rPr sz="1200" dirty="0">
                <a:latin typeface="Times New Roman"/>
                <a:cs typeface="Times New Roman"/>
              </a:rPr>
              <a:t>assolutamente nulla 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l’esperienza del 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sopravvivere. Voi </a:t>
            </a:r>
            <a:r>
              <a:rPr sz="1200" dirty="0">
                <a:latin typeface="Times New Roman"/>
                <a:cs typeface="Times New Roman"/>
              </a:rPr>
              <a:t>cominciate là </a:t>
            </a:r>
            <a:r>
              <a:rPr sz="1200" spc="-5" dirty="0">
                <a:latin typeface="Times New Roman"/>
                <a:cs typeface="Times New Roman"/>
              </a:rPr>
              <a:t>esattamente dal </a:t>
            </a:r>
            <a:r>
              <a:rPr sz="1200" dirty="0">
                <a:latin typeface="Times New Roman"/>
                <a:cs typeface="Times New Roman"/>
              </a:rPr>
              <a:t>punto in </a:t>
            </a:r>
            <a:r>
              <a:rPr sz="1200" spc="-5" dirty="0">
                <a:latin typeface="Times New Roman"/>
                <a:cs typeface="Times New Roman"/>
              </a:rPr>
              <a:t>cui cessate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quaggiù.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(533.6) 47:3.8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l’esperienza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delle deficienze. </a:t>
            </a:r>
            <a:r>
              <a:rPr sz="1200" dirty="0">
                <a:latin typeface="Times New Roman"/>
                <a:cs typeface="Times New Roman"/>
              </a:rPr>
              <a:t>I sopravviventi </a:t>
            </a:r>
            <a:r>
              <a:rPr sz="1200" spc="-5" dirty="0">
                <a:latin typeface="Times New Roman"/>
                <a:cs typeface="Times New Roman"/>
              </a:rPr>
              <a:t>che  arrivano su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prima sfera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presentano </a:t>
            </a:r>
            <a:r>
              <a:rPr sz="1200" spc="-5" dirty="0">
                <a:latin typeface="Times New Roman"/>
                <a:cs typeface="Times New Roman"/>
              </a:rPr>
              <a:t>così tanti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vari difetti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carattere della creatura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carenze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esperienza  </a:t>
            </a:r>
            <a:r>
              <a:rPr sz="1200" spc="-5" dirty="0">
                <a:latin typeface="Times New Roman"/>
                <a:cs typeface="Times New Roman"/>
              </a:rPr>
              <a:t>mortale, che </a:t>
            </a:r>
            <a:r>
              <a:rPr sz="1200" dirty="0">
                <a:latin typeface="Times New Roman"/>
                <a:cs typeface="Times New Roman"/>
              </a:rPr>
              <a:t>le maggiori </a:t>
            </a:r>
            <a:r>
              <a:rPr sz="1200" spc="-5" dirty="0">
                <a:latin typeface="Times New Roman"/>
                <a:cs typeface="Times New Roman"/>
              </a:rPr>
              <a:t>attività del regno </a:t>
            </a:r>
            <a:r>
              <a:rPr sz="1200" dirty="0">
                <a:latin typeface="Times New Roman"/>
                <a:cs typeface="Times New Roman"/>
              </a:rPr>
              <a:t>sono rivolte a </a:t>
            </a:r>
            <a:r>
              <a:rPr sz="1200" spc="-5" dirty="0">
                <a:latin typeface="Times New Roman"/>
                <a:cs typeface="Times New Roman"/>
              </a:rPr>
              <a:t>correggere </a:t>
            </a:r>
            <a:r>
              <a:rPr sz="1200" dirty="0">
                <a:latin typeface="Times New Roman"/>
                <a:cs typeface="Times New Roman"/>
              </a:rPr>
              <a:t>e a rimediare queste molteplici </a:t>
            </a:r>
            <a:r>
              <a:rPr sz="1200" spc="-5" dirty="0">
                <a:latin typeface="Times New Roman"/>
                <a:cs typeface="Times New Roman"/>
              </a:rPr>
              <a:t>eredità della </a:t>
            </a:r>
            <a:r>
              <a:rPr sz="1200" dirty="0">
                <a:latin typeface="Times New Roman"/>
                <a:cs typeface="Times New Roman"/>
              </a:rPr>
              <a:t>vita nella carne </a:t>
            </a:r>
            <a:r>
              <a:rPr sz="1200" spc="-5" dirty="0">
                <a:latin typeface="Times New Roman"/>
                <a:cs typeface="Times New Roman"/>
              </a:rPr>
              <a:t>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 evoluzionari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02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7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(534.1) 47:3.9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sul mondo </a:t>
            </a:r>
            <a:r>
              <a:rPr sz="1200" spc="-5" dirty="0">
                <a:latin typeface="Times New Roman"/>
                <a:cs typeface="Times New Roman"/>
              </a:rPr>
              <a:t>delle dimore numero </a:t>
            </a:r>
            <a:r>
              <a:rPr sz="1200" dirty="0">
                <a:latin typeface="Times New Roman"/>
                <a:cs typeface="Times New Roman"/>
              </a:rPr>
              <a:t>uno è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evolvere </a:t>
            </a:r>
            <a:r>
              <a:rPr sz="1200" dirty="0">
                <a:latin typeface="Times New Roman"/>
                <a:cs typeface="Times New Roman"/>
              </a:rPr>
              <a:t>i sopravviventi mortali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allo status  della </a:t>
            </a:r>
            <a:r>
              <a:rPr sz="1200" dirty="0">
                <a:latin typeface="Times New Roman"/>
                <a:cs typeface="Times New Roman"/>
              </a:rPr>
              <a:t>dispensazione </a:t>
            </a:r>
            <a:r>
              <a:rPr sz="1200" spc="-5" dirty="0">
                <a:latin typeface="Times New Roman"/>
                <a:cs typeface="Times New Roman"/>
              </a:rPr>
              <a:t>postadamica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normali. Spiritualmente, beninteso, gli </a:t>
            </a:r>
            <a:r>
              <a:rPr sz="1200" dirty="0">
                <a:latin typeface="Times New Roman"/>
                <a:cs typeface="Times New Roman"/>
              </a:rPr>
              <a:t>studenti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spc="5" dirty="0">
                <a:latin typeface="Times New Roman"/>
                <a:cs typeface="Times New Roman"/>
              </a:rPr>
              <a:t>dimore  </a:t>
            </a:r>
            <a:r>
              <a:rPr sz="1200" dirty="0">
                <a:latin typeface="Times New Roman"/>
                <a:cs typeface="Times New Roman"/>
              </a:rPr>
              <a:t>sono molto più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di tale stato di </a:t>
            </a:r>
            <a:r>
              <a:rPr sz="1200" spc="-5" dirty="0">
                <a:latin typeface="Times New Roman"/>
                <a:cs typeface="Times New Roman"/>
              </a:rPr>
              <a:t>semplice </a:t>
            </a:r>
            <a:r>
              <a:rPr sz="1200" dirty="0">
                <a:latin typeface="Times New Roman"/>
                <a:cs typeface="Times New Roman"/>
              </a:rPr>
              <a:t>sviluppo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(534.2) 47:3.10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dovete essere trattenuto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numero </a:t>
            </a:r>
            <a:r>
              <a:rPr sz="1200" dirty="0">
                <a:latin typeface="Times New Roman"/>
                <a:cs typeface="Times New Roman"/>
              </a:rPr>
              <a:t>uno, dopo </a:t>
            </a:r>
            <a:r>
              <a:rPr sz="1200" spc="-5" dirty="0">
                <a:latin typeface="Times New Roman"/>
                <a:cs typeface="Times New Roman"/>
              </a:rPr>
              <a:t>dieci giorni entrerete </a:t>
            </a:r>
            <a:r>
              <a:rPr sz="1200" dirty="0">
                <a:latin typeface="Times New Roman"/>
                <a:cs typeface="Times New Roman"/>
              </a:rPr>
              <a:t>nel sonno di traslazione  e </a:t>
            </a:r>
            <a:r>
              <a:rPr sz="1200" spc="-5" dirty="0">
                <a:latin typeface="Times New Roman"/>
                <a:cs typeface="Times New Roman"/>
              </a:rPr>
              <a:t>proseguirete per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numero due, ed ogni </a:t>
            </a:r>
            <a:r>
              <a:rPr sz="1200" dirty="0">
                <a:latin typeface="Times New Roman"/>
                <a:cs typeface="Times New Roman"/>
              </a:rPr>
              <a:t>dieci </a:t>
            </a:r>
            <a:r>
              <a:rPr sz="1200" spc="-5" dirty="0">
                <a:latin typeface="Times New Roman"/>
                <a:cs typeface="Times New Roman"/>
              </a:rPr>
              <a:t>giorni avanzerete </a:t>
            </a:r>
            <a:r>
              <a:rPr sz="1200" dirty="0">
                <a:latin typeface="Times New Roman"/>
                <a:cs typeface="Times New Roman"/>
              </a:rPr>
              <a:t>poi allo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modo fino </a:t>
            </a:r>
            <a:r>
              <a:rPr sz="1200" spc="-5" dirty="0">
                <a:latin typeface="Times New Roman"/>
                <a:cs typeface="Times New Roman"/>
              </a:rPr>
              <a:t>ad arrivare sul </a:t>
            </a:r>
            <a:r>
              <a:rPr sz="1200" dirty="0">
                <a:latin typeface="Times New Roman"/>
                <a:cs typeface="Times New Roman"/>
              </a:rPr>
              <a:t>mondo cui </a:t>
            </a:r>
            <a:r>
              <a:rPr sz="1200" spc="5" dirty="0">
                <a:latin typeface="Times New Roman"/>
                <a:cs typeface="Times New Roman"/>
              </a:rPr>
              <a:t>siete  </a:t>
            </a:r>
            <a:r>
              <a:rPr sz="1200" spc="-5" dirty="0">
                <a:latin typeface="Times New Roman"/>
                <a:cs typeface="Times New Roman"/>
              </a:rPr>
              <a:t>assegnati.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06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(534.3) 47:3.11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cerchi maggiori dell’amministrazione del </a:t>
            </a:r>
            <a:r>
              <a:rPr sz="1200" dirty="0">
                <a:latin typeface="Times New Roman"/>
                <a:cs typeface="Times New Roman"/>
              </a:rPr>
              <a:t>primo mondo delle dimore è </a:t>
            </a:r>
            <a:r>
              <a:rPr sz="1200" spc="-5" dirty="0">
                <a:latin typeface="Times New Roman"/>
                <a:cs typeface="Times New Roman"/>
              </a:rPr>
              <a:t>occupato </a:t>
            </a:r>
            <a:r>
              <a:rPr sz="1200" dirty="0">
                <a:latin typeface="Times New Roman"/>
                <a:cs typeface="Times New Roman"/>
              </a:rPr>
              <a:t>dal tempio dei  </a:t>
            </a:r>
            <a:r>
              <a:rPr sz="1200" spc="-5" dirty="0">
                <a:latin typeface="Times New Roman"/>
                <a:cs typeface="Times New Roman"/>
              </a:rPr>
              <a:t>Compagni Morontiali,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guide personali assegnate ai mortali ascendenti. Questi compagni 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progenie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 dell’Universo locale,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ve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sono parecchi </a:t>
            </a:r>
            <a:r>
              <a:rPr sz="1200" dirty="0">
                <a:latin typeface="Times New Roman"/>
                <a:cs typeface="Times New Roman"/>
              </a:rPr>
              <a:t>milioni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All’infuori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quelli assegnati come compagni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avrete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con gli interpreti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traduttori,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conservatori </a:t>
            </a:r>
            <a:r>
              <a:rPr sz="1200" dirty="0">
                <a:latin typeface="Times New Roman"/>
                <a:cs typeface="Times New Roman"/>
              </a:rPr>
              <a:t>di costruzioni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supervisori  </a:t>
            </a:r>
            <a:r>
              <a:rPr sz="1200" spc="-5" dirty="0">
                <a:latin typeface="Times New Roman"/>
                <a:cs typeface="Times New Roman"/>
              </a:rPr>
              <a:t>d’escursioni.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questi compagni cooperano </a:t>
            </a:r>
            <a:r>
              <a:rPr sz="1200" dirty="0">
                <a:latin typeface="Times New Roman"/>
                <a:cs typeface="Times New Roman"/>
              </a:rPr>
              <a:t>molto con </a:t>
            </a:r>
            <a:r>
              <a:rPr sz="1200" spc="-5" dirty="0">
                <a:latin typeface="Times New Roman"/>
                <a:cs typeface="Times New Roman"/>
              </a:rPr>
              <a:t>coloro che si occupano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 mentali </a:t>
            </a:r>
            <a:r>
              <a:rPr sz="1200" dirty="0">
                <a:latin typeface="Times New Roman"/>
                <a:cs typeface="Times New Roman"/>
              </a:rPr>
              <a:t>e spirituali nel </a:t>
            </a:r>
            <a:r>
              <a:rPr sz="1200" spc="-5" dirty="0">
                <a:latin typeface="Times New Roman"/>
                <a:cs typeface="Times New Roman"/>
              </a:rPr>
              <a:t>corpo 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(534.4) 47:3.12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inizi sul </a:t>
            </a:r>
            <a:r>
              <a:rPr sz="1200" dirty="0">
                <a:latin typeface="Times New Roman"/>
                <a:cs typeface="Times New Roman"/>
              </a:rPr>
              <a:t>primo 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Morontiale 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ad ogni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mille </a:t>
            </a:r>
            <a:r>
              <a:rPr sz="1200" spc="-5" dirty="0">
                <a:latin typeface="Times New Roman"/>
                <a:cs typeface="Times New Roman"/>
              </a:rPr>
              <a:t>mortali  ascendenti, </a:t>
            </a:r>
            <a:r>
              <a:rPr sz="1200" dirty="0">
                <a:latin typeface="Times New Roman"/>
                <a:cs typeface="Times New Roman"/>
              </a:rPr>
              <a:t>ma voi ne </a:t>
            </a:r>
            <a:r>
              <a:rPr sz="1200" spc="-5" dirty="0">
                <a:latin typeface="Times New Roman"/>
                <a:cs typeface="Times New Roman"/>
              </a:rPr>
              <a:t>incontrerete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quantità via via </a:t>
            </a:r>
            <a:r>
              <a:rPr sz="1200" spc="-5" dirty="0">
                <a:latin typeface="Times New Roman"/>
                <a:cs typeface="Times New Roman"/>
              </a:rPr>
              <a:t>che progredirete attraverso </a:t>
            </a:r>
            <a:r>
              <a:rPr sz="1200" dirty="0">
                <a:latin typeface="Times New Roman"/>
                <a:cs typeface="Times New Roman"/>
              </a:rPr>
              <a:t>le sette sfere </a:t>
            </a:r>
            <a:r>
              <a:rPr sz="1200" spc="-5" dirty="0">
                <a:latin typeface="Times New Roman"/>
                <a:cs typeface="Times New Roman"/>
              </a:rPr>
              <a:t>delle dimore. </a:t>
            </a:r>
            <a:r>
              <a:rPr sz="1200" spc="5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esseri  belli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versatili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socievoli e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incantevoli.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di accompagnare individui o </a:t>
            </a:r>
            <a:r>
              <a:rPr sz="1200" spc="-5" dirty="0">
                <a:latin typeface="Times New Roman"/>
                <a:cs typeface="Times New Roman"/>
              </a:rPr>
              <a:t>gruppi selezionati </a:t>
            </a:r>
            <a:r>
              <a:rPr sz="1200" dirty="0">
                <a:latin typeface="Times New Roman"/>
                <a:cs typeface="Times New Roman"/>
              </a:rPr>
              <a:t>in una  </a:t>
            </a:r>
            <a:r>
              <a:rPr sz="1200" spc="-5" dirty="0">
                <a:latin typeface="Times New Roman"/>
                <a:cs typeface="Times New Roman"/>
              </a:rPr>
              <a:t>qualunque delle </a:t>
            </a:r>
            <a:r>
              <a:rPr sz="1200" dirty="0">
                <a:latin typeface="Times New Roman"/>
                <a:cs typeface="Times New Roman"/>
              </a:rPr>
              <a:t>sfere della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transizione, compresi </a:t>
            </a:r>
            <a:r>
              <a:rPr sz="1200" dirty="0">
                <a:latin typeface="Times New Roman"/>
                <a:cs typeface="Times New Roman"/>
              </a:rPr>
              <a:t>i loro mondi </a:t>
            </a:r>
            <a:r>
              <a:rPr sz="1200" spc="-5" dirty="0">
                <a:latin typeface="Times New Roman"/>
                <a:cs typeface="Times New Roman"/>
              </a:rPr>
              <a:t>satelliti. </a:t>
            </a:r>
            <a:r>
              <a:rPr sz="1200" dirty="0">
                <a:latin typeface="Times New Roman"/>
                <a:cs typeface="Times New Roman"/>
              </a:rPr>
              <a:t>Sono le </a:t>
            </a:r>
            <a:r>
              <a:rPr sz="1200" spc="-5" dirty="0">
                <a:latin typeface="Times New Roman"/>
                <a:cs typeface="Times New Roman"/>
              </a:rPr>
              <a:t>guide delle escursioni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mortali ascendenti. Essi accompagnano spesso 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visite periodiche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ed in 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potrete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nel settore degli </a:t>
            </a:r>
            <a:r>
              <a:rPr sz="1200" spc="-5" dirty="0">
                <a:latin typeface="Times New Roman"/>
                <a:cs typeface="Times New Roman"/>
              </a:rPr>
              <a:t>archivi della capitale del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ed incontrare </a:t>
            </a:r>
            <a:r>
              <a:rPr sz="1200" spc="5" dirty="0">
                <a:latin typeface="Times New Roman"/>
                <a:cs typeface="Times New Roman"/>
              </a:rPr>
              <a:t>mortali 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provenienti da tutti i sette mondi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essi viaggiano liberamente </a:t>
            </a:r>
            <a:r>
              <a:rPr sz="1200" dirty="0">
                <a:latin typeface="Times New Roman"/>
                <a:cs typeface="Times New Roman"/>
              </a:rPr>
              <a:t>tra le loro </a:t>
            </a:r>
            <a:r>
              <a:rPr sz="1200" spc="-5" dirty="0">
                <a:latin typeface="Times New Roman"/>
                <a:cs typeface="Times New Roman"/>
              </a:rPr>
              <a:t>dimore residenziali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capitale del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40395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secondo mondo delle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dimore</a:t>
            </a:r>
            <a:endParaRPr sz="1600">
              <a:latin typeface="Times New Roman"/>
              <a:cs typeface="Times New Roman"/>
            </a:endParaRPr>
          </a:p>
          <a:p>
            <a:pPr marL="88900" marR="857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(534.5) 47:4.1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 questa sfera che </a:t>
            </a:r>
            <a:r>
              <a:rPr sz="1200" dirty="0">
                <a:latin typeface="Times New Roman"/>
                <a:cs typeface="Times New Roman"/>
              </a:rPr>
              <a:t>sarete introdotti più </a:t>
            </a:r>
            <a:r>
              <a:rPr sz="1200" spc="-5" dirty="0">
                <a:latin typeface="Times New Roman"/>
                <a:cs typeface="Times New Roman"/>
              </a:rPr>
              <a:t>completamente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raggruppamenti </a:t>
            </a:r>
            <a:r>
              <a:rPr sz="1200" dirty="0">
                <a:latin typeface="Times New Roman"/>
                <a:cs typeface="Times New Roman"/>
              </a:rPr>
              <a:t>della vita  morontiale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prendere forma;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organizzazioni sociali </a:t>
            </a:r>
            <a:r>
              <a:rPr sz="1200" dirty="0">
                <a:latin typeface="Times New Roman"/>
                <a:cs typeface="Times New Roman"/>
              </a:rPr>
              <a:t>iniziano </a:t>
            </a:r>
            <a:r>
              <a:rPr sz="1200" spc="-5" dirty="0">
                <a:latin typeface="Times New Roman"/>
                <a:cs typeface="Times New Roman"/>
              </a:rPr>
              <a:t>ad operare,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comunità raggiungono  proporzioni regolari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inaugurano </a:t>
            </a:r>
            <a:r>
              <a:rPr sz="1200" dirty="0">
                <a:latin typeface="Times New Roman"/>
                <a:cs typeface="Times New Roman"/>
              </a:rPr>
              <a:t>nuovi ordini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e dispositivi 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(534.6) 47:4.2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sopravviventi fusi </a:t>
            </a:r>
            <a:r>
              <a:rPr sz="1200" dirty="0">
                <a:latin typeface="Times New Roman"/>
                <a:cs typeface="Times New Roman"/>
              </a:rPr>
              <a:t>con lo Spirito </a:t>
            </a:r>
            <a:r>
              <a:rPr sz="1200" spc="-5" dirty="0">
                <a:latin typeface="Times New Roman"/>
                <a:cs typeface="Times New Roman"/>
              </a:rPr>
              <a:t>occupano </a:t>
            </a:r>
            <a:r>
              <a:rPr sz="1200" dirty="0">
                <a:latin typeface="Times New Roman"/>
                <a:cs typeface="Times New Roman"/>
              </a:rPr>
              <a:t>i mondi delle dimore </a:t>
            </a:r>
            <a:r>
              <a:rPr sz="1200" spc="-5" dirty="0">
                <a:latin typeface="Times New Roman"/>
                <a:cs typeface="Times New Roman"/>
              </a:rPr>
              <a:t>assieme ai mortali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fusi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l’Aggiustatore.  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ordini di vita </a:t>
            </a:r>
            <a:r>
              <a:rPr sz="1200" spc="-5" dirty="0">
                <a:latin typeface="Times New Roman"/>
                <a:cs typeface="Times New Roman"/>
              </a:rPr>
              <a:t>celeste siano differenti,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amichevoli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fraterni.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mondi </a:t>
            </a:r>
            <a:r>
              <a:rPr sz="1200" spc="-5" dirty="0">
                <a:latin typeface="Times New Roman"/>
                <a:cs typeface="Times New Roman"/>
              </a:rPr>
              <a:t>dell’ascensione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troverete  </a:t>
            </a:r>
            <a:r>
              <a:rPr sz="1200" dirty="0">
                <a:latin typeface="Times New Roman"/>
                <a:cs typeface="Times New Roman"/>
              </a:rPr>
              <a:t>nulla di </a:t>
            </a:r>
            <a:r>
              <a:rPr sz="1200" spc="-5" dirty="0">
                <a:latin typeface="Times New Roman"/>
                <a:cs typeface="Times New Roman"/>
              </a:rPr>
              <a:t>paragonabile all’intolleranza </a:t>
            </a:r>
            <a:r>
              <a:rPr sz="1200" dirty="0">
                <a:latin typeface="Times New Roman"/>
                <a:cs typeface="Times New Roman"/>
              </a:rPr>
              <a:t>umana e </a:t>
            </a:r>
            <a:r>
              <a:rPr sz="1200" spc="-5" dirty="0">
                <a:latin typeface="Times New Roman"/>
                <a:cs typeface="Times New Roman"/>
              </a:rPr>
              <a:t>alle discriminazioni degli sconsiderati sistemi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74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(534.7) 47:4.3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ascendete </a:t>
            </a:r>
            <a:r>
              <a:rPr sz="1200" dirty="0">
                <a:latin typeface="Times New Roman"/>
                <a:cs typeface="Times New Roman"/>
              </a:rPr>
              <a:t>uno per uno i mondi delle </a:t>
            </a:r>
            <a:r>
              <a:rPr sz="1200" spc="-5" dirty="0">
                <a:latin typeface="Times New Roman"/>
                <a:cs typeface="Times New Roman"/>
              </a:rPr>
              <a:t>dimore, essi </a:t>
            </a:r>
            <a:r>
              <a:rPr sz="1200" dirty="0">
                <a:latin typeface="Times New Roman"/>
                <a:cs typeface="Times New Roman"/>
              </a:rPr>
              <a:t>diventano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ricchi delle </a:t>
            </a:r>
            <a:r>
              <a:rPr sz="1200" spc="-5" dirty="0">
                <a:latin typeface="Times New Roman"/>
                <a:cs typeface="Times New Roman"/>
              </a:rPr>
              <a:t>attività morontiali dei  sopravviventi </a:t>
            </a:r>
            <a:r>
              <a:rPr sz="1200" dirty="0">
                <a:latin typeface="Times New Roman"/>
                <a:cs typeface="Times New Roman"/>
              </a:rPr>
              <a:t>in progresso. </a:t>
            </a:r>
            <a:r>
              <a:rPr sz="1200" spc="-5" dirty="0">
                <a:latin typeface="Times New Roman"/>
                <a:cs typeface="Times New Roman"/>
              </a:rPr>
              <a:t>A mano </a:t>
            </a:r>
            <a:r>
              <a:rPr sz="1200" dirty="0">
                <a:latin typeface="Times New Roman"/>
                <a:cs typeface="Times New Roman"/>
              </a:rPr>
              <a:t>a mano che avanzate, </a:t>
            </a:r>
            <a:r>
              <a:rPr sz="1200" spc="-5" dirty="0">
                <a:latin typeface="Times New Roman"/>
                <a:cs typeface="Times New Roman"/>
              </a:rPr>
              <a:t>riconoscerete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-5" dirty="0">
                <a:latin typeface="Times New Roman"/>
                <a:cs typeface="Times New Roman"/>
              </a:rPr>
              <a:t>gli aspetti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uniti 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dei mondi  </a:t>
            </a:r>
            <a:r>
              <a:rPr sz="1200" spc="-5" dirty="0">
                <a:latin typeface="Times New Roman"/>
                <a:cs typeface="Times New Roman"/>
              </a:rPr>
              <a:t>delle dimore.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mare di </a:t>
            </a:r>
            <a:r>
              <a:rPr sz="1200" spc="-5" dirty="0">
                <a:latin typeface="Times New Roman"/>
                <a:cs typeface="Times New Roman"/>
              </a:rPr>
              <a:t>vetro </a:t>
            </a:r>
            <a:r>
              <a:rPr sz="1200" dirty="0">
                <a:latin typeface="Times New Roman"/>
                <a:cs typeface="Times New Roman"/>
              </a:rPr>
              <a:t>fa la sua comparsa sul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mondo delle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0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(534.8) 47:4.4 </a:t>
            </a:r>
            <a:r>
              <a:rPr sz="1200" spc="-5" dirty="0">
                <a:latin typeface="Times New Roman"/>
                <a:cs typeface="Times New Roman"/>
              </a:rPr>
              <a:t>Ad ogni avanzamento </a:t>
            </a:r>
            <a:r>
              <a:rPr sz="1200" dirty="0">
                <a:latin typeface="Times New Roman"/>
                <a:cs typeface="Times New Roman"/>
              </a:rPr>
              <a:t>da un mondo delle </a:t>
            </a:r>
            <a:r>
              <a:rPr sz="1200" spc="-5" dirty="0">
                <a:latin typeface="Times New Roman"/>
                <a:cs typeface="Times New Roman"/>
              </a:rPr>
              <a:t>dimore all’altro voi </a:t>
            </a:r>
            <a:r>
              <a:rPr sz="1200" dirty="0">
                <a:latin typeface="Times New Roman"/>
                <a:cs typeface="Times New Roman"/>
              </a:rPr>
              <a:t>acquisite un nuovo </a:t>
            </a:r>
            <a:r>
              <a:rPr sz="1200" spc="-5" dirty="0">
                <a:latin typeface="Times New Roman"/>
                <a:cs typeface="Times New Roman"/>
              </a:rPr>
              <a:t>corpo morontiale sviluppato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convenientemente </a:t>
            </a:r>
            <a:r>
              <a:rPr sz="1200" dirty="0">
                <a:latin typeface="Times New Roman"/>
                <a:cs typeface="Times New Roman"/>
              </a:rPr>
              <a:t>aggiustato. </a:t>
            </a:r>
            <a:r>
              <a:rPr sz="1200" spc="-5" dirty="0">
                <a:latin typeface="Times New Roman"/>
                <a:cs typeface="Times New Roman"/>
              </a:rPr>
              <a:t>Voi dormite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trasporto serafico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risvegliate nelle </a:t>
            </a:r>
            <a:r>
              <a:rPr sz="1200" dirty="0">
                <a:latin typeface="Times New Roman"/>
                <a:cs typeface="Times New Roman"/>
              </a:rPr>
              <a:t>sale di risurrezione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nuovo </a:t>
            </a:r>
            <a:r>
              <a:rPr sz="1200" dirty="0">
                <a:latin typeface="Times New Roman"/>
                <a:cs typeface="Times New Roman"/>
              </a:rPr>
              <a:t>corpo  non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sviluppato, proprio </a:t>
            </a:r>
            <a:r>
              <a:rPr sz="1200" spc="-5" dirty="0">
                <a:latin typeface="Times New Roman"/>
                <a:cs typeface="Times New Roman"/>
              </a:rPr>
              <a:t>come quando siete arrivati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delle dimore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uno,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durante  </a:t>
            </a:r>
            <a:r>
              <a:rPr sz="1200" spc="-5" dirty="0">
                <a:latin typeface="Times New Roman"/>
                <a:cs typeface="Times New Roman"/>
              </a:rPr>
              <a:t>questi sonni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transito tra </a:t>
            </a:r>
            <a:r>
              <a:rPr sz="1200" dirty="0">
                <a:latin typeface="Times New Roman"/>
                <a:cs typeface="Times New Roman"/>
              </a:rPr>
              <a:t>i mondi delle dimore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lascia.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personalità rimane </a:t>
            </a:r>
            <a:r>
              <a:rPr sz="1200" dirty="0">
                <a:latin typeface="Times New Roman"/>
                <a:cs typeface="Times New Roman"/>
              </a:rPr>
              <a:t>intatta una  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passati 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mondo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5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(535.1) 47:4.5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memoria del vostro </a:t>
            </a:r>
            <a:r>
              <a:rPr sz="1200" spc="-5" dirty="0">
                <a:latin typeface="Times New Roman"/>
                <a:cs typeface="Times New Roman"/>
              </a:rPr>
              <a:t>Aggiustatore rimane completamente intatta mentre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ascendete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morontiale.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associazioni mentali che erano </a:t>
            </a:r>
            <a:r>
              <a:rPr sz="1200" dirty="0">
                <a:latin typeface="Times New Roman"/>
                <a:cs typeface="Times New Roman"/>
              </a:rPr>
              <a:t>puramente </a:t>
            </a:r>
            <a:r>
              <a:rPr sz="1200" spc="-5" dirty="0">
                <a:latin typeface="Times New Roman"/>
                <a:cs typeface="Times New Roman"/>
              </a:rPr>
              <a:t>animalistiche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totalmente materiali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perite naturalmente con </a:t>
            </a:r>
            <a:r>
              <a:rPr sz="1200" dirty="0">
                <a:latin typeface="Times New Roman"/>
                <a:cs typeface="Times New Roman"/>
              </a:rPr>
              <a:t>il cervello fisico, ma  tutte le </a:t>
            </a:r>
            <a:r>
              <a:rPr sz="1200" spc="-5" dirty="0">
                <a:latin typeface="Times New Roman"/>
                <a:cs typeface="Times New Roman"/>
              </a:rPr>
              <a:t>cose della </a:t>
            </a:r>
            <a:r>
              <a:rPr sz="1200" dirty="0">
                <a:latin typeface="Times New Roman"/>
                <a:cs typeface="Times New Roman"/>
              </a:rPr>
              <a:t>vostra vita </a:t>
            </a:r>
            <a:r>
              <a:rPr sz="1200" spc="-5" dirty="0">
                <a:latin typeface="Times New Roman"/>
                <a:cs typeface="Times New Roman"/>
              </a:rPr>
              <a:t>mentale che erano </a:t>
            </a:r>
            <a:r>
              <a:rPr sz="1200" dirty="0">
                <a:latin typeface="Times New Roman"/>
                <a:cs typeface="Times New Roman"/>
              </a:rPr>
              <a:t>importanti e </a:t>
            </a:r>
            <a:r>
              <a:rPr sz="1200" spc="-5" dirty="0">
                <a:latin typeface="Times New Roman"/>
                <a:cs typeface="Times New Roman"/>
              </a:rPr>
              <a:t>che avevano valore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hanno avuto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contropartita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44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nell’Aggiustatore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trattenute come </a:t>
            </a:r>
            <a:r>
              <a:rPr sz="1200" dirty="0">
                <a:latin typeface="Times New Roman"/>
                <a:cs typeface="Times New Roman"/>
              </a:rPr>
              <a:t>parte della </a:t>
            </a:r>
            <a:r>
              <a:rPr sz="1200" spc="-5" dirty="0">
                <a:latin typeface="Times New Roman"/>
                <a:cs typeface="Times New Roman"/>
              </a:rPr>
              <a:t>memoria personale </a:t>
            </a:r>
            <a:r>
              <a:rPr sz="1200" dirty="0">
                <a:latin typeface="Times New Roman"/>
                <a:cs typeface="Times New Roman"/>
              </a:rPr>
              <a:t>per tutta la </a:t>
            </a:r>
            <a:r>
              <a:rPr sz="1200" spc="-5" dirty="0">
                <a:latin typeface="Times New Roman"/>
                <a:cs typeface="Times New Roman"/>
              </a:rPr>
              <a:t>carriera ascendente. Voi </a:t>
            </a:r>
            <a:r>
              <a:rPr sz="1200" dirty="0">
                <a:latin typeface="Times New Roman"/>
                <a:cs typeface="Times New Roman"/>
              </a:rPr>
              <a:t>sarete </a:t>
            </a:r>
            <a:r>
              <a:rPr sz="1200" spc="-5" dirty="0">
                <a:latin typeface="Times New Roman"/>
                <a:cs typeface="Times New Roman"/>
              </a:rPr>
              <a:t>coscienti </a:t>
            </a:r>
            <a:r>
              <a:rPr sz="1200" dirty="0">
                <a:latin typeface="Times New Roman"/>
                <a:cs typeface="Times New Roman"/>
              </a:rPr>
              <a:t>di tutte  le vostre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meritevoli </a:t>
            </a:r>
            <a:r>
              <a:rPr sz="1200" spc="-5" dirty="0">
                <a:latin typeface="Times New Roman"/>
                <a:cs typeface="Times New Roman"/>
              </a:rPr>
              <a:t>mentre avanzerete </a:t>
            </a:r>
            <a:r>
              <a:rPr sz="1200" dirty="0">
                <a:latin typeface="Times New Roman"/>
                <a:cs typeface="Times New Roman"/>
              </a:rPr>
              <a:t>da un mondo delle dimore </a:t>
            </a:r>
            <a:r>
              <a:rPr sz="1200" spc="-5" dirty="0">
                <a:latin typeface="Times New Roman"/>
                <a:cs typeface="Times New Roman"/>
              </a:rPr>
              <a:t>all’altro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sezione dell’Universo </a:t>
            </a:r>
            <a:r>
              <a:rPr sz="1200" spc="-5" dirty="0">
                <a:latin typeface="Times New Roman"/>
                <a:cs typeface="Times New Roman"/>
              </a:rPr>
              <a:t>all’altra </a:t>
            </a:r>
            <a:r>
              <a:rPr sz="1200" dirty="0">
                <a:latin typeface="Times New Roman"/>
                <a:cs typeface="Times New Roman"/>
              </a:rPr>
              <a:t>—  fino </a:t>
            </a:r>
            <a:r>
              <a:rPr sz="1200" spc="-5" dirty="0">
                <a:latin typeface="Times New Roman"/>
                <a:cs typeface="Times New Roman"/>
              </a:rPr>
              <a:t>al Paradiso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(535.2) 47:4.6 </a:t>
            </a:r>
            <a:r>
              <a:rPr sz="1200" spc="-5" dirty="0">
                <a:latin typeface="Times New Roman"/>
                <a:cs typeface="Times New Roman"/>
              </a:rPr>
              <a:t>Anche se avete dei corpi morontiali,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continuate, attraverso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mondi, a </a:t>
            </a:r>
            <a:r>
              <a:rPr sz="1200" spc="-5" dirty="0">
                <a:latin typeface="Times New Roman"/>
                <a:cs typeface="Times New Roman"/>
              </a:rPr>
              <a:t>mangiare, </a:t>
            </a:r>
            <a:r>
              <a:rPr sz="1200" dirty="0">
                <a:latin typeface="Times New Roman"/>
                <a:cs typeface="Times New Roman"/>
              </a:rPr>
              <a:t>a bere e a riposarvi.  </a:t>
            </a:r>
            <a:r>
              <a:rPr sz="1200" spc="-5" dirty="0">
                <a:latin typeface="Times New Roman"/>
                <a:cs typeface="Times New Roman"/>
              </a:rPr>
              <a:t>Voi assumete gli alimenti dell’ordine morontiale,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d’energia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sconosciuto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materiali.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morontiale  utilizza </a:t>
            </a:r>
            <a:r>
              <a:rPr sz="1200" spc="-5" dirty="0">
                <a:latin typeface="Times New Roman"/>
                <a:cs typeface="Times New Roman"/>
              </a:rPr>
              <a:t>completamente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l’acqua;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rimangono </a:t>
            </a:r>
            <a:r>
              <a:rPr sz="1200" dirty="0">
                <a:latin typeface="Times New Roman"/>
                <a:cs typeface="Times New Roman"/>
              </a:rPr>
              <a:t>residui </a:t>
            </a:r>
            <a:r>
              <a:rPr sz="1200" spc="-5" dirty="0">
                <a:latin typeface="Times New Roman"/>
                <a:cs typeface="Times New Roman"/>
              </a:rPr>
              <a:t>inutilizzati. Soffermatevi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che </a:t>
            </a:r>
            <a:r>
              <a:rPr sz="1200" dirty="0">
                <a:latin typeface="Times New Roman"/>
                <a:cs typeface="Times New Roman"/>
              </a:rPr>
              <a:t>il mondo delle  </a:t>
            </a:r>
            <a:r>
              <a:rPr sz="1200" spc="-5" dirty="0">
                <a:latin typeface="Times New Roman"/>
                <a:cs typeface="Times New Roman"/>
              </a:rPr>
              <a:t>dimore numero </a:t>
            </a:r>
            <a:r>
              <a:rPr sz="1200" dirty="0">
                <a:latin typeface="Times New Roman"/>
                <a:cs typeface="Times New Roman"/>
              </a:rPr>
              <a:t>uno è una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presenta gli </a:t>
            </a:r>
            <a:r>
              <a:rPr sz="1200" dirty="0">
                <a:latin typeface="Times New Roman"/>
                <a:cs typeface="Times New Roman"/>
              </a:rPr>
              <a:t>inizi del </a:t>
            </a:r>
            <a:r>
              <a:rPr sz="1200" spc="-10" dirty="0">
                <a:latin typeface="Times New Roman"/>
                <a:cs typeface="Times New Roman"/>
              </a:rPr>
              <a:t>regime </a:t>
            </a:r>
            <a:r>
              <a:rPr sz="1200" dirty="0">
                <a:latin typeface="Times New Roman"/>
                <a:cs typeface="Times New Roman"/>
              </a:rPr>
              <a:t>morontiale. </a:t>
            </a:r>
            <a:r>
              <a:rPr sz="1200" spc="-5" dirty="0">
                <a:latin typeface="Times New Roman"/>
                <a:cs typeface="Times New Roman"/>
              </a:rPr>
              <a:t>Voi siete ancora quasi umani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dai punti di vista limitati della vita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mondo dischiude un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definito. </a:t>
            </a:r>
            <a:r>
              <a:rPr sz="1200" spc="-5" dirty="0">
                <a:latin typeface="Times New Roman"/>
                <a:cs typeface="Times New Roman"/>
              </a:rPr>
              <a:t>Di sfera </a:t>
            </a:r>
            <a:r>
              <a:rPr sz="1200" dirty="0">
                <a:latin typeface="Times New Roman"/>
                <a:cs typeface="Times New Roman"/>
              </a:rPr>
              <a:t>in sfera voi divenite  meno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intellettuali ed </a:t>
            </a:r>
            <a:r>
              <a:rPr sz="1200" dirty="0">
                <a:latin typeface="Times New Roman"/>
                <a:cs typeface="Times New Roman"/>
              </a:rPr>
              <a:t>un po’ più </a:t>
            </a:r>
            <a:r>
              <a:rPr sz="1200" spc="-5" dirty="0">
                <a:latin typeface="Times New Roman"/>
                <a:cs typeface="Times New Roman"/>
              </a:rPr>
              <a:t>spirituali.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spirituale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accentuato sugli </a:t>
            </a:r>
            <a:r>
              <a:rPr sz="1200" dirty="0">
                <a:latin typeface="Times New Roman"/>
                <a:cs typeface="Times New Roman"/>
              </a:rPr>
              <a:t>ultimi tre di </a:t>
            </a:r>
            <a:r>
              <a:rPr sz="1200" spc="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mondi  </a:t>
            </a:r>
            <a:r>
              <a:rPr sz="1200" spc="-5" dirty="0">
                <a:latin typeface="Times New Roman"/>
                <a:cs typeface="Times New Roman"/>
              </a:rPr>
              <a:t>progressivi.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827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(535.3) 47:4.7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deficienze biologiche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largamente colmate sul </a:t>
            </a:r>
            <a:r>
              <a:rPr sz="1200" dirty="0">
                <a:latin typeface="Times New Roman"/>
                <a:cs typeface="Times New Roman"/>
              </a:rPr>
              <a:t>primo mondo </a:t>
            </a:r>
            <a:r>
              <a:rPr sz="1200" spc="-5" dirty="0">
                <a:latin typeface="Times New Roman"/>
                <a:cs typeface="Times New Roman"/>
              </a:rPr>
              <a:t>delle dimore. Qui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difetti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esperienze  planetarie concernenti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sessuale, l’associazione familiare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funzione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genitori sono state corrette </a:t>
            </a:r>
            <a:r>
              <a:rPr sz="1200" dirty="0">
                <a:latin typeface="Times New Roman"/>
                <a:cs typeface="Times New Roman"/>
              </a:rPr>
              <a:t>o incluse in progetti di  </a:t>
            </a:r>
            <a:r>
              <a:rPr sz="1200" spc="-5" dirty="0">
                <a:latin typeface="Times New Roman"/>
                <a:cs typeface="Times New Roman"/>
              </a:rPr>
              <a:t>rettifica </a:t>
            </a:r>
            <a:r>
              <a:rPr sz="1200" dirty="0">
                <a:latin typeface="Times New Roman"/>
                <a:cs typeface="Times New Roman"/>
              </a:rPr>
              <a:t>futura in seno alle </a:t>
            </a:r>
            <a:r>
              <a:rPr sz="1200" spc="-5" dirty="0">
                <a:latin typeface="Times New Roman"/>
                <a:cs typeface="Times New Roman"/>
              </a:rPr>
              <a:t>famiglie dei Figli Materiali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95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(535.4) 47:4.8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numero </a:t>
            </a:r>
            <a:r>
              <a:rPr sz="1200" dirty="0">
                <a:latin typeface="Times New Roman"/>
                <a:cs typeface="Times New Roman"/>
              </a:rPr>
              <a:t>due provvede più </a:t>
            </a:r>
            <a:r>
              <a:rPr sz="1200" spc="-5" dirty="0">
                <a:latin typeface="Times New Roman"/>
                <a:cs typeface="Times New Roman"/>
              </a:rPr>
              <a:t>specificamente all’eliminazione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aspetti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conflitto 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cura di tutte le </a:t>
            </a:r>
            <a:r>
              <a:rPr sz="1200" spc="-5" dirty="0">
                <a:latin typeface="Times New Roman"/>
                <a:cs typeface="Times New Roman"/>
              </a:rPr>
              <a:t>varietà della </a:t>
            </a:r>
            <a:r>
              <a:rPr sz="1200" dirty="0">
                <a:latin typeface="Times New Roman"/>
                <a:cs typeface="Times New Roman"/>
              </a:rPr>
              <a:t>disarmonia </a:t>
            </a:r>
            <a:r>
              <a:rPr sz="1200" spc="-5" dirty="0">
                <a:latin typeface="Times New Roman"/>
                <a:cs typeface="Times New Roman"/>
              </a:rPr>
              <a:t>mentale.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per approfondire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mota morontiale,  iniziato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primo mondo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qui è più </a:t>
            </a:r>
            <a:r>
              <a:rPr sz="1200" spc="-5" dirty="0">
                <a:latin typeface="Times New Roman"/>
                <a:cs typeface="Times New Roman"/>
              </a:rPr>
              <a:t>intensamente proseguito.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sul mondo </a:t>
            </a:r>
            <a:r>
              <a:rPr sz="1200" spc="-5" dirty="0">
                <a:latin typeface="Times New Roman"/>
                <a:cs typeface="Times New Roman"/>
              </a:rPr>
              <a:t>delle dimore numero  </a:t>
            </a:r>
            <a:r>
              <a:rPr sz="1200" dirty="0">
                <a:latin typeface="Times New Roman"/>
                <a:cs typeface="Times New Roman"/>
              </a:rPr>
              <a:t>due è </a:t>
            </a:r>
            <a:r>
              <a:rPr sz="1200" spc="-5" dirty="0">
                <a:latin typeface="Times New Roman"/>
                <a:cs typeface="Times New Roman"/>
              </a:rPr>
              <a:t>paragonabile allo status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posteriore al Figlio Magistrale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ideali.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73084" cy="4129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terzo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mondo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delle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dimore</a:t>
            </a:r>
            <a:endParaRPr sz="1600">
              <a:latin typeface="Times New Roman"/>
              <a:cs typeface="Times New Roman"/>
            </a:endParaRPr>
          </a:p>
          <a:p>
            <a:pPr marL="63500" marR="6667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(535.5) 47:5.1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terzo mondo delle dimore è il quartier </a:t>
            </a:r>
            <a:r>
              <a:rPr sz="1200" spc="-5" dirty="0">
                <a:latin typeface="Times New Roman"/>
                <a:cs typeface="Times New Roman"/>
              </a:rPr>
              <a:t>generale degli Insegnanti 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Dimore. Benché </a:t>
            </a:r>
            <a:r>
              <a:rPr sz="1200" dirty="0">
                <a:latin typeface="Times New Roman"/>
                <a:cs typeface="Times New Roman"/>
              </a:rPr>
              <a:t>operino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sette sfere delle dimore, essi mantengono </a:t>
            </a:r>
            <a:r>
              <a:rPr sz="1200" dirty="0">
                <a:latin typeface="Times New Roman"/>
                <a:cs typeface="Times New Roman"/>
              </a:rPr>
              <a:t>il loro 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di gruppo </a:t>
            </a:r>
            <a:r>
              <a:rPr sz="1200" spc="-5" dirty="0">
                <a:latin typeface="Times New Roman"/>
                <a:cs typeface="Times New Roman"/>
              </a:rPr>
              <a:t>al centro dei cerchi </a:t>
            </a:r>
            <a:r>
              <a:rPr sz="1200" dirty="0">
                <a:latin typeface="Times New Roman"/>
                <a:cs typeface="Times New Roman"/>
              </a:rPr>
              <a:t>scolastici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numero tre. Vi  sono </a:t>
            </a:r>
            <a:r>
              <a:rPr sz="1200" dirty="0">
                <a:latin typeface="Times New Roman"/>
                <a:cs typeface="Times New Roman"/>
              </a:rPr>
              <a:t>milioni di questi </a:t>
            </a:r>
            <a:r>
              <a:rPr sz="1200" spc="-5" dirty="0">
                <a:latin typeface="Times New Roman"/>
                <a:cs typeface="Times New Roman"/>
              </a:rPr>
              <a:t>insegnanti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superiori. Questi </a:t>
            </a:r>
            <a:r>
              <a:rPr sz="1200" dirty="0">
                <a:latin typeface="Times New Roman"/>
                <a:cs typeface="Times New Roman"/>
              </a:rPr>
              <a:t>cherubini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e glorificati  </a:t>
            </a:r>
            <a:r>
              <a:rPr sz="1200" spc="-5" dirty="0">
                <a:latin typeface="Times New Roman"/>
                <a:cs typeface="Times New Roman"/>
              </a:rPr>
              <a:t>servono come insegnanti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cammino </a:t>
            </a:r>
            <a:r>
              <a:rPr sz="1200" dirty="0">
                <a:latin typeface="Times New Roman"/>
                <a:cs typeface="Times New Roman"/>
              </a:rPr>
              <a:t>dai mondi </a:t>
            </a:r>
            <a:r>
              <a:rPr sz="1200" spc="-5" dirty="0">
                <a:latin typeface="Times New Roman"/>
                <a:cs typeface="Times New Roman"/>
              </a:rPr>
              <a:t>delle dimore fino </a:t>
            </a:r>
            <a:r>
              <a:rPr sz="1200" dirty="0">
                <a:latin typeface="Times New Roman"/>
                <a:cs typeface="Times New Roman"/>
              </a:rPr>
              <a:t>all’ultima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ascendente  dell’Universo locale.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ultimi a </a:t>
            </a:r>
            <a:r>
              <a:rPr sz="1200" spc="-5" dirty="0">
                <a:latin typeface="Times New Roman"/>
                <a:cs typeface="Times New Roman"/>
              </a:rPr>
              <a:t>porgervi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affettuoso </a:t>
            </a:r>
            <a:r>
              <a:rPr sz="1200" dirty="0">
                <a:latin typeface="Times New Roman"/>
                <a:cs typeface="Times New Roman"/>
              </a:rPr>
              <a:t>saluto di addio </a:t>
            </a:r>
            <a:r>
              <a:rPr sz="1200" spc="-5" dirty="0">
                <a:latin typeface="Times New Roman"/>
                <a:cs typeface="Times New Roman"/>
              </a:rPr>
              <a:t>quando si avvicinerà </a:t>
            </a:r>
            <a:r>
              <a:rPr sz="1200" dirty="0">
                <a:latin typeface="Times New Roman"/>
                <a:cs typeface="Times New Roman"/>
              </a:rPr>
              <a:t>l’ora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partenza, il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prenderete </a:t>
            </a:r>
            <a:r>
              <a:rPr sz="1200" spc="-5" dirty="0">
                <a:latin typeface="Times New Roman"/>
                <a:cs typeface="Times New Roman"/>
              </a:rPr>
              <a:t>congedo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qualche era </a:t>
            </a:r>
            <a:r>
              <a:rPr sz="1200" dirty="0">
                <a:latin typeface="Times New Roman"/>
                <a:cs typeface="Times New Roman"/>
              </a:rPr>
              <a:t>— dal vostro </a:t>
            </a:r>
            <a:r>
              <a:rPr sz="1200" spc="-5" dirty="0">
                <a:latin typeface="Times New Roman"/>
                <a:cs typeface="Times New Roman"/>
              </a:rPr>
              <a:t>Universo d’origine,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sarete inserafinati per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transito verso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d’accoglienza del settore </a:t>
            </a:r>
            <a:r>
              <a:rPr sz="1200" dirty="0">
                <a:latin typeface="Times New Roman"/>
                <a:cs typeface="Times New Roman"/>
              </a:rPr>
              <a:t>minore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85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(535.6) 47:5.2 </a:t>
            </a:r>
            <a:r>
              <a:rPr sz="1200" spc="-5" dirty="0">
                <a:latin typeface="Times New Roman"/>
                <a:cs typeface="Times New Roman"/>
              </a:rPr>
              <a:t>Mentre soggiornate sul </a:t>
            </a:r>
            <a:r>
              <a:rPr sz="1200" dirty="0">
                <a:latin typeface="Times New Roman"/>
                <a:cs typeface="Times New Roman"/>
              </a:rPr>
              <a:t>primo mondo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avete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il primo dei mondi di </a:t>
            </a:r>
            <a:r>
              <a:rPr sz="1200" spc="-5" dirty="0">
                <a:latin typeface="Times New Roman"/>
                <a:cs typeface="Times New Roman"/>
              </a:rPr>
              <a:t>transizione,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quartier generale dei finalitari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l’asilo probatorio del sistema nel </a:t>
            </a:r>
            <a:r>
              <a:rPr sz="1200" dirty="0">
                <a:latin typeface="Times New Roman"/>
                <a:cs typeface="Times New Roman"/>
              </a:rPr>
              <a:t>quale sono </a:t>
            </a:r>
            <a:r>
              <a:rPr sz="1200" spc="-5" dirty="0">
                <a:latin typeface="Times New Roman"/>
                <a:cs typeface="Times New Roman"/>
              </a:rPr>
              <a:t>allevati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evoluzionari </a:t>
            </a:r>
            <a:r>
              <a:rPr sz="1200" dirty="0">
                <a:latin typeface="Times New Roman"/>
                <a:cs typeface="Times New Roman"/>
              </a:rPr>
              <a:t>non sviluppati. Quando  </a:t>
            </a:r>
            <a:r>
              <a:rPr sz="1200" spc="-5" dirty="0">
                <a:latin typeface="Times New Roman"/>
                <a:cs typeface="Times New Roman"/>
              </a:rPr>
              <a:t>arrivate sul </a:t>
            </a:r>
            <a:r>
              <a:rPr sz="1200" dirty="0">
                <a:latin typeface="Times New Roman"/>
                <a:cs typeface="Times New Roman"/>
              </a:rPr>
              <a:t>mondo delle </a:t>
            </a:r>
            <a:r>
              <a:rPr sz="1200" spc="-5" dirty="0">
                <a:latin typeface="Times New Roman"/>
                <a:cs typeface="Times New Roman"/>
              </a:rPr>
              <a:t>dimore numero due, </a:t>
            </a:r>
            <a:r>
              <a:rPr sz="1200" dirty="0">
                <a:latin typeface="Times New Roman"/>
                <a:cs typeface="Times New Roman"/>
              </a:rPr>
              <a:t>ricevete l’autorizzazione di </a:t>
            </a:r>
            <a:r>
              <a:rPr sz="1200" spc="-5" dirty="0">
                <a:latin typeface="Times New Roman"/>
                <a:cs typeface="Times New Roman"/>
              </a:rPr>
              <a:t>visitare periodicamente </a:t>
            </a:r>
            <a:r>
              <a:rPr sz="1200" dirty="0">
                <a:latin typeface="Times New Roman"/>
                <a:cs typeface="Times New Roman"/>
              </a:rPr>
              <a:t>il mondo di </a:t>
            </a:r>
            <a:r>
              <a:rPr sz="1200" spc="-5" dirty="0">
                <a:latin typeface="Times New Roman"/>
                <a:cs typeface="Times New Roman"/>
              </a:rPr>
              <a:t>transizione numero  due,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il quartier </a:t>
            </a:r>
            <a:r>
              <a:rPr sz="1200" spc="-5" dirty="0">
                <a:latin typeface="Times New Roman"/>
                <a:cs typeface="Times New Roman"/>
              </a:rPr>
              <a:t>generale dei </a:t>
            </a:r>
            <a:r>
              <a:rPr sz="1200" dirty="0">
                <a:latin typeface="Times New Roman"/>
                <a:cs typeface="Times New Roman"/>
              </a:rPr>
              <a:t>supervisori </a:t>
            </a:r>
            <a:r>
              <a:rPr sz="1200" spc="-5" dirty="0">
                <a:latin typeface="Times New Roman"/>
                <a:cs typeface="Times New Roman"/>
              </a:rPr>
              <a:t>morontiali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vari ordini  </a:t>
            </a:r>
            <a:r>
              <a:rPr sz="1200" spc="-5" dirty="0">
                <a:latin typeface="Times New Roman"/>
                <a:cs typeface="Times New Roman"/>
              </a:rPr>
              <a:t>morontiali. Quando raggiungete </a:t>
            </a:r>
            <a:r>
              <a:rPr sz="1200" dirty="0">
                <a:latin typeface="Times New Roman"/>
                <a:cs typeface="Times New Roman"/>
              </a:rPr>
              <a:t>il mondo delle dimore numero </a:t>
            </a:r>
            <a:r>
              <a:rPr sz="1200" spc="-5" dirty="0">
                <a:latin typeface="Times New Roman"/>
                <a:cs typeface="Times New Roman"/>
              </a:rPr>
              <a:t>tre, </a:t>
            </a:r>
            <a:r>
              <a:rPr sz="1200" dirty="0">
                <a:latin typeface="Times New Roman"/>
                <a:cs typeface="Times New Roman"/>
              </a:rPr>
              <a:t>vi è </a:t>
            </a:r>
            <a:r>
              <a:rPr sz="1200" spc="-5" dirty="0">
                <a:latin typeface="Times New Roman"/>
                <a:cs typeface="Times New Roman"/>
              </a:rPr>
              <a:t>accordato immediatamente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la terza 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di transizione, il </a:t>
            </a:r>
            <a:r>
              <a:rPr sz="1200" spc="-5" dirty="0">
                <a:latin typeface="Times New Roman"/>
                <a:cs typeface="Times New Roman"/>
              </a:rPr>
              <a:t>quartier generale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angelici </a:t>
            </a:r>
            <a:r>
              <a:rPr sz="1200" dirty="0">
                <a:latin typeface="Times New Roman"/>
                <a:cs typeface="Times New Roman"/>
              </a:rPr>
              <a:t>e la sede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varie scuole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sistemica.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visite a 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proficue e </a:t>
            </a:r>
            <a:r>
              <a:rPr sz="1200" spc="-5" dirty="0">
                <a:latin typeface="Times New Roman"/>
                <a:cs typeface="Times New Roman"/>
              </a:rPr>
              <a:t>d’interesse sempre crescente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(536.1) 47:5.3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numero </a:t>
            </a:r>
            <a:r>
              <a:rPr sz="1200" dirty="0">
                <a:latin typeface="Times New Roman"/>
                <a:cs typeface="Times New Roman"/>
              </a:rPr>
              <a:t>tre è un mondo di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compimenti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sociali </a:t>
            </a:r>
            <a:r>
              <a:rPr sz="1200" dirty="0">
                <a:latin typeface="Times New Roman"/>
                <a:cs typeface="Times New Roman"/>
              </a:rPr>
              <a:t>per 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non hanno  </a:t>
            </a:r>
            <a:r>
              <a:rPr sz="1200" spc="-5" dirty="0">
                <a:latin typeface="Times New Roman"/>
                <a:cs typeface="Times New Roman"/>
              </a:rPr>
              <a:t>sperimentato l’equivalente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liberati dalla carne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mortale.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sfera comincia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lavoro educativo </a:t>
            </a:r>
            <a:r>
              <a:rPr sz="1200" dirty="0">
                <a:latin typeface="Times New Roman"/>
                <a:cs typeface="Times New Roman"/>
              </a:rPr>
              <a:t>più positivo. </a:t>
            </a:r>
            <a:r>
              <a:rPr sz="1200" spc="-5" dirty="0">
                <a:latin typeface="Times New Roman"/>
                <a:cs typeface="Times New Roman"/>
              </a:rPr>
              <a:t>L’istruzione sui </a:t>
            </a:r>
            <a:r>
              <a:rPr sz="1200" dirty="0">
                <a:latin typeface="Times New Roman"/>
                <a:cs typeface="Times New Roman"/>
              </a:rPr>
              <a:t>primi due 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è piuttosto 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concernente le  </a:t>
            </a:r>
            <a:r>
              <a:rPr sz="1200" spc="-5" dirty="0">
                <a:latin typeface="Times New Roman"/>
                <a:cs typeface="Times New Roman"/>
              </a:rPr>
              <a:t>deficienze </a:t>
            </a:r>
            <a:r>
              <a:rPr sz="1200" dirty="0">
                <a:latin typeface="Times New Roman"/>
                <a:cs typeface="Times New Roman"/>
              </a:rPr>
              <a:t>— negativa — </a:t>
            </a:r>
            <a:r>
              <a:rPr sz="1200" spc="-5" dirty="0">
                <a:latin typeface="Times New Roman"/>
                <a:cs typeface="Times New Roman"/>
              </a:rPr>
              <a:t>nel senso che si </a:t>
            </a:r>
            <a:r>
              <a:rPr sz="1200" dirty="0">
                <a:latin typeface="Times New Roman"/>
                <a:cs typeface="Times New Roman"/>
              </a:rPr>
              <a:t>occupa d’integrare </a:t>
            </a:r>
            <a:r>
              <a:rPr sz="1200" spc="-5" dirty="0">
                <a:latin typeface="Times New Roman"/>
                <a:cs typeface="Times New Roman"/>
              </a:rPr>
              <a:t>l’esperienza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terzo mondo delle 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cominciano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cultura morontiale progressiva.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principale di questa preparazione è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11490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tribunali di Nebadon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(372.5) 33:7.1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Maestro, Micael, s’interessa soprattutto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cose: </a:t>
            </a:r>
            <a:r>
              <a:rPr sz="1200" dirty="0">
                <a:latin typeface="Times New Roman"/>
                <a:cs typeface="Times New Roman"/>
              </a:rPr>
              <a:t>creazione, </a:t>
            </a:r>
            <a:r>
              <a:rPr sz="1200" spc="-5" dirty="0">
                <a:latin typeface="Times New Roman"/>
                <a:cs typeface="Times New Roman"/>
              </a:rPr>
              <a:t>sostentamento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ministero. Egli </a:t>
            </a:r>
            <a:r>
              <a:rPr sz="1200" dirty="0">
                <a:latin typeface="Times New Roman"/>
                <a:cs typeface="Times New Roman"/>
              </a:rPr>
              <a:t>non prende </a:t>
            </a:r>
            <a:r>
              <a:rPr sz="1200" spc="-5" dirty="0">
                <a:latin typeface="Times New Roman"/>
                <a:cs typeface="Times New Roman"/>
              </a:rPr>
              <a:t>parte  personalmente al lavoro giudiziario </a:t>
            </a:r>
            <a:r>
              <a:rPr sz="1200" dirty="0">
                <a:latin typeface="Times New Roman"/>
                <a:cs typeface="Times New Roman"/>
              </a:rPr>
              <a:t>dell’Universo. 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giudicano </a:t>
            </a:r>
            <a:r>
              <a:rPr sz="1200" dirty="0">
                <a:latin typeface="Times New Roman"/>
                <a:cs typeface="Times New Roman"/>
              </a:rPr>
              <a:t>mai le </a:t>
            </a:r>
            <a:r>
              <a:rPr sz="1200" spc="-5" dirty="0">
                <a:latin typeface="Times New Roman"/>
                <a:cs typeface="Times New Roman"/>
              </a:rPr>
              <a:t>loro creature; </a:t>
            </a:r>
            <a:r>
              <a:rPr sz="1200" dirty="0">
                <a:latin typeface="Times New Roman"/>
                <a:cs typeface="Times New Roman"/>
              </a:rPr>
              <a:t>questa è la </a:t>
            </a:r>
            <a:r>
              <a:rPr sz="1200" spc="-5" dirty="0">
                <a:latin typeface="Times New Roman"/>
                <a:cs typeface="Times New Roman"/>
              </a:rPr>
              <a:t>funzione esclusiva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alta </a:t>
            </a:r>
            <a:r>
              <a:rPr sz="1200" dirty="0">
                <a:latin typeface="Times New Roman"/>
                <a:cs typeface="Times New Roman"/>
              </a:rPr>
              <a:t>preparazione </a:t>
            </a:r>
            <a:r>
              <a:rPr sz="1200" spc="-5" dirty="0">
                <a:latin typeface="Times New Roman"/>
                <a:cs typeface="Times New Roman"/>
              </a:rPr>
              <a:t>ed effettiva esperienza circa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(372.6) 33:7.2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meccanismo giudiziario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sotto la supervisione di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alte </a:t>
            </a:r>
            <a:r>
              <a:rPr sz="1200" dirty="0">
                <a:latin typeface="Times New Roman"/>
                <a:cs typeface="Times New Roman"/>
              </a:rPr>
              <a:t>corti, situate </a:t>
            </a:r>
            <a:r>
              <a:rPr sz="1200" spc="-5" dirty="0">
                <a:latin typeface="Times New Roman"/>
                <a:cs typeface="Times New Roman"/>
              </a:rPr>
              <a:t>su Salvington, si  occupano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d’importanza </a:t>
            </a:r>
            <a:r>
              <a:rPr sz="1200" spc="-5" dirty="0">
                <a:latin typeface="Times New Roman"/>
                <a:cs typeface="Times New Roman"/>
              </a:rPr>
              <a:t>universale generale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casi appellati provenienti </a:t>
            </a:r>
            <a:r>
              <a:rPr sz="1200" dirty="0">
                <a:latin typeface="Times New Roman"/>
                <a:cs typeface="Times New Roman"/>
              </a:rPr>
              <a:t>dai tribunali dei </a:t>
            </a:r>
            <a:r>
              <a:rPr sz="1200" spc="-5" dirty="0">
                <a:latin typeface="Times New Roman"/>
                <a:cs typeface="Times New Roman"/>
              </a:rPr>
              <a:t>sistemi. Vi </a:t>
            </a:r>
            <a:r>
              <a:rPr sz="1200" dirty="0">
                <a:latin typeface="Times New Roman"/>
                <a:cs typeface="Times New Roman"/>
              </a:rPr>
              <a:t>sono settanta  </a:t>
            </a:r>
            <a:r>
              <a:rPr sz="1200" spc="-5" dirty="0">
                <a:latin typeface="Times New Roman"/>
                <a:cs typeface="Times New Roman"/>
              </a:rPr>
              <a:t>rami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tribunali universali </a:t>
            </a:r>
            <a:r>
              <a:rPr sz="1200" dirty="0">
                <a:latin typeface="Times New Roman"/>
                <a:cs typeface="Times New Roman"/>
              </a:rPr>
              <a:t>e funzionano in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divisioni di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sezioni </a:t>
            </a:r>
            <a:r>
              <a:rPr sz="1200" spc="-5" dirty="0">
                <a:latin typeface="Times New Roman"/>
                <a:cs typeface="Times New Roman"/>
              </a:rPr>
              <a:t>ciascuna.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materie </a:t>
            </a:r>
            <a:r>
              <a:rPr sz="1200" dirty="0">
                <a:latin typeface="Times New Roman"/>
                <a:cs typeface="Times New Roman"/>
              </a:rPr>
              <a:t>da giudicare presiede  una </a:t>
            </a:r>
            <a:r>
              <a:rPr sz="1200" spc="-5" dirty="0">
                <a:latin typeface="Times New Roman"/>
                <a:cs typeface="Times New Roman"/>
              </a:rPr>
              <a:t>duplice magistratura costituita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giudice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e da un </a:t>
            </a:r>
            <a:r>
              <a:rPr sz="1200" spc="-5" dirty="0">
                <a:latin typeface="Times New Roman"/>
                <a:cs typeface="Times New Roman"/>
              </a:rPr>
              <a:t>magistrato </a:t>
            </a:r>
            <a:r>
              <a:rPr sz="1200" dirty="0">
                <a:latin typeface="Times New Roman"/>
                <a:cs typeface="Times New Roman"/>
              </a:rPr>
              <a:t>con esperienza 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(372.7) 33:7.3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giurisdizione,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dell’Universo </a:t>
            </a:r>
            <a:r>
              <a:rPr sz="1200" dirty="0">
                <a:latin typeface="Times New Roman"/>
                <a:cs typeface="Times New Roman"/>
              </a:rPr>
              <a:t>locale sono limitati alle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27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(372.8) 33:7.4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L’amministrazione dell’Universo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si occupa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creazione, dell’evoluzione, del </a:t>
            </a:r>
            <a:r>
              <a:rPr sz="1200" dirty="0">
                <a:latin typeface="Times New Roman"/>
                <a:cs typeface="Times New Roman"/>
              </a:rPr>
              <a:t>mantenimento e  </a:t>
            </a:r>
            <a:r>
              <a:rPr sz="1200" spc="-5" dirty="0">
                <a:latin typeface="Times New Roman"/>
                <a:cs typeface="Times New Roman"/>
              </a:rPr>
              <a:t>del ministero. </a:t>
            </a:r>
            <a:r>
              <a:rPr sz="1200" dirty="0">
                <a:latin typeface="Times New Roman"/>
                <a:cs typeface="Times New Roman"/>
              </a:rPr>
              <a:t>I tribunali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quindi il diritto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i casi che </a:t>
            </a:r>
            <a:r>
              <a:rPr sz="1200" spc="-5" dirty="0">
                <a:latin typeface="Times New Roman"/>
                <a:cs typeface="Times New Roman"/>
              </a:rPr>
              <a:t>concernono questioni </a:t>
            </a:r>
            <a:r>
              <a:rPr sz="1200" dirty="0">
                <a:latin typeface="Times New Roman"/>
                <a:cs typeface="Times New Roman"/>
              </a:rPr>
              <a:t>di vita  e di </a:t>
            </a:r>
            <a:r>
              <a:rPr sz="1200" spc="-5" dirty="0">
                <a:latin typeface="Times New Roman"/>
                <a:cs typeface="Times New Roman"/>
              </a:rPr>
              <a:t>morte eterne. </a:t>
            </a:r>
            <a:r>
              <a:rPr sz="1200" dirty="0">
                <a:latin typeface="Times New Roman"/>
                <a:cs typeface="Times New Roman"/>
              </a:rPr>
              <a:t>Ciò non ha niente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vedere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 naturale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esiste su Urantia, </a:t>
            </a:r>
            <a:r>
              <a:rPr sz="1200" dirty="0">
                <a:latin typeface="Times New Roman"/>
                <a:cs typeface="Times New Roman"/>
              </a:rPr>
              <a:t>ma se la </a:t>
            </a:r>
            <a:r>
              <a:rPr sz="1200" spc="-5" dirty="0">
                <a:latin typeface="Times New Roman"/>
                <a:cs typeface="Times New Roman"/>
              </a:rPr>
              <a:t>questione del  </a:t>
            </a:r>
            <a:r>
              <a:rPr sz="1200" dirty="0">
                <a:latin typeface="Times New Roman"/>
                <a:cs typeface="Times New Roman"/>
              </a:rPr>
              <a:t>diritto </a:t>
            </a:r>
            <a:r>
              <a:rPr sz="1200" spc="-5" dirty="0">
                <a:latin typeface="Times New Roman"/>
                <a:cs typeface="Times New Roman"/>
              </a:rPr>
              <a:t>all’esistenza continua,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perviene in </a:t>
            </a:r>
            <a:r>
              <a:rPr sz="1200" spc="-5" dirty="0">
                <a:latin typeface="Times New Roman"/>
                <a:cs typeface="Times New Roman"/>
              </a:rPr>
              <a:t>giudizio,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rimessa ai tribunali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deciso </a:t>
            </a:r>
            <a:r>
              <a:rPr sz="1200" dirty="0">
                <a:latin typeface="Times New Roman"/>
                <a:cs typeface="Times New Roman"/>
              </a:rPr>
              <a:t>sfavorevolmente </a:t>
            </a:r>
            <a:r>
              <a:rPr sz="1200" spc="-5" dirty="0">
                <a:latin typeface="Times New Roman"/>
                <a:cs typeface="Times New Roman"/>
              </a:rPr>
              <a:t>all’individuo,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sentenze </a:t>
            </a:r>
            <a:r>
              <a:rPr sz="1200" dirty="0">
                <a:latin typeface="Times New Roman"/>
                <a:cs typeface="Times New Roman"/>
              </a:rPr>
              <a:t>di estinzione </a:t>
            </a:r>
            <a:r>
              <a:rPr sz="1200" spc="-5" dirty="0">
                <a:latin typeface="Times New Roman"/>
                <a:cs typeface="Times New Roman"/>
              </a:rPr>
              <a:t>vengono eseguite su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dei capi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supergoverno,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 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667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(372.9) 33:7.5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mancanza o le </a:t>
            </a:r>
            <a:r>
              <a:rPr sz="1200" spc="-5" dirty="0">
                <a:latin typeface="Times New Roman"/>
                <a:cs typeface="Times New Roman"/>
              </a:rPr>
              <a:t>defezioni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qualunque dei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che mettono a  </a:t>
            </a:r>
            <a:r>
              <a:rPr sz="1200" spc="-5" dirty="0">
                <a:latin typeface="Times New Roman"/>
                <a:cs typeface="Times New Roman"/>
              </a:rPr>
              <a:t>repentaglio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loro 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mai giudicate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Figlio;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malinteso  sarebbe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portato davanti ai </a:t>
            </a:r>
            <a:r>
              <a:rPr sz="1200" dirty="0">
                <a:latin typeface="Times New Roman"/>
                <a:cs typeface="Times New Roman"/>
              </a:rPr>
              <a:t>tribunali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372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04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della correlazione tra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e la logica </a:t>
            </a:r>
            <a:r>
              <a:rPr sz="1200" spc="-5" dirty="0">
                <a:latin typeface="Times New Roman"/>
                <a:cs typeface="Times New Roman"/>
              </a:rPr>
              <a:t>dei mortali, </a:t>
            </a:r>
            <a:r>
              <a:rPr sz="1200" dirty="0">
                <a:latin typeface="Times New Roman"/>
                <a:cs typeface="Times New Roman"/>
              </a:rPr>
              <a:t>la coordinazione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mota </a:t>
            </a:r>
            <a:r>
              <a:rPr sz="1200" spc="-5" dirty="0">
                <a:latin typeface="Times New Roman"/>
                <a:cs typeface="Times New Roman"/>
              </a:rPr>
              <a:t>morontiale 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umana.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sopravviventi acquisiscono ora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pratico 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metafisica.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reale  </a:t>
            </a:r>
            <a:r>
              <a:rPr sz="1200" dirty="0">
                <a:latin typeface="Times New Roman"/>
                <a:cs typeface="Times New Roman"/>
              </a:rPr>
              <a:t>introduzione </a:t>
            </a:r>
            <a:r>
              <a:rPr sz="1200" spc="-5" dirty="0">
                <a:latin typeface="Times New Roman"/>
                <a:cs typeface="Times New Roman"/>
              </a:rPr>
              <a:t>alla comprensione intelligente </a:t>
            </a:r>
            <a:r>
              <a:rPr sz="1200" dirty="0">
                <a:latin typeface="Times New Roman"/>
                <a:cs typeface="Times New Roman"/>
              </a:rPr>
              <a:t>dei significati </a:t>
            </a:r>
            <a:r>
              <a:rPr sz="1200" spc="-5" dirty="0">
                <a:latin typeface="Times New Roman"/>
                <a:cs typeface="Times New Roman"/>
              </a:rPr>
              <a:t>cosmici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interrelazioni universali.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mondo delle 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della stessa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dell’era </a:t>
            </a:r>
            <a:r>
              <a:rPr sz="1200" dirty="0">
                <a:latin typeface="Times New Roman"/>
                <a:cs typeface="Times New Roman"/>
              </a:rPr>
              <a:t>posteriore </a:t>
            </a:r>
            <a:r>
              <a:rPr sz="1200" spc="-5" dirty="0">
                <a:latin typeface="Times New Roman"/>
                <a:cs typeface="Times New Roman"/>
              </a:rPr>
              <a:t>al conferimento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abitato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quarto mondo delle dimore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(536.2) 47:6.1 </a:t>
            </a:r>
            <a:r>
              <a:rPr sz="1200" spc="-5" dirty="0">
                <a:latin typeface="Times New Roman"/>
                <a:cs typeface="Times New Roman"/>
              </a:rPr>
              <a:t>Quando arrivate sul quarto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addentro </a:t>
            </a:r>
            <a:r>
              <a:rPr sz="1200" spc="-5" dirty="0">
                <a:latin typeface="Times New Roman"/>
                <a:cs typeface="Times New Roman"/>
              </a:rPr>
              <a:t>nella carriera morontiale; avete </a:t>
            </a:r>
            <a:r>
              <a:rPr sz="1200" dirty="0">
                <a:latin typeface="Times New Roman"/>
                <a:cs typeface="Times New Roman"/>
              </a:rPr>
              <a:t>percorso un lungo  </a:t>
            </a:r>
            <a:r>
              <a:rPr sz="1200" spc="-5" dirty="0">
                <a:latin typeface="Times New Roman"/>
                <a:cs typeface="Times New Roman"/>
              </a:rPr>
              <a:t>tratto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strada dalla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esistenza materiale </a:t>
            </a:r>
            <a:r>
              <a:rPr sz="1200" dirty="0">
                <a:latin typeface="Times New Roman"/>
                <a:cs typeface="Times New Roman"/>
              </a:rPr>
              <a:t>iniziale.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vi è dato il permesso 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delle visite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di transizione </a:t>
            </a:r>
            <a:r>
              <a:rPr sz="1200" spc="-5" dirty="0">
                <a:latin typeface="Times New Roman"/>
                <a:cs typeface="Times New Roman"/>
              </a:rPr>
              <a:t>numero  quattro per familiarizzarvi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dei superangeli, </a:t>
            </a:r>
            <a:r>
              <a:rPr sz="1200" dirty="0">
                <a:latin typeface="Times New Roman"/>
                <a:cs typeface="Times New Roman"/>
              </a:rPr>
              <a:t>inclusi i </a:t>
            </a:r>
            <a:r>
              <a:rPr sz="1200" spc="-5" dirty="0">
                <a:latin typeface="Times New Roman"/>
                <a:cs typeface="Times New Roman"/>
              </a:rPr>
              <a:t>Brillanti Astri della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Sera.</a:t>
            </a:r>
            <a:endParaRPr sz="1200">
              <a:latin typeface="Times New Roman"/>
              <a:cs typeface="Times New Roman"/>
            </a:endParaRPr>
          </a:p>
          <a:p>
            <a:pPr marL="76200" marR="73025">
              <a:lnSpc>
                <a:spcPct val="95900"/>
              </a:lnSpc>
            </a:pPr>
            <a:r>
              <a:rPr sz="1200" spc="-5" dirty="0">
                <a:latin typeface="Times New Roman"/>
                <a:cs typeface="Times New Roman"/>
              </a:rPr>
              <a:t>Grazie ai </a:t>
            </a:r>
            <a:r>
              <a:rPr sz="1200" dirty="0">
                <a:latin typeface="Times New Roman"/>
                <a:cs typeface="Times New Roman"/>
              </a:rPr>
              <a:t>buoni </a:t>
            </a:r>
            <a:r>
              <a:rPr sz="1200" spc="-5" dirty="0">
                <a:latin typeface="Times New Roman"/>
                <a:cs typeface="Times New Roman"/>
              </a:rPr>
              <a:t>uffici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superangeli del </a:t>
            </a:r>
            <a:r>
              <a:rPr sz="1200" dirty="0">
                <a:latin typeface="Times New Roman"/>
                <a:cs typeface="Times New Roman"/>
              </a:rPr>
              <a:t>quarto mondo di </a:t>
            </a:r>
            <a:r>
              <a:rPr sz="1200" spc="-5" dirty="0">
                <a:latin typeface="Times New Roman"/>
                <a:cs typeface="Times New Roman"/>
              </a:rPr>
              <a:t>transizione,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visitatori morontiali possono avvicinarsi </a:t>
            </a:r>
            <a:r>
              <a:rPr sz="1200" spc="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vari 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durante le loro visite </a:t>
            </a:r>
            <a:r>
              <a:rPr sz="1200" spc="-5" dirty="0">
                <a:latin typeface="Times New Roman"/>
                <a:cs typeface="Times New Roman"/>
              </a:rPr>
              <a:t>periodiche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Jerusem, poiché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settori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capitale del sistema </a:t>
            </a:r>
            <a:r>
              <a:rPr sz="1200" dirty="0">
                <a:latin typeface="Times New Roman"/>
                <a:cs typeface="Times New Roman"/>
              </a:rPr>
              <a:t>sono gradualmente  </a:t>
            </a:r>
            <a:r>
              <a:rPr sz="1200" spc="-5" dirty="0">
                <a:latin typeface="Times New Roman"/>
                <a:cs typeface="Times New Roman"/>
              </a:rPr>
              <a:t>aperti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ascendenti via via </a:t>
            </a:r>
            <a:r>
              <a:rPr sz="1200" spc="-5" dirty="0">
                <a:latin typeface="Times New Roman"/>
                <a:cs typeface="Times New Roman"/>
              </a:rPr>
              <a:t>che fanno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ripetute </a:t>
            </a:r>
            <a:r>
              <a:rPr sz="1200" dirty="0">
                <a:latin typeface="Times New Roman"/>
                <a:cs typeface="Times New Roman"/>
              </a:rPr>
              <a:t>visite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capitale.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grandiosità si </a:t>
            </a:r>
            <a:r>
              <a:rPr sz="1200" dirty="0">
                <a:latin typeface="Times New Roman"/>
                <a:cs typeface="Times New Roman"/>
              </a:rPr>
              <a:t>dispiegano  </a:t>
            </a:r>
            <a:r>
              <a:rPr sz="1200" spc="-5" dirty="0">
                <a:latin typeface="Times New Roman"/>
                <a:cs typeface="Times New Roman"/>
              </a:rPr>
              <a:t>progressivamente alla </a:t>
            </a:r>
            <a:r>
              <a:rPr sz="1200" dirty="0">
                <a:latin typeface="Times New Roman"/>
                <a:cs typeface="Times New Roman"/>
              </a:rPr>
              <a:t>mente in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di questi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1145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(536.3) 47:6.2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il singolo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trova più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posto nel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gruppo e </a:t>
            </a:r>
            <a:r>
              <a:rPr sz="1200" spc="-5" dirty="0">
                <a:latin typeface="Times New Roman"/>
                <a:cs typeface="Times New Roman"/>
              </a:rPr>
              <a:t>nelle  </a:t>
            </a:r>
            <a:r>
              <a:rPr sz="1200" dirty="0">
                <a:latin typeface="Times New Roman"/>
                <a:cs typeface="Times New Roman"/>
              </a:rPr>
              <a:t>funzioni di </a:t>
            </a:r>
            <a:r>
              <a:rPr sz="1200" spc="-5" dirty="0">
                <a:latin typeface="Times New Roman"/>
                <a:cs typeface="Times New Roman"/>
              </a:rPr>
              <a:t>classe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morontiale. Qui gli </a:t>
            </a:r>
            <a:r>
              <a:rPr sz="1200" dirty="0">
                <a:latin typeface="Times New Roman"/>
                <a:cs typeface="Times New Roman"/>
              </a:rPr>
              <a:t>ascendenti sviluppano un </a:t>
            </a:r>
            <a:r>
              <a:rPr sz="1200" spc="-5" dirty="0">
                <a:latin typeface="Times New Roman"/>
                <a:cs typeface="Times New Roman"/>
              </a:rPr>
              <a:t>accresciuto </a:t>
            </a:r>
            <a:r>
              <a:rPr sz="1200" dirty="0">
                <a:latin typeface="Times New Roman"/>
                <a:cs typeface="Times New Roman"/>
              </a:rPr>
              <a:t>apprezzamento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  aspetti della cultura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(536.4) 47:6.3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numero quattro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realmente</a:t>
            </a:r>
            <a:endParaRPr sz="1200">
              <a:latin typeface="Times New Roman"/>
              <a:cs typeface="Times New Roman"/>
            </a:endParaRPr>
          </a:p>
          <a:p>
            <a:pPr marL="76200" marR="238760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introdotti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</a:t>
            </a:r>
            <a:r>
              <a:rPr sz="1200" spc="-5" dirty="0">
                <a:latin typeface="Times New Roman"/>
                <a:cs typeface="Times New Roman"/>
              </a:rPr>
              <a:t>ai doveri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ai piaceri della vera </a:t>
            </a:r>
            <a:r>
              <a:rPr sz="1200" dirty="0">
                <a:latin typeface="Times New Roman"/>
                <a:cs typeface="Times New Roman"/>
              </a:rPr>
              <a:t>vita sociale delle </a:t>
            </a:r>
            <a:r>
              <a:rPr sz="1200" spc="-5" dirty="0">
                <a:latin typeface="Times New Roman"/>
                <a:cs typeface="Times New Roman"/>
              </a:rPr>
              <a:t>creature morontiali.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un’esperienza  nuova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evoluzionarie </a:t>
            </a:r>
            <a:r>
              <a:rPr sz="1200" spc="-5" dirty="0">
                <a:latin typeface="Times New Roman"/>
                <a:cs typeface="Times New Roman"/>
              </a:rPr>
              <a:t>partecipare ad attività sociali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sono fondate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sull’esaltazione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5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sull’acquisizione egoistica.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sta introducendo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ordine sociale basato sull’armonica </a:t>
            </a:r>
            <a:r>
              <a:rPr sz="1200" dirty="0">
                <a:latin typeface="Times New Roman"/>
                <a:cs typeface="Times New Roman"/>
              </a:rPr>
              <a:t>comprensione di un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reciproco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168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apprezzamento, sull’amore disinteressato del </a:t>
            </a:r>
            <a:r>
              <a:rPr sz="1200" dirty="0">
                <a:latin typeface="Times New Roman"/>
                <a:cs typeface="Times New Roman"/>
              </a:rPr>
              <a:t>mutuo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predominante </a:t>
            </a:r>
            <a:r>
              <a:rPr sz="1200" dirty="0">
                <a:latin typeface="Times New Roman"/>
                <a:cs typeface="Times New Roman"/>
              </a:rPr>
              <a:t>motivazione </a:t>
            </a:r>
            <a:r>
              <a:rPr sz="1200" spc="-5" dirty="0">
                <a:latin typeface="Times New Roman"/>
                <a:cs typeface="Times New Roman"/>
              </a:rPr>
              <a:t>della realizzazione </a:t>
            </a:r>
            <a:r>
              <a:rPr sz="1200" dirty="0">
                <a:latin typeface="Times New Roman"/>
                <a:cs typeface="Times New Roman"/>
              </a:rPr>
              <a:t>di un destino  </a:t>
            </a:r>
            <a:r>
              <a:rPr sz="1200" spc="-5" dirty="0">
                <a:latin typeface="Times New Roman"/>
                <a:cs typeface="Times New Roman"/>
              </a:rPr>
              <a:t>comune </a:t>
            </a:r>
            <a:r>
              <a:rPr sz="1200" dirty="0">
                <a:latin typeface="Times New Roman"/>
                <a:cs typeface="Times New Roman"/>
              </a:rPr>
              <a:t>e supremo — la meta </a:t>
            </a:r>
            <a:r>
              <a:rPr sz="1200" spc="-5" dirty="0">
                <a:latin typeface="Times New Roman"/>
                <a:cs typeface="Times New Roman"/>
              </a:rPr>
              <a:t>paradisiaca della </a:t>
            </a:r>
            <a:r>
              <a:rPr sz="1200" dirty="0">
                <a:latin typeface="Times New Roman"/>
                <a:cs typeface="Times New Roman"/>
              </a:rPr>
              <a:t>perfezione </a:t>
            </a:r>
            <a:r>
              <a:rPr sz="1200" spc="-5" dirty="0">
                <a:latin typeface="Times New Roman"/>
                <a:cs typeface="Times New Roman"/>
              </a:rPr>
              <a:t>adoratrice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divina. Gli ascendenti </a:t>
            </a:r>
            <a:r>
              <a:rPr sz="1200" dirty="0">
                <a:latin typeface="Times New Roman"/>
                <a:cs typeface="Times New Roman"/>
              </a:rPr>
              <a:t>divengono tutti </a:t>
            </a:r>
            <a:r>
              <a:rPr sz="1200" spc="-5" dirty="0">
                <a:latin typeface="Times New Roman"/>
                <a:cs typeface="Times New Roman"/>
              </a:rPr>
              <a:t>autocoscienti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Dio, di rivelare Dio, di </a:t>
            </a:r>
            <a:r>
              <a:rPr sz="1200" spc="-5" dirty="0">
                <a:latin typeface="Times New Roman"/>
                <a:cs typeface="Times New Roman"/>
              </a:rPr>
              <a:t>cercare 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(536.5) 47:6.4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di questo quarto 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paragonabile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sociale dell’era  posteriore al Figlio Istruttore sui pianeti con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normale.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spirituale </a:t>
            </a:r>
            <a:r>
              <a:rPr sz="1200" dirty="0">
                <a:latin typeface="Times New Roman"/>
                <a:cs typeface="Times New Roman"/>
              </a:rPr>
              <a:t>è molto più </a:t>
            </a:r>
            <a:r>
              <a:rPr sz="1200" spc="-5" dirty="0">
                <a:latin typeface="Times New Roman"/>
                <a:cs typeface="Times New Roman"/>
              </a:rPr>
              <a:t>avanzato </a:t>
            </a:r>
            <a:r>
              <a:rPr sz="1200" dirty="0">
                <a:latin typeface="Times New Roman"/>
                <a:cs typeface="Times New Roman"/>
              </a:rPr>
              <a:t>di una tale dispensazione 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quinto mondo delle dimore</a:t>
            </a:r>
            <a:endParaRPr sz="1600">
              <a:latin typeface="Times New Roman"/>
              <a:cs typeface="Times New Roman"/>
            </a:endParaRPr>
          </a:p>
          <a:p>
            <a:pPr marL="76200" marR="126364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(537.1) 47:7.1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trasporto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quinto mondo delle </a:t>
            </a:r>
            <a:r>
              <a:rPr sz="1200" spc="-5" dirty="0">
                <a:latin typeface="Times New Roman"/>
                <a:cs typeface="Times New Roman"/>
              </a:rPr>
              <a:t>dimore rappresenta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enorme passo avanti nella </a:t>
            </a:r>
            <a:r>
              <a:rPr sz="1200" dirty="0">
                <a:latin typeface="Times New Roman"/>
                <a:cs typeface="Times New Roman"/>
              </a:rPr>
              <a:t>vita di un </a:t>
            </a:r>
            <a:r>
              <a:rPr sz="1200" spc="-5" dirty="0">
                <a:latin typeface="Times New Roman"/>
                <a:cs typeface="Times New Roman"/>
              </a:rPr>
              <a:t>progressore </a:t>
            </a:r>
            <a:r>
              <a:rPr sz="1200" dirty="0">
                <a:latin typeface="Times New Roman"/>
                <a:cs typeface="Times New Roman"/>
              </a:rPr>
              <a:t>morontiale.  </a:t>
            </a:r>
            <a:r>
              <a:rPr sz="1200" spc="-5" dirty="0">
                <a:latin typeface="Times New Roman"/>
                <a:cs typeface="Times New Roman"/>
              </a:rPr>
              <a:t>L’esperienza su questo </a:t>
            </a:r>
            <a:r>
              <a:rPr sz="1200" dirty="0">
                <a:latin typeface="Times New Roman"/>
                <a:cs typeface="Times New Roman"/>
              </a:rPr>
              <a:t>mondo è una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pregustazione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Jerusem. Qui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cominciate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l’alto destino dei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leali, </a:t>
            </a:r>
            <a:r>
              <a:rPr sz="1200" dirty="0">
                <a:latin typeface="Times New Roman"/>
                <a:cs typeface="Times New Roman"/>
              </a:rPr>
              <a:t>poiché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progredire normalmente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stadio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sviluppo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planetario</a:t>
            </a:r>
            <a:endParaRPr sz="1200">
              <a:latin typeface="Times New Roman"/>
              <a:cs typeface="Times New Roman"/>
            </a:endParaRPr>
          </a:p>
          <a:p>
            <a:pPr marL="76200" marR="33845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naturale.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corrisponde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dell’era </a:t>
            </a:r>
            <a:r>
              <a:rPr sz="1200" dirty="0">
                <a:latin typeface="Times New Roman"/>
                <a:cs typeface="Times New Roman"/>
              </a:rPr>
              <a:t>iniziale 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pianeti con  </a:t>
            </a:r>
            <a:r>
              <a:rPr sz="1200" spc="-5" dirty="0">
                <a:latin typeface="Times New Roman"/>
                <a:cs typeface="Times New Roman"/>
              </a:rPr>
              <a:t>normale progresso </a:t>
            </a:r>
            <a:r>
              <a:rPr sz="1200" dirty="0">
                <a:latin typeface="Times New Roman"/>
                <a:cs typeface="Times New Roman"/>
              </a:rPr>
              <a:t>evoluzionario. E da </a:t>
            </a:r>
            <a:r>
              <a:rPr sz="1200" spc="-5" dirty="0">
                <a:latin typeface="Times New Roman"/>
                <a:cs typeface="Times New Roman"/>
              </a:rPr>
              <a:t>ciò potete capire </a:t>
            </a:r>
            <a:r>
              <a:rPr sz="1200" dirty="0">
                <a:latin typeface="Times New Roman"/>
                <a:cs typeface="Times New Roman"/>
              </a:rPr>
              <a:t>perché è previsto che i tipi 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elevata cultura </a:t>
            </a:r>
            <a:r>
              <a:rPr sz="1200" dirty="0">
                <a:latin typeface="Times New Roman"/>
                <a:cs typeface="Times New Roman"/>
              </a:rPr>
              <a:t>e progressivi che  </a:t>
            </a:r>
            <a:r>
              <a:rPr sz="1200" spc="-5" dirty="0">
                <a:latin typeface="Times New Roman"/>
                <a:cs typeface="Times New Roman"/>
              </a:rPr>
              <a:t>abitano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avanzati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dispensati dal passare </a:t>
            </a:r>
            <a:r>
              <a:rPr sz="1200" dirty="0">
                <a:latin typeface="Times New Roman"/>
                <a:cs typeface="Times New Roman"/>
              </a:rPr>
              <a:t>per una o più, o anche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tutte, le sfere delle 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11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(537.2) 47:7.2 </a:t>
            </a:r>
            <a:r>
              <a:rPr sz="1200" spc="-5" dirty="0">
                <a:latin typeface="Times New Roman"/>
                <a:cs typeface="Times New Roman"/>
              </a:rPr>
              <a:t>Avendo acquisito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padronanza della </a:t>
            </a:r>
            <a:r>
              <a:rPr sz="1200" dirty="0">
                <a:latin typeface="Times New Roman"/>
                <a:cs typeface="Times New Roman"/>
              </a:rPr>
              <a:t>lingua dell’Universo locale prima 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quarto mondo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dedicate </a:t>
            </a:r>
            <a:r>
              <a:rPr sz="1200" dirty="0">
                <a:latin typeface="Times New Roman"/>
                <a:cs typeface="Times New Roman"/>
              </a:rPr>
              <a:t>ora più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perfezionarvi </a:t>
            </a:r>
            <a:r>
              <a:rPr sz="1200" dirty="0">
                <a:latin typeface="Times New Roman"/>
                <a:cs typeface="Times New Roman"/>
              </a:rPr>
              <a:t>nella lingua di </a:t>
            </a:r>
            <a:r>
              <a:rPr sz="1200" spc="-5" dirty="0">
                <a:latin typeface="Times New Roman"/>
                <a:cs typeface="Times New Roman"/>
              </a:rPr>
              <a:t>Uversa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bene le due </a:t>
            </a:r>
            <a:r>
              <a:rPr sz="1200" spc="-5" dirty="0">
                <a:latin typeface="Times New Roman"/>
                <a:cs typeface="Times New Roman"/>
              </a:rPr>
              <a:t>lingue </a:t>
            </a:r>
            <a:r>
              <a:rPr sz="1200" spc="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arrivare su Jerusem  con status residenziale. </a:t>
            </a:r>
            <a:r>
              <a:rPr sz="1200" dirty="0">
                <a:latin typeface="Times New Roman"/>
                <a:cs typeface="Times New Roman"/>
              </a:rPr>
              <a:t>Tutti i 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bilingui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capitale del sistema fino </a:t>
            </a:r>
            <a:r>
              <a:rPr sz="1200" dirty="0">
                <a:latin typeface="Times New Roman"/>
                <a:cs typeface="Times New Roman"/>
              </a:rPr>
              <a:t>ad Havona.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1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necessario arricchire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vocabolario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Superuniverso, che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ampliato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spc="10" dirty="0">
                <a:latin typeface="Times New Roman"/>
                <a:cs typeface="Times New Roman"/>
              </a:rPr>
              <a:t>in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49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(537.3) 47:7.3 </a:t>
            </a:r>
            <a:r>
              <a:rPr sz="1200" spc="-5" dirty="0">
                <a:latin typeface="Times New Roman"/>
                <a:cs typeface="Times New Roman"/>
              </a:rPr>
              <a:t>Al suo arrivo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numero cinque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pellegrino riceve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il mondo 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numero corrispondente,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Figli. Qui </a:t>
            </a:r>
            <a:r>
              <a:rPr sz="1200" dirty="0">
                <a:latin typeface="Times New Roman"/>
                <a:cs typeface="Times New Roman"/>
              </a:rPr>
              <a:t>il mortale ascendente </a:t>
            </a:r>
            <a:r>
              <a:rPr sz="1200" spc="-5" dirty="0">
                <a:latin typeface="Times New Roman"/>
                <a:cs typeface="Times New Roman"/>
              </a:rPr>
              <a:t>familiarizza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gruppi </a:t>
            </a:r>
            <a:r>
              <a:rPr sz="1200" dirty="0">
                <a:latin typeface="Times New Roman"/>
                <a:cs typeface="Times New Roman"/>
              </a:rPr>
              <a:t>di  filiazione divina.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sentito parlare </a:t>
            </a:r>
            <a:r>
              <a:rPr sz="1200" dirty="0">
                <a:latin typeface="Times New Roman"/>
                <a:cs typeface="Times New Roman"/>
              </a:rPr>
              <a:t>di questi splendidi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e li ha </a:t>
            </a:r>
            <a:r>
              <a:rPr sz="1200" spc="-5" dirty="0">
                <a:latin typeface="Times New Roman"/>
                <a:cs typeface="Times New Roman"/>
              </a:rPr>
              <a:t>già incontrati su Jerusem, </a:t>
            </a:r>
            <a:r>
              <a:rPr sz="1200" dirty="0">
                <a:latin typeface="Times New Roman"/>
                <a:cs typeface="Times New Roman"/>
              </a:rPr>
              <a:t>ma ora arriva a conoscerli  </a:t>
            </a:r>
            <a:r>
              <a:rPr sz="1200" spc="-5" dirty="0">
                <a:latin typeface="Times New Roman"/>
                <a:cs typeface="Times New Roman"/>
              </a:rPr>
              <a:t>realmente.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(537.4) 47:7.4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cinque voi </a:t>
            </a:r>
            <a:r>
              <a:rPr sz="1200" spc="-5" dirty="0">
                <a:latin typeface="Times New Roman"/>
                <a:cs typeface="Times New Roman"/>
              </a:rPr>
              <a:t>cominciate ad essere informati </a:t>
            </a:r>
            <a:r>
              <a:rPr sz="1200" dirty="0">
                <a:latin typeface="Times New Roman"/>
                <a:cs typeface="Times New Roman"/>
              </a:rPr>
              <a:t>circa i mondi di studio delle </a:t>
            </a:r>
            <a:r>
              <a:rPr sz="1200" spc="-5" dirty="0">
                <a:latin typeface="Times New Roman"/>
                <a:cs typeface="Times New Roman"/>
              </a:rPr>
              <a:t>costellazioni. Qui  incontrate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che 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prepararvi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soggiorno successivo nella </a:t>
            </a:r>
            <a:r>
              <a:rPr sz="1200" dirty="0">
                <a:latin typeface="Times New Roman"/>
                <a:cs typeface="Times New Roman"/>
              </a:rPr>
              <a:t>costellazione.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preparazione  </a:t>
            </a:r>
            <a:r>
              <a:rPr sz="1200" spc="-5" dirty="0">
                <a:latin typeface="Times New Roman"/>
                <a:cs typeface="Times New Roman"/>
              </a:rPr>
              <a:t>prosegue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numero sei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sette, </a:t>
            </a:r>
            <a:r>
              <a:rPr sz="1200" dirty="0">
                <a:latin typeface="Times New Roman"/>
                <a:cs typeface="Times New Roman"/>
              </a:rPr>
              <a:t>mentre i tocchi </a:t>
            </a:r>
            <a:r>
              <a:rPr sz="1200" spc="-5" dirty="0">
                <a:latin typeface="Times New Roman"/>
                <a:cs typeface="Times New Roman"/>
              </a:rPr>
              <a:t>finali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dati nel </a:t>
            </a:r>
            <a:r>
              <a:rPr sz="1200" dirty="0">
                <a:latin typeface="Times New Roman"/>
                <a:cs typeface="Times New Roman"/>
              </a:rPr>
              <a:t>settore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61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(537.5) 47:7.5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una vera nascita </a:t>
            </a:r>
            <a:r>
              <a:rPr sz="1200" spc="-5" dirty="0">
                <a:latin typeface="Times New Roman"/>
                <a:cs typeface="Times New Roman"/>
              </a:rPr>
              <a:t>della coscienza cosmica. Voi state acquisendo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mentalità universale. 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 periodo di </a:t>
            </a:r>
            <a:r>
              <a:rPr sz="1200" spc="-5" dirty="0">
                <a:latin typeface="Times New Roman"/>
                <a:cs typeface="Times New Roman"/>
              </a:rPr>
              <a:t>orizzonti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espansione. Nella </a:t>
            </a:r>
            <a:r>
              <a:rPr sz="1200" dirty="0">
                <a:latin typeface="Times New Roman"/>
                <a:cs typeface="Times New Roman"/>
              </a:rPr>
              <a:t>mente in corso di </a:t>
            </a:r>
            <a:r>
              <a:rPr sz="1200" spc="-5" dirty="0">
                <a:latin typeface="Times New Roman"/>
                <a:cs typeface="Times New Roman"/>
              </a:rPr>
              <a:t>ampliamento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 ascendenti </a:t>
            </a:r>
            <a:r>
              <a:rPr sz="1200" dirty="0">
                <a:latin typeface="Times New Roman"/>
                <a:cs typeface="Times New Roman"/>
              </a:rPr>
              <a:t>comincia a farsi evidente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destino </a:t>
            </a:r>
            <a:r>
              <a:rPr sz="1200" spc="-5" dirty="0">
                <a:latin typeface="Times New Roman"/>
                <a:cs typeface="Times New Roman"/>
              </a:rPr>
              <a:t>stupendo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grandioso, </a:t>
            </a:r>
            <a:r>
              <a:rPr sz="1200" dirty="0">
                <a:latin typeface="Times New Roman"/>
                <a:cs typeface="Times New Roman"/>
              </a:rPr>
              <a:t>celeste e divino, </a:t>
            </a:r>
            <a:r>
              <a:rPr sz="1200" spc="-5" dirty="0">
                <a:latin typeface="Times New Roman"/>
                <a:cs typeface="Times New Roman"/>
              </a:rPr>
              <a:t>attende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completano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l’ascensione progressiva al Paradiso, </a:t>
            </a:r>
            <a:r>
              <a:rPr sz="1200" dirty="0">
                <a:latin typeface="Times New Roman"/>
                <a:cs typeface="Times New Roman"/>
              </a:rPr>
              <a:t>iniziata </a:t>
            </a:r>
            <a:r>
              <a:rPr sz="1200" spc="-5" dirty="0">
                <a:latin typeface="Times New Roman"/>
                <a:cs typeface="Times New Roman"/>
              </a:rPr>
              <a:t>così faticosamente </a:t>
            </a:r>
            <a:r>
              <a:rPr sz="1200" dirty="0">
                <a:latin typeface="Times New Roman"/>
                <a:cs typeface="Times New Roman"/>
              </a:rPr>
              <a:t>ma in modo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gioioso e </a:t>
            </a:r>
            <a:r>
              <a:rPr sz="1200" spc="-5" dirty="0">
                <a:latin typeface="Times New Roman"/>
                <a:cs typeface="Times New Roman"/>
              </a:rPr>
              <a:t>promettente. A questo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punto</a:t>
            </a:r>
            <a:endParaRPr sz="1200">
              <a:latin typeface="Times New Roman"/>
              <a:cs typeface="Times New Roman"/>
            </a:endParaRPr>
          </a:p>
          <a:p>
            <a:pPr marL="76200" marR="1746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l’ascendente mortale </a:t>
            </a:r>
            <a:r>
              <a:rPr sz="1200" dirty="0">
                <a:latin typeface="Times New Roman"/>
                <a:cs typeface="Times New Roman"/>
              </a:rPr>
              <a:t>medio comincia a </a:t>
            </a:r>
            <a:r>
              <a:rPr sz="1200" spc="-5" dirty="0">
                <a:latin typeface="Times New Roman"/>
                <a:cs typeface="Times New Roman"/>
              </a:rPr>
              <a:t>manifestare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entusiasmo </a:t>
            </a:r>
            <a:r>
              <a:rPr sz="1200" dirty="0">
                <a:latin typeface="Times New Roman"/>
                <a:cs typeface="Times New Roman"/>
              </a:rPr>
              <a:t>esperienziale </a:t>
            </a:r>
            <a:r>
              <a:rPr sz="1200" spc="-5" dirty="0">
                <a:latin typeface="Times New Roman"/>
                <a:cs typeface="Times New Roman"/>
              </a:rPr>
              <a:t>autentico per </a:t>
            </a:r>
            <a:r>
              <a:rPr sz="1200" dirty="0">
                <a:latin typeface="Times New Roman"/>
                <a:cs typeface="Times New Roman"/>
              </a:rPr>
              <a:t>l’ascensione </a:t>
            </a:r>
            <a:r>
              <a:rPr sz="1200" spc="-5" dirty="0">
                <a:latin typeface="Times New Roman"/>
                <a:cs typeface="Times New Roman"/>
              </a:rPr>
              <a:t>ad Havona.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studio  </a:t>
            </a:r>
            <a:r>
              <a:rPr sz="1200" spc="-5" dirty="0">
                <a:latin typeface="Times New Roman"/>
                <a:cs typeface="Times New Roman"/>
              </a:rPr>
              <a:t>diviene volontario,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disinteressato diviene naturale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l’adorazione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spontanea. Sta germogliando </a:t>
            </a:r>
            <a:r>
              <a:rPr sz="1200" dirty="0">
                <a:latin typeface="Times New Roman"/>
                <a:cs typeface="Times New Roman"/>
              </a:rPr>
              <a:t>un vero </a:t>
            </a:r>
            <a:r>
              <a:rPr sz="1200" spc="-5" dirty="0">
                <a:latin typeface="Times New Roman"/>
                <a:cs typeface="Times New Roman"/>
              </a:rPr>
              <a:t>carattere  morontiale; si sta evolvendo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vera creatura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sesto mondo delle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dimore</a:t>
            </a:r>
            <a:endParaRPr sz="1600">
              <a:latin typeface="Times New Roman"/>
              <a:cs typeface="Times New Roman"/>
            </a:endParaRPr>
          </a:p>
          <a:p>
            <a:pPr marL="76200" marR="15938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(537.6) 47:8.1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soggiornanti su questa sfera hanno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il mondo di </a:t>
            </a:r>
            <a:r>
              <a:rPr sz="1200" spc="-5" dirty="0">
                <a:latin typeface="Times New Roman"/>
                <a:cs typeface="Times New Roman"/>
              </a:rPr>
              <a:t>transizione numero sei,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apprendono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sugli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elevati del Superuniverso, </a:t>
            </a:r>
            <a:r>
              <a:rPr sz="1200" dirty="0">
                <a:latin typeface="Times New Roman"/>
                <a:cs typeface="Times New Roman"/>
              </a:rPr>
              <a:t>sebbene non siano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visualizzare </a:t>
            </a:r>
            <a:r>
              <a:rPr sz="1200" dirty="0">
                <a:latin typeface="Times New Roman"/>
                <a:cs typeface="Times New Roman"/>
              </a:rPr>
              <a:t>molti di questi </a:t>
            </a:r>
            <a:r>
              <a:rPr sz="1200" spc="-5" dirty="0">
                <a:latin typeface="Times New Roman"/>
                <a:cs typeface="Times New Roman"/>
              </a:rPr>
              <a:t>esseri celesti. Qui essi ricevono  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prime lezioni sulla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segue così </a:t>
            </a:r>
            <a:r>
              <a:rPr sz="1200" dirty="0">
                <a:latin typeface="Times New Roman"/>
                <a:cs typeface="Times New Roman"/>
              </a:rPr>
              <a:t>da vicino 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preparazione morontiale  </a:t>
            </a:r>
            <a:r>
              <a:rPr sz="1200" spc="-5" dirty="0">
                <a:latin typeface="Times New Roman"/>
                <a:cs typeface="Times New Roman"/>
              </a:rPr>
              <a:t>nell’Universo locale.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4995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702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(537.7) 47:8.2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del Sistema </a:t>
            </a:r>
            <a:r>
              <a:rPr sz="1200" spc="-5" dirty="0">
                <a:latin typeface="Times New Roman"/>
                <a:cs typeface="Times New Roman"/>
              </a:rPr>
              <a:t>assistente fa </a:t>
            </a:r>
            <a:r>
              <a:rPr sz="1200" dirty="0">
                <a:latin typeface="Times New Roman"/>
                <a:cs typeface="Times New Roman"/>
              </a:rPr>
              <a:t>frequenti visite 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e qui comincia l’istruzione </a:t>
            </a:r>
            <a:r>
              <a:rPr sz="1200" spc="-5" dirty="0">
                <a:latin typeface="Times New Roman"/>
                <a:cs typeface="Times New Roman"/>
              </a:rPr>
              <a:t>iniziale nella tecnica  dell’amministrazione universale. Sono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impartite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prime </a:t>
            </a:r>
            <a:r>
              <a:rPr sz="1200" dirty="0">
                <a:latin typeface="Times New Roman"/>
                <a:cs typeface="Times New Roman"/>
              </a:rPr>
              <a:t>lezioni </a:t>
            </a:r>
            <a:r>
              <a:rPr sz="1200" spc="-5" dirty="0">
                <a:latin typeface="Times New Roman"/>
                <a:cs typeface="Times New Roman"/>
              </a:rPr>
              <a:t>che abbracciano gli affari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intero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(538.1) 47:8.3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un’epoca brillante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solito si assiste alla fusione </a:t>
            </a:r>
            <a:r>
              <a:rPr sz="1200" dirty="0">
                <a:latin typeface="Times New Roman"/>
                <a:cs typeface="Times New Roman"/>
              </a:rPr>
              <a:t>perfetta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umana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88900" marR="3486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divino. Potenzialmente </a:t>
            </a:r>
            <a:r>
              <a:rPr sz="1200" spc="-5" dirty="0">
                <a:latin typeface="Times New Roman"/>
                <a:cs typeface="Times New Roman"/>
              </a:rPr>
              <a:t>questa fusione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avvenuta in </a:t>
            </a:r>
            <a:r>
              <a:rPr sz="1200" spc="-5" dirty="0">
                <a:latin typeface="Times New Roman"/>
                <a:cs typeface="Times New Roman"/>
              </a:rPr>
              <a:t>precedenza,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l’effettiva </a:t>
            </a:r>
            <a:r>
              <a:rPr sz="1200" dirty="0">
                <a:latin typeface="Times New Roman"/>
                <a:cs typeface="Times New Roman"/>
              </a:rPr>
              <a:t>identità </a:t>
            </a:r>
            <a:r>
              <a:rPr sz="1200" spc="-5" dirty="0">
                <a:latin typeface="Times New Roman"/>
                <a:cs typeface="Times New Roman"/>
              </a:rPr>
              <a:t>operativa </a:t>
            </a:r>
            <a:r>
              <a:rPr sz="1200" dirty="0">
                <a:latin typeface="Times New Roman"/>
                <a:cs typeface="Times New Roman"/>
              </a:rPr>
              <a:t>molte  volte non è </a:t>
            </a:r>
            <a:r>
              <a:rPr sz="1200" spc="-5" dirty="0">
                <a:latin typeface="Times New Roman"/>
                <a:cs typeface="Times New Roman"/>
              </a:rPr>
              <a:t>raggiunta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dell’epoca del </a:t>
            </a:r>
            <a:r>
              <a:rPr sz="1200" dirty="0">
                <a:latin typeface="Times New Roman"/>
                <a:cs typeface="Times New Roman"/>
              </a:rPr>
              <a:t>soggiorno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quinto mondo delle dimore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(538.2) 47:8.4 </a:t>
            </a:r>
            <a:r>
              <a:rPr sz="1200" spc="-5" dirty="0">
                <a:latin typeface="Times New Roman"/>
                <a:cs typeface="Times New Roman"/>
              </a:rPr>
              <a:t>L’unione dell’anima immortale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con l’Aggiustatore eterno </a:t>
            </a:r>
            <a:r>
              <a:rPr sz="1200" dirty="0">
                <a:latin typeface="Times New Roman"/>
                <a:cs typeface="Times New Roman"/>
              </a:rPr>
              <a:t>e divino è </a:t>
            </a:r>
            <a:r>
              <a:rPr sz="1200" spc="-5" dirty="0">
                <a:latin typeface="Times New Roman"/>
                <a:cs typeface="Times New Roman"/>
              </a:rPr>
              <a:t>segnalata dalla </a:t>
            </a:r>
            <a:r>
              <a:rPr sz="1200" dirty="0">
                <a:latin typeface="Times New Roman"/>
                <a:cs typeface="Times New Roman"/>
              </a:rPr>
              <a:t>convocazione </a:t>
            </a:r>
            <a:r>
              <a:rPr sz="1200" spc="-5" dirty="0">
                <a:latin typeface="Times New Roman"/>
                <a:cs typeface="Times New Roman"/>
              </a:rPr>
              <a:t>serafica  del superangelo supervisore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sopravviventi risuscitati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dell’arcangelo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registrazione per coloro che vanno </a:t>
            </a:r>
            <a:r>
              <a:rPr sz="1200" dirty="0">
                <a:latin typeface="Times New Roman"/>
                <a:cs typeface="Times New Roman"/>
              </a:rPr>
              <a:t>in giudizio il </a:t>
            </a:r>
            <a:r>
              <a:rPr sz="1200" spc="-5" dirty="0">
                <a:latin typeface="Times New Roman"/>
                <a:cs typeface="Times New Roman"/>
              </a:rPr>
              <a:t>terzo  giorno.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</a:t>
            </a:r>
            <a:r>
              <a:rPr sz="1200" dirty="0">
                <a:latin typeface="Times New Roman"/>
                <a:cs typeface="Times New Roman"/>
              </a:rPr>
              <a:t>in presenza </a:t>
            </a:r>
            <a:r>
              <a:rPr sz="1200" spc="-5" dirty="0">
                <a:latin typeface="Times New Roman"/>
                <a:cs typeface="Times New Roman"/>
              </a:rPr>
              <a:t>degli associati </a:t>
            </a:r>
            <a:r>
              <a:rPr sz="1200" dirty="0">
                <a:latin typeface="Times New Roman"/>
                <a:cs typeface="Times New Roman"/>
              </a:rPr>
              <a:t>morontiali di </a:t>
            </a:r>
            <a:r>
              <a:rPr sz="1200" spc="-5" dirty="0">
                <a:latin typeface="Times New Roman"/>
                <a:cs typeface="Times New Roman"/>
              </a:rPr>
              <a:t>tale sopravvivente, questi 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confermazione proclamano:  “Questo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figlio diletto nel </a:t>
            </a:r>
            <a:r>
              <a:rPr sz="1200" dirty="0">
                <a:latin typeface="Times New Roman"/>
                <a:cs typeface="Times New Roman"/>
              </a:rPr>
              <a:t>quale 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soddisfatto.” Questa semplice cerimonia </a:t>
            </a:r>
            <a:r>
              <a:rPr sz="1200" dirty="0">
                <a:latin typeface="Times New Roman"/>
                <a:cs typeface="Times New Roman"/>
              </a:rPr>
              <a:t>segna </a:t>
            </a:r>
            <a:r>
              <a:rPr sz="1200" spc="-5" dirty="0">
                <a:latin typeface="Times New Roman"/>
                <a:cs typeface="Times New Roman"/>
              </a:rPr>
              <a:t>l’entrata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ascendente  </a:t>
            </a:r>
            <a:r>
              <a:rPr sz="1200" spc="-5" dirty="0">
                <a:latin typeface="Times New Roman"/>
                <a:cs typeface="Times New Roman"/>
              </a:rPr>
              <a:t>nella carriera eterna </a:t>
            </a:r>
            <a:r>
              <a:rPr sz="1200" dirty="0">
                <a:latin typeface="Times New Roman"/>
                <a:cs typeface="Times New Roman"/>
              </a:rPr>
              <a:t>di servizio del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09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(538.3) 47:8.5 </a:t>
            </a:r>
            <a:r>
              <a:rPr sz="1200" spc="-5" dirty="0">
                <a:latin typeface="Times New Roman"/>
                <a:cs typeface="Times New Roman"/>
              </a:rPr>
              <a:t>Immediatamente </a:t>
            </a:r>
            <a:r>
              <a:rPr sz="1200" dirty="0">
                <a:latin typeface="Times New Roman"/>
                <a:cs typeface="Times New Roman"/>
              </a:rPr>
              <a:t>dopo la confermazione </a:t>
            </a:r>
            <a:r>
              <a:rPr sz="1200" spc="-5" dirty="0">
                <a:latin typeface="Times New Roman"/>
                <a:cs typeface="Times New Roman"/>
              </a:rPr>
              <a:t>della fusione con </a:t>
            </a:r>
            <a:r>
              <a:rPr sz="1200" dirty="0">
                <a:latin typeface="Times New Roman"/>
                <a:cs typeface="Times New Roman"/>
              </a:rPr>
              <a:t>l’Aggiustatore il nuovo </a:t>
            </a:r>
            <a:r>
              <a:rPr sz="1200" spc="-5" dirty="0">
                <a:latin typeface="Times New Roman"/>
                <a:cs typeface="Times New Roman"/>
              </a:rPr>
              <a:t>essere morontiale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presentato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suoi  compagni </a:t>
            </a:r>
            <a:r>
              <a:rPr sz="1200" dirty="0">
                <a:latin typeface="Times New Roman"/>
                <a:cs typeface="Times New Roman"/>
              </a:rPr>
              <a:t>per la prima volta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nuovo nome e </a:t>
            </a:r>
            <a:r>
              <a:rPr sz="1200" spc="-5" dirty="0">
                <a:latin typeface="Times New Roman"/>
                <a:cs typeface="Times New Roman"/>
              </a:rPr>
              <a:t>gli si accordano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quaranta 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ritiro </a:t>
            </a:r>
            <a:r>
              <a:rPr sz="1200" dirty="0">
                <a:latin typeface="Times New Roman"/>
                <a:cs typeface="Times New Roman"/>
              </a:rPr>
              <a:t>spirituale da tutte le attività </a:t>
            </a:r>
            <a:r>
              <a:rPr sz="1200" spc="-5" dirty="0">
                <a:latin typeface="Times New Roman"/>
                <a:cs typeface="Times New Roman"/>
              </a:rPr>
              <a:t>correnti 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meditare su </a:t>
            </a:r>
            <a:r>
              <a:rPr sz="1200" dirty="0">
                <a:latin typeface="Times New Roman"/>
                <a:cs typeface="Times New Roman"/>
              </a:rPr>
              <a:t>se stesso e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una delle vie opzionali per Havona </a:t>
            </a:r>
            <a:r>
              <a:rPr sz="1200" spc="-5" dirty="0">
                <a:latin typeface="Times New Roman"/>
                <a:cs typeface="Times New Roman"/>
              </a:rPr>
              <a:t>nonché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differenti tecniche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5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46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(538.4) 47:8.6 </a:t>
            </a:r>
            <a:r>
              <a:rPr sz="1200" spc="-5" dirty="0">
                <a:latin typeface="Times New Roman"/>
                <a:cs typeface="Times New Roman"/>
              </a:rPr>
              <a:t>Ma questi esseri brillanti sono ancora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materiali; 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lontani dall’essere veri spiriti. </a:t>
            </a:r>
            <a:r>
              <a:rPr sz="1200" dirty="0">
                <a:latin typeface="Times New Roman"/>
                <a:cs typeface="Times New Roman"/>
              </a:rPr>
              <a:t>Spiritualmente  </a:t>
            </a:r>
            <a:r>
              <a:rPr sz="1200" spc="-5" dirty="0">
                <a:latin typeface="Times New Roman"/>
                <a:cs typeface="Times New Roman"/>
              </a:rPr>
              <a:t>parlando essi 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supermortali; sono ancora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inferiori agli angeli. Ma stanno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divenendo </a:t>
            </a:r>
            <a:r>
              <a:rPr sz="1200" dirty="0">
                <a:latin typeface="Times New Roman"/>
                <a:cs typeface="Times New Roman"/>
              </a:rPr>
              <a:t>creature  </a:t>
            </a:r>
            <a:r>
              <a:rPr sz="1200" spc="-5" dirty="0">
                <a:latin typeface="Times New Roman"/>
                <a:cs typeface="Times New Roman"/>
              </a:rPr>
              <a:t>meravigliose.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90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14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(538.5) 47:8.7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sul </a:t>
            </a:r>
            <a:r>
              <a:rPr sz="1200" dirty="0">
                <a:latin typeface="Times New Roman"/>
                <a:cs typeface="Times New Roman"/>
              </a:rPr>
              <a:t>mondo numero </a:t>
            </a:r>
            <a:r>
              <a:rPr sz="1200" spc="-5" dirty="0">
                <a:latin typeface="Times New Roman"/>
                <a:cs typeface="Times New Roman"/>
              </a:rPr>
              <a:t>sei gli </a:t>
            </a:r>
            <a:r>
              <a:rPr sz="1200" dirty="0">
                <a:latin typeface="Times New Roman"/>
                <a:cs typeface="Times New Roman"/>
              </a:rPr>
              <a:t>studenti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raggiungono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status paragonabile allo 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che caratterizza i mondi </a:t>
            </a:r>
            <a:r>
              <a:rPr sz="1200" spc="-5" dirty="0">
                <a:latin typeface="Times New Roman"/>
                <a:cs typeface="Times New Roman"/>
              </a:rPr>
              <a:t>evoluzionari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progrediti normalmente </a:t>
            </a:r>
            <a:r>
              <a:rPr sz="1200" dirty="0">
                <a:latin typeface="Times New Roman"/>
                <a:cs typeface="Times New Roman"/>
              </a:rPr>
              <a:t>oltre lo stadio iniziale 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L’organizzazione della società su questo </a:t>
            </a:r>
            <a:r>
              <a:rPr sz="1200" dirty="0">
                <a:latin typeface="Times New Roman"/>
                <a:cs typeface="Times New Roman"/>
              </a:rPr>
              <a:t>mondo delle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è di un ordine </a:t>
            </a:r>
            <a:r>
              <a:rPr sz="1200" spc="-5" dirty="0">
                <a:latin typeface="Times New Roman"/>
                <a:cs typeface="Times New Roman"/>
              </a:rPr>
              <a:t>elevato. L’ombra della </a:t>
            </a:r>
            <a:r>
              <a:rPr sz="1200" dirty="0">
                <a:latin typeface="Times New Roman"/>
                <a:cs typeface="Times New Roman"/>
              </a:rPr>
              <a:t>natura mortale diminuisce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via via 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sono </a:t>
            </a:r>
            <a:r>
              <a:rPr sz="1200" spc="-5" dirty="0">
                <a:latin typeface="Times New Roman"/>
                <a:cs typeface="Times New Roman"/>
              </a:rPr>
              <a:t>ascesi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per uno. Voi state </a:t>
            </a:r>
            <a:r>
              <a:rPr sz="1200" dirty="0">
                <a:latin typeface="Times New Roman"/>
                <a:cs typeface="Times New Roman"/>
              </a:rPr>
              <a:t>divenendo sempre più amabili a </a:t>
            </a:r>
            <a:r>
              <a:rPr sz="1200" spc="-5" dirty="0">
                <a:latin typeface="Times New Roman"/>
                <a:cs typeface="Times New Roman"/>
              </a:rPr>
              <a:t>mano </a:t>
            </a:r>
            <a:r>
              <a:rPr sz="1200" dirty="0">
                <a:latin typeface="Times New Roman"/>
                <a:cs typeface="Times New Roman"/>
              </a:rPr>
              <a:t>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lasciate  dietro di voi le </a:t>
            </a:r>
            <a:r>
              <a:rPr sz="1200" spc="-5" dirty="0">
                <a:latin typeface="Times New Roman"/>
                <a:cs typeface="Times New Roman"/>
              </a:rPr>
              <a:t>grossolane vestigia dell’origine </a:t>
            </a:r>
            <a:r>
              <a:rPr sz="1200" dirty="0">
                <a:latin typeface="Times New Roman"/>
                <a:cs typeface="Times New Roman"/>
              </a:rPr>
              <a:t>animale </a:t>
            </a:r>
            <a:r>
              <a:rPr sz="1200" spc="-5" dirty="0">
                <a:latin typeface="Times New Roman"/>
                <a:cs typeface="Times New Roman"/>
              </a:rPr>
              <a:t>planetaria. “Venire dalla grande </a:t>
            </a:r>
            <a:r>
              <a:rPr sz="1200" dirty="0">
                <a:latin typeface="Times New Roman"/>
                <a:cs typeface="Times New Roman"/>
              </a:rPr>
              <a:t>tribolazione” </a:t>
            </a:r>
            <a:r>
              <a:rPr sz="1200" spc="-5" dirty="0">
                <a:latin typeface="Times New Roman"/>
                <a:cs typeface="Times New Roman"/>
              </a:rPr>
              <a:t>serve </a:t>
            </a:r>
            <a:r>
              <a:rPr sz="1200" dirty="0">
                <a:latin typeface="Times New Roman"/>
                <a:cs typeface="Times New Roman"/>
              </a:rPr>
              <a:t>a rendere i </a:t>
            </a:r>
            <a:r>
              <a:rPr sz="1200" spc="-5" dirty="0">
                <a:latin typeface="Times New Roman"/>
                <a:cs typeface="Times New Roman"/>
              </a:rPr>
              <a:t>mortali  glorificati </a:t>
            </a:r>
            <a:r>
              <a:rPr sz="1200" dirty="0">
                <a:latin typeface="Times New Roman"/>
                <a:cs typeface="Times New Roman"/>
              </a:rPr>
              <a:t>molti buoni e </a:t>
            </a:r>
            <a:r>
              <a:rPr sz="1200" spc="-5" dirty="0">
                <a:latin typeface="Times New Roman"/>
                <a:cs typeface="Times New Roman"/>
              </a:rPr>
              <a:t>comprensivi,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sensibili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tolleranti.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Il settimo mondo delle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dimore</a:t>
            </a:r>
            <a:endParaRPr sz="1600">
              <a:latin typeface="Times New Roman"/>
              <a:cs typeface="Times New Roman"/>
            </a:endParaRPr>
          </a:p>
          <a:p>
            <a:pPr marL="76200" marR="332740">
              <a:lnSpc>
                <a:spcPct val="957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(538.6) 47:9.1 </a:t>
            </a:r>
            <a:r>
              <a:rPr sz="1200" spc="-5" dirty="0">
                <a:latin typeface="Times New Roman"/>
                <a:cs typeface="Times New Roman"/>
              </a:rPr>
              <a:t>L’esperienza su questa sfera </a:t>
            </a:r>
            <a:r>
              <a:rPr sz="1200" dirty="0">
                <a:latin typeface="Times New Roman"/>
                <a:cs typeface="Times New Roman"/>
              </a:rPr>
              <a:t>è il coronamento </a:t>
            </a:r>
            <a:r>
              <a:rPr sz="1200" spc="-5" dirty="0">
                <a:latin typeface="Times New Roman"/>
                <a:cs typeface="Times New Roman"/>
              </a:rPr>
              <a:t>della carriera immediatamente successiva </a:t>
            </a:r>
            <a:r>
              <a:rPr sz="1200" dirty="0">
                <a:latin typeface="Times New Roman"/>
                <a:cs typeface="Times New Roman"/>
              </a:rPr>
              <a:t>alla morte.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vostro 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riceverete </a:t>
            </a:r>
            <a:r>
              <a:rPr sz="1200" dirty="0">
                <a:latin typeface="Times New Roman"/>
                <a:cs typeface="Times New Roman"/>
              </a:rPr>
              <a:t>l’istruzione di </a:t>
            </a:r>
            <a:r>
              <a:rPr sz="1200" spc="-5" dirty="0">
                <a:latin typeface="Times New Roman"/>
                <a:cs typeface="Times New Roman"/>
              </a:rPr>
              <a:t>molti insegnanti, ognuno 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coopererà </a:t>
            </a:r>
            <a:r>
              <a:rPr sz="1200" dirty="0">
                <a:latin typeface="Times New Roman"/>
                <a:cs typeface="Times New Roman"/>
              </a:rPr>
              <a:t>nel compito di </a:t>
            </a:r>
            <a:r>
              <a:rPr sz="1200" spc="-5" dirty="0">
                <a:latin typeface="Times New Roman"/>
                <a:cs typeface="Times New Roman"/>
              </a:rPr>
              <a:t>prepararvi alla </a:t>
            </a:r>
            <a:r>
              <a:rPr sz="1200" dirty="0">
                <a:latin typeface="Times New Roman"/>
                <a:cs typeface="Times New Roman"/>
              </a:rPr>
              <a:t>residenza </a:t>
            </a:r>
            <a:r>
              <a:rPr sz="1200" spc="-5" dirty="0">
                <a:latin typeface="Times New Roman"/>
                <a:cs typeface="Times New Roman"/>
              </a:rPr>
              <a:t>su  Jerusem.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differenze discernibili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mortali provenienti </a:t>
            </a:r>
            <a:r>
              <a:rPr sz="1200" dirty="0">
                <a:latin typeface="Times New Roman"/>
                <a:cs typeface="Times New Roman"/>
              </a:rPr>
              <a:t>dai mondi </a:t>
            </a:r>
            <a:r>
              <a:rPr sz="1200" spc="-5" dirty="0">
                <a:latin typeface="Times New Roman"/>
                <a:cs typeface="Times New Roman"/>
              </a:rPr>
              <a:t>isolati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ritardati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sopravviventi </a:t>
            </a:r>
            <a:r>
              <a:rPr sz="1200" dirty="0">
                <a:latin typeface="Times New Roman"/>
                <a:cs typeface="Times New Roman"/>
              </a:rPr>
              <a:t>provenienti dalle 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più avanzate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illuminate sono </a:t>
            </a:r>
            <a:r>
              <a:rPr sz="1200" spc="-5" dirty="0">
                <a:latin typeface="Times New Roman"/>
                <a:cs typeface="Times New Roman"/>
              </a:rPr>
              <a:t>praticamente eliminate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soggiorno sul settimo </a:t>
            </a:r>
            <a:r>
              <a:rPr sz="1200" dirty="0">
                <a:latin typeface="Times New Roman"/>
                <a:cs typeface="Times New Roman"/>
              </a:rPr>
              <a:t>mondo delle </a:t>
            </a:r>
            <a:r>
              <a:rPr sz="1200" spc="-5" dirty="0">
                <a:latin typeface="Times New Roman"/>
                <a:cs typeface="Times New Roman"/>
              </a:rPr>
              <a:t>dimore. Qui sarete  purificati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residui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un’eredità infelice,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ambiente malsano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tendenze planetarie </a:t>
            </a:r>
            <a:r>
              <a:rPr sz="1200" dirty="0">
                <a:latin typeface="Times New Roman"/>
                <a:cs typeface="Times New Roman"/>
              </a:rPr>
              <a:t>non spirituali. Qui le </a:t>
            </a:r>
            <a:r>
              <a:rPr sz="1200" spc="-5" dirty="0">
                <a:latin typeface="Times New Roman"/>
                <a:cs typeface="Times New Roman"/>
              </a:rPr>
              <a:t>ultime  tracce del “marchio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bestia” sono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estirpate.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06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(538.7) 47:9.2 </a:t>
            </a:r>
            <a:r>
              <a:rPr sz="1200" spc="-5" dirty="0">
                <a:latin typeface="Times New Roman"/>
                <a:cs typeface="Times New Roman"/>
              </a:rPr>
              <a:t>Mentre soggiornate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sette ricevete 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</a:t>
            </a:r>
            <a:r>
              <a:rPr sz="1200" dirty="0">
                <a:latin typeface="Times New Roman"/>
                <a:cs typeface="Times New Roman"/>
              </a:rPr>
              <a:t>il mondo di </a:t>
            </a:r>
            <a:r>
              <a:rPr sz="1200" spc="-5" dirty="0">
                <a:latin typeface="Times New Roman"/>
                <a:cs typeface="Times New Roman"/>
              </a:rPr>
              <a:t>transizione numero  sette, </a:t>
            </a:r>
            <a:r>
              <a:rPr sz="1200" dirty="0">
                <a:latin typeface="Times New Roman"/>
                <a:cs typeface="Times New Roman"/>
              </a:rPr>
              <a:t>il mondo del </a:t>
            </a:r>
            <a:r>
              <a:rPr sz="1200" spc="-5" dirty="0">
                <a:latin typeface="Times New Roman"/>
                <a:cs typeface="Times New Roman"/>
              </a:rPr>
              <a:t>Padre Universale. Qui </a:t>
            </a:r>
            <a:r>
              <a:rPr sz="1200" dirty="0">
                <a:latin typeface="Times New Roman"/>
                <a:cs typeface="Times New Roman"/>
              </a:rPr>
              <a:t>iniziate una nuova e più spirituale </a:t>
            </a:r>
            <a:r>
              <a:rPr sz="1200" spc="-5" dirty="0">
                <a:latin typeface="Times New Roman"/>
                <a:cs typeface="Times New Roman"/>
              </a:rPr>
              <a:t>adorazione del </a:t>
            </a:r>
            <a:r>
              <a:rPr sz="1200" dirty="0">
                <a:latin typeface="Times New Roman"/>
                <a:cs typeface="Times New Roman"/>
              </a:rPr>
              <a:t>Padre invisibile, </a:t>
            </a:r>
            <a:r>
              <a:rPr sz="1200" spc="-5" dirty="0">
                <a:latin typeface="Times New Roman"/>
                <a:cs typeface="Times New Roman"/>
              </a:rPr>
              <a:t>un’abitudine che  seguirete 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tutta la vostra lunga </a:t>
            </a:r>
            <a:r>
              <a:rPr sz="1200" spc="-5" dirty="0">
                <a:latin typeface="Times New Roman"/>
                <a:cs typeface="Times New Roman"/>
              </a:rPr>
              <a:t>carriera ascendente. Su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culturale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voi trovate il  tempio del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vedete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6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(538.8) 47:9.3 </a:t>
            </a:r>
            <a:r>
              <a:rPr sz="1200" spc="-5" dirty="0">
                <a:latin typeface="Times New Roman"/>
                <a:cs typeface="Times New Roman"/>
              </a:rPr>
              <a:t>Adesso comincia </a:t>
            </a:r>
            <a:r>
              <a:rPr sz="1200" dirty="0">
                <a:latin typeface="Times New Roman"/>
                <a:cs typeface="Times New Roman"/>
              </a:rPr>
              <a:t>la formazione di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qualificazione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Jerusem. Voi </a:t>
            </a:r>
            <a:r>
              <a:rPr sz="1200" dirty="0">
                <a:latin typeface="Times New Roman"/>
                <a:cs typeface="Times New Roman"/>
              </a:rPr>
              <a:t>siete andati da un mondo </a:t>
            </a:r>
            <a:r>
              <a:rPr sz="1200" spc="-5" dirty="0">
                <a:latin typeface="Times New Roman"/>
                <a:cs typeface="Times New Roman"/>
              </a:rPr>
              <a:t>all’altro </a:t>
            </a:r>
            <a:r>
              <a:rPr sz="1200" dirty="0">
                <a:latin typeface="Times New Roman"/>
                <a:cs typeface="Times New Roman"/>
              </a:rPr>
              <a:t>come  individui, ma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preparate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per Jerusem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gruppi, </a:t>
            </a:r>
            <a:r>
              <a:rPr sz="1200" dirty="0">
                <a:latin typeface="Times New Roman"/>
                <a:cs typeface="Times New Roman"/>
              </a:rPr>
              <a:t>sebbene un </a:t>
            </a:r>
            <a:r>
              <a:rPr sz="1200" spc="-5" dirty="0">
                <a:latin typeface="Times New Roman"/>
                <a:cs typeface="Times New Roman"/>
              </a:rPr>
              <a:t>ascendente possa scegliere, entro certi </a:t>
            </a:r>
            <a:r>
              <a:rPr sz="1200" dirty="0">
                <a:latin typeface="Times New Roman"/>
                <a:cs typeface="Times New Roman"/>
              </a:rPr>
              <a:t>limiti, di </a:t>
            </a:r>
            <a:r>
              <a:rPr sz="1200" spc="-5" dirty="0">
                <a:latin typeface="Times New Roman"/>
                <a:cs typeface="Times New Roman"/>
              </a:rPr>
              <a:t>restare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8484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19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mondo delle </a:t>
            </a:r>
            <a:r>
              <a:rPr sz="1200" spc="-5" dirty="0">
                <a:latin typeface="Times New Roman"/>
                <a:cs typeface="Times New Roman"/>
              </a:rPr>
              <a:t>dimore per permettere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ritardatario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lavoro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di mettersi  </a:t>
            </a:r>
            <a:r>
              <a:rPr sz="1200" spc="-5" dirty="0">
                <a:latin typeface="Times New Roman"/>
                <a:cs typeface="Times New Roman"/>
              </a:rPr>
              <a:t>alla pari con</a:t>
            </a:r>
            <a:r>
              <a:rPr sz="1200" dirty="0">
                <a:latin typeface="Times New Roman"/>
                <a:cs typeface="Times New Roman"/>
              </a:rPr>
              <a:t> 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60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(539.1) 47:9.4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settimo mondo </a:t>
            </a:r>
            <a:r>
              <a:rPr sz="1200" spc="-5" dirty="0">
                <a:latin typeface="Times New Roman"/>
                <a:cs typeface="Times New Roman"/>
              </a:rPr>
              <a:t>delle dimore si riunisce sul 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vetro per assistere 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Jerusem  con status residenziale.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aver visitato </a:t>
            </a:r>
            <a:r>
              <a:rPr sz="1200" dirty="0">
                <a:latin typeface="Times New Roman"/>
                <a:cs typeface="Times New Roman"/>
              </a:rPr>
              <a:t>Jerusem </a:t>
            </a:r>
            <a:r>
              <a:rPr sz="1200" spc="-5" dirty="0">
                <a:latin typeface="Times New Roman"/>
                <a:cs typeface="Times New Roman"/>
              </a:rPr>
              <a:t>centinaia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volte,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come ospite. Prima non </a:t>
            </a:r>
            <a:r>
              <a:rPr sz="1200" spc="-5" dirty="0">
                <a:latin typeface="Times New Roman"/>
                <a:cs typeface="Times New Roman"/>
              </a:rPr>
              <a:t>eravate </a:t>
            </a:r>
            <a:r>
              <a:rPr sz="120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avanzati 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del sistema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compagnia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vostri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che davano l’addio per </a:t>
            </a:r>
            <a:r>
              <a:rPr sz="1200" spc="-5" dirty="0">
                <a:latin typeface="Times New Roman"/>
                <a:cs typeface="Times New Roman"/>
              </a:rPr>
              <a:t>l’eternità all’intera  carriera </a:t>
            </a:r>
            <a:r>
              <a:rPr sz="1200" dirty="0">
                <a:latin typeface="Times New Roman"/>
                <a:cs typeface="Times New Roman"/>
              </a:rPr>
              <a:t>dei mondi delle dimore </a:t>
            </a:r>
            <a:r>
              <a:rPr sz="1200" spc="-5" dirty="0">
                <a:latin typeface="Times New Roman"/>
                <a:cs typeface="Times New Roman"/>
              </a:rPr>
              <a:t>come mortali ascendenti. Presto sarete salutati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campo d’accoglienza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spc="5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28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(539.2) 47:9.5 </a:t>
            </a:r>
            <a:r>
              <a:rPr sz="1200" spc="-5" dirty="0">
                <a:latin typeface="Times New Roman"/>
                <a:cs typeface="Times New Roman"/>
              </a:rPr>
              <a:t>Proverete grande gioia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progredire attraverso </a:t>
            </a:r>
            <a:r>
              <a:rPr sz="1200" dirty="0">
                <a:latin typeface="Times New Roman"/>
                <a:cs typeface="Times New Roman"/>
              </a:rPr>
              <a:t>i sette mondi di </a:t>
            </a:r>
            <a:r>
              <a:rPr sz="1200" spc="-5" dirty="0">
                <a:latin typeface="Times New Roman"/>
                <a:cs typeface="Times New Roman"/>
              </a:rPr>
              <a:t>smaterializzazione; essi sono veramente </a:t>
            </a:r>
            <a:r>
              <a:rPr sz="1200" dirty="0">
                <a:latin typeface="Times New Roman"/>
                <a:cs typeface="Times New Roman"/>
              </a:rPr>
              <a:t>delle sfere di  demortalizzazione. </a:t>
            </a:r>
            <a:r>
              <a:rPr sz="1200" spc="-5" dirty="0">
                <a:latin typeface="Times New Roman"/>
                <a:cs typeface="Times New Roman"/>
              </a:rPr>
              <a:t>Sul primo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voi siete </a:t>
            </a:r>
            <a:r>
              <a:rPr sz="1200" spc="-5" dirty="0">
                <a:latin typeface="Times New Roman"/>
                <a:cs typeface="Times New Roman"/>
              </a:rPr>
              <a:t>prevalentemente </a:t>
            </a:r>
            <a:r>
              <a:rPr sz="1200" dirty="0">
                <a:latin typeface="Times New Roman"/>
                <a:cs typeface="Times New Roman"/>
              </a:rPr>
              <a:t>umani,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mortale meno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corpo 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una mente umana </a:t>
            </a:r>
            <a:r>
              <a:rPr sz="1200" spc="-5" dirty="0">
                <a:latin typeface="Times New Roman"/>
                <a:cs typeface="Times New Roman"/>
              </a:rPr>
              <a:t>alloggiata </a:t>
            </a:r>
            <a:r>
              <a:rPr sz="1200" dirty="0">
                <a:latin typeface="Times New Roman"/>
                <a:cs typeface="Times New Roman"/>
              </a:rPr>
              <a:t>in una forma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— un corpo </a:t>
            </a:r>
            <a:r>
              <a:rPr sz="1200" spc="-5" dirty="0">
                <a:latin typeface="Times New Roman"/>
                <a:cs typeface="Times New Roman"/>
              </a:rPr>
              <a:t>materiale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ma non una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sangue. Passate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-5" dirty="0">
                <a:latin typeface="Times New Roman"/>
                <a:cs typeface="Times New Roman"/>
              </a:rPr>
              <a:t>stato mortale allo status </a:t>
            </a:r>
            <a:r>
              <a:rPr sz="1200" dirty="0">
                <a:latin typeface="Times New Roman"/>
                <a:cs typeface="Times New Roman"/>
              </a:rPr>
              <a:t>immortale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fusione con </a:t>
            </a:r>
            <a:r>
              <a:rPr sz="1200" dirty="0">
                <a:latin typeface="Times New Roman"/>
                <a:cs typeface="Times New Roman"/>
              </a:rPr>
              <a:t>l’Aggiustatore,  e </a:t>
            </a:r>
            <a:r>
              <a:rPr sz="1200" spc="-5" dirty="0">
                <a:latin typeface="Times New Roman"/>
                <a:cs typeface="Times New Roman"/>
              </a:rPr>
              <a:t>quando avrete </a:t>
            </a:r>
            <a:r>
              <a:rPr sz="1200" dirty="0">
                <a:latin typeface="Times New Roman"/>
                <a:cs typeface="Times New Roman"/>
              </a:rPr>
              <a:t>terminato 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sarete </a:t>
            </a:r>
            <a:r>
              <a:rPr sz="1200" dirty="0">
                <a:latin typeface="Times New Roman"/>
                <a:cs typeface="Times New Roman"/>
              </a:rPr>
              <a:t>morontiani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La cittadinanza di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Jerusem</a:t>
            </a:r>
            <a:endParaRPr sz="1600">
              <a:latin typeface="Times New Roman"/>
              <a:cs typeface="Times New Roman"/>
            </a:endParaRPr>
          </a:p>
          <a:p>
            <a:pPr marL="76200" algn="just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(539.3) 47:10.1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ricevimento </a:t>
            </a:r>
            <a:r>
              <a:rPr sz="1200" dirty="0">
                <a:latin typeface="Times New Roman"/>
                <a:cs typeface="Times New Roman"/>
              </a:rPr>
              <a:t>di una nuova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di diplomati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segnale </a:t>
            </a:r>
            <a:r>
              <a:rPr sz="1200" dirty="0">
                <a:latin typeface="Times New Roman"/>
                <a:cs typeface="Times New Roman"/>
              </a:rPr>
              <a:t>per tutta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riunirsi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76200" marR="84455" algn="just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comitato d’accoglienza. Anche gli spornagia si rallegrano per 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trionfanti </a:t>
            </a:r>
            <a:r>
              <a:rPr sz="1200" spc="-5" dirty="0">
                <a:latin typeface="Times New Roman"/>
                <a:cs typeface="Times New Roman"/>
              </a:rPr>
              <a:t>d’origine evoluzionaria, coloro  che hanno </a:t>
            </a:r>
            <a:r>
              <a:rPr sz="1200" dirty="0">
                <a:latin typeface="Times New Roman"/>
                <a:cs typeface="Times New Roman"/>
              </a:rPr>
              <a:t>percorso il cammino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dimore. Soltanto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spc="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ed  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sono </a:t>
            </a:r>
            <a:r>
              <a:rPr sz="1200" spc="-5" dirty="0">
                <a:latin typeface="Times New Roman"/>
                <a:cs typeface="Times New Roman"/>
              </a:rPr>
              <a:t>assenti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occasioni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letizia.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1184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8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(539.4) 47:10.2 </a:t>
            </a:r>
            <a:r>
              <a:rPr sz="1200" spc="-5" dirty="0">
                <a:latin typeface="Times New Roman"/>
                <a:cs typeface="Times New Roman"/>
              </a:rPr>
              <a:t>Giovanni l’Evangelista ebbe </a:t>
            </a:r>
            <a:r>
              <a:rPr sz="1200" dirty="0">
                <a:latin typeface="Times New Roman"/>
                <a:cs typeface="Times New Roman"/>
              </a:rPr>
              <a:t>una visione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una classe 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dal settimo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delle dimore  al loro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glorie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Jerusem. Egli </a:t>
            </a:r>
            <a:r>
              <a:rPr sz="1200" dirty="0">
                <a:latin typeface="Times New Roman"/>
                <a:cs typeface="Times New Roman"/>
              </a:rPr>
              <a:t>annotò: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vidi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vetro misto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fuoco; </a:t>
            </a:r>
            <a:r>
              <a:rPr sz="1200" dirty="0">
                <a:latin typeface="Times New Roman"/>
                <a:cs typeface="Times New Roman"/>
              </a:rPr>
              <a:t>e quelli 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conquistato  la </a:t>
            </a:r>
            <a:r>
              <a:rPr sz="1200" spc="-5" dirty="0">
                <a:latin typeface="Times New Roman"/>
                <a:cs typeface="Times New Roman"/>
              </a:rPr>
              <a:t>vittoria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bestia che era originariamente </a:t>
            </a:r>
            <a:r>
              <a:rPr sz="1200" dirty="0">
                <a:latin typeface="Times New Roman"/>
                <a:cs typeface="Times New Roman"/>
              </a:rPr>
              <a:t>in loro e sulla </a:t>
            </a:r>
            <a:r>
              <a:rPr sz="1200" spc="-5" dirty="0">
                <a:latin typeface="Times New Roman"/>
                <a:cs typeface="Times New Roman"/>
              </a:rPr>
              <a:t>sua immagine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persistita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 mondi delle </a:t>
            </a:r>
            <a:r>
              <a:rPr sz="1200" spc="5" dirty="0">
                <a:latin typeface="Times New Roman"/>
                <a:cs typeface="Times New Roman"/>
              </a:rPr>
              <a:t>dimore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sul suo </a:t>
            </a:r>
            <a:r>
              <a:rPr sz="1200" dirty="0">
                <a:latin typeface="Times New Roman"/>
                <a:cs typeface="Times New Roman"/>
              </a:rPr>
              <a:t>ultimo </a:t>
            </a:r>
            <a:r>
              <a:rPr sz="1200" spc="-5" dirty="0">
                <a:latin typeface="Times New Roman"/>
                <a:cs typeface="Times New Roman"/>
              </a:rPr>
              <a:t>marchio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traccia, stavano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vetro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arpe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cantavano il canto di </a:t>
            </a:r>
            <a:r>
              <a:rPr sz="1200" spc="-5" dirty="0">
                <a:latin typeface="Times New Roman"/>
                <a:cs typeface="Times New Roman"/>
              </a:rPr>
              <a:t>liberazione dal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timore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morte.” </a:t>
            </a:r>
            <a:r>
              <a:rPr sz="1200" spc="-5" dirty="0">
                <a:latin typeface="Times New Roman"/>
                <a:cs typeface="Times New Roman"/>
              </a:rPr>
              <a:t>(Le comunicazioni perfezionate dello spazio </a:t>
            </a:r>
            <a:r>
              <a:rPr sz="1200" dirty="0">
                <a:latin typeface="Times New Roman"/>
                <a:cs typeface="Times New Roman"/>
              </a:rPr>
              <a:t>giungono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mondi;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ricezione </a:t>
            </a:r>
            <a:r>
              <a:rPr sz="1200" dirty="0">
                <a:latin typeface="Times New Roman"/>
                <a:cs typeface="Times New Roman"/>
              </a:rPr>
              <a:t>in qualsiasi </a:t>
            </a:r>
            <a:r>
              <a:rPr sz="1200" spc="-5" dirty="0">
                <a:latin typeface="Times New Roman"/>
                <a:cs typeface="Times New Roman"/>
              </a:rPr>
              <a:t>luogo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comunicazioni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se portate </a:t>
            </a:r>
            <a:r>
              <a:rPr sz="1200" dirty="0">
                <a:latin typeface="Times New Roman"/>
                <a:cs typeface="Times New Roman"/>
              </a:rPr>
              <a:t>l’ “arpa di </a:t>
            </a:r>
            <a:r>
              <a:rPr sz="1200" spc="-5" dirty="0">
                <a:latin typeface="Times New Roman"/>
                <a:cs typeface="Times New Roman"/>
              </a:rPr>
              <a:t>Dio”, </a:t>
            </a:r>
            <a:r>
              <a:rPr sz="1200" dirty="0">
                <a:latin typeface="Times New Roman"/>
                <a:cs typeface="Times New Roman"/>
              </a:rPr>
              <a:t>un dispositivo morontiale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compensa </a:t>
            </a:r>
            <a:r>
              <a:rPr sz="1200" spc="-5" dirty="0">
                <a:latin typeface="Times New Roman"/>
                <a:cs typeface="Times New Roman"/>
              </a:rPr>
              <a:t>l’incapacità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aggiustare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direttamente l’immaturo apparato </a:t>
            </a:r>
            <a:r>
              <a:rPr sz="1200" dirty="0">
                <a:latin typeface="Times New Roman"/>
                <a:cs typeface="Times New Roman"/>
              </a:rPr>
              <a:t>sensoriale morontiale </a:t>
            </a:r>
            <a:r>
              <a:rPr sz="1200" spc="-5" dirty="0">
                <a:latin typeface="Times New Roman"/>
                <a:cs typeface="Times New Roman"/>
              </a:rPr>
              <a:t>alla ricezione delle comunicazioni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spaziali.)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875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(539.5) 47:10.3 </a:t>
            </a:r>
            <a:r>
              <a:rPr sz="1200" spc="-5" dirty="0">
                <a:latin typeface="Times New Roman"/>
                <a:cs typeface="Times New Roman"/>
              </a:rPr>
              <a:t>Anche Paolo </a:t>
            </a:r>
            <a:r>
              <a:rPr sz="1200" dirty="0">
                <a:latin typeface="Times New Roman"/>
                <a:cs typeface="Times New Roman"/>
              </a:rPr>
              <a:t>ebbe una visione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corpo di </a:t>
            </a:r>
            <a:r>
              <a:rPr sz="1200" spc="-5" dirty="0">
                <a:latin typeface="Times New Roman"/>
                <a:cs typeface="Times New Roman"/>
              </a:rPr>
              <a:t>cittadinanza ascendente dei mortali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perfezionamento </a:t>
            </a:r>
            <a:r>
              <a:rPr sz="1200" spc="-5" dirty="0">
                <a:latin typeface="Times New Roman"/>
                <a:cs typeface="Times New Roman"/>
              </a:rPr>
              <a:t>su Jerusem,  perché </a:t>
            </a:r>
            <a:r>
              <a:rPr sz="1200" dirty="0">
                <a:latin typeface="Times New Roman"/>
                <a:cs typeface="Times New Roman"/>
              </a:rPr>
              <a:t>scrisse: “Ma voi siete </a:t>
            </a:r>
            <a:r>
              <a:rPr sz="1200" spc="-5" dirty="0">
                <a:latin typeface="Times New Roman"/>
                <a:cs typeface="Times New Roman"/>
              </a:rPr>
              <a:t>venuti al Monte Sion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città del Dio </a:t>
            </a:r>
            <a:r>
              <a:rPr sz="1200" dirty="0">
                <a:latin typeface="Times New Roman"/>
                <a:cs typeface="Times New Roman"/>
              </a:rPr>
              <a:t>vivente, la </a:t>
            </a:r>
            <a:r>
              <a:rPr sz="1200" spc="-5" dirty="0">
                <a:latin typeface="Times New Roman"/>
                <a:cs typeface="Times New Roman"/>
              </a:rPr>
              <a:t>Gerusalemme </a:t>
            </a:r>
            <a:r>
              <a:rPr sz="1200" dirty="0">
                <a:latin typeface="Times New Roman"/>
                <a:cs typeface="Times New Roman"/>
              </a:rPr>
              <a:t>celeste, 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compagnia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innumerevole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grande assemblea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agli spiriti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giusti resi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8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(539.6) 47:10.4 </a:t>
            </a:r>
            <a:r>
              <a:rPr sz="1200" spc="-5" dirty="0">
                <a:latin typeface="Times New Roman"/>
                <a:cs typeface="Times New Roman"/>
              </a:rPr>
              <a:t>Dopo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residenza sulla 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faranno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l’esperienza delle  risurrezioni propriamente dette.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morontiale assegnatavi alla </a:t>
            </a:r>
            <a:r>
              <a:rPr sz="1200" dirty="0">
                <a:latin typeface="Times New Roman"/>
                <a:cs typeface="Times New Roman"/>
              </a:rPr>
              <a:t>partenza </a:t>
            </a:r>
            <a:r>
              <a:rPr sz="1200" spc="-5" dirty="0">
                <a:latin typeface="Times New Roman"/>
                <a:cs typeface="Times New Roman"/>
              </a:rPr>
              <a:t>dalla carriera </a:t>
            </a:r>
            <a:r>
              <a:rPr sz="1200" dirty="0">
                <a:latin typeface="Times New Roman"/>
                <a:cs typeface="Times New Roman"/>
              </a:rPr>
              <a:t>dei mondi delle dimore è tale </a:t>
            </a:r>
            <a:r>
              <a:rPr sz="1200" spc="25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accompagnarvi sino </a:t>
            </a:r>
            <a:r>
              <a:rPr sz="1200" dirty="0">
                <a:latin typeface="Times New Roman"/>
                <a:cs typeface="Times New Roman"/>
              </a:rPr>
              <a:t>alla fine </a:t>
            </a:r>
            <a:r>
              <a:rPr sz="1200" spc="-5" dirty="0">
                <a:latin typeface="Times New Roman"/>
                <a:cs typeface="Times New Roman"/>
              </a:rPr>
              <a:t>dell’esperienza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locale. 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saranno effettuati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cambiamenti, </a:t>
            </a:r>
            <a:r>
              <a:rPr sz="1200" dirty="0">
                <a:latin typeface="Times New Roman"/>
                <a:cs typeface="Times New Roman"/>
              </a:rPr>
              <a:t>ma voi  </a:t>
            </a:r>
            <a:r>
              <a:rPr sz="1200" spc="-5" dirty="0">
                <a:latin typeface="Times New Roman"/>
                <a:cs typeface="Times New Roman"/>
              </a:rPr>
              <a:t>conserverete questa stessa forma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l’abbandonerete </a:t>
            </a:r>
            <a:r>
              <a:rPr sz="1200" spc="-5" dirty="0">
                <a:latin typeface="Times New Roman"/>
                <a:cs typeface="Times New Roman"/>
              </a:rPr>
              <a:t>quando emergerete come spiriti </a:t>
            </a:r>
            <a:r>
              <a:rPr sz="1200" dirty="0">
                <a:latin typeface="Times New Roman"/>
                <a:cs typeface="Times New Roman"/>
              </a:rPr>
              <a:t>del primo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in preparazione </a:t>
            </a:r>
            <a:r>
              <a:rPr sz="1200" spc="-5" dirty="0">
                <a:latin typeface="Times New Roman"/>
                <a:cs typeface="Times New Roman"/>
              </a:rPr>
              <a:t>al  transito verso </a:t>
            </a:r>
            <a:r>
              <a:rPr sz="1200" dirty="0">
                <a:latin typeface="Times New Roman"/>
                <a:cs typeface="Times New Roman"/>
              </a:rPr>
              <a:t>i mondi di cultura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spirituale 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89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(540.1) 47:10.5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che passano per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carriera dei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sperimentano </a:t>
            </a:r>
            <a:r>
              <a:rPr sz="1200" dirty="0">
                <a:latin typeface="Times New Roman"/>
                <a:cs typeface="Times New Roman"/>
              </a:rPr>
              <a:t>sette volte il sonno di </a:t>
            </a:r>
            <a:r>
              <a:rPr sz="1200" spc="-5" dirty="0">
                <a:latin typeface="Times New Roman"/>
                <a:cs typeface="Times New Roman"/>
              </a:rPr>
              <a:t>aggiustamento </a:t>
            </a:r>
            <a:r>
              <a:rPr sz="1200" dirty="0">
                <a:latin typeface="Times New Roman"/>
                <a:cs typeface="Times New Roman"/>
              </a:rPr>
              <a:t>ed  il </a:t>
            </a:r>
            <a:r>
              <a:rPr sz="1200" spc="-5" dirty="0">
                <a:latin typeface="Times New Roman"/>
                <a:cs typeface="Times New Roman"/>
              </a:rPr>
              <a:t>risveglio della </a:t>
            </a:r>
            <a:r>
              <a:rPr sz="1200" dirty="0">
                <a:latin typeface="Times New Roman"/>
                <a:cs typeface="Times New Roman"/>
              </a:rPr>
              <a:t>risurrezione. </a:t>
            </a:r>
            <a:r>
              <a:rPr sz="1200" spc="-5" dirty="0">
                <a:latin typeface="Times New Roman"/>
                <a:cs typeface="Times New Roman"/>
              </a:rPr>
              <a:t>Ma l’ultima sala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risurrezione, </a:t>
            </a:r>
            <a:r>
              <a:rPr sz="1200" dirty="0">
                <a:latin typeface="Times New Roman"/>
                <a:cs typeface="Times New Roman"/>
              </a:rPr>
              <a:t>la camera </a:t>
            </a:r>
            <a:r>
              <a:rPr sz="1200" spc="-5" dirty="0">
                <a:latin typeface="Times New Roman"/>
                <a:cs typeface="Times New Roman"/>
              </a:rPr>
              <a:t>del risveglio finale,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lasciata indietro sul </a:t>
            </a:r>
            <a:r>
              <a:rPr sz="1200" dirty="0">
                <a:latin typeface="Times New Roman"/>
                <a:cs typeface="Times New Roman"/>
              </a:rPr>
              <a:t>settimo  mondo delle </a:t>
            </a:r>
            <a:r>
              <a:rPr sz="1200" spc="-5" dirty="0">
                <a:latin typeface="Times New Roman"/>
                <a:cs typeface="Times New Roman"/>
              </a:rPr>
              <a:t>dimore. Nessun cambiamento </a:t>
            </a:r>
            <a:r>
              <a:rPr sz="1200" dirty="0">
                <a:latin typeface="Times New Roman"/>
                <a:cs typeface="Times New Roman"/>
              </a:rPr>
              <a:t>di forma </a:t>
            </a:r>
            <a:r>
              <a:rPr sz="1200" spc="-5" dirty="0">
                <a:latin typeface="Times New Roman"/>
                <a:cs typeface="Times New Roman"/>
              </a:rPr>
              <a:t>necessiterà </a:t>
            </a:r>
            <a:r>
              <a:rPr sz="1200" dirty="0">
                <a:latin typeface="Times New Roman"/>
                <a:cs typeface="Times New Roman"/>
              </a:rPr>
              <a:t>più della </a:t>
            </a:r>
            <a:r>
              <a:rPr sz="1200" spc="-5" dirty="0">
                <a:latin typeface="Times New Roman"/>
                <a:cs typeface="Times New Roman"/>
              </a:rPr>
              <a:t>perdita della </a:t>
            </a:r>
            <a:r>
              <a:rPr sz="1200" dirty="0">
                <a:latin typeface="Times New Roman"/>
                <a:cs typeface="Times New Roman"/>
              </a:rPr>
              <a:t>coscienza o di </a:t>
            </a:r>
            <a:r>
              <a:rPr sz="1200" spc="-5" dirty="0">
                <a:latin typeface="Times New Roman"/>
                <a:cs typeface="Times New Roman"/>
              </a:rPr>
              <a:t>un’interruzione nella  continuità della memoria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0705" cy="21412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(540.2) 47:10.6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mortale iniziata </a:t>
            </a:r>
            <a:r>
              <a:rPr sz="1200" spc="-5" dirty="0">
                <a:latin typeface="Times New Roman"/>
                <a:cs typeface="Times New Roman"/>
              </a:rPr>
              <a:t>sui mondi evoluzionari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contenuta nel tabernacolo </a:t>
            </a:r>
            <a:r>
              <a:rPr sz="1200" dirty="0">
                <a:latin typeface="Times New Roman"/>
                <a:cs typeface="Times New Roman"/>
              </a:rPr>
              <a:t>di carne — </a:t>
            </a:r>
            <a:r>
              <a:rPr sz="1200" spc="-5" dirty="0">
                <a:latin typeface="Times New Roman"/>
                <a:cs typeface="Times New Roman"/>
              </a:rPr>
              <a:t>abitata </a:t>
            </a:r>
            <a:r>
              <a:rPr sz="1200" dirty="0">
                <a:latin typeface="Times New Roman"/>
                <a:cs typeface="Times New Roman"/>
              </a:rPr>
              <a:t>da un Monitore </a:t>
            </a:r>
            <a:r>
              <a:rPr sz="1200" spc="-5" dirty="0">
                <a:latin typeface="Times New Roman"/>
                <a:cs typeface="Times New Roman"/>
              </a:rPr>
              <a:t>del  Mistero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rivestita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— non è </a:t>
            </a:r>
            <a:r>
              <a:rPr sz="1200" spc="-5" dirty="0">
                <a:latin typeface="Times New Roman"/>
                <a:cs typeface="Times New Roman"/>
              </a:rPr>
              <a:t>pienamente mobilitata, realizzata ed </a:t>
            </a:r>
            <a:r>
              <a:rPr sz="1200" dirty="0">
                <a:latin typeface="Times New Roman"/>
                <a:cs typeface="Times New Roman"/>
              </a:rPr>
              <a:t>unificata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del giorno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autorizzato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recarsi su </a:t>
            </a:r>
            <a:r>
              <a:rPr sz="1200" dirty="0">
                <a:latin typeface="Times New Roman"/>
                <a:cs typeface="Times New Roman"/>
              </a:rPr>
              <a:t>Edentia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proclamato vero membro del corpo </a:t>
            </a:r>
            <a:r>
              <a:rPr sz="1200" dirty="0">
                <a:latin typeface="Times New Roman"/>
                <a:cs typeface="Times New Roman"/>
              </a:rPr>
              <a:t>morontiale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— un  </a:t>
            </a:r>
            <a:r>
              <a:rPr sz="1200" spc="-5" dirty="0">
                <a:latin typeface="Times New Roman"/>
                <a:cs typeface="Times New Roman"/>
              </a:rPr>
              <a:t>sopravvivente immortale associato all’Aggiustatore,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ascendente al </a:t>
            </a:r>
            <a:r>
              <a:rPr sz="1200" dirty="0">
                <a:latin typeface="Times New Roman"/>
                <a:cs typeface="Times New Roman"/>
              </a:rPr>
              <a:t>Paradiso, 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status morontiale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vero  figlio degli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Altissimi.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165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(540.3) 47:10.7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fisica è una tecnica per </a:t>
            </a:r>
            <a:r>
              <a:rPr sz="1200" spc="-5" dirty="0">
                <a:latin typeface="Times New Roman"/>
                <a:cs typeface="Times New Roman"/>
              </a:rPr>
              <a:t>sfuggire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l’esperienza </a:t>
            </a:r>
            <a:r>
              <a:rPr sz="1200" dirty="0">
                <a:latin typeface="Times New Roman"/>
                <a:cs typeface="Times New Roman"/>
              </a:rPr>
              <a:t>nei mondi delle dimore di una  vita </a:t>
            </a:r>
            <a:r>
              <a:rPr sz="1200" spc="-5" dirty="0">
                <a:latin typeface="Times New Roman"/>
                <a:cs typeface="Times New Roman"/>
              </a:rPr>
              <a:t>progressiva attraverso </a:t>
            </a:r>
            <a:r>
              <a:rPr sz="1200" dirty="0">
                <a:latin typeface="Times New Roman"/>
                <a:cs typeface="Times New Roman"/>
              </a:rPr>
              <a:t>sette mondi di </a:t>
            </a:r>
            <a:r>
              <a:rPr sz="1200" spc="-5" dirty="0">
                <a:latin typeface="Times New Roman"/>
                <a:cs typeface="Times New Roman"/>
              </a:rPr>
              <a:t>preparazione correttiva </a:t>
            </a:r>
            <a:r>
              <a:rPr sz="1200" dirty="0">
                <a:latin typeface="Times New Roman"/>
                <a:cs typeface="Times New Roman"/>
              </a:rPr>
              <a:t>e di educazione </a:t>
            </a:r>
            <a:r>
              <a:rPr sz="1200" spc="-5" dirty="0">
                <a:latin typeface="Times New Roman"/>
                <a:cs typeface="Times New Roman"/>
              </a:rPr>
              <a:t>culturale rappresenta l’entrata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sopravviventi  mortali nella carriera </a:t>
            </a:r>
            <a:r>
              <a:rPr sz="1200" dirty="0">
                <a:latin typeface="Times New Roman"/>
                <a:cs typeface="Times New Roman"/>
              </a:rPr>
              <a:t>morontiale,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transizione che intercorre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l’esistenza materiale evoluzionaria ed </a:t>
            </a:r>
            <a:r>
              <a:rPr sz="1200" dirty="0">
                <a:latin typeface="Times New Roman"/>
                <a:cs typeface="Times New Roman"/>
              </a:rPr>
              <a:t>il compimento  </a:t>
            </a:r>
            <a:r>
              <a:rPr sz="1200" spc="-5" dirty="0">
                <a:latin typeface="Times New Roman"/>
                <a:cs typeface="Times New Roman"/>
              </a:rPr>
              <a:t>spirituale superiore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ascendenti del tempo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portali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(540.4) 47:10.8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Brillante Astro della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385254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48: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vita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morontiale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76895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35369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(541.1) 48:0.1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DEI non possono </a:t>
            </a:r>
            <a:r>
              <a:rPr sz="1200" spc="-5" dirty="0">
                <a:latin typeface="Times New Roman"/>
                <a:cs typeface="Times New Roman"/>
              </a:rPr>
              <a:t>trasformare con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misterioso </a:t>
            </a:r>
            <a:r>
              <a:rPr sz="1200" dirty="0">
                <a:latin typeface="Times New Roman"/>
                <a:cs typeface="Times New Roman"/>
              </a:rPr>
              <a:t>atto di </a:t>
            </a:r>
            <a:r>
              <a:rPr sz="1200" spc="-5" dirty="0">
                <a:latin typeface="Times New Roman"/>
                <a:cs typeface="Times New Roman"/>
              </a:rPr>
              <a:t>magia creativa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animale  </a:t>
            </a:r>
            <a:r>
              <a:rPr sz="1200" spc="-5" dirty="0">
                <a:latin typeface="Times New Roman"/>
                <a:cs typeface="Times New Roman"/>
              </a:rPr>
              <a:t>grossolana </a:t>
            </a:r>
            <a:r>
              <a:rPr sz="1200" dirty="0">
                <a:latin typeface="Times New Roman"/>
                <a:cs typeface="Times New Roman"/>
              </a:rPr>
              <a:t>in uno spirito </a:t>
            </a:r>
            <a:r>
              <a:rPr sz="1200" spc="-5" dirty="0">
                <a:latin typeface="Times New Roman"/>
                <a:cs typeface="Times New Roman"/>
              </a:rPr>
              <a:t>perfezionato </a:t>
            </a:r>
            <a:r>
              <a:rPr sz="1200" dirty="0">
                <a:latin typeface="Times New Roman"/>
                <a:cs typeface="Times New Roman"/>
              </a:rPr>
              <a:t>— o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fanno.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desiderano </a:t>
            </a:r>
            <a:r>
              <a:rPr sz="1200" dirty="0">
                <a:latin typeface="Times New Roman"/>
                <a:cs typeface="Times New Roman"/>
              </a:rPr>
              <a:t>produrre </a:t>
            </a:r>
            <a:r>
              <a:rPr sz="1200" spc="-5" dirty="0">
                <a:latin typeface="Times New Roman"/>
                <a:cs typeface="Times New Roman"/>
              </a:rPr>
              <a:t>degli esseri perfetti, </a:t>
            </a:r>
            <a:r>
              <a:rPr sz="1200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fanno mediante </a:t>
            </a:r>
            <a:r>
              <a:rPr sz="1200" dirty="0">
                <a:latin typeface="Times New Roman"/>
                <a:cs typeface="Times New Roman"/>
              </a:rPr>
              <a:t>una creazione </a:t>
            </a:r>
            <a:r>
              <a:rPr sz="1200" spc="-5" dirty="0">
                <a:latin typeface="Times New Roman"/>
                <a:cs typeface="Times New Roman"/>
              </a:rPr>
              <a:t>diretta ed originale,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intraprendono </a:t>
            </a:r>
            <a:r>
              <a:rPr sz="1200" dirty="0">
                <a:latin typeface="Times New Roman"/>
                <a:cs typeface="Times New Roman"/>
              </a:rPr>
              <a:t>mai la conversione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d’origine 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perfezione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singolo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passaggio.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(541.2) 48:0.2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morontiale,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 estende sui vari stadi della carriera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è il solo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possibile 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il quale i mortali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soglia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spirituale. Quale virtù magica avrebbe </a:t>
            </a:r>
            <a:r>
              <a:rPr sz="1200" dirty="0">
                <a:latin typeface="Times New Roman"/>
                <a:cs typeface="Times New Roman"/>
              </a:rPr>
              <a:t>la morte, la  dissoluzione </a:t>
            </a:r>
            <a:r>
              <a:rPr sz="1200" spc="-5" dirty="0">
                <a:latin typeface="Times New Roman"/>
                <a:cs typeface="Times New Roman"/>
              </a:rPr>
              <a:t>naturale del corpo materiale, per </a:t>
            </a:r>
            <a:r>
              <a:rPr sz="1200" dirty="0">
                <a:latin typeface="Times New Roman"/>
                <a:cs typeface="Times New Roman"/>
              </a:rPr>
              <a:t>poter </a:t>
            </a:r>
            <a:r>
              <a:rPr sz="1200" spc="-5" dirty="0">
                <a:latin typeface="Times New Roman"/>
                <a:cs typeface="Times New Roman"/>
              </a:rPr>
              <a:t>trasformare istantaneamente con </a:t>
            </a:r>
            <a:r>
              <a:rPr sz="1200" dirty="0">
                <a:latin typeface="Times New Roman"/>
                <a:cs typeface="Times New Roman"/>
              </a:rPr>
              <a:t>tale semplice atto la </a:t>
            </a:r>
            <a:r>
              <a:rPr sz="1200" spc="-5" dirty="0">
                <a:latin typeface="Times New Roman"/>
                <a:cs typeface="Times New Roman"/>
              </a:rPr>
              <a:t>mente mortale </a:t>
            </a:r>
            <a:r>
              <a:rPr sz="1200" dirty="0">
                <a:latin typeface="Times New Roman"/>
                <a:cs typeface="Times New Roman"/>
              </a:rPr>
              <a:t>e materiale  in uno spirito </a:t>
            </a:r>
            <a:r>
              <a:rPr sz="1200" spc="-5" dirty="0">
                <a:latin typeface="Times New Roman"/>
                <a:cs typeface="Times New Roman"/>
              </a:rPr>
              <a:t>immortale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perfezionato? Queste credenze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superstizioni </a:t>
            </a:r>
            <a:r>
              <a:rPr sz="1200" spc="-5" dirty="0">
                <a:latin typeface="Times New Roman"/>
                <a:cs typeface="Times New Roman"/>
              </a:rPr>
              <a:t>ignoranti </a:t>
            </a:r>
            <a:r>
              <a:rPr sz="1200" dirty="0">
                <a:latin typeface="Times New Roman"/>
                <a:cs typeface="Times New Roman"/>
              </a:rPr>
              <a:t>e favole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0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(541.3) 48:0.3 </a:t>
            </a:r>
            <a:r>
              <a:rPr sz="1200" spc="-5" dirty="0">
                <a:latin typeface="Times New Roman"/>
                <a:cs typeface="Times New Roman"/>
              </a:rPr>
              <a:t>Questa transizione morontiale s’interpone sempre </a:t>
            </a:r>
            <a:r>
              <a:rPr sz="1200" dirty="0">
                <a:latin typeface="Times New Roman"/>
                <a:cs typeface="Times New Roman"/>
              </a:rPr>
              <a:t>tra lo </a:t>
            </a:r>
            <a:r>
              <a:rPr sz="1200" spc="-5" dirty="0">
                <a:latin typeface="Times New Roman"/>
                <a:cs typeface="Times New Roman"/>
              </a:rPr>
              <a:t>stato mortale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status spirituale successivo degli esseri umani  sopravviventi. Tale stato intermedio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nell’Universo varia sensibilmente </a:t>
            </a:r>
            <a:r>
              <a:rPr sz="1200" spc="-5" dirty="0">
                <a:latin typeface="Times New Roman"/>
                <a:cs typeface="Times New Roman"/>
              </a:rPr>
              <a:t>nelle diverse </a:t>
            </a:r>
            <a:r>
              <a:rPr sz="1200" dirty="0">
                <a:latin typeface="Times New Roman"/>
                <a:cs typeface="Times New Roman"/>
              </a:rPr>
              <a:t>creazioni </a:t>
            </a:r>
            <a:r>
              <a:rPr sz="1200" spc="-5" dirty="0">
                <a:latin typeface="Times New Roman"/>
                <a:cs typeface="Times New Roman"/>
              </a:rPr>
              <a:t>locali,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suo intento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simile. L’ordinamento dei </a:t>
            </a:r>
            <a:r>
              <a:rPr sz="1200" dirty="0">
                <a:latin typeface="Times New Roman"/>
                <a:cs typeface="Times New Roman"/>
              </a:rPr>
              <a:t>mondi delle dimore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superiori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abbastanza </a:t>
            </a:r>
            <a:r>
              <a:rPr sz="1200" spc="5" dirty="0">
                <a:latin typeface="Times New Roman"/>
                <a:cs typeface="Times New Roman"/>
              </a:rPr>
              <a:t>tipico  </a:t>
            </a:r>
            <a:r>
              <a:rPr sz="1200" spc="-5" dirty="0">
                <a:latin typeface="Times New Roman"/>
                <a:cs typeface="Times New Roman"/>
              </a:rPr>
              <a:t>dei regimi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morontiale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parte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Materiali morontiali</a:t>
            </a:r>
            <a:endParaRPr sz="1600">
              <a:latin typeface="Times New Roman"/>
              <a:cs typeface="Times New Roman"/>
            </a:endParaRPr>
          </a:p>
          <a:p>
            <a:pPr marL="76200" marR="17970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(541.4) 48:1.1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della morontia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tra i livelli materiale e </a:t>
            </a:r>
            <a:r>
              <a:rPr sz="1200" spc="-5" dirty="0">
                <a:latin typeface="Times New Roman"/>
                <a:cs typeface="Times New Roman"/>
              </a:rPr>
              <a:t>spirituale dell’esistenza  delle creature. Questa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è stata conosciuta </a:t>
            </a:r>
            <a:r>
              <a:rPr sz="1200" spc="-5" dirty="0">
                <a:latin typeface="Times New Roman"/>
                <a:cs typeface="Times New Roman"/>
              </a:rPr>
              <a:t>su Urantia fin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primi tempi del Principe Planetario. Di tanto </a:t>
            </a:r>
            <a:r>
              <a:rPr sz="1200" dirty="0">
                <a:latin typeface="Times New Roman"/>
                <a:cs typeface="Times New Roman"/>
              </a:rPr>
              <a:t>in tanto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stato 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insegnato </a:t>
            </a:r>
            <a:r>
              <a:rPr sz="1200" dirty="0">
                <a:latin typeface="Times New Roman"/>
                <a:cs typeface="Times New Roman"/>
              </a:rPr>
              <a:t>ai mortali, ed il </a:t>
            </a:r>
            <a:r>
              <a:rPr sz="1200" spc="-5" dirty="0">
                <a:latin typeface="Times New Roman"/>
                <a:cs typeface="Times New Roman"/>
              </a:rPr>
              <a:t>concetto, </a:t>
            </a:r>
            <a:r>
              <a:rPr sz="1200" dirty="0">
                <a:latin typeface="Times New Roman"/>
                <a:cs typeface="Times New Roman"/>
              </a:rPr>
              <a:t>in forma </a:t>
            </a:r>
            <a:r>
              <a:rPr sz="1200" spc="-5" dirty="0">
                <a:latin typeface="Times New Roman"/>
                <a:cs typeface="Times New Roman"/>
              </a:rPr>
              <a:t>distorta,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posto </a:t>
            </a:r>
            <a:r>
              <a:rPr sz="1200" spc="-5" dirty="0">
                <a:latin typeface="Times New Roman"/>
                <a:cs typeface="Times New Roman"/>
              </a:rPr>
              <a:t>nelle religioni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attuali.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(541.5) 48:1.2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morontiali sono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dell’ascensione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attraverso </a:t>
            </a:r>
            <a:r>
              <a:rPr sz="1200" dirty="0">
                <a:latin typeface="Times New Roman"/>
                <a:cs typeface="Times New Roman"/>
              </a:rPr>
              <a:t>i mondi di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progressione</a:t>
            </a:r>
            <a:endParaRPr sz="1200">
              <a:latin typeface="Times New Roman"/>
              <a:cs typeface="Times New Roman"/>
            </a:endParaRPr>
          </a:p>
          <a:p>
            <a:pPr marL="76200" marR="13462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dell’Universo locale. Soltanto </a:t>
            </a:r>
            <a:r>
              <a:rPr sz="1200" dirty="0">
                <a:latin typeface="Times New Roman"/>
                <a:cs typeface="Times New Roman"/>
              </a:rPr>
              <a:t>i sette mondi </a:t>
            </a:r>
            <a:r>
              <a:rPr sz="1200" spc="-5" dirty="0">
                <a:latin typeface="Times New Roman"/>
                <a:cs typeface="Times New Roman"/>
              </a:rPr>
              <a:t>che circondano </a:t>
            </a:r>
            <a:r>
              <a:rPr sz="1200" dirty="0">
                <a:latin typeface="Times New Roman"/>
                <a:cs typeface="Times New Roman"/>
              </a:rPr>
              <a:t>la sfera finalitaria </a:t>
            </a:r>
            <a:r>
              <a:rPr sz="1200" spc="-5" dirty="0">
                <a:latin typeface="Times New Roman"/>
                <a:cs typeface="Times New Roman"/>
              </a:rPr>
              <a:t>dei sistemi locali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 ma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cinquantasei </a:t>
            </a:r>
            <a:r>
              <a:rPr sz="1200" dirty="0">
                <a:latin typeface="Times New Roman"/>
                <a:cs typeface="Times New Roman"/>
              </a:rPr>
              <a:t>dimore di </a:t>
            </a:r>
            <a:r>
              <a:rPr sz="1200" spc="-5" dirty="0">
                <a:latin typeface="Times New Roman"/>
                <a:cs typeface="Times New Roman"/>
              </a:rPr>
              <a:t>transizione del sistema,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sfere superiori che sono </a:t>
            </a:r>
            <a:r>
              <a:rPr sz="1200" spc="-5" dirty="0">
                <a:latin typeface="Times New Roman"/>
                <a:cs typeface="Times New Roman"/>
              </a:rPr>
              <a:t>attorno alle capitali delle  costellazioni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dell’Universo,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chiamate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morontiali. Queste creazioni condividono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bellezza fisica </a:t>
            </a:r>
            <a:r>
              <a:rPr sz="1200" dirty="0">
                <a:latin typeface="Times New Roman"/>
                <a:cs typeface="Times New Roman"/>
              </a:rPr>
              <a:t>e lo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splendore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morontiale delle sfere </a:t>
            </a:r>
            <a:r>
              <a:rPr sz="1200" dirty="0">
                <a:latin typeface="Times New Roman"/>
                <a:cs typeface="Times New Roman"/>
              </a:rPr>
              <a:t>capitale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5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(541.6) 48:1.3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sfere architettoniche, ed hanno esattamente </a:t>
            </a:r>
            <a:r>
              <a:rPr sz="1200" dirty="0">
                <a:latin typeface="Times New Roman"/>
                <a:cs typeface="Times New Roman"/>
              </a:rPr>
              <a:t>il doppio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dei pianeti evoluti. </a:t>
            </a:r>
            <a:r>
              <a:rPr sz="1200" dirty="0">
                <a:latin typeface="Times New Roman"/>
                <a:cs typeface="Times New Roman"/>
              </a:rPr>
              <a:t>Tali  mondi </a:t>
            </a:r>
            <a:r>
              <a:rPr sz="1200" spc="-5" dirty="0">
                <a:latin typeface="Times New Roman"/>
                <a:cs typeface="Times New Roman"/>
              </a:rPr>
              <a:t>costruiti su richiesta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abbondano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metalli pesanti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cristalli, poiché possiedono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spc="-5" dirty="0">
                <a:latin typeface="Times New Roman"/>
                <a:cs typeface="Times New Roman"/>
              </a:rPr>
              <a:t>elementi fisici, </a:t>
            </a:r>
            <a:r>
              <a:rPr sz="1200" spc="1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anche esattamente cento 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un’organizzazione singolare dell’energia chiamata </a:t>
            </a:r>
            <a:r>
              <a:rPr sz="1200" i="1" spc="-5" dirty="0">
                <a:latin typeface="Times New Roman"/>
                <a:cs typeface="Times New Roman"/>
              </a:rPr>
              <a:t>materiale </a:t>
            </a:r>
            <a:r>
              <a:rPr sz="1200" i="1" dirty="0">
                <a:latin typeface="Times New Roman"/>
                <a:cs typeface="Times New Roman"/>
              </a:rPr>
              <a:t>morontiale.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 Maestri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abili da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rivoluzioni delle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primarie della </a:t>
            </a:r>
            <a:r>
              <a:rPr sz="1200" dirty="0">
                <a:latin typeface="Times New Roman"/>
                <a:cs typeface="Times New Roman"/>
              </a:rPr>
              <a:t>materia ed </a:t>
            </a:r>
            <a:r>
              <a:rPr sz="1200" spc="-5" dirty="0">
                <a:latin typeface="Times New Roman"/>
                <a:cs typeface="Times New Roman"/>
              </a:rPr>
              <a:t>allo  stesso tempo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associazioni d’energia </a:t>
            </a:r>
            <a:r>
              <a:rPr sz="1200" dirty="0">
                <a:latin typeface="Times New Roman"/>
                <a:cs typeface="Times New Roman"/>
              </a:rPr>
              <a:t>in modo da creare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sostanza.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9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(542.1) 48:1.4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morontiale iniziale </a:t>
            </a:r>
            <a:r>
              <a:rPr sz="1200" spc="-5" dirty="0">
                <a:latin typeface="Times New Roman"/>
                <a:cs typeface="Times New Roman"/>
              </a:rPr>
              <a:t>nei sistemi locali </a:t>
            </a:r>
            <a:r>
              <a:rPr sz="1200" dirty="0">
                <a:latin typeface="Times New Roman"/>
                <a:cs typeface="Times New Roman"/>
              </a:rPr>
              <a:t>è molto simile a </a:t>
            </a:r>
            <a:r>
              <a:rPr sz="1200" spc="-5" dirty="0">
                <a:latin typeface="Times New Roman"/>
                <a:cs typeface="Times New Roman"/>
              </a:rPr>
              <a:t>quella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divenendo meno  fisica e più propriamente </a:t>
            </a:r>
            <a:r>
              <a:rPr sz="1200" spc="-5" dirty="0">
                <a:latin typeface="Times New Roman"/>
                <a:cs typeface="Times New Roman"/>
              </a:rPr>
              <a:t>morontiale 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studio della costellazione.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avanzate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voi  </a:t>
            </a:r>
            <a:r>
              <a:rPr sz="1200" spc="-5" dirty="0">
                <a:latin typeface="Times New Roman"/>
                <a:cs typeface="Times New Roman"/>
              </a:rPr>
              <a:t>conquistate sempre </a:t>
            </a:r>
            <a:r>
              <a:rPr sz="1200" dirty="0">
                <a:latin typeface="Times New Roman"/>
                <a:cs typeface="Times New Roman"/>
              </a:rPr>
              <a:t>più livelli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(542.2) 48:1.5 </a:t>
            </a:r>
            <a:r>
              <a:rPr sz="1200" dirty="0">
                <a:latin typeface="Times New Roman"/>
                <a:cs typeface="Times New Roman"/>
              </a:rPr>
              <a:t>I Supervisori di </a:t>
            </a:r>
            <a:r>
              <a:rPr sz="1200" spc="-5" dirty="0">
                <a:latin typeface="Times New Roman"/>
                <a:cs typeface="Times New Roman"/>
              </a:rPr>
              <a:t>Potere Morontiale sono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un’unione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energie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spirituali, e di organizzare 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morontiale di </a:t>
            </a:r>
            <a:r>
              <a:rPr sz="1200" spc="-5" dirty="0">
                <a:latin typeface="Times New Roman"/>
                <a:cs typeface="Times New Roman"/>
              </a:rPr>
              <a:t>materializzazione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ricettiva alla </a:t>
            </a:r>
            <a:r>
              <a:rPr sz="1200" dirty="0">
                <a:latin typeface="Times New Roman"/>
                <a:cs typeface="Times New Roman"/>
              </a:rPr>
              <a:t>sovrapposizione di uno spirito </a:t>
            </a:r>
            <a:r>
              <a:rPr sz="1200" spc="-5" dirty="0">
                <a:latin typeface="Times New Roman"/>
                <a:cs typeface="Times New Roman"/>
              </a:rPr>
              <a:t>controllore. Quando  attraverserete </a:t>
            </a:r>
            <a:r>
              <a:rPr sz="1200" dirty="0">
                <a:latin typeface="Times New Roman"/>
                <a:cs typeface="Times New Roman"/>
              </a:rPr>
              <a:t>la vita morontiale 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pazienti ed </a:t>
            </a:r>
            <a:r>
              <a:rPr sz="1200" spc="-5" dirty="0">
                <a:latin typeface="Times New Roman"/>
                <a:cs typeface="Times New Roman"/>
              </a:rPr>
              <a:t>abili </a:t>
            </a:r>
            <a:r>
              <a:rPr sz="1200" dirty="0">
                <a:latin typeface="Times New Roman"/>
                <a:cs typeface="Times New Roman"/>
              </a:rPr>
              <a:t>Supervisori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vi </a:t>
            </a:r>
            <a:r>
              <a:rPr sz="1200" spc="-5" dirty="0">
                <a:latin typeface="Times New Roman"/>
                <a:cs typeface="Times New Roman"/>
              </a:rPr>
              <a:t>forniranno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570 </a:t>
            </a:r>
            <a:r>
              <a:rPr sz="1200" spc="-5" dirty="0">
                <a:latin typeface="Times New Roman"/>
                <a:cs typeface="Times New Roman"/>
              </a:rPr>
              <a:t>corpi morontiali,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per ogni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trasformazione </a:t>
            </a:r>
            <a:r>
              <a:rPr sz="1200" spc="-5" dirty="0">
                <a:latin typeface="Times New Roman"/>
                <a:cs typeface="Times New Roman"/>
              </a:rPr>
              <a:t>progressiva. Dal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lasciate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materiali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sarete costituiti </a:t>
            </a:r>
            <a:r>
              <a:rPr sz="1200" dirty="0">
                <a:latin typeface="Times New Roman"/>
                <a:cs typeface="Times New Roman"/>
              </a:rPr>
              <a:t>spiriti del </a:t>
            </a:r>
            <a:r>
              <a:rPr sz="1200" spc="-5" dirty="0">
                <a:latin typeface="Times New Roman"/>
                <a:cs typeface="Times New Roman"/>
              </a:rPr>
              <a:t>primo stadio su Salvington,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subirete esattamente </a:t>
            </a:r>
            <a:r>
              <a:rPr sz="1200" dirty="0">
                <a:latin typeface="Times New Roman"/>
                <a:cs typeface="Times New Roman"/>
              </a:rPr>
              <a:t>570 distinti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cambiamenti</a:t>
            </a:r>
            <a:endParaRPr sz="1200">
              <a:latin typeface="Times New Roman"/>
              <a:cs typeface="Times New Roman"/>
            </a:endParaRPr>
          </a:p>
          <a:p>
            <a:pPr marL="76200" marR="26035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morontiali d’ascensione. Otto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avvengono nel sistema, settantuno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e 491 nel </a:t>
            </a:r>
            <a:r>
              <a:rPr sz="1200" spc="-5" dirty="0">
                <a:latin typeface="Times New Roman"/>
                <a:cs typeface="Times New Roman"/>
              </a:rPr>
              <a:t>corso del soggiorno </a:t>
            </a:r>
            <a:r>
              <a:rPr sz="1200" spc="5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5630" cy="3959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461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(372.10) 33:7.6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questione </a:t>
            </a:r>
            <a:r>
              <a:rPr sz="1200" spc="-5" dirty="0">
                <a:latin typeface="Times New Roman"/>
                <a:cs typeface="Times New Roman"/>
              </a:rPr>
              <a:t>della riammissione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parte costituente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— quale un </a:t>
            </a:r>
            <a:r>
              <a:rPr sz="1200" spc="-5" dirty="0">
                <a:latin typeface="Times New Roman"/>
                <a:cs typeface="Times New Roman"/>
              </a:rPr>
              <a:t>sistema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</a:t>
            </a:r>
            <a:endParaRPr sz="1200">
              <a:latin typeface="Times New Roman"/>
              <a:cs typeface="Times New Roman"/>
            </a:endParaRPr>
          </a:p>
          <a:p>
            <a:pPr marL="546100" marR="75628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partecipare al pieno status spirituale della creazione locale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l’isolamento spirituale deve essere </a:t>
            </a:r>
            <a:r>
              <a:rPr sz="1200" dirty="0">
                <a:latin typeface="Times New Roman"/>
                <a:cs typeface="Times New Roman"/>
              </a:rPr>
              <a:t>decisa in  </a:t>
            </a:r>
            <a:r>
              <a:rPr sz="1200" spc="-5" dirty="0">
                <a:latin typeface="Times New Roman"/>
                <a:cs typeface="Times New Roman"/>
              </a:rPr>
              <a:t>concorso con </a:t>
            </a:r>
            <a:r>
              <a:rPr sz="1200" dirty="0">
                <a:latin typeface="Times New Roman"/>
                <a:cs typeface="Times New Roman"/>
              </a:rPr>
              <a:t>l’alta </a:t>
            </a:r>
            <a:r>
              <a:rPr sz="1200" spc="-5" dirty="0">
                <a:latin typeface="Times New Roman"/>
                <a:cs typeface="Times New Roman"/>
              </a:rPr>
              <a:t>assemblea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97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(373.1) 33:7.7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materie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sono finali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supremi. Non c’è appello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scappatoia alle </a:t>
            </a:r>
            <a:r>
              <a:rPr sz="1200" dirty="0">
                <a:latin typeface="Times New Roman"/>
                <a:cs typeface="Times New Roman"/>
              </a:rPr>
              <a:t>loro decisioni e  </a:t>
            </a:r>
            <a:r>
              <a:rPr sz="1200" spc="-5" dirty="0">
                <a:latin typeface="Times New Roman"/>
                <a:cs typeface="Times New Roman"/>
              </a:rPr>
              <a:t>decreti.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(373.2) 33:7.8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contese </a:t>
            </a:r>
            <a:r>
              <a:rPr sz="1200" dirty="0">
                <a:latin typeface="Times New Roman"/>
                <a:cs typeface="Times New Roman"/>
              </a:rPr>
              <a:t>umane </a:t>
            </a:r>
            <a:r>
              <a:rPr sz="1200" spc="-5" dirty="0">
                <a:latin typeface="Times New Roman"/>
                <a:cs typeface="Times New Roman"/>
              </a:rPr>
              <a:t>sembrino </a:t>
            </a:r>
            <a:r>
              <a:rPr sz="120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giudicate ingiustamente, </a:t>
            </a:r>
            <a:r>
              <a:rPr sz="1200" dirty="0">
                <a:latin typeface="Times New Roman"/>
                <a:cs typeface="Times New Roman"/>
              </a:rPr>
              <a:t>nell’Universo la </a:t>
            </a:r>
            <a:r>
              <a:rPr sz="1200" spc="-5" dirty="0">
                <a:latin typeface="Times New Roman"/>
                <a:cs typeface="Times New Roman"/>
              </a:rPr>
              <a:t>giustizia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736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l’equità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prevalgono. Voi </a:t>
            </a:r>
            <a:r>
              <a:rPr sz="1200" dirty="0">
                <a:latin typeface="Times New Roman"/>
                <a:cs typeface="Times New Roman"/>
              </a:rPr>
              <a:t>vivete in un Universo </a:t>
            </a:r>
            <a:r>
              <a:rPr sz="1200" spc="-5" dirty="0">
                <a:latin typeface="Times New Roman"/>
                <a:cs typeface="Times New Roman"/>
              </a:rPr>
              <a:t>ben ordinato, </a:t>
            </a:r>
            <a:r>
              <a:rPr sz="1200" dirty="0">
                <a:latin typeface="Times New Roman"/>
                <a:cs typeface="Times New Roman"/>
              </a:rPr>
              <a:t>e presto o </a:t>
            </a:r>
            <a:r>
              <a:rPr sz="1200" spc="-5" dirty="0">
                <a:latin typeface="Times New Roman"/>
                <a:cs typeface="Times New Roman"/>
              </a:rPr>
              <a:t>tardi potete essere </a:t>
            </a:r>
            <a:r>
              <a:rPr sz="1200" dirty="0">
                <a:latin typeface="Times New Roman"/>
                <a:cs typeface="Times New Roman"/>
              </a:rPr>
              <a:t>certi di </a:t>
            </a:r>
            <a:r>
              <a:rPr sz="1200" spc="-5" dirty="0">
                <a:latin typeface="Times New Roman"/>
                <a:cs typeface="Times New Roman"/>
              </a:rPr>
              <a:t>essere trattati con </a:t>
            </a:r>
            <a:r>
              <a:rPr sz="1200" dirty="0">
                <a:latin typeface="Times New Roman"/>
                <a:cs typeface="Times New Roman"/>
              </a:rPr>
              <a:t>giustizia, 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con misericordia.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Le funzioni legislativa ed esecutiva</a:t>
            </a:r>
            <a:endParaRPr sz="1600">
              <a:latin typeface="Times New Roman"/>
              <a:cs typeface="Times New Roman"/>
            </a:endParaRPr>
          </a:p>
          <a:p>
            <a:pPr marL="88900" marR="55880">
              <a:lnSpc>
                <a:spcPct val="956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(373.3) 33:8.1 </a:t>
            </a:r>
            <a:r>
              <a:rPr sz="1200" spc="-5" dirty="0">
                <a:latin typeface="Times New Roman"/>
                <a:cs typeface="Times New Roman"/>
              </a:rPr>
              <a:t>Su Salvington,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non vi sono </a:t>
            </a:r>
            <a:r>
              <a:rPr sz="1200" spc="-5" dirty="0">
                <a:latin typeface="Times New Roman"/>
                <a:cs typeface="Times New Roman"/>
              </a:rPr>
              <a:t>veri corpi </a:t>
            </a:r>
            <a:r>
              <a:rPr sz="1200" dirty="0">
                <a:latin typeface="Times New Roman"/>
                <a:cs typeface="Times New Roman"/>
              </a:rPr>
              <a:t>legislativi. I mondi </a:t>
            </a:r>
            <a:r>
              <a:rPr sz="1200" spc="-5" dirty="0">
                <a:latin typeface="Times New Roman"/>
                <a:cs typeface="Times New Roman"/>
              </a:rPr>
              <a:t>capitale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si occupano  soprattutto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assemblee </a:t>
            </a:r>
            <a:r>
              <a:rPr sz="1200" dirty="0">
                <a:latin typeface="Times New Roman"/>
                <a:cs typeface="Times New Roman"/>
              </a:rPr>
              <a:t>legislative dell’Universo locale sono </a:t>
            </a:r>
            <a:r>
              <a:rPr sz="1200" spc="-5" dirty="0">
                <a:latin typeface="Times New Roman"/>
                <a:cs typeface="Times New Roman"/>
              </a:rPr>
              <a:t>situate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delle </a:t>
            </a:r>
            <a:r>
              <a:rPr sz="1200" dirty="0">
                <a:latin typeface="Times New Roman"/>
                <a:cs typeface="Times New Roman"/>
              </a:rPr>
              <a:t>cento costellazioni. I sistemi </a:t>
            </a:r>
            <a:r>
              <a:rPr sz="1200" spc="-5" dirty="0">
                <a:latin typeface="Times New Roman"/>
                <a:cs typeface="Times New Roman"/>
              </a:rPr>
              <a:t>si  occupano </a:t>
            </a:r>
            <a:r>
              <a:rPr sz="1200" dirty="0">
                <a:latin typeface="Times New Roman"/>
                <a:cs typeface="Times New Roman"/>
              </a:rPr>
              <a:t>principalmente </a:t>
            </a:r>
            <a:r>
              <a:rPr sz="1200" spc="-5" dirty="0">
                <a:latin typeface="Times New Roman"/>
                <a:cs typeface="Times New Roman"/>
              </a:rPr>
              <a:t>del lavoro esecutivo ed </a:t>
            </a:r>
            <a:r>
              <a:rPr sz="1200" dirty="0">
                <a:latin typeface="Times New Roman"/>
                <a:cs typeface="Times New Roman"/>
              </a:rPr>
              <a:t>amministrativo </a:t>
            </a:r>
            <a:r>
              <a:rPr sz="1200" spc="-5" dirty="0">
                <a:latin typeface="Times New Roman"/>
                <a:cs typeface="Times New Roman"/>
              </a:rPr>
              <a:t>delle creazioni locali.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di Sistema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fanno  osservare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mandati legislativi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governanti delle costellazioni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danno </a:t>
            </a:r>
            <a:r>
              <a:rPr sz="1200" dirty="0">
                <a:latin typeface="Times New Roman"/>
                <a:cs typeface="Times New Roman"/>
              </a:rPr>
              <a:t>esecuzione </a:t>
            </a:r>
            <a:r>
              <a:rPr sz="1200" spc="-5" dirty="0">
                <a:latin typeface="Times New Roman"/>
                <a:cs typeface="Times New Roman"/>
              </a:rPr>
              <a:t>ai decreti giudiziali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alte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corti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924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(373.4) 33:8.2 </a:t>
            </a:r>
            <a:r>
              <a:rPr sz="1200" spc="-5" dirty="0">
                <a:latin typeface="Times New Roman"/>
                <a:cs typeface="Times New Roman"/>
              </a:rPr>
              <a:t>Benché nella capitale </a:t>
            </a:r>
            <a:r>
              <a:rPr sz="1200" dirty="0">
                <a:latin typeface="Times New Roman"/>
                <a:cs typeface="Times New Roman"/>
              </a:rPr>
              <a:t>dell’Universo 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vigore </a:t>
            </a:r>
            <a:r>
              <a:rPr sz="1200" dirty="0">
                <a:latin typeface="Times New Roman"/>
                <a:cs typeface="Times New Roman"/>
              </a:rPr>
              <a:t>una vera </a:t>
            </a:r>
            <a:r>
              <a:rPr sz="1200" spc="-5" dirty="0">
                <a:latin typeface="Times New Roman"/>
                <a:cs typeface="Times New Roman"/>
              </a:rPr>
              <a:t>legislazione, operano su Salvington diverse assemblee </a:t>
            </a:r>
            <a:r>
              <a:rPr sz="1200" dirty="0">
                <a:latin typeface="Times New Roman"/>
                <a:cs typeface="Times New Roman"/>
              </a:rPr>
              <a:t>di  consultazione e di </a:t>
            </a:r>
            <a:r>
              <a:rPr sz="1200" spc="-5" dirty="0">
                <a:latin typeface="Times New Roman"/>
                <a:cs typeface="Times New Roman"/>
              </a:rPr>
              <a:t>ricerca, variamente costituite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condotte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loro attribuzioni ed al loro scopo. Alcune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permanenti;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si sciolgono al raggiungimento </a:t>
            </a:r>
            <a:r>
              <a:rPr sz="1200" dirty="0">
                <a:latin typeface="Times New Roman"/>
                <a:cs typeface="Times New Roman"/>
              </a:rPr>
              <a:t>del 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obiettivo.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07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(542.3) 48:1.6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incarnazione </a:t>
            </a:r>
            <a:r>
              <a:rPr sz="1200" dirty="0">
                <a:latin typeface="Times New Roman"/>
                <a:cs typeface="Times New Roman"/>
              </a:rPr>
              <a:t>lo spirito divino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in voi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come una cosa a parte — in </a:t>
            </a:r>
            <a:r>
              <a:rPr sz="1200" spc="-5" dirty="0">
                <a:latin typeface="Times New Roman"/>
                <a:cs typeface="Times New Roman"/>
              </a:rPr>
              <a:t>realtà come un’invasione  dell’uomo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conferito dal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Universale. Ma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diverrà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e via via </a:t>
            </a:r>
            <a:r>
              <a:rPr sz="1200" spc="-5" dirty="0">
                <a:latin typeface="Times New Roman"/>
                <a:cs typeface="Times New Roman"/>
              </a:rPr>
              <a:t>che passerete </a:t>
            </a:r>
            <a:r>
              <a:rPr sz="1200" dirty="0">
                <a:latin typeface="Times New Roman"/>
                <a:cs typeface="Times New Roman"/>
              </a:rPr>
              <a:t>in successione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le 570 trasformazioni </a:t>
            </a:r>
            <a:r>
              <a:rPr sz="1200" spc="-5" dirty="0">
                <a:latin typeface="Times New Roman"/>
                <a:cs typeface="Times New Roman"/>
              </a:rPr>
              <a:t>progressive, ascenderete dallo stato materiale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844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(542.4) 48:1.7 </a:t>
            </a:r>
            <a:r>
              <a:rPr sz="1200" spc="-5" dirty="0">
                <a:latin typeface="Times New Roman"/>
                <a:cs typeface="Times New Roman"/>
              </a:rPr>
              <a:t>Paolo sapeva dell’esistenza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realtà dei materiali morontiali, perché </a:t>
            </a:r>
            <a:r>
              <a:rPr sz="1200" dirty="0">
                <a:latin typeface="Times New Roman"/>
                <a:cs typeface="Times New Roman"/>
              </a:rPr>
              <a:t>scrisse: </a:t>
            </a:r>
            <a:r>
              <a:rPr sz="1200" spc="-5" dirty="0">
                <a:latin typeface="Times New Roman"/>
                <a:cs typeface="Times New Roman"/>
              </a:rPr>
              <a:t>“Essi </a:t>
            </a:r>
            <a:r>
              <a:rPr sz="1200" dirty="0">
                <a:latin typeface="Times New Roman"/>
                <a:cs typeface="Times New Roman"/>
              </a:rPr>
              <a:t>hanno in 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sostanza migliore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resistente.”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materiali morontiali sono reali, fisici, </a:t>
            </a:r>
            <a:r>
              <a:rPr sz="1200" dirty="0">
                <a:latin typeface="Times New Roman"/>
                <a:cs typeface="Times New Roman"/>
              </a:rPr>
              <a:t>così come </a:t>
            </a:r>
            <a:r>
              <a:rPr sz="1200" spc="-5" dirty="0">
                <a:latin typeface="Times New Roman"/>
                <a:cs typeface="Times New Roman"/>
              </a:rPr>
              <a:t>nella “città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1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fondamenta,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costruttore </a:t>
            </a:r>
            <a:r>
              <a:rPr sz="1200" spc="-5" dirty="0">
                <a:latin typeface="Times New Roman"/>
                <a:cs typeface="Times New Roman"/>
              </a:rPr>
              <a:t>ed artefice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Dio”.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sfere meravigliose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“un paese </a:t>
            </a:r>
            <a:r>
              <a:rPr sz="1200" dirty="0">
                <a:latin typeface="Times New Roman"/>
                <a:cs typeface="Times New Roman"/>
              </a:rPr>
              <a:t>migliore, </a:t>
            </a:r>
            <a:r>
              <a:rPr sz="1200" spc="-5" dirty="0">
                <a:latin typeface="Times New Roman"/>
                <a:cs typeface="Times New Roman"/>
              </a:rPr>
              <a:t>cioè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paese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celeste”.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Supervisori di Potere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Morontiale</a:t>
            </a:r>
            <a:endParaRPr sz="1600">
              <a:latin typeface="Times New Roman"/>
              <a:cs typeface="Times New Roman"/>
            </a:endParaRPr>
          </a:p>
          <a:p>
            <a:pPr marL="76200" marR="4540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(542.5) 48:2.1 </a:t>
            </a:r>
            <a:r>
              <a:rPr sz="1200" spc="-5" dirty="0">
                <a:latin typeface="Times New Roman"/>
                <a:cs typeface="Times New Roman"/>
              </a:rPr>
              <a:t>Questi esseri straordinari si occupano esclusivamente della </a:t>
            </a:r>
            <a:r>
              <a:rPr sz="1200" dirty="0">
                <a:latin typeface="Times New Roman"/>
                <a:cs typeface="Times New Roman"/>
              </a:rPr>
              <a:t>supervisione </a:t>
            </a:r>
            <a:r>
              <a:rPr sz="1200" spc="-5" dirty="0">
                <a:latin typeface="Times New Roman"/>
                <a:cs typeface="Times New Roman"/>
              </a:rPr>
              <a:t>delle attività che rappresentano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combinazione operativa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spirituali e fisiche o semimateriali.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esclusivamente consacrati al ministero della  progressione morontiale. Non tanto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assistano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durante 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piuttosto rendono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possibile</a:t>
            </a:r>
            <a:endParaRPr sz="1200">
              <a:latin typeface="Times New Roman"/>
              <a:cs typeface="Times New Roman"/>
            </a:endParaRPr>
          </a:p>
          <a:p>
            <a:pPr marL="76200" marR="2038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l’ambiente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morontiali che </a:t>
            </a:r>
            <a:r>
              <a:rPr sz="1200" dirty="0">
                <a:latin typeface="Times New Roman"/>
                <a:cs typeface="Times New Roman"/>
              </a:rPr>
              <a:t>progrediscono.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canali del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morontiale che </a:t>
            </a:r>
            <a:r>
              <a:rPr sz="1200" dirty="0">
                <a:latin typeface="Times New Roman"/>
                <a:cs typeface="Times New Roman"/>
              </a:rPr>
              <a:t>sostengono </a:t>
            </a:r>
            <a:r>
              <a:rPr sz="1200" spc="-5" dirty="0">
                <a:latin typeface="Times New Roman"/>
                <a:cs typeface="Times New Roman"/>
              </a:rPr>
              <a:t>ed  energizzano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transizione.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724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(542.6) 48:2.2 </a:t>
            </a:r>
            <a:r>
              <a:rPr sz="1200" dirty="0">
                <a:latin typeface="Times New Roman"/>
                <a:cs typeface="Times New Roman"/>
              </a:rPr>
              <a:t>I Supervisori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sono la </a:t>
            </a:r>
            <a:r>
              <a:rPr sz="1200" spc="-5" dirty="0">
                <a:latin typeface="Times New Roman"/>
                <a:cs typeface="Times New Roman"/>
              </a:rPr>
              <a:t>progenie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locale. Essi </a:t>
            </a:r>
            <a:r>
              <a:rPr sz="1200" dirty="0">
                <a:latin typeface="Times New Roman"/>
                <a:cs typeface="Times New Roman"/>
              </a:rPr>
              <a:t>sono di tipo  </a:t>
            </a:r>
            <a:r>
              <a:rPr sz="1200" spc="-5" dirty="0">
                <a:latin typeface="Times New Roman"/>
                <a:cs typeface="Times New Roman"/>
              </a:rPr>
              <a:t>abbastanza uniforme,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differiscano </a:t>
            </a:r>
            <a:r>
              <a:rPr sz="1200" dirty="0">
                <a:latin typeface="Times New Roman"/>
                <a:cs typeface="Times New Roman"/>
              </a:rPr>
              <a:t>leggermente in </a:t>
            </a:r>
            <a:r>
              <a:rPr sz="1200" spc="-5" dirty="0">
                <a:latin typeface="Times New Roman"/>
                <a:cs typeface="Times New Roman"/>
              </a:rPr>
              <a:t>natura nelle </a:t>
            </a:r>
            <a:r>
              <a:rPr sz="1200" dirty="0">
                <a:latin typeface="Times New Roman"/>
                <a:cs typeface="Times New Roman"/>
              </a:rPr>
              <a:t>varie </a:t>
            </a:r>
            <a:r>
              <a:rPr sz="1200" spc="-5" dirty="0">
                <a:latin typeface="Times New Roman"/>
                <a:cs typeface="Times New Roman"/>
              </a:rPr>
              <a:t>creazioni locali.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per la loro funzione  </a:t>
            </a:r>
            <a:r>
              <a:rPr sz="1200" spc="-5" dirty="0">
                <a:latin typeface="Times New Roman"/>
                <a:cs typeface="Times New Roman"/>
              </a:rPr>
              <a:t>specifica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hanno bisogno </a:t>
            </a:r>
            <a:r>
              <a:rPr sz="1200" dirty="0">
                <a:latin typeface="Times New Roman"/>
                <a:cs typeface="Times New Roman"/>
              </a:rPr>
              <a:t>di alcuna preparazione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assumere le loro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responsabilità.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64830" cy="39096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2279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(542.7) 48:2.3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Morontiale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simultanea all’arrivo </a:t>
            </a:r>
            <a:r>
              <a:rPr sz="1200" dirty="0">
                <a:latin typeface="Times New Roman"/>
                <a:cs typeface="Times New Roman"/>
              </a:rPr>
              <a:t>del primo </a:t>
            </a:r>
            <a:r>
              <a:rPr sz="1200" spc="-5" dirty="0">
                <a:latin typeface="Times New Roman"/>
                <a:cs typeface="Times New Roman"/>
              </a:rPr>
              <a:t>sopravvivente </a:t>
            </a:r>
            <a:r>
              <a:rPr sz="1200" dirty="0">
                <a:latin typeface="Times New Roman"/>
                <a:cs typeface="Times New Roman"/>
              </a:rPr>
              <a:t>mortale sulle  rive di uno dei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mondi delle dimore in un </a:t>
            </a:r>
            <a:r>
              <a:rPr sz="1200" spc="-5" dirty="0">
                <a:latin typeface="Times New Roman"/>
                <a:cs typeface="Times New Roman"/>
              </a:rPr>
              <a:t>Universo locale.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mille e sono </a:t>
            </a:r>
            <a:r>
              <a:rPr sz="1200" spc="-5" dirty="0">
                <a:latin typeface="Times New Roman"/>
                <a:cs typeface="Times New Roman"/>
              </a:rPr>
              <a:t>classificati come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(542.8)  48:2.4 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Regolatori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. . . . . . . .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400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(542.9)  48:2.5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Coordinatori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. . . . . .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(542.10) 48:2.6 </a:t>
            </a:r>
            <a:r>
              <a:rPr sz="1200" dirty="0">
                <a:latin typeface="Times New Roman"/>
                <a:cs typeface="Times New Roman"/>
              </a:rPr>
              <a:t>3. Custodi </a:t>
            </a:r>
            <a:r>
              <a:rPr sz="1200" spc="-5" dirty="0">
                <a:latin typeface="Times New Roman"/>
                <a:cs typeface="Times New Roman"/>
              </a:rPr>
              <a:t>Planetari. </a:t>
            </a:r>
            <a:r>
              <a:rPr sz="1200" dirty="0">
                <a:latin typeface="Times New Roman"/>
                <a:cs typeface="Times New Roman"/>
              </a:rPr>
              <a:t>. . . . . . . . . .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(543.1) 48:2.7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Controllori Congiunti. </a:t>
            </a:r>
            <a:r>
              <a:rPr sz="1200" dirty="0">
                <a:latin typeface="Times New Roman"/>
                <a:cs typeface="Times New Roman"/>
              </a:rPr>
              <a:t>. . . . . . . .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(543.2) 48:2.8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Stabilizzatori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Collegamenti </a:t>
            </a:r>
            <a:r>
              <a:rPr sz="1200" dirty="0">
                <a:latin typeface="Times New Roman"/>
                <a:cs typeface="Times New Roman"/>
              </a:rPr>
              <a:t>. .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100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(543.3) 48:2.9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Assortitori Selettivi. </a:t>
            </a:r>
            <a:r>
              <a:rPr sz="1200" dirty="0">
                <a:latin typeface="Times New Roman"/>
                <a:cs typeface="Times New Roman"/>
              </a:rPr>
              <a:t>. . . . . . . . . .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(543.4) 48:2.10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Archivisti Associati </a:t>
            </a:r>
            <a:r>
              <a:rPr sz="1200" dirty="0">
                <a:latin typeface="Times New Roman"/>
                <a:cs typeface="Times New Roman"/>
              </a:rPr>
              <a:t>. . . . . . . . . .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" marR="2044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(543.5) 48:2.11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servono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nel loro Universo </a:t>
            </a:r>
            <a:r>
              <a:rPr sz="1200" dirty="0">
                <a:latin typeface="Times New Roman"/>
                <a:cs typeface="Times New Roman"/>
              </a:rPr>
              <a:t>natale.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diretti esclusivamente dall’attività spirituale  congiunta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d’Universo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d’Universo, </a:t>
            </a:r>
            <a:r>
              <a:rPr sz="1200" dirty="0">
                <a:latin typeface="Times New Roman"/>
                <a:cs typeface="Times New Roman"/>
              </a:rPr>
              <a:t>ma per 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gruppo che si autogoverna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pienamente.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Mantengono </a:t>
            </a:r>
            <a:r>
              <a:rPr sz="1200" dirty="0">
                <a:latin typeface="Times New Roman"/>
                <a:cs typeface="Times New Roman"/>
              </a:rPr>
              <a:t>un loro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sul primo 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di ciascun </a:t>
            </a:r>
            <a:r>
              <a:rPr sz="1200" spc="-5" dirty="0">
                <a:latin typeface="Times New Roman"/>
                <a:cs typeface="Times New Roman"/>
              </a:rPr>
              <a:t>sistema locale, </a:t>
            </a:r>
            <a:r>
              <a:rPr sz="1200" dirty="0">
                <a:latin typeface="Times New Roman"/>
                <a:cs typeface="Times New Roman"/>
              </a:rPr>
              <a:t>dove lavorano in </a:t>
            </a:r>
            <a:r>
              <a:rPr sz="1200" spc="-5" dirty="0">
                <a:latin typeface="Times New Roman"/>
                <a:cs typeface="Times New Roman"/>
              </a:rPr>
              <a:t>stretta </a:t>
            </a:r>
            <a:r>
              <a:rPr sz="1200" dirty="0">
                <a:latin typeface="Times New Roman"/>
                <a:cs typeface="Times New Roman"/>
              </a:rPr>
              <a:t>associazione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</a:t>
            </a:r>
            <a:r>
              <a:rPr sz="1200" dirty="0">
                <a:latin typeface="Times New Roman"/>
                <a:cs typeface="Times New Roman"/>
              </a:rPr>
              <a:t>e con i </a:t>
            </a:r>
            <a:r>
              <a:rPr sz="1200" spc="-5" dirty="0">
                <a:latin typeface="Times New Roman"/>
                <a:cs typeface="Times New Roman"/>
              </a:rPr>
              <a:t>serafini, </a:t>
            </a:r>
            <a:r>
              <a:rPr sz="1200" dirty="0">
                <a:latin typeface="Times New Roman"/>
                <a:cs typeface="Times New Roman"/>
              </a:rPr>
              <a:t>ma funzionano in un mondo </a:t>
            </a:r>
            <a:r>
              <a:rPr sz="1200" spc="-5" dirty="0">
                <a:latin typeface="Times New Roman"/>
                <a:cs typeface="Times New Roman"/>
              </a:rPr>
              <a:t>proprio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concerne 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dell’energia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l’applicazione dello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(543.6) 48:2.12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lavorano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ministri con </a:t>
            </a:r>
            <a:r>
              <a:rPr sz="1200" spc="-5" dirty="0">
                <a:latin typeface="Times New Roman"/>
                <a:cs typeface="Times New Roman"/>
              </a:rPr>
              <a:t>incarico temporaneo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con fenomeni supermateriali 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evoluzionari. Ma raramente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abitati;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lavorano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educativi superiori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Superuniverso, essendo  principalmente consacrati al regime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della </a:t>
            </a:r>
            <a:r>
              <a:rPr sz="1200" dirty="0">
                <a:latin typeface="Times New Roman"/>
                <a:cs typeface="Times New Roman"/>
              </a:rPr>
              <a:t>progressione morontiale in un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44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(543.7) 48:2.13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Regolatori dei </a:t>
            </a:r>
            <a:r>
              <a:rPr sz="1200" i="1" dirty="0">
                <a:latin typeface="Times New Roman"/>
                <a:cs typeface="Times New Roman"/>
              </a:rPr>
              <a:t>Circuiti. </a:t>
            </a:r>
            <a:r>
              <a:rPr sz="1200" spc="-5" dirty="0">
                <a:latin typeface="Times New Roman"/>
                <a:cs typeface="Times New Roman"/>
              </a:rPr>
              <a:t>Questi sono gli esseri straordinari che coordinano l’energia </a:t>
            </a:r>
            <a:r>
              <a:rPr sz="1200" dirty="0">
                <a:latin typeface="Times New Roman"/>
                <a:cs typeface="Times New Roman"/>
              </a:rPr>
              <a:t>fisica e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regolano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flusso nei canali separati delle sfere morontiali, quei circuiti </a:t>
            </a:r>
            <a:r>
              <a:rPr sz="1200" dirty="0">
                <a:latin typeface="Times New Roman"/>
                <a:cs typeface="Times New Roman"/>
              </a:rPr>
              <a:t>esclusivamente </a:t>
            </a:r>
            <a:r>
              <a:rPr sz="1200" spc="-5" dirty="0">
                <a:latin typeface="Times New Roman"/>
                <a:cs typeface="Times New Roman"/>
              </a:rPr>
              <a:t>planetari, limitati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singolo </a:t>
            </a:r>
            <a:r>
              <a:rPr sz="1200" dirty="0">
                <a:latin typeface="Times New Roman"/>
                <a:cs typeface="Times New Roman"/>
              </a:rPr>
              <a:t>mondo. I </a:t>
            </a:r>
            <a:r>
              <a:rPr sz="1200" spc="-5" dirty="0">
                <a:latin typeface="Times New Roman"/>
                <a:cs typeface="Times New Roman"/>
              </a:rPr>
              <a:t>circuiti  morontiali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distinti dai circuiti fisici </a:t>
            </a:r>
            <a:r>
              <a:rPr sz="1200" dirty="0">
                <a:latin typeface="Times New Roman"/>
                <a:cs typeface="Times New Roman"/>
              </a:rPr>
              <a:t>e da quelli spirituali dei mondi di </a:t>
            </a:r>
            <a:r>
              <a:rPr sz="1200" spc="-5" dirty="0">
                <a:latin typeface="Times New Roman"/>
                <a:cs typeface="Times New Roman"/>
              </a:rPr>
              <a:t>transizione;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supplementari ad essi.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vogliono  </a:t>
            </a:r>
            <a:r>
              <a:rPr sz="1200" dirty="0">
                <a:latin typeface="Times New Roman"/>
                <a:cs typeface="Times New Roman"/>
              </a:rPr>
              <a:t>milioni di </a:t>
            </a:r>
            <a:r>
              <a:rPr sz="1200" spc="-5" dirty="0">
                <a:latin typeface="Times New Roman"/>
                <a:cs typeface="Times New Roman"/>
              </a:rPr>
              <a:t>questi regolatori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energizzare </a:t>
            </a:r>
            <a:r>
              <a:rPr sz="1200" dirty="0">
                <a:latin typeface="Times New Roman"/>
                <a:cs typeface="Times New Roman"/>
              </a:rPr>
              <a:t>anche un solo sistema di mondi </a:t>
            </a:r>
            <a:r>
              <a:rPr sz="1200" spc="-5" dirty="0">
                <a:latin typeface="Times New Roman"/>
                <a:cs typeface="Times New Roman"/>
              </a:rPr>
              <a:t>delle dimore come </a:t>
            </a:r>
            <a:r>
              <a:rPr sz="1200" dirty="0">
                <a:latin typeface="Times New Roman"/>
                <a:cs typeface="Times New Roman"/>
              </a:rPr>
              <a:t>quello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01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(543.8) 48:2.14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regolatori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producono quei cambiamenti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energie materiali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assoggettano al controllo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 regolazione dei loro </a:t>
            </a:r>
            <a:r>
              <a:rPr sz="1200" dirty="0">
                <a:latin typeface="Times New Roman"/>
                <a:cs typeface="Times New Roman"/>
              </a:rPr>
              <a:t>associati.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generatori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come pure regolatori dei circuiti. </a:t>
            </a:r>
            <a:r>
              <a:rPr sz="1200" dirty="0">
                <a:latin typeface="Times New Roman"/>
                <a:cs typeface="Times New Roman"/>
              </a:rPr>
              <a:t>Come una  dinamo </a:t>
            </a:r>
            <a:r>
              <a:rPr sz="1200" spc="-5" dirty="0">
                <a:latin typeface="Times New Roman"/>
                <a:cs typeface="Times New Roman"/>
              </a:rPr>
              <a:t>apparentemente genera elettricità dall’atmosfera, così queste </a:t>
            </a:r>
            <a:r>
              <a:rPr sz="1200" dirty="0">
                <a:latin typeface="Times New Roman"/>
                <a:cs typeface="Times New Roman"/>
              </a:rPr>
              <a:t>dinamo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sembrano trasformare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energie  </a:t>
            </a:r>
            <a:r>
              <a:rPr sz="1200" spc="-5" dirty="0">
                <a:latin typeface="Times New Roman"/>
                <a:cs typeface="Times New Roman"/>
              </a:rPr>
              <a:t>sparse </a:t>
            </a:r>
            <a:r>
              <a:rPr sz="1200" dirty="0">
                <a:latin typeface="Times New Roman"/>
                <a:cs typeface="Times New Roman"/>
              </a:rPr>
              <a:t>ovunque nello spazio in </a:t>
            </a:r>
            <a:r>
              <a:rPr sz="1200" spc="-5" dirty="0">
                <a:latin typeface="Times New Roman"/>
                <a:cs typeface="Times New Roman"/>
              </a:rPr>
              <a:t>quei materiali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supervisori morontiali </a:t>
            </a:r>
            <a:r>
              <a:rPr sz="1200" dirty="0">
                <a:latin typeface="Times New Roman"/>
                <a:cs typeface="Times New Roman"/>
              </a:rPr>
              <a:t>introducono </a:t>
            </a:r>
            <a:r>
              <a:rPr sz="1200" spc="-5" dirty="0">
                <a:latin typeface="Times New Roman"/>
                <a:cs typeface="Times New Roman"/>
              </a:rPr>
              <a:t>nei corpi </a:t>
            </a:r>
            <a:r>
              <a:rPr sz="1200" dirty="0">
                <a:latin typeface="Times New Roman"/>
                <a:cs typeface="Times New Roman"/>
              </a:rPr>
              <a:t>e nelle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vitali dei </a:t>
            </a:r>
            <a:r>
              <a:rPr sz="1200" spc="-5" dirty="0">
                <a:latin typeface="Times New Roman"/>
                <a:cs typeface="Times New Roman"/>
              </a:rPr>
              <a:t>mortali  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(543.9) 48:2.15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Coordinatori </a:t>
            </a:r>
            <a:r>
              <a:rPr sz="1200" i="1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Sistemi. </a:t>
            </a:r>
            <a:r>
              <a:rPr sz="1200" dirty="0">
                <a:latin typeface="Times New Roman"/>
                <a:cs typeface="Times New Roman"/>
              </a:rPr>
              <a:t>Poiché ogni mondo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ha un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distinto </a:t>
            </a:r>
            <a:r>
              <a:rPr sz="1200" spc="-5" dirty="0">
                <a:latin typeface="Times New Roman"/>
                <a:cs typeface="Times New Roman"/>
              </a:rPr>
              <a:t>d’energia morontiale,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estremamente  difficile per gli </a:t>
            </a:r>
            <a:r>
              <a:rPr sz="1200" dirty="0">
                <a:latin typeface="Times New Roman"/>
                <a:cs typeface="Times New Roman"/>
              </a:rPr>
              <a:t>umani visualizzare </a:t>
            </a:r>
            <a:r>
              <a:rPr sz="1200" spc="-5" dirty="0">
                <a:latin typeface="Times New Roman"/>
                <a:cs typeface="Times New Roman"/>
              </a:rPr>
              <a:t>queste sfere.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 ogni </a:t>
            </a:r>
            <a:r>
              <a:rPr sz="1200" dirty="0">
                <a:latin typeface="Times New Roman"/>
                <a:cs typeface="Times New Roman"/>
              </a:rPr>
              <a:t>sfera successiva di </a:t>
            </a:r>
            <a:r>
              <a:rPr sz="1200" spc="-5" dirty="0">
                <a:latin typeface="Times New Roman"/>
                <a:cs typeface="Times New Roman"/>
              </a:rPr>
              <a:t>transizione,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troveranno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vegetale ed  ogni </a:t>
            </a:r>
            <a:r>
              <a:rPr sz="1200" dirty="0">
                <a:latin typeface="Times New Roman"/>
                <a:cs typeface="Times New Roman"/>
              </a:rPr>
              <a:t>altra </a:t>
            </a:r>
            <a:r>
              <a:rPr sz="1200" spc="-5" dirty="0">
                <a:latin typeface="Times New Roman"/>
                <a:cs typeface="Times New Roman"/>
              </a:rPr>
              <a:t>cosa pertinente all’esistenza morontiale progressivamente modificata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corrispondere alla crescente spiritualizzazione  dei sopravviventi </a:t>
            </a:r>
            <a:r>
              <a:rPr sz="1200" dirty="0">
                <a:latin typeface="Times New Roman"/>
                <a:cs typeface="Times New Roman"/>
              </a:rPr>
              <a:t>ascendenti. E poiché 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</a:t>
            </a:r>
            <a:r>
              <a:rPr sz="1200" dirty="0">
                <a:latin typeface="Times New Roman"/>
                <a:cs typeface="Times New Roman"/>
              </a:rPr>
              <a:t>mondo è individualizzato in tal modo, questi </a:t>
            </a:r>
            <a:r>
              <a:rPr sz="1200" spc="-5" dirty="0">
                <a:latin typeface="Times New Roman"/>
                <a:cs typeface="Times New Roman"/>
              </a:rPr>
              <a:t>coordinatori  operano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armonizzare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fondere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differenti 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in un’unità funzionale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associate </a:t>
            </a:r>
            <a:r>
              <a:rPr sz="1200" dirty="0">
                <a:latin typeface="Times New Roman"/>
                <a:cs typeface="Times New Roman"/>
              </a:rPr>
              <a:t>di un qualunque </a:t>
            </a:r>
            <a:r>
              <a:rPr sz="1200" spc="-5" dirty="0">
                <a:latin typeface="Times New Roman"/>
                <a:cs typeface="Times New Roman"/>
              </a:rPr>
              <a:t>gruppo  particolare.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689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39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(543.10) 48:2.16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progrediscono gradualmente dal fisico allo </a:t>
            </a:r>
            <a:r>
              <a:rPr sz="1200" dirty="0">
                <a:latin typeface="Times New Roman"/>
                <a:cs typeface="Times New Roman"/>
              </a:rPr>
              <a:t>spirituale a mano 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avanzano da un mondo  </a:t>
            </a:r>
            <a:r>
              <a:rPr sz="1200" spc="-5" dirty="0">
                <a:latin typeface="Times New Roman"/>
                <a:cs typeface="Times New Roman"/>
              </a:rPr>
              <a:t>morontiale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altro; </a:t>
            </a:r>
            <a:r>
              <a:rPr sz="1200" dirty="0">
                <a:latin typeface="Times New Roman"/>
                <a:cs typeface="Times New Roman"/>
              </a:rPr>
              <a:t>da qui 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fornire loro una scala ascendente di </a:t>
            </a:r>
            <a:r>
              <a:rPr sz="1200" spc="-5" dirty="0">
                <a:latin typeface="Times New Roman"/>
                <a:cs typeface="Times New Roman"/>
              </a:rPr>
              <a:t>sfere morontiali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scala ascendente </a:t>
            </a:r>
            <a:r>
              <a:rPr sz="1200" dirty="0">
                <a:latin typeface="Times New Roman"/>
                <a:cs typeface="Times New Roman"/>
              </a:rPr>
              <a:t>di forme  </a:t>
            </a:r>
            <a:r>
              <a:rPr sz="1200" spc="-5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(543.11) 48:2.17 </a:t>
            </a:r>
            <a:r>
              <a:rPr sz="1200" spc="-5" dirty="0">
                <a:latin typeface="Times New Roman"/>
                <a:cs typeface="Times New Roman"/>
              </a:rPr>
              <a:t>Quando gli ascendenti del </a:t>
            </a:r>
            <a:r>
              <a:rPr sz="1200" dirty="0">
                <a:latin typeface="Times New Roman"/>
                <a:cs typeface="Times New Roman"/>
              </a:rPr>
              <a:t>mondo delle </a:t>
            </a:r>
            <a:r>
              <a:rPr sz="1200" spc="-5" dirty="0">
                <a:latin typeface="Times New Roman"/>
                <a:cs typeface="Times New Roman"/>
              </a:rPr>
              <a:t>dimore passano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sfera ad un’altra sono </a:t>
            </a:r>
            <a:r>
              <a:rPr sz="1200" dirty="0">
                <a:latin typeface="Times New Roman"/>
                <a:cs typeface="Times New Roman"/>
              </a:rPr>
              <a:t>affidati dai </a:t>
            </a:r>
            <a:r>
              <a:rPr sz="1200" spc="-5" dirty="0">
                <a:latin typeface="Times New Roman"/>
                <a:cs typeface="Times New Roman"/>
              </a:rPr>
              <a:t>serafini trasportatori ai  ricevitori </a:t>
            </a:r>
            <a:r>
              <a:rPr sz="1200" dirty="0">
                <a:latin typeface="Times New Roman"/>
                <a:cs typeface="Times New Roman"/>
              </a:rPr>
              <a:t>dei coordinatori dei </a:t>
            </a:r>
            <a:r>
              <a:rPr sz="1200" spc="-5" dirty="0">
                <a:latin typeface="Times New Roman"/>
                <a:cs typeface="Times New Roman"/>
              </a:rPr>
              <a:t>sistemi nel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avanzato. </a:t>
            </a:r>
            <a:r>
              <a:rPr sz="1200" dirty="0">
                <a:latin typeface="Times New Roman"/>
                <a:cs typeface="Times New Roman"/>
              </a:rPr>
              <a:t>Qui vi sono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templi </a:t>
            </a:r>
            <a:r>
              <a:rPr sz="1200" spc="-5" dirty="0">
                <a:latin typeface="Times New Roman"/>
                <a:cs typeface="Times New Roman"/>
              </a:rPr>
              <a:t>speciali, situati al centro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ali a  </a:t>
            </a:r>
            <a:r>
              <a:rPr sz="1200" spc="-5" dirty="0">
                <a:latin typeface="Times New Roman"/>
                <a:cs typeface="Times New Roman"/>
              </a:rPr>
              <a:t>raggiera che </a:t>
            </a:r>
            <a:r>
              <a:rPr sz="1200" dirty="0">
                <a:latin typeface="Times New Roman"/>
                <a:cs typeface="Times New Roman"/>
              </a:rPr>
              <a:t>ospitano le stanze di </a:t>
            </a:r>
            <a:r>
              <a:rPr sz="1200" spc="-5" dirty="0">
                <a:latin typeface="Times New Roman"/>
                <a:cs typeface="Times New Roman"/>
              </a:rPr>
              <a:t>transizione, simili alle 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risurrezione del </a:t>
            </a:r>
            <a:r>
              <a:rPr sz="1200" dirty="0">
                <a:latin typeface="Times New Roman"/>
                <a:cs typeface="Times New Roman"/>
              </a:rPr>
              <a:t>mondo iniziale </a:t>
            </a:r>
            <a:r>
              <a:rPr sz="1200" spc="-5" dirty="0">
                <a:latin typeface="Times New Roman"/>
                <a:cs typeface="Times New Roman"/>
              </a:rPr>
              <a:t>d’accoglimento dei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</a:t>
            </a:r>
            <a:endParaRPr sz="1200">
              <a:latin typeface="Times New Roman"/>
              <a:cs typeface="Times New Roman"/>
            </a:endParaRPr>
          </a:p>
          <a:p>
            <a:pPr marL="76200" marR="27940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d’origine terrestre;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luoghi sono abilmente effettuati dai </a:t>
            </a:r>
            <a:r>
              <a:rPr sz="1200" dirty="0">
                <a:latin typeface="Times New Roman"/>
                <a:cs typeface="Times New Roman"/>
              </a:rPr>
              <a:t>coordinatori dei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necessari </a:t>
            </a:r>
            <a:r>
              <a:rPr sz="1200" dirty="0">
                <a:latin typeface="Times New Roman"/>
                <a:cs typeface="Times New Roman"/>
              </a:rPr>
              <a:t>cambiamenti di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delle  </a:t>
            </a:r>
            <a:r>
              <a:rPr sz="1200" spc="-5" dirty="0">
                <a:latin typeface="Times New Roman"/>
                <a:cs typeface="Times New Roman"/>
              </a:rPr>
              <a:t>creature. Tali </a:t>
            </a:r>
            <a:r>
              <a:rPr sz="1200" dirty="0">
                <a:latin typeface="Times New Roman"/>
                <a:cs typeface="Times New Roman"/>
              </a:rPr>
              <a:t>cambiamenti </a:t>
            </a:r>
            <a:r>
              <a:rPr sz="1200" spc="-5" dirty="0">
                <a:latin typeface="Times New Roman"/>
                <a:cs typeface="Times New Roman"/>
              </a:rPr>
              <a:t>iniziali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forme morontiali richiedono circa sette giorni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standard per essere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84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(544.1) 48:2.18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Custodi </a:t>
            </a:r>
            <a:r>
              <a:rPr sz="1200" i="1" spc="-5" dirty="0">
                <a:latin typeface="Times New Roman"/>
                <a:cs typeface="Times New Roman"/>
              </a:rPr>
              <a:t>Planetari.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mondo morontiale, </a:t>
            </a:r>
            <a:r>
              <a:rPr sz="1200" spc="-5" dirty="0">
                <a:latin typeface="Times New Roman"/>
                <a:cs typeface="Times New Roman"/>
              </a:rPr>
              <a:t>dalle sfere delle dimore alla capitale </a:t>
            </a:r>
            <a:r>
              <a:rPr sz="1200" dirty="0">
                <a:latin typeface="Times New Roman"/>
                <a:cs typeface="Times New Roman"/>
              </a:rPr>
              <a:t>dell’Universo, è </a:t>
            </a:r>
            <a:r>
              <a:rPr sz="1200" spc="-5" dirty="0">
                <a:latin typeface="Times New Roman"/>
                <a:cs typeface="Times New Roman"/>
              </a:rPr>
              <a:t>affidato </a:t>
            </a:r>
            <a:r>
              <a:rPr sz="1200" dirty="0">
                <a:latin typeface="Times New Roman"/>
                <a:cs typeface="Times New Roman"/>
              </a:rPr>
              <a:t>— per  </a:t>
            </a:r>
            <a:r>
              <a:rPr sz="1200" spc="-5" dirty="0">
                <a:latin typeface="Times New Roman"/>
                <a:cs typeface="Times New Roman"/>
              </a:rPr>
              <a:t>quanto concerne gli affari morontiali </a:t>
            </a:r>
            <a:r>
              <a:rPr sz="1200" dirty="0">
                <a:latin typeface="Times New Roman"/>
                <a:cs typeface="Times New Roman"/>
              </a:rPr>
              <a:t>— a </a:t>
            </a:r>
            <a:r>
              <a:rPr sz="1200" spc="-5" dirty="0">
                <a:latin typeface="Times New Roman"/>
                <a:cs typeface="Times New Roman"/>
              </a:rPr>
              <a:t>settanta guardiani. Essi 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planetario locale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morontiale  </a:t>
            </a:r>
            <a:r>
              <a:rPr sz="1200" spc="-5" dirty="0">
                <a:latin typeface="Times New Roman"/>
                <a:cs typeface="Times New Roman"/>
              </a:rPr>
              <a:t>suprema. Questo consiglio fornisce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forme morontiali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che atterrano </a:t>
            </a:r>
            <a:r>
              <a:rPr sz="1200" dirty="0">
                <a:latin typeface="Times New Roman"/>
                <a:cs typeface="Times New Roman"/>
              </a:rPr>
              <a:t>sulle sfere ed  autorizza </a:t>
            </a:r>
            <a:r>
              <a:rPr sz="1200" spc="-5" dirty="0">
                <a:latin typeface="Times New Roman"/>
                <a:cs typeface="Times New Roman"/>
              </a:rPr>
              <a:t>quei cambiamenti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forma della creatura che permettono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di procedere per la sfera </a:t>
            </a:r>
            <a:r>
              <a:rPr sz="1200" spc="-5" dirty="0">
                <a:latin typeface="Times New Roman"/>
                <a:cs typeface="Times New Roman"/>
              </a:rPr>
              <a:t>successiva. </a:t>
            </a:r>
            <a:r>
              <a:rPr sz="1200" dirty="0">
                <a:latin typeface="Times New Roman"/>
                <a:cs typeface="Times New Roman"/>
              </a:rPr>
              <a:t>Dopo  </a:t>
            </a:r>
            <a:r>
              <a:rPr sz="1200" spc="-5" dirty="0">
                <a:latin typeface="Times New Roman"/>
                <a:cs typeface="Times New Roman"/>
              </a:rPr>
              <a:t>aver attraversato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voi passerete da 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vita morontiale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un’altra senza </a:t>
            </a:r>
            <a:r>
              <a:rPr sz="1200" spc="-5" dirty="0">
                <a:latin typeface="Times New Roman"/>
                <a:cs typeface="Times New Roman"/>
              </a:rPr>
              <a:t>dover perdere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coscienza.</a:t>
            </a:r>
            <a:endParaRPr sz="1200">
              <a:latin typeface="Times New Roman"/>
              <a:cs typeface="Times New Roman"/>
            </a:endParaRPr>
          </a:p>
          <a:p>
            <a:pPr marL="76200" marR="27686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L’incoscienza </a:t>
            </a:r>
            <a:r>
              <a:rPr sz="1200" dirty="0">
                <a:latin typeface="Times New Roman"/>
                <a:cs typeface="Times New Roman"/>
              </a:rPr>
              <a:t>accompagna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metamorfosi </a:t>
            </a:r>
            <a:r>
              <a:rPr sz="1200" dirty="0">
                <a:latin typeface="Times New Roman"/>
                <a:cs typeface="Times New Roman"/>
              </a:rPr>
              <a:t>iniziali e le </a:t>
            </a:r>
            <a:r>
              <a:rPr sz="1200" spc="-5" dirty="0">
                <a:latin typeface="Times New Roman"/>
                <a:cs typeface="Times New Roman"/>
              </a:rPr>
              <a:t>transizioni successive </a:t>
            </a:r>
            <a:r>
              <a:rPr sz="1200" dirty="0">
                <a:latin typeface="Times New Roman"/>
                <a:cs typeface="Times New Roman"/>
              </a:rPr>
              <a:t>da un Universo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e da Havona </a:t>
            </a:r>
            <a:r>
              <a:rPr sz="1200" spc="-5" dirty="0">
                <a:latin typeface="Times New Roman"/>
                <a:cs typeface="Times New Roman"/>
              </a:rPr>
              <a:t>al 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749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(544.2) 48:2.19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Controllori </a:t>
            </a:r>
            <a:r>
              <a:rPr sz="1200" i="1" dirty="0">
                <a:latin typeface="Times New Roman"/>
                <a:cs typeface="Times New Roman"/>
              </a:rPr>
              <a:t>Congiunti.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questi esseri altamente </a:t>
            </a:r>
            <a:r>
              <a:rPr sz="1200" dirty="0">
                <a:latin typeface="Times New Roman"/>
                <a:cs typeface="Times New Roman"/>
              </a:rPr>
              <a:t>meccanici 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stazionato </a:t>
            </a:r>
            <a:r>
              <a:rPr sz="1200" spc="-5" dirty="0">
                <a:latin typeface="Times New Roman"/>
                <a:cs typeface="Times New Roman"/>
              </a:rPr>
              <a:t>al centro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unità  </a:t>
            </a:r>
            <a:r>
              <a:rPr sz="1200" spc="-5" dirty="0">
                <a:latin typeface="Times New Roman"/>
                <a:cs typeface="Times New Roman"/>
              </a:rPr>
              <a:t>amministrativa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mondo morontiale. Un controllore congiunto </a:t>
            </a:r>
            <a:r>
              <a:rPr sz="1200" dirty="0">
                <a:latin typeface="Times New Roman"/>
                <a:cs typeface="Times New Roman"/>
              </a:rPr>
              <a:t>è sensibile </a:t>
            </a:r>
            <a:r>
              <a:rPr sz="1200" spc="-5" dirty="0">
                <a:latin typeface="Times New Roman"/>
                <a:cs typeface="Times New Roman"/>
              </a:rPr>
              <a:t>alle energie fisiche,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morontiali, ed </a:t>
            </a:r>
            <a:r>
              <a:rPr sz="1200" dirty="0">
                <a:latin typeface="Times New Roman"/>
                <a:cs typeface="Times New Roman"/>
              </a:rPr>
              <a:t>è  funzionale </a:t>
            </a:r>
            <a:r>
              <a:rPr sz="1200" spc="-5" dirty="0">
                <a:latin typeface="Times New Roman"/>
                <a:cs typeface="Times New Roman"/>
              </a:rPr>
              <a:t>ad esse. A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sono sempre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due coordinatori dei sistemi, </a:t>
            </a:r>
            <a:r>
              <a:rPr sz="1200" spc="-5" dirty="0">
                <a:latin typeface="Times New Roman"/>
                <a:cs typeface="Times New Roman"/>
              </a:rPr>
              <a:t>quattro regolatori dei circuiti, </a:t>
            </a:r>
            <a:r>
              <a:rPr sz="1200" dirty="0">
                <a:latin typeface="Times New Roman"/>
                <a:cs typeface="Times New Roman"/>
              </a:rPr>
              <a:t>un custode 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ed uno stabilizzatore </a:t>
            </a:r>
            <a:r>
              <a:rPr sz="1200" spc="-5" dirty="0">
                <a:latin typeface="Times New Roman"/>
                <a:cs typeface="Times New Roman"/>
              </a:rPr>
              <a:t>dei collegamenti, nonché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archivista associato </a:t>
            </a:r>
            <a:r>
              <a:rPr sz="1200" dirty="0">
                <a:latin typeface="Times New Roman"/>
                <a:cs typeface="Times New Roman"/>
              </a:rPr>
              <a:t>od un </a:t>
            </a:r>
            <a:r>
              <a:rPr sz="1200" spc="-5" dirty="0">
                <a:latin typeface="Times New Roman"/>
                <a:cs typeface="Times New Roman"/>
              </a:rPr>
              <a:t>assortitore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selettivo.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245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44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(544.3) 48:2.20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Stabilizzatori </a:t>
            </a:r>
            <a:r>
              <a:rPr sz="1200" i="1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Collegamenti. </a:t>
            </a:r>
            <a:r>
              <a:rPr sz="1200" spc="-5" dirty="0">
                <a:latin typeface="Times New Roman"/>
                <a:cs typeface="Times New Roman"/>
              </a:rPr>
              <a:t>Questi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regolatori dell’energia </a:t>
            </a:r>
            <a:r>
              <a:rPr sz="1200" dirty="0">
                <a:latin typeface="Times New Roman"/>
                <a:cs typeface="Times New Roman"/>
              </a:rPr>
              <a:t>morontiale associata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forze </a:t>
            </a:r>
            <a:r>
              <a:rPr sz="1200" spc="-5" dirty="0">
                <a:latin typeface="Times New Roman"/>
                <a:cs typeface="Times New Roman"/>
              </a:rPr>
              <a:t>fisiche </a:t>
            </a:r>
            <a:r>
              <a:rPr sz="1200" dirty="0">
                <a:latin typeface="Times New Roman"/>
                <a:cs typeface="Times New Roman"/>
              </a:rPr>
              <a:t>e spirituali  </a:t>
            </a:r>
            <a:r>
              <a:rPr sz="1200" spc="-5" dirty="0">
                <a:latin typeface="Times New Roman"/>
                <a:cs typeface="Times New Roman"/>
              </a:rPr>
              <a:t>del regno.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rendono </a:t>
            </a:r>
            <a:r>
              <a:rPr sz="1200" dirty="0">
                <a:latin typeface="Times New Roman"/>
                <a:cs typeface="Times New Roman"/>
              </a:rPr>
              <a:t>possibile la </a:t>
            </a:r>
            <a:r>
              <a:rPr sz="1200" spc="-5" dirty="0">
                <a:latin typeface="Times New Roman"/>
                <a:cs typeface="Times New Roman"/>
              </a:rPr>
              <a:t>conversione dell’energia morontiale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materiale morontiale. L’intera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organizzazione</a:t>
            </a:r>
            <a:endParaRPr sz="1200">
              <a:latin typeface="Times New Roman"/>
              <a:cs typeface="Times New Roman"/>
            </a:endParaRPr>
          </a:p>
          <a:p>
            <a:pPr marL="88900" marR="1397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morontiale dell’esistenza </a:t>
            </a:r>
            <a:r>
              <a:rPr sz="1200" dirty="0">
                <a:latin typeface="Times New Roman"/>
                <a:cs typeface="Times New Roman"/>
              </a:rPr>
              <a:t>dipende </a:t>
            </a:r>
            <a:r>
              <a:rPr sz="1200" spc="-5" dirty="0">
                <a:latin typeface="Times New Roman"/>
                <a:cs typeface="Times New Roman"/>
              </a:rPr>
              <a:t>dagli stabilizzatori.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rallentano </a:t>
            </a:r>
            <a:r>
              <a:rPr sz="1200" dirty="0">
                <a:latin typeface="Times New Roman"/>
                <a:cs typeface="Times New Roman"/>
              </a:rPr>
              <a:t>le rivoluzioni </a:t>
            </a:r>
            <a:r>
              <a:rPr sz="1200" spc="-5" dirty="0">
                <a:latin typeface="Times New Roman"/>
                <a:cs typeface="Times New Roman"/>
              </a:rPr>
              <a:t>dell’energia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in cui può </a:t>
            </a:r>
            <a:r>
              <a:rPr sz="1200" spc="-5" dirty="0">
                <a:latin typeface="Times New Roman"/>
                <a:cs typeface="Times New Roman"/>
              </a:rPr>
              <a:t>diventare  fisica. Ma </a:t>
            </a:r>
            <a:r>
              <a:rPr sz="1200" dirty="0">
                <a:latin typeface="Times New Roman"/>
                <a:cs typeface="Times New Roman"/>
              </a:rPr>
              <a:t>io non ho termini </a:t>
            </a:r>
            <a:r>
              <a:rPr sz="1200" spc="-5" dirty="0">
                <a:latin typeface="Times New Roman"/>
                <a:cs typeface="Times New Roman"/>
              </a:rPr>
              <a:t>con cui poter comparare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illustrare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esseri.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supera totalmente </a:t>
            </a:r>
            <a:r>
              <a:rPr sz="1200" dirty="0">
                <a:latin typeface="Times New Roman"/>
                <a:cs typeface="Times New Roman"/>
              </a:rPr>
              <a:t>l’immaginazione 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25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(544.4) 48:2.21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Assortitori Selettivi.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progredite da una classe o da 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di un mondo morontiale </a:t>
            </a:r>
            <a:r>
              <a:rPr sz="1200" spc="-5" dirty="0">
                <a:latin typeface="Times New Roman"/>
                <a:cs typeface="Times New Roman"/>
              </a:rPr>
              <a:t>ad un’altra, </a:t>
            </a:r>
            <a:r>
              <a:rPr sz="1200" dirty="0">
                <a:latin typeface="Times New Roman"/>
                <a:cs typeface="Times New Roman"/>
              </a:rPr>
              <a:t>voi dovete  </a:t>
            </a:r>
            <a:r>
              <a:rPr sz="1200" spc="-5" dirty="0">
                <a:latin typeface="Times New Roman"/>
                <a:cs typeface="Times New Roman"/>
              </a:rPr>
              <a:t>essere riaccordati </a:t>
            </a:r>
            <a:r>
              <a:rPr sz="1200" dirty="0">
                <a:latin typeface="Times New Roman"/>
                <a:cs typeface="Times New Roman"/>
              </a:rPr>
              <a:t>o portati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sintonizzazione più alta,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compito degli assortitori selettivi mantenervi </a:t>
            </a:r>
            <a:r>
              <a:rPr sz="1200" dirty="0">
                <a:latin typeface="Times New Roman"/>
                <a:cs typeface="Times New Roman"/>
              </a:rPr>
              <a:t>in sincronia  </a:t>
            </a:r>
            <a:r>
              <a:rPr sz="1200" spc="-5" dirty="0">
                <a:latin typeface="Times New Roman"/>
                <a:cs typeface="Times New Roman"/>
              </a:rPr>
              <a:t>progressiva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(544.5) 48:2.22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forme </a:t>
            </a:r>
            <a:r>
              <a:rPr sz="1200" spc="-5" dirty="0">
                <a:latin typeface="Times New Roman"/>
                <a:cs typeface="Times New Roman"/>
              </a:rPr>
              <a:t>morontiali basilari </a:t>
            </a:r>
            <a:r>
              <a:rPr sz="1200" dirty="0">
                <a:latin typeface="Times New Roman"/>
                <a:cs typeface="Times New Roman"/>
              </a:rPr>
              <a:t>di vita e di </a:t>
            </a:r>
            <a:r>
              <a:rPr sz="1200" spc="-5" dirty="0">
                <a:latin typeface="Times New Roman"/>
                <a:cs typeface="Times New Roman"/>
              </a:rPr>
              <a:t>materia sono </a:t>
            </a:r>
            <a:r>
              <a:rPr sz="1200" dirty="0">
                <a:latin typeface="Times New Roman"/>
                <a:cs typeface="Times New Roman"/>
              </a:rPr>
              <a:t>identiche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primo mondo delle dimore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all’ultima 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di transizione </a:t>
            </a:r>
            <a:r>
              <a:rPr sz="1200" spc="-5" dirty="0">
                <a:latin typeface="Times New Roman"/>
                <a:cs typeface="Times New Roman"/>
              </a:rPr>
              <a:t>dell’Universo,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che si estende gradualmente dal materiale allo spirituale. </a:t>
            </a:r>
            <a:r>
              <a:rPr sz="1200" spc="-10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adattamento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creazione fondamentalmente uniforme, </a:t>
            </a:r>
            <a:r>
              <a:rPr sz="1200" dirty="0">
                <a:latin typeface="Times New Roman"/>
                <a:cs typeface="Times New Roman"/>
              </a:rPr>
              <a:t>ma di avanzamento e spiritualizzazione </a:t>
            </a:r>
            <a:r>
              <a:rPr sz="1200" spc="-5" dirty="0">
                <a:latin typeface="Times New Roman"/>
                <a:cs typeface="Times New Roman"/>
              </a:rPr>
              <a:t>progressivi,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effettuato  mediante questa </a:t>
            </a:r>
            <a:r>
              <a:rPr sz="1200" dirty="0">
                <a:latin typeface="Times New Roman"/>
                <a:cs typeface="Times New Roman"/>
              </a:rPr>
              <a:t>riaccordatura </a:t>
            </a:r>
            <a:r>
              <a:rPr sz="1200" spc="-5" dirty="0">
                <a:latin typeface="Times New Roman"/>
                <a:cs typeface="Times New Roman"/>
              </a:rPr>
              <a:t>selettiva. 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aggiustamento nel </a:t>
            </a:r>
            <a:r>
              <a:rPr sz="1200" dirty="0">
                <a:latin typeface="Times New Roman"/>
                <a:cs typeface="Times New Roman"/>
              </a:rPr>
              <a:t>meccanismo </a:t>
            </a:r>
            <a:r>
              <a:rPr sz="1200" spc="-5" dirty="0">
                <a:latin typeface="Times New Roman"/>
                <a:cs typeface="Times New Roman"/>
              </a:rPr>
              <a:t>della personalità </a:t>
            </a:r>
            <a:r>
              <a:rPr sz="1200" dirty="0">
                <a:latin typeface="Times New Roman"/>
                <a:cs typeface="Times New Roman"/>
              </a:rPr>
              <a:t>è equivalente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nuova 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nonostante voi </a:t>
            </a:r>
            <a:r>
              <a:rPr sz="1200" spc="-5" dirty="0">
                <a:latin typeface="Times New Roman"/>
                <a:cs typeface="Times New Roman"/>
              </a:rPr>
              <a:t>conserviate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forma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5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(544.6) 48:2.23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sottoporvi ripetutamente ai </a:t>
            </a:r>
            <a:r>
              <a:rPr sz="1200" dirty="0">
                <a:latin typeface="Times New Roman"/>
                <a:cs typeface="Times New Roman"/>
              </a:rPr>
              <a:t>test di </a:t>
            </a:r>
            <a:r>
              <a:rPr sz="1200" spc="-5" dirty="0">
                <a:latin typeface="Times New Roman"/>
                <a:cs typeface="Times New Roman"/>
              </a:rPr>
              <a:t>questi esaminatori, ed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mostrerete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adeguato progresso </a:t>
            </a:r>
            <a:r>
              <a:rPr sz="1200" dirty="0">
                <a:latin typeface="Times New Roman"/>
                <a:cs typeface="Times New Roman"/>
              </a:rPr>
              <a:t>spirituale  </a:t>
            </a:r>
            <a:r>
              <a:rPr sz="1200" spc="-5" dirty="0">
                <a:latin typeface="Times New Roman"/>
                <a:cs typeface="Times New Roman"/>
              </a:rPr>
              <a:t>essi certificheranno con piacere che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qualificati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avanzamento. Tali cambiamenti </a:t>
            </a:r>
            <a:r>
              <a:rPr sz="1200" dirty="0">
                <a:latin typeface="Times New Roman"/>
                <a:cs typeface="Times New Roman"/>
              </a:rPr>
              <a:t>progressivi </a:t>
            </a:r>
            <a:r>
              <a:rPr sz="1200" spc="-5" dirty="0">
                <a:latin typeface="Times New Roman"/>
                <a:cs typeface="Times New Roman"/>
              </a:rPr>
              <a:t>si traducono </a:t>
            </a:r>
            <a:r>
              <a:rPr sz="1200" dirty="0">
                <a:latin typeface="Times New Roman"/>
                <a:cs typeface="Times New Roman"/>
              </a:rPr>
              <a:t>in nuove  </a:t>
            </a:r>
            <a:r>
              <a:rPr sz="1200" spc="-5" dirty="0">
                <a:latin typeface="Times New Roman"/>
                <a:cs typeface="Times New Roman"/>
              </a:rPr>
              <a:t>reazioni all’ambiente </a:t>
            </a:r>
            <a:r>
              <a:rPr sz="1200" dirty="0">
                <a:latin typeface="Times New Roman"/>
                <a:cs typeface="Times New Roman"/>
              </a:rPr>
              <a:t>morontiale, </a:t>
            </a:r>
            <a:r>
              <a:rPr sz="1200" spc="-5" dirty="0">
                <a:latin typeface="Times New Roman"/>
                <a:cs typeface="Times New Roman"/>
              </a:rPr>
              <a:t>quali certe modificazioni nei bisogni alimentari </a:t>
            </a:r>
            <a:r>
              <a:rPr sz="1200" dirty="0">
                <a:latin typeface="Times New Roman"/>
                <a:cs typeface="Times New Roman"/>
              </a:rPr>
              <a:t>ed in numerose altre </a:t>
            </a:r>
            <a:r>
              <a:rPr sz="1200" spc="-5" dirty="0">
                <a:latin typeface="Times New Roman"/>
                <a:cs typeface="Times New Roman"/>
              </a:rPr>
              <a:t>pratiche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(544.7) 48:2.24 </a:t>
            </a:r>
            <a:r>
              <a:rPr sz="1200" spc="-5" dirty="0">
                <a:latin typeface="Times New Roman"/>
                <a:cs typeface="Times New Roman"/>
              </a:rPr>
              <a:t>Gli assortitori selettivi rendono </a:t>
            </a:r>
            <a:r>
              <a:rPr sz="1200" dirty="0">
                <a:latin typeface="Times New Roman"/>
                <a:cs typeface="Times New Roman"/>
              </a:rPr>
              <a:t>anche il </a:t>
            </a:r>
            <a:r>
              <a:rPr sz="1200" spc="-5" dirty="0">
                <a:latin typeface="Times New Roman"/>
                <a:cs typeface="Times New Roman"/>
              </a:rPr>
              <a:t>grande servizio </a:t>
            </a:r>
            <a:r>
              <a:rPr sz="1200" dirty="0">
                <a:latin typeface="Times New Roman"/>
                <a:cs typeface="Times New Roman"/>
              </a:rPr>
              <a:t>di riunire le </a:t>
            </a:r>
            <a:r>
              <a:rPr sz="1200" spc="-5" dirty="0">
                <a:latin typeface="Times New Roman"/>
                <a:cs typeface="Times New Roman"/>
              </a:rPr>
              <a:t>personalità morontiali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studio,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d’insegnamento </a:t>
            </a:r>
            <a:r>
              <a:rPr sz="1200" dirty="0">
                <a:latin typeface="Times New Roman"/>
                <a:cs typeface="Times New Roman"/>
              </a:rPr>
              <a:t>e di altri </a:t>
            </a:r>
            <a:r>
              <a:rPr sz="1200" spc="-5" dirty="0">
                <a:latin typeface="Times New Roman"/>
                <a:cs typeface="Times New Roman"/>
              </a:rPr>
              <a:t>progetti.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indicano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loro natura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funzioneranno meglio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temporanea.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864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74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(544.8) 48:2.25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Archivisti Associati.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morontia ha i </a:t>
            </a:r>
            <a:r>
              <a:rPr sz="1200" spc="-5" dirty="0">
                <a:latin typeface="Times New Roman"/>
                <a:cs typeface="Times New Roman"/>
              </a:rPr>
              <a:t>propri </a:t>
            </a:r>
            <a:r>
              <a:rPr sz="1200" dirty="0">
                <a:latin typeface="Times New Roman"/>
                <a:cs typeface="Times New Roman"/>
              </a:rPr>
              <a:t>archivisti, </a:t>
            </a:r>
            <a:r>
              <a:rPr sz="1200" spc="-5" dirty="0">
                <a:latin typeface="Times New Roman"/>
                <a:cs typeface="Times New Roman"/>
              </a:rPr>
              <a:t>che servono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gli </a:t>
            </a:r>
            <a:r>
              <a:rPr sz="1200" dirty="0">
                <a:latin typeface="Times New Roman"/>
                <a:cs typeface="Times New Roman"/>
              </a:rPr>
              <a:t>archivisti  </a:t>
            </a:r>
            <a:r>
              <a:rPr sz="1200" spc="-5" dirty="0">
                <a:latin typeface="Times New Roman"/>
                <a:cs typeface="Times New Roman"/>
              </a:rPr>
              <a:t>spirituali nella supervisione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custodia degli archivi </a:t>
            </a:r>
            <a:r>
              <a:rPr sz="1200" dirty="0">
                <a:latin typeface="Times New Roman"/>
                <a:cs typeface="Times New Roman"/>
              </a:rPr>
              <a:t>e di altri </a:t>
            </a:r>
            <a:r>
              <a:rPr sz="1200" spc="-5" dirty="0">
                <a:latin typeface="Times New Roman"/>
                <a:cs typeface="Times New Roman"/>
              </a:rPr>
              <a:t>dati indigeni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creazioni morontiali. Gli archivi morontiali  </a:t>
            </a:r>
            <a:r>
              <a:rPr sz="1200" dirty="0">
                <a:latin typeface="Times New Roman"/>
                <a:cs typeface="Times New Roman"/>
              </a:rPr>
              <a:t>sono a disposizione di </a:t>
            </a:r>
            <a:r>
              <a:rPr sz="1200" spc="-5" dirty="0">
                <a:latin typeface="Times New Roman"/>
                <a:cs typeface="Times New Roman"/>
              </a:rPr>
              <a:t>tutti 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(545.1) 48:2.26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regni morontiali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egualmente </a:t>
            </a:r>
            <a:r>
              <a:rPr sz="1200" dirty="0">
                <a:latin typeface="Times New Roman"/>
                <a:cs typeface="Times New Roman"/>
              </a:rPr>
              <a:t>accessibili </a:t>
            </a:r>
            <a:r>
              <a:rPr sz="1200" spc="-5" dirty="0">
                <a:latin typeface="Times New Roman"/>
                <a:cs typeface="Times New Roman"/>
              </a:rPr>
              <a:t>agli esseri materiali </a:t>
            </a:r>
            <a:r>
              <a:rPr sz="1200" dirty="0">
                <a:latin typeface="Times New Roman"/>
                <a:cs typeface="Times New Roman"/>
              </a:rPr>
              <a:t>e spirituali.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progressori  morontiali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resterete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pieno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il mondo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materiali, mentre discernerete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meglio  gli esseri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fraternizzerete 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loro. </a:t>
            </a:r>
            <a:r>
              <a:rPr sz="1200" spc="-5" dirty="0">
                <a:latin typeface="Times New Roman"/>
                <a:cs typeface="Times New Roman"/>
              </a:rPr>
              <a:t>Al 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della </a:t>
            </a:r>
            <a:r>
              <a:rPr sz="1200" dirty="0">
                <a:latin typeface="Times New Roman"/>
                <a:cs typeface="Times New Roman"/>
              </a:rPr>
              <a:t>morontia voi </a:t>
            </a:r>
            <a:r>
              <a:rPr sz="1200" spc="-5" dirty="0">
                <a:latin typeface="Times New Roman"/>
                <a:cs typeface="Times New Roman"/>
              </a:rPr>
              <a:t>avrete </a:t>
            </a:r>
            <a:r>
              <a:rPr sz="1200" spc="5" dirty="0">
                <a:latin typeface="Times New Roman"/>
                <a:cs typeface="Times New Roman"/>
              </a:rPr>
              <a:t>visto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 ordini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ad 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alcuni 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superiori, </a:t>
            </a:r>
            <a:r>
              <a:rPr sz="1200" dirty="0">
                <a:latin typeface="Times New Roman"/>
                <a:cs typeface="Times New Roman"/>
              </a:rPr>
              <a:t>quali i </a:t>
            </a:r>
            <a:r>
              <a:rPr sz="1200" spc="-5" dirty="0">
                <a:latin typeface="Times New Roman"/>
                <a:cs typeface="Times New Roman"/>
              </a:rPr>
              <a:t>Messaggeri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Compagni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Morontiali</a:t>
            </a:r>
            <a:endParaRPr sz="1600">
              <a:latin typeface="Times New Roman"/>
              <a:cs typeface="Times New Roman"/>
            </a:endParaRPr>
          </a:p>
          <a:p>
            <a:pPr marL="88900" marR="160655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(545.2) 48:3.1 </a:t>
            </a:r>
            <a:r>
              <a:rPr sz="1200" spc="-5" dirty="0">
                <a:latin typeface="Times New Roman"/>
                <a:cs typeface="Times New Roman"/>
              </a:rPr>
              <a:t>Questi ospiti dei </a:t>
            </a:r>
            <a:r>
              <a:rPr sz="1200" dirty="0">
                <a:latin typeface="Times New Roman"/>
                <a:cs typeface="Times New Roman"/>
              </a:rPr>
              <a:t>mondi delle dimore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progenie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un Universo </a:t>
            </a:r>
            <a:r>
              <a:rPr sz="1200" spc="-5" dirty="0">
                <a:latin typeface="Times New Roman"/>
                <a:cs typeface="Times New Roman"/>
              </a:rPr>
              <a:t>locale. 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di era in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centomila, ed </a:t>
            </a:r>
            <a:r>
              <a:rPr sz="1200" dirty="0">
                <a:latin typeface="Times New Roman"/>
                <a:cs typeface="Times New Roman"/>
              </a:rPr>
              <a:t>in Nebadon vi sono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miliardi di </a:t>
            </a:r>
            <a:r>
              <a:rPr sz="1200" spc="-5" dirty="0">
                <a:latin typeface="Times New Roman"/>
                <a:cs typeface="Times New Roman"/>
              </a:rPr>
              <a:t>questi esseri  straordinari.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3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(545.3) 48:3.2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Morontiali sono </a:t>
            </a:r>
            <a:r>
              <a:rPr sz="1200" spc="-5" dirty="0">
                <a:latin typeface="Times New Roman"/>
                <a:cs typeface="Times New Roman"/>
              </a:rPr>
              <a:t>preparati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dai </a:t>
            </a:r>
            <a:r>
              <a:rPr sz="1200" dirty="0">
                <a:latin typeface="Times New Roman"/>
                <a:cs typeface="Times New Roman"/>
              </a:rPr>
              <a:t>Melchizedek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speciale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Salvington;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passano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centrali Melchizedek.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servizio si estende dai </a:t>
            </a:r>
            <a:r>
              <a:rPr sz="1200" dirty="0">
                <a:latin typeface="Times New Roman"/>
                <a:cs typeface="Times New Roman"/>
              </a:rPr>
              <a:t>mondi delle dimore più bassi dei </a:t>
            </a:r>
            <a:r>
              <a:rPr sz="1200" spc="-5" dirty="0">
                <a:latin typeface="Times New Roman"/>
                <a:cs typeface="Times New Roman"/>
              </a:rPr>
              <a:t>sistemi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studio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s’incontrano raramente sui </a:t>
            </a:r>
            <a:r>
              <a:rPr sz="1200" dirty="0">
                <a:latin typeface="Times New Roman"/>
                <a:cs typeface="Times New Roman"/>
              </a:rPr>
              <a:t>mondi abitati. Essi </a:t>
            </a:r>
            <a:r>
              <a:rPr sz="1200" spc="-5" dirty="0">
                <a:latin typeface="Times New Roman"/>
                <a:cs typeface="Times New Roman"/>
              </a:rPr>
              <a:t>servono sotto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generale </a:t>
            </a:r>
            <a:r>
              <a:rPr sz="1200" spc="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sotto la </a:t>
            </a:r>
            <a:r>
              <a:rPr sz="1200" spc="-5" dirty="0">
                <a:latin typeface="Times New Roman"/>
                <a:cs typeface="Times New Roman"/>
              </a:rPr>
              <a:t>direzione diretta 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76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(545.4) 48:3.3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mantengono </a:t>
            </a:r>
            <a:r>
              <a:rPr sz="1200" dirty="0">
                <a:latin typeface="Times New Roman"/>
                <a:cs typeface="Times New Roman"/>
              </a:rPr>
              <a:t>diecimila </a:t>
            </a:r>
            <a:r>
              <a:rPr sz="1200" spc="-5" dirty="0">
                <a:latin typeface="Times New Roman"/>
                <a:cs typeface="Times New Roman"/>
              </a:rPr>
              <a:t>quartieri generali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— uno </a:t>
            </a:r>
            <a:r>
              <a:rPr sz="1200" spc="-5" dirty="0">
                <a:latin typeface="Times New Roman"/>
                <a:cs typeface="Times New Roman"/>
              </a:rPr>
              <a:t>su ciascun primo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delle dimore dei sistemi locali. Essi </a:t>
            </a:r>
            <a:r>
              <a:rPr sz="1200" dirty="0">
                <a:latin typeface="Times New Roman"/>
                <a:cs typeface="Times New Roman"/>
              </a:rPr>
              <a:t>sono un ordine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autogovernato </a:t>
            </a:r>
            <a:r>
              <a:rPr sz="1200" dirty="0">
                <a:latin typeface="Times New Roman"/>
                <a:cs typeface="Times New Roman"/>
              </a:rPr>
              <a:t>e sono, in </a:t>
            </a:r>
            <a:r>
              <a:rPr sz="1200" spc="-5" dirty="0">
                <a:latin typeface="Times New Roman"/>
                <a:cs typeface="Times New Roman"/>
              </a:rPr>
              <a:t>generale,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esseri 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leali;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tanto,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connessione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certe malaugurate </a:t>
            </a:r>
            <a:r>
              <a:rPr sz="1200" dirty="0">
                <a:latin typeface="Times New Roman"/>
                <a:cs typeface="Times New Roman"/>
              </a:rPr>
              <a:t>sollevazioni </a:t>
            </a:r>
            <a:r>
              <a:rPr sz="1200" spc="-5" dirty="0">
                <a:latin typeface="Times New Roman"/>
                <a:cs typeface="Times New Roman"/>
              </a:rPr>
              <a:t>celesti, </a:t>
            </a:r>
            <a:r>
              <a:rPr sz="1200" dirty="0">
                <a:latin typeface="Times New Roman"/>
                <a:cs typeface="Times New Roman"/>
              </a:rPr>
              <a:t>è risaputo </a:t>
            </a:r>
            <a:r>
              <a:rPr sz="1200" spc="-5" dirty="0">
                <a:latin typeface="Times New Roman"/>
                <a:cs typeface="Times New Roman"/>
              </a:rPr>
              <a:t>che si smarriscono.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Migliaia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2833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685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utili creature </a:t>
            </a:r>
            <a:r>
              <a:rPr sz="1200" dirty="0">
                <a:latin typeface="Times New Roman"/>
                <a:cs typeface="Times New Roman"/>
              </a:rPr>
              <a:t>andarono perdute </a:t>
            </a:r>
            <a:r>
              <a:rPr sz="1200" spc="-5" dirty="0">
                <a:latin typeface="Times New Roman"/>
                <a:cs typeface="Times New Roman"/>
              </a:rPr>
              <a:t>al tempo 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locale </a:t>
            </a:r>
            <a:r>
              <a:rPr sz="1200" dirty="0">
                <a:latin typeface="Times New Roman"/>
                <a:cs typeface="Times New Roman"/>
              </a:rPr>
              <a:t>dispone ora del </a:t>
            </a:r>
            <a:r>
              <a:rPr sz="1200" spc="-5" dirty="0">
                <a:latin typeface="Times New Roman"/>
                <a:cs typeface="Times New Roman"/>
              </a:rPr>
              <a:t>suo  intero contingente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esseri, poiché </a:t>
            </a:r>
            <a:r>
              <a:rPr sz="1200" dirty="0">
                <a:latin typeface="Times New Roman"/>
                <a:cs typeface="Times New Roman"/>
              </a:rPr>
              <a:t>le perdite dovute </a:t>
            </a:r>
            <a:r>
              <a:rPr sz="1200" spc="-5" dirty="0">
                <a:latin typeface="Times New Roman"/>
                <a:cs typeface="Times New Roman"/>
              </a:rPr>
              <a:t>alla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</a:t>
            </a:r>
            <a:r>
              <a:rPr sz="1200" dirty="0">
                <a:latin typeface="Times New Roman"/>
                <a:cs typeface="Times New Roman"/>
              </a:rPr>
              <a:t>compensate solo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recentemente.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1460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(545.5) 48:3.4 </a:t>
            </a:r>
            <a:r>
              <a:rPr sz="1200" spc="-5" dirty="0">
                <a:latin typeface="Times New Roman"/>
                <a:cs typeface="Times New Roman"/>
              </a:rPr>
              <a:t>Vi sono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tipi distinti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Compagni Morontiali: </a:t>
            </a:r>
            <a:r>
              <a:rPr sz="1200" dirty="0">
                <a:latin typeface="Times New Roman"/>
                <a:cs typeface="Times New Roman"/>
              </a:rPr>
              <a:t>un tipo è </a:t>
            </a:r>
            <a:r>
              <a:rPr sz="1200" spc="-5" dirty="0">
                <a:latin typeface="Times New Roman"/>
                <a:cs typeface="Times New Roman"/>
              </a:rPr>
              <a:t>grintoso, l’altro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riservato; </a:t>
            </a:r>
            <a:r>
              <a:rPr sz="1200" dirty="0">
                <a:latin typeface="Times New Roman"/>
                <a:cs typeface="Times New Roman"/>
              </a:rPr>
              <a:t>altrimenti </a:t>
            </a:r>
            <a:r>
              <a:rPr sz="1200" spc="-5" dirty="0">
                <a:latin typeface="Times New Roman"/>
                <a:cs typeface="Times New Roman"/>
              </a:rPr>
              <a:t>essi 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 uguale.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sono creature sessuate,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manifestano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affetto commovente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stupendo </a:t>
            </a:r>
            <a:r>
              <a:rPr sz="1200" dirty="0">
                <a:latin typeface="Times New Roman"/>
                <a:cs typeface="Times New Roman"/>
              </a:rPr>
              <a:t>l’uno per </a:t>
            </a:r>
            <a:r>
              <a:rPr sz="1200" spc="-5" dirty="0">
                <a:latin typeface="Times New Roman"/>
                <a:cs typeface="Times New Roman"/>
              </a:rPr>
              <a:t>l’altro. </a:t>
            </a:r>
            <a:r>
              <a:rPr sz="1200" dirty="0">
                <a:latin typeface="Times New Roman"/>
                <a:cs typeface="Times New Roman"/>
              </a:rPr>
              <a:t>E mentre non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10" dirty="0">
                <a:latin typeface="Times New Roman"/>
                <a:cs typeface="Times New Roman"/>
              </a:rPr>
              <a:t>può  </a:t>
            </a:r>
            <a:r>
              <a:rPr sz="1200" dirty="0">
                <a:latin typeface="Times New Roman"/>
                <a:cs typeface="Times New Roman"/>
              </a:rPr>
              <a:t>dire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vivano </a:t>
            </a:r>
            <a:r>
              <a:rPr sz="1200" spc="-5" dirty="0">
                <a:latin typeface="Times New Roman"/>
                <a:cs typeface="Times New Roman"/>
              </a:rPr>
              <a:t>associati nel senso materiale </a:t>
            </a:r>
            <a:r>
              <a:rPr sz="1200" dirty="0">
                <a:latin typeface="Times New Roman"/>
                <a:cs typeface="Times New Roman"/>
              </a:rPr>
              <a:t>(umano),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affini alle </a:t>
            </a:r>
            <a:r>
              <a:rPr sz="1200" dirty="0">
                <a:latin typeface="Times New Roman"/>
                <a:cs typeface="Times New Roman"/>
              </a:rPr>
              <a:t>razze umane </a:t>
            </a:r>
            <a:r>
              <a:rPr sz="1200" spc="-5" dirty="0">
                <a:latin typeface="Times New Roman"/>
                <a:cs typeface="Times New Roman"/>
              </a:rPr>
              <a:t>dell’ordine d’esistenza delle </a:t>
            </a:r>
            <a:r>
              <a:rPr sz="1200" dirty="0">
                <a:latin typeface="Times New Roman"/>
                <a:cs typeface="Times New Roman"/>
              </a:rPr>
              <a:t>creature.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creature intermedie dei </a:t>
            </a:r>
            <a:r>
              <a:rPr sz="1200" dirty="0">
                <a:latin typeface="Times New Roman"/>
                <a:cs typeface="Times New Roman"/>
              </a:rPr>
              <a:t>mondi sono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più prossimi a voi;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poi i </a:t>
            </a:r>
            <a:r>
              <a:rPr sz="1200" spc="-5" dirty="0">
                <a:latin typeface="Times New Roman"/>
                <a:cs typeface="Times New Roman"/>
              </a:rPr>
              <a:t>cherubini morontiali </a:t>
            </a:r>
            <a:r>
              <a:rPr sz="1200" dirty="0">
                <a:latin typeface="Times New Roman"/>
                <a:cs typeface="Times New Roman"/>
              </a:rPr>
              <a:t>e dopo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 Compagni  Morontiali.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341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(545.6) 48:3.5 </a:t>
            </a:r>
            <a:r>
              <a:rPr sz="1200" spc="-5" dirty="0">
                <a:latin typeface="Times New Roman"/>
                <a:cs typeface="Times New Roman"/>
              </a:rPr>
              <a:t>Questi compagni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affetto toccante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deliziosamente socievoli. Essi posseggono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distinte,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incontrerete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imparato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riconoscerli come classe,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discernerete presto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individualità.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si assomigliano </a:t>
            </a:r>
            <a:r>
              <a:rPr sz="1200" dirty="0">
                <a:latin typeface="Times New Roman"/>
                <a:cs typeface="Times New Roman"/>
              </a:rPr>
              <a:t>tutti; allo </a:t>
            </a:r>
            <a:r>
              <a:rPr sz="1200" spc="-5" dirty="0">
                <a:latin typeface="Times New Roman"/>
                <a:cs typeface="Times New Roman"/>
              </a:rPr>
              <a:t>stesso tempo ciascuno </a:t>
            </a:r>
            <a:r>
              <a:rPr sz="1200" dirty="0">
                <a:latin typeface="Times New Roman"/>
                <a:cs typeface="Times New Roman"/>
              </a:rPr>
              <a:t>di voi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distinta 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riconoscibile.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39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(545.7) 48:3.6 </a:t>
            </a:r>
            <a:r>
              <a:rPr sz="1200" spc="-5" dirty="0">
                <a:latin typeface="Times New Roman"/>
                <a:cs typeface="Times New Roman"/>
              </a:rPr>
              <a:t>Una certa </a:t>
            </a:r>
            <a:r>
              <a:rPr sz="1200" dirty="0">
                <a:latin typeface="Times New Roman"/>
                <a:cs typeface="Times New Roman"/>
              </a:rPr>
              <a:t>idea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Compagni </a:t>
            </a:r>
            <a:r>
              <a:rPr sz="1200" dirty="0">
                <a:latin typeface="Times New Roman"/>
                <a:cs typeface="Times New Roman"/>
              </a:rPr>
              <a:t>Morontiali può </a:t>
            </a:r>
            <a:r>
              <a:rPr sz="1200" spc="-5" dirty="0">
                <a:latin typeface="Times New Roman"/>
                <a:cs typeface="Times New Roman"/>
              </a:rPr>
              <a:t>essere derivata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seguente classificazione 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sistema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626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(545.8) 48:3.7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Guardiani dei </a:t>
            </a:r>
            <a:r>
              <a:rPr sz="1200" i="1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compiti specifici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loro associazione 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progressori morontiali. Questi compagni sono </a:t>
            </a:r>
            <a:r>
              <a:rPr sz="1200" dirty="0">
                <a:latin typeface="Times New Roman"/>
                <a:cs typeface="Times New Roman"/>
              </a:rPr>
              <a:t>responsabili di tutta la </a:t>
            </a:r>
            <a:r>
              <a:rPr sz="1200" spc="-5" dirty="0">
                <a:latin typeface="Times New Roman"/>
                <a:cs typeface="Times New Roman"/>
              </a:rPr>
              <a:t>carriera morontiale </a:t>
            </a:r>
            <a:r>
              <a:rPr sz="1200" dirty="0">
                <a:latin typeface="Times New Roman"/>
                <a:cs typeface="Times New Roman"/>
              </a:rPr>
              <a:t>e sono perciò i </a:t>
            </a:r>
            <a:r>
              <a:rPr sz="1200" spc="-5" dirty="0">
                <a:latin typeface="Times New Roman"/>
                <a:cs typeface="Times New Roman"/>
              </a:rPr>
              <a:t>coordinatori  del lavoro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ministri morontiali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transizione.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623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(546.1) 48:3.8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Accoglitori dei </a:t>
            </a:r>
            <a:r>
              <a:rPr sz="1200" i="1" dirty="0">
                <a:latin typeface="Times New Roman"/>
                <a:cs typeface="Times New Roman"/>
              </a:rPr>
              <a:t>Pellegrini e </a:t>
            </a:r>
            <a:r>
              <a:rPr sz="1200" i="1" spc="-5" dirty="0">
                <a:latin typeface="Times New Roman"/>
                <a:cs typeface="Times New Roman"/>
              </a:rPr>
              <a:t>Liberi Associatori.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compagni socievoli dei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arrivati 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dimore. </a:t>
            </a:r>
            <a:r>
              <a:rPr sz="1200" dirty="0">
                <a:latin typeface="Times New Roman"/>
                <a:cs typeface="Times New Roman"/>
              </a:rPr>
              <a:t>Uno di loro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certamente pronto </a:t>
            </a:r>
            <a:r>
              <a:rPr sz="1200" spc="-5" dirty="0">
                <a:latin typeface="Times New Roman"/>
                <a:cs typeface="Times New Roman"/>
              </a:rPr>
              <a:t>ad accogliervi </a:t>
            </a:r>
            <a:r>
              <a:rPr sz="1200" dirty="0">
                <a:latin typeface="Times New Roman"/>
                <a:cs typeface="Times New Roman"/>
              </a:rPr>
              <a:t>quando vi </a:t>
            </a:r>
            <a:r>
              <a:rPr sz="1200" spc="-5" dirty="0">
                <a:latin typeface="Times New Roman"/>
                <a:cs typeface="Times New Roman"/>
              </a:rPr>
              <a:t>risveglierete sul </a:t>
            </a:r>
            <a:r>
              <a:rPr sz="1200" dirty="0">
                <a:latin typeface="Times New Roman"/>
                <a:cs typeface="Times New Roman"/>
              </a:rPr>
              <a:t>mondo iniziale  </a:t>
            </a:r>
            <a:r>
              <a:rPr sz="1200" spc="-5" dirty="0">
                <a:latin typeface="Times New Roman"/>
                <a:cs typeface="Times New Roman"/>
              </a:rPr>
              <a:t>delle dimore dal </a:t>
            </a:r>
            <a:r>
              <a:rPr sz="1200" dirty="0">
                <a:latin typeface="Times New Roman"/>
                <a:cs typeface="Times New Roman"/>
              </a:rPr>
              <a:t>primo sonno di </a:t>
            </a:r>
            <a:r>
              <a:rPr sz="1200" spc="-5" dirty="0">
                <a:latin typeface="Times New Roman"/>
                <a:cs typeface="Times New Roman"/>
              </a:rPr>
              <a:t>transito del tempo,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farete l’esperienza della risurrezione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154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8419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carne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morontia. 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momento in cui </a:t>
            </a:r>
            <a:r>
              <a:rPr sz="1200" spc="-5" dirty="0">
                <a:latin typeface="Times New Roman"/>
                <a:cs typeface="Times New Roman"/>
              </a:rPr>
              <a:t>sarete così </a:t>
            </a:r>
            <a:r>
              <a:rPr sz="1200" dirty="0">
                <a:latin typeface="Times New Roman"/>
                <a:cs typeface="Times New Roman"/>
              </a:rPr>
              <a:t>ufficialmente </a:t>
            </a:r>
            <a:r>
              <a:rPr sz="1200" spc="-5" dirty="0">
                <a:latin typeface="Times New Roman"/>
                <a:cs typeface="Times New Roman"/>
              </a:rPr>
              <a:t>accolti </a:t>
            </a:r>
            <a:r>
              <a:rPr sz="1200" dirty="0">
                <a:latin typeface="Times New Roman"/>
                <a:cs typeface="Times New Roman"/>
              </a:rPr>
              <a:t>al vostro </a:t>
            </a:r>
            <a:r>
              <a:rPr sz="1200" spc="-5" dirty="0">
                <a:latin typeface="Times New Roman"/>
                <a:cs typeface="Times New Roman"/>
              </a:rPr>
              <a:t>risveglio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giorno 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lascerete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locale come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primo stadio,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Compagni Morontiali saranno sempre con  </a:t>
            </a:r>
            <a:r>
              <a:rPr sz="1200" dirty="0">
                <a:latin typeface="Times New Roman"/>
                <a:cs typeface="Times New Roman"/>
              </a:rPr>
              <a:t>voi.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768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(546.2) 48:3.9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permanenza agli </a:t>
            </a:r>
            <a:r>
              <a:rPr sz="1200" dirty="0">
                <a:latin typeface="Times New Roman"/>
                <a:cs typeface="Times New Roman"/>
              </a:rPr>
              <a:t>individui. </a:t>
            </a:r>
            <a:r>
              <a:rPr sz="1200" spc="-5" dirty="0">
                <a:latin typeface="Times New Roman"/>
                <a:cs typeface="Times New Roman"/>
              </a:rPr>
              <a:t>Un mortale ascendente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può avere un </a:t>
            </a:r>
            <a:r>
              <a:rPr sz="1200" spc="-5" dirty="0">
                <a:latin typeface="Times New Roman"/>
                <a:cs typeface="Times New Roman"/>
              </a:rPr>
              <a:t>compagno differente </a:t>
            </a:r>
            <a:r>
              <a:rPr sz="1200" dirty="0">
                <a:latin typeface="Times New Roman"/>
                <a:cs typeface="Times New Roman"/>
              </a:rPr>
              <a:t>in ciascuna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numerose </a:t>
            </a:r>
            <a:r>
              <a:rPr sz="1200" spc="-5" dirty="0">
                <a:latin typeface="Times New Roman"/>
                <a:cs typeface="Times New Roman"/>
              </a:rPr>
              <a:t>occasioni  successive, </a:t>
            </a:r>
            <a:r>
              <a:rPr sz="1200" dirty="0">
                <a:latin typeface="Times New Roman"/>
                <a:cs typeface="Times New Roman"/>
              </a:rPr>
              <a:t>oppure può </a:t>
            </a:r>
            <a:r>
              <a:rPr sz="1200" spc="-5" dirty="0">
                <a:latin typeface="Times New Roman"/>
                <a:cs typeface="Times New Roman"/>
              </a:rPr>
              <a:t>passare lunghi </a:t>
            </a:r>
            <a:r>
              <a:rPr sz="1200" dirty="0">
                <a:latin typeface="Times New Roman"/>
                <a:cs typeface="Times New Roman"/>
              </a:rPr>
              <a:t>periodi senza </a:t>
            </a:r>
            <a:r>
              <a:rPr sz="1200" spc="-5" dirty="0">
                <a:latin typeface="Times New Roman"/>
                <a:cs typeface="Times New Roman"/>
              </a:rPr>
              <a:t>averne. </a:t>
            </a:r>
            <a:r>
              <a:rPr sz="1200" dirty="0">
                <a:latin typeface="Times New Roman"/>
                <a:cs typeface="Times New Roman"/>
              </a:rPr>
              <a:t>Tutto dipende </a:t>
            </a:r>
            <a:r>
              <a:rPr sz="1200" spc="-5" dirty="0">
                <a:latin typeface="Times New Roman"/>
                <a:cs typeface="Times New Roman"/>
              </a:rPr>
              <a:t>dalle necessità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dal numero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disponibili.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(546.3) 48:3.10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Ospiti </a:t>
            </a:r>
            <a:r>
              <a:rPr sz="1200" i="1" dirty="0">
                <a:latin typeface="Times New Roman"/>
                <a:cs typeface="Times New Roman"/>
              </a:rPr>
              <a:t>dei Visitatori Celesti. </a:t>
            </a:r>
            <a:r>
              <a:rPr sz="1200" spc="-5" dirty="0">
                <a:latin typeface="Times New Roman"/>
                <a:cs typeface="Times New Roman"/>
              </a:rPr>
              <a:t>Queste graziose creature si </a:t>
            </a:r>
            <a:r>
              <a:rPr sz="1200" dirty="0">
                <a:latin typeface="Times New Roman"/>
                <a:cs typeface="Times New Roman"/>
              </a:rPr>
              <a:t>dedicano </a:t>
            </a:r>
            <a:r>
              <a:rPr sz="1200" spc="-5" dirty="0">
                <a:latin typeface="Times New Roman"/>
                <a:cs typeface="Times New Roman"/>
              </a:rPr>
              <a:t>ad intrattenere </a:t>
            </a:r>
            <a:r>
              <a:rPr sz="1200" dirty="0">
                <a:latin typeface="Times New Roman"/>
                <a:cs typeface="Times New Roman"/>
              </a:rPr>
              <a:t>i gruppi </a:t>
            </a:r>
            <a:r>
              <a:rPr sz="1200" spc="-5" dirty="0">
                <a:latin typeface="Times New Roman"/>
                <a:cs typeface="Times New Roman"/>
              </a:rPr>
              <a:t>superumani </a:t>
            </a:r>
            <a:r>
              <a:rPr sz="1200" dirty="0">
                <a:latin typeface="Times New Roman"/>
                <a:cs typeface="Times New Roman"/>
              </a:rPr>
              <a:t>di  visitatori studenti e di </a:t>
            </a:r>
            <a:r>
              <a:rPr sz="1200" spc="-5" dirty="0">
                <a:latin typeface="Times New Roman"/>
                <a:cs typeface="Times New Roman"/>
              </a:rPr>
              <a:t>altri esseri </a:t>
            </a:r>
            <a:r>
              <a:rPr sz="1200" dirty="0">
                <a:latin typeface="Times New Roman"/>
                <a:cs typeface="Times New Roman"/>
              </a:rPr>
              <a:t>celesti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trovano a </a:t>
            </a:r>
            <a:r>
              <a:rPr sz="1200" spc="-5" dirty="0">
                <a:latin typeface="Times New Roman"/>
                <a:cs typeface="Times New Roman"/>
              </a:rPr>
              <a:t>soggiornare 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transizione. Voi avrete ampie  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visitare ciascun regno che avrete raggiunto esperienzialmente. </a:t>
            </a:r>
            <a:r>
              <a:rPr sz="1200" dirty="0">
                <a:latin typeface="Times New Roman"/>
                <a:cs typeface="Times New Roman"/>
              </a:rPr>
              <a:t>I visitatori studenti hanno il </a:t>
            </a:r>
            <a:r>
              <a:rPr sz="1200" spc="-5" dirty="0">
                <a:latin typeface="Times New Roman"/>
                <a:cs typeface="Times New Roman"/>
              </a:rPr>
              <a:t>permesso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pianeti abitati, anche su quelli </a:t>
            </a:r>
            <a:r>
              <a:rPr sz="1200" spc="5" dirty="0">
                <a:latin typeface="Times New Roman"/>
                <a:cs typeface="Times New Roman"/>
              </a:rPr>
              <a:t>in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isolamento.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8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(546.4) 48:3.11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Coordinatori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Direttori </a:t>
            </a:r>
            <a:r>
              <a:rPr sz="1200" i="1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Collegamenti. </a:t>
            </a:r>
            <a:r>
              <a:rPr sz="1200" spc="-5" dirty="0">
                <a:latin typeface="Times New Roman"/>
                <a:cs typeface="Times New Roman"/>
              </a:rPr>
              <a:t>Questi compagni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dedicano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i rapporti  </a:t>
            </a:r>
            <a:r>
              <a:rPr sz="1200" spc="-5" dirty="0">
                <a:latin typeface="Times New Roman"/>
                <a:cs typeface="Times New Roman"/>
              </a:rPr>
              <a:t>morontiali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prevenire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confusioni.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istruttori del </a:t>
            </a:r>
            <a:r>
              <a:rPr sz="1200" spc="-5" dirty="0">
                <a:latin typeface="Times New Roman"/>
                <a:cs typeface="Times New Roman"/>
              </a:rPr>
              <a:t>comportamento sociale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progresso  morontiale, promuovendo corsi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ascendenti. </a:t>
            </a:r>
            <a:r>
              <a:rPr sz="1200" spc="-5" dirty="0">
                <a:latin typeface="Times New Roman"/>
                <a:cs typeface="Times New Roman"/>
              </a:rPr>
              <a:t>Essi occupano </a:t>
            </a:r>
            <a:r>
              <a:rPr sz="1200" dirty="0">
                <a:latin typeface="Times New Roman"/>
                <a:cs typeface="Times New Roman"/>
              </a:rPr>
              <a:t>aree </a:t>
            </a: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in cui  riuniscono i loro </a:t>
            </a:r>
            <a:r>
              <a:rPr sz="1200" spc="-5" dirty="0">
                <a:latin typeface="Times New Roman"/>
                <a:cs typeface="Times New Roman"/>
              </a:rPr>
              <a:t>allievi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appello </a:t>
            </a:r>
            <a:r>
              <a:rPr sz="1200" spc="-5" dirty="0">
                <a:latin typeface="Times New Roman"/>
                <a:cs typeface="Times New Roman"/>
              </a:rPr>
              <a:t>agli artigiani celesti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direttori </a:t>
            </a:r>
            <a:r>
              <a:rPr sz="1200" dirty="0">
                <a:latin typeface="Times New Roman"/>
                <a:cs typeface="Times New Roman"/>
              </a:rPr>
              <a:t>di retrospezione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l’abbellimento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programmi. Nel corso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entrerete </a:t>
            </a:r>
            <a:r>
              <a:rPr sz="1200" dirty="0">
                <a:latin typeface="Times New Roman"/>
                <a:cs typeface="Times New Roman"/>
              </a:rPr>
              <a:t>in intimo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76200" marR="22288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e vi </a:t>
            </a:r>
            <a:r>
              <a:rPr sz="1200" spc="-5" dirty="0">
                <a:latin typeface="Times New Roman"/>
                <a:cs typeface="Times New Roman"/>
              </a:rPr>
              <a:t>affezionerete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ad 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caso stabilirà se sarete associati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di tipo  </a:t>
            </a:r>
            <a:r>
              <a:rPr sz="1200" spc="-5" dirty="0">
                <a:latin typeface="Times New Roman"/>
                <a:cs typeface="Times New Roman"/>
              </a:rPr>
              <a:t>grintoso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riservato.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69480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489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(546.5) 48:3.12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Interpreti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Traduttori. </a:t>
            </a:r>
            <a:r>
              <a:rPr sz="1200" spc="-5" dirty="0">
                <a:latin typeface="Times New Roman"/>
                <a:cs typeface="Times New Roman"/>
              </a:rPr>
              <a:t>All’inizio della carriera sui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farete frequente ricorso agli  interpreti ed ai traduttori. Essi conoscono </a:t>
            </a:r>
            <a:r>
              <a:rPr sz="1200" dirty="0">
                <a:latin typeface="Times New Roman"/>
                <a:cs typeface="Times New Roman"/>
              </a:rPr>
              <a:t>e parlano tutte le </a:t>
            </a:r>
            <a:r>
              <a:rPr sz="1200" spc="-5" dirty="0">
                <a:latin typeface="Times New Roman"/>
                <a:cs typeface="Times New Roman"/>
              </a:rPr>
              <a:t>lingue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locale; </a:t>
            </a:r>
            <a:r>
              <a:rPr sz="1200" dirty="0">
                <a:latin typeface="Times New Roman"/>
                <a:cs typeface="Times New Roman"/>
              </a:rPr>
              <a:t>sono i linguisti dei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63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(546.6) 48:3.13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acquisirete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lingue automaticamente; imparerete </a:t>
            </a:r>
            <a:r>
              <a:rPr sz="1200" dirty="0">
                <a:latin typeface="Times New Roman"/>
                <a:cs typeface="Times New Roman"/>
              </a:rPr>
              <a:t>là una </a:t>
            </a:r>
            <a:r>
              <a:rPr sz="1200" spc="-5" dirty="0">
                <a:latin typeface="Times New Roman"/>
                <a:cs typeface="Times New Roman"/>
              </a:rPr>
              <a:t>lingua press’a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come fate  quaggiù,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brillanti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lingue.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studio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sarà la 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di Satania e poi la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di Nebadon. E mentre </a:t>
            </a:r>
            <a:r>
              <a:rPr sz="1200" spc="-5" dirty="0">
                <a:latin typeface="Times New Roman"/>
                <a:cs typeface="Times New Roman"/>
              </a:rPr>
              <a:t>acquisite padronanza </a:t>
            </a:r>
            <a:r>
              <a:rPr sz="1200" dirty="0">
                <a:latin typeface="Times New Roman"/>
                <a:cs typeface="Times New Roman"/>
              </a:rPr>
              <a:t>di queste nuove </a:t>
            </a:r>
            <a:r>
              <a:rPr sz="1200" spc="-5" dirty="0">
                <a:latin typeface="Times New Roman"/>
                <a:cs typeface="Times New Roman"/>
              </a:rPr>
              <a:t>lingue,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efficienti interpreti </a:t>
            </a:r>
            <a:r>
              <a:rPr sz="1200" dirty="0">
                <a:latin typeface="Times New Roman"/>
                <a:cs typeface="Times New Roman"/>
              </a:rPr>
              <a:t>e pazienti </a:t>
            </a:r>
            <a:r>
              <a:rPr sz="1200" spc="-5" dirty="0">
                <a:latin typeface="Times New Roman"/>
                <a:cs typeface="Times New Roman"/>
              </a:rPr>
              <a:t>traduttori.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incontrerete </a:t>
            </a:r>
            <a:r>
              <a:rPr sz="1200" dirty="0">
                <a:latin typeface="Times New Roman"/>
                <a:cs typeface="Times New Roman"/>
              </a:rPr>
              <a:t>mai un  visitatore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qualcuno </a:t>
            </a:r>
            <a:r>
              <a:rPr sz="1200" spc="-5" dirty="0">
                <a:latin typeface="Times New Roman"/>
                <a:cs typeface="Times New Roman"/>
              </a:rPr>
              <a:t>dei Compagni </a:t>
            </a:r>
            <a:r>
              <a:rPr sz="1200" dirty="0">
                <a:latin typeface="Times New Roman"/>
                <a:cs typeface="Times New Roman"/>
              </a:rPr>
              <a:t>Morontiali 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interprete.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18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(546.7) 48:3.14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Supervisori delle Escursioni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i="1" spc="-5" dirty="0">
                <a:latin typeface="Times New Roman"/>
                <a:cs typeface="Times New Roman"/>
              </a:rPr>
              <a:t>della Retrospezione. </a:t>
            </a:r>
            <a:r>
              <a:rPr sz="1200" spc="-5" dirty="0">
                <a:latin typeface="Times New Roman"/>
                <a:cs typeface="Times New Roman"/>
              </a:rPr>
              <a:t>Questi compagni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accompagneranno nei viaggi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lunghi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sfere capitale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circostanti </a:t>
            </a:r>
            <a:r>
              <a:rPr sz="1200" dirty="0">
                <a:latin typeface="Times New Roman"/>
                <a:cs typeface="Times New Roman"/>
              </a:rPr>
              <a:t>di cultura di </a:t>
            </a:r>
            <a:r>
              <a:rPr sz="1200" spc="-5" dirty="0">
                <a:latin typeface="Times New Roman"/>
                <a:cs typeface="Times New Roman"/>
              </a:rPr>
              <a:t>transizione. Essi pianificano, dirigono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controllano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viaggi individuali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sui mondi di </a:t>
            </a:r>
            <a:r>
              <a:rPr sz="1200" spc="-5" dirty="0">
                <a:latin typeface="Times New Roman"/>
                <a:cs typeface="Times New Roman"/>
              </a:rPr>
              <a:t>educazione </a:t>
            </a:r>
            <a:r>
              <a:rPr sz="1200" dirty="0">
                <a:latin typeface="Times New Roman"/>
                <a:cs typeface="Times New Roman"/>
              </a:rPr>
              <a:t>e di cultura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(546.8) 48:3.15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Custodi </a:t>
            </a:r>
            <a:r>
              <a:rPr sz="1200" i="1" spc="-5" dirty="0">
                <a:latin typeface="Times New Roman"/>
                <a:cs typeface="Times New Roman"/>
              </a:rPr>
              <a:t>delle Aree </a:t>
            </a:r>
            <a:r>
              <a:rPr sz="1200" i="1" dirty="0">
                <a:latin typeface="Times New Roman"/>
                <a:cs typeface="Times New Roman"/>
              </a:rPr>
              <a:t>e degli </a:t>
            </a:r>
            <a:r>
              <a:rPr sz="1200" i="1" spc="-5" dirty="0">
                <a:latin typeface="Times New Roman"/>
                <a:cs typeface="Times New Roman"/>
              </a:rPr>
              <a:t>Edifici.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le strutture materiali e </a:t>
            </a:r>
            <a:r>
              <a:rPr sz="1200" spc="-5" dirty="0">
                <a:latin typeface="Times New Roman"/>
                <a:cs typeface="Times New Roman"/>
              </a:rPr>
              <a:t>morontiali crescono </a:t>
            </a:r>
            <a:r>
              <a:rPr sz="1200" dirty="0">
                <a:latin typeface="Times New Roman"/>
                <a:cs typeface="Times New Roman"/>
              </a:rPr>
              <a:t>in perfezione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magnificenza </a:t>
            </a:r>
            <a:r>
              <a:rPr sz="1200" dirty="0">
                <a:latin typeface="Times New Roman"/>
                <a:cs typeface="Times New Roman"/>
              </a:rPr>
              <a:t>via via che </a:t>
            </a:r>
            <a:r>
              <a:rPr sz="1200" spc="-5" dirty="0">
                <a:latin typeface="Times New Roman"/>
                <a:cs typeface="Times New Roman"/>
              </a:rPr>
              <a:t>avanzate nella carriera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dimore. </a:t>
            </a:r>
            <a:r>
              <a:rPr sz="1200" dirty="0">
                <a:latin typeface="Times New Roman"/>
                <a:cs typeface="Times New Roman"/>
              </a:rPr>
              <a:t>Come individui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gruppi vi è  </a:t>
            </a:r>
            <a:r>
              <a:rPr sz="1200" spc="-5" dirty="0">
                <a:latin typeface="Times New Roman"/>
                <a:cs typeface="Times New Roman"/>
              </a:rPr>
              <a:t>consentito fare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cambiamenti negli alloggi assegnativi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residenze per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differenti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dimore.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delle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sfere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luogo nei </a:t>
            </a:r>
            <a:r>
              <a:rPr sz="1200" dirty="0">
                <a:latin typeface="Times New Roman"/>
                <a:cs typeface="Times New Roman"/>
              </a:rPr>
              <a:t>recinti </a:t>
            </a:r>
            <a:r>
              <a:rPr sz="1200" spc="-5" dirty="0">
                <a:latin typeface="Times New Roman"/>
                <a:cs typeface="Times New Roman"/>
              </a:rPr>
              <a:t>aperti dei vari cerchi, quadrati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triangoli designati.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delle strutture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delle dimore è priva di </a:t>
            </a:r>
            <a:r>
              <a:rPr sz="1200" spc="-5" dirty="0">
                <a:latin typeface="Times New Roman"/>
                <a:cs typeface="Times New Roman"/>
              </a:rPr>
              <a:t>tetti </a:t>
            </a:r>
            <a:r>
              <a:rPr sz="1200" dirty="0">
                <a:latin typeface="Times New Roman"/>
                <a:cs typeface="Times New Roman"/>
              </a:rPr>
              <a:t>ed ha recinzioni  </a:t>
            </a:r>
            <a:r>
              <a:rPr sz="1200" spc="-5" dirty="0">
                <a:latin typeface="Times New Roman"/>
                <a:cs typeface="Times New Roman"/>
              </a:rPr>
              <a:t>splendidamente costruite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squisitamente abbellite.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clima 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fisiche prevalenti sui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architettonici rendono </a:t>
            </a:r>
            <a:r>
              <a:rPr sz="1200" dirty="0">
                <a:latin typeface="Times New Roman"/>
                <a:cs typeface="Times New Roman"/>
              </a:rPr>
              <a:t>i tetti </a:t>
            </a:r>
            <a:r>
              <a:rPr sz="1200" spc="-5" dirty="0">
                <a:latin typeface="Times New Roman"/>
                <a:cs typeface="Times New Roman"/>
              </a:rPr>
              <a:t>completamente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inutili.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134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6178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(547.1) 48:3.16 </a:t>
            </a:r>
            <a:r>
              <a:rPr sz="1200" spc="-5" dirty="0">
                <a:latin typeface="Times New Roman"/>
                <a:cs typeface="Times New Roman"/>
              </a:rPr>
              <a:t>Questi custodi delle 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eccellenti nella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degli affari  morontiali. Essi sono stati creati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lavoro, e </a:t>
            </a:r>
            <a:r>
              <a:rPr sz="1200" spc="-5" dirty="0">
                <a:latin typeface="Times New Roman"/>
                <a:cs typeface="Times New Roman"/>
              </a:rPr>
              <a:t>nell’attesa che </a:t>
            </a:r>
            <a:r>
              <a:rPr sz="1200" dirty="0">
                <a:latin typeface="Times New Roman"/>
                <a:cs typeface="Times New Roman"/>
              </a:rPr>
              <a:t>l’Essere </a:t>
            </a:r>
            <a:r>
              <a:rPr sz="1200" spc="-5" dirty="0">
                <a:latin typeface="Times New Roman"/>
                <a:cs typeface="Times New Roman"/>
              </a:rPr>
              <a:t>Supremo divenga </a:t>
            </a:r>
            <a:r>
              <a:rPr sz="1200" dirty="0">
                <a:latin typeface="Times New Roman"/>
                <a:cs typeface="Times New Roman"/>
              </a:rPr>
              <a:t>un fatto </a:t>
            </a:r>
            <a:r>
              <a:rPr sz="1200" spc="-5" dirty="0">
                <a:latin typeface="Times New Roman"/>
                <a:cs typeface="Times New Roman"/>
              </a:rPr>
              <a:t>resteranno  sempre dei Compagni </a:t>
            </a:r>
            <a:r>
              <a:rPr sz="1200" dirty="0">
                <a:latin typeface="Times New Roman"/>
                <a:cs typeface="Times New Roman"/>
              </a:rPr>
              <a:t>Morontiali;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svolgono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altri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66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(547.2) 48:3.17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Universi si </a:t>
            </a:r>
            <a:r>
              <a:rPr sz="1200" dirty="0">
                <a:latin typeface="Times New Roman"/>
                <a:cs typeface="Times New Roman"/>
              </a:rPr>
              <a:t>stabilizzano in luce 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delle dimore cessano progressivamente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funzionare come </a:t>
            </a:r>
            <a:r>
              <a:rPr sz="1200" dirty="0">
                <a:latin typeface="Times New Roman"/>
                <a:cs typeface="Times New Roman"/>
              </a:rPr>
              <a:t>sfere di </a:t>
            </a:r>
            <a:r>
              <a:rPr sz="1200" spc="-5" dirty="0">
                <a:latin typeface="Times New Roman"/>
                <a:cs typeface="Times New Roman"/>
              </a:rPr>
              <a:t>transizione per </a:t>
            </a:r>
            <a:r>
              <a:rPr sz="1200" dirty="0">
                <a:latin typeface="Times New Roman"/>
                <a:cs typeface="Times New Roman"/>
              </a:rPr>
              <a:t>la preparazione </a:t>
            </a:r>
            <a:r>
              <a:rPr sz="1200" spc="-5" dirty="0">
                <a:latin typeface="Times New Roman"/>
                <a:cs typeface="Times New Roman"/>
              </a:rPr>
              <a:t>morontiale.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istituiscono sempre </a:t>
            </a:r>
            <a:r>
              <a:rPr sz="1200" dirty="0">
                <a:latin typeface="Times New Roman"/>
                <a:cs typeface="Times New Roman"/>
              </a:rPr>
              <a:t>di più il loro nuovo regime  </a:t>
            </a:r>
            <a:r>
              <a:rPr sz="1200" spc="-5" dirty="0">
                <a:latin typeface="Times New Roman"/>
                <a:cs typeface="Times New Roman"/>
              </a:rPr>
              <a:t>educativo,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sembra essere destinato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trasferire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cosmica </a:t>
            </a:r>
            <a:r>
              <a:rPr sz="1200" dirty="0">
                <a:latin typeface="Times New Roman"/>
                <a:cs typeface="Times New Roman"/>
              </a:rPr>
              <a:t>dall’attuale livello del grande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futuri  </a:t>
            </a:r>
            <a:r>
              <a:rPr sz="1200" spc="-5" dirty="0">
                <a:latin typeface="Times New Roman"/>
                <a:cs typeface="Times New Roman"/>
              </a:rPr>
              <a:t>Universi esterni.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Morontiali </a:t>
            </a:r>
            <a:r>
              <a:rPr sz="1200" dirty="0">
                <a:latin typeface="Times New Roman"/>
                <a:cs typeface="Times New Roman"/>
              </a:rPr>
              <a:t>sono destinati </a:t>
            </a:r>
            <a:r>
              <a:rPr sz="1200" spc="-5" dirty="0">
                <a:latin typeface="Times New Roman"/>
                <a:cs typeface="Times New Roman"/>
              </a:rPr>
              <a:t>ad operare </a:t>
            </a:r>
            <a:r>
              <a:rPr sz="1200" dirty="0">
                <a:latin typeface="Times New Roman"/>
                <a:cs typeface="Times New Roman"/>
              </a:rPr>
              <a:t>sempre di più 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ed in numerosi altri 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non ancora rivelati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(547.3) 48:3.18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prevedere che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probabilmente </a:t>
            </a:r>
            <a:r>
              <a:rPr sz="1200" spc="-5" dirty="0">
                <a:latin typeface="Times New Roman"/>
                <a:cs typeface="Times New Roman"/>
              </a:rPr>
              <a:t>contribuiranno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farvi gioire </a:t>
            </a:r>
            <a:r>
              <a:rPr sz="1200" dirty="0">
                <a:latin typeface="Times New Roman"/>
                <a:cs typeface="Times New Roman"/>
              </a:rPr>
              <a:t>sui mondi delle </a:t>
            </a:r>
            <a:r>
              <a:rPr sz="1200" spc="-5" dirty="0">
                <a:latin typeface="Times New Roman"/>
                <a:cs typeface="Times New Roman"/>
              </a:rPr>
              <a:t>dimore, lungo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soggiorno.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continuerete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fruire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compagnia per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tragitto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Salvington. </a:t>
            </a:r>
            <a:r>
              <a:rPr sz="1200" dirty="0">
                <a:latin typeface="Times New Roman"/>
                <a:cs typeface="Times New Roman"/>
              </a:rPr>
              <a:t>Tecnicamente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sopravvivenza. Voi potreste raggiungere Salvington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loro,  </a:t>
            </a:r>
            <a:r>
              <a:rPr sz="1200" dirty="0">
                <a:latin typeface="Times New Roman"/>
                <a:cs typeface="Times New Roman"/>
              </a:rPr>
              <a:t>ma vi </a:t>
            </a:r>
            <a:r>
              <a:rPr sz="1200" spc="-5" dirty="0">
                <a:latin typeface="Times New Roman"/>
                <a:cs typeface="Times New Roman"/>
              </a:rPr>
              <a:t>mancherebbero </a:t>
            </a:r>
            <a:r>
              <a:rPr sz="1200" dirty="0">
                <a:latin typeface="Times New Roman"/>
                <a:cs typeface="Times New Roman"/>
              </a:rPr>
              <a:t>molto. Essi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della vostra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ascendente nell’Universo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direttori di retrospezione</a:t>
            </a:r>
            <a:endParaRPr sz="1600">
              <a:latin typeface="Times New Roman"/>
              <a:cs typeface="Times New Roman"/>
            </a:endParaRPr>
          </a:p>
          <a:p>
            <a:pPr marL="88900" marR="654685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(547.4) 48:4.1 </a:t>
            </a:r>
            <a:r>
              <a:rPr sz="1200" spc="-5" dirty="0">
                <a:latin typeface="Times New Roman"/>
                <a:cs typeface="Times New Roman"/>
              </a:rPr>
              <a:t>L’allegria </a:t>
            </a:r>
            <a:r>
              <a:rPr sz="1200" dirty="0">
                <a:latin typeface="Times New Roman"/>
                <a:cs typeface="Times New Roman"/>
              </a:rPr>
              <a:t>gioiosa e </a:t>
            </a:r>
            <a:r>
              <a:rPr sz="1200" spc="-5" dirty="0">
                <a:latin typeface="Times New Roman"/>
                <a:cs typeface="Times New Roman"/>
              </a:rPr>
              <a:t>l’equivalente del sorriso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altrettanto universali quanto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musica. </a:t>
            </a:r>
            <a:r>
              <a:rPr sz="1200" dirty="0">
                <a:latin typeface="Times New Roman"/>
                <a:cs typeface="Times New Roman"/>
              </a:rPr>
              <a:t>Esiste un </a:t>
            </a:r>
            <a:r>
              <a:rPr sz="1200" spc="-5" dirty="0">
                <a:latin typeface="Times New Roman"/>
                <a:cs typeface="Times New Roman"/>
              </a:rPr>
              <a:t>equivalente  morontiale 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dell’allegria </a:t>
            </a:r>
            <a:r>
              <a:rPr sz="1200" dirty="0">
                <a:latin typeface="Times New Roman"/>
                <a:cs typeface="Times New Roman"/>
              </a:rPr>
              <a:t>quanto del </a:t>
            </a:r>
            <a:r>
              <a:rPr sz="1200" spc="-5" dirty="0">
                <a:latin typeface="Times New Roman"/>
                <a:cs typeface="Times New Roman"/>
              </a:rPr>
              <a:t>sorriso.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equamente divisa tra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divertimento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da</a:t>
            </a:r>
            <a:r>
              <a:rPr sz="1200" spc="-5" dirty="0">
                <a:latin typeface="Times New Roman"/>
                <a:cs typeface="Times New Roman"/>
              </a:rPr>
              <a:t> incarichi.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819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(547.5) 48:4.2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distensione celeste </a:t>
            </a:r>
            <a:r>
              <a:rPr sz="1200" dirty="0">
                <a:latin typeface="Times New Roman"/>
                <a:cs typeface="Times New Roman"/>
              </a:rPr>
              <a:t>e l’umorismo </a:t>
            </a:r>
            <a:r>
              <a:rPr sz="1200" spc="-5" dirty="0">
                <a:latin typeface="Times New Roman"/>
                <a:cs typeface="Times New Roman"/>
              </a:rPr>
              <a:t>superumano sono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differenti dai loro corrispondenti </a:t>
            </a:r>
            <a:r>
              <a:rPr sz="1200" dirty="0">
                <a:latin typeface="Times New Roman"/>
                <a:cs typeface="Times New Roman"/>
              </a:rPr>
              <a:t>umani, ma noi </a:t>
            </a:r>
            <a:r>
              <a:rPr sz="1200" spc="-5" dirty="0">
                <a:latin typeface="Times New Roman"/>
                <a:cs typeface="Times New Roman"/>
              </a:rPr>
              <a:t>tutti  effettivamente </a:t>
            </a:r>
            <a:r>
              <a:rPr sz="1200" dirty="0">
                <a:latin typeface="Times New Roman"/>
                <a:cs typeface="Times New Roman"/>
              </a:rPr>
              <a:t>indulgiamo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forma di entrambi. Ed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compiono </a:t>
            </a:r>
            <a:r>
              <a:rPr sz="1200" spc="-5" dirty="0">
                <a:latin typeface="Times New Roman"/>
                <a:cs typeface="Times New Roman"/>
              </a:rPr>
              <a:t>realmente per </a:t>
            </a:r>
            <a:r>
              <a:rPr sz="1200" dirty="0">
                <a:latin typeface="Times New Roman"/>
                <a:cs typeface="Times New Roman"/>
              </a:rPr>
              <a:t>noi,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nostro stato, </a:t>
            </a:r>
            <a:r>
              <a:rPr sz="1200" spc="-5" dirty="0">
                <a:latin typeface="Times New Roman"/>
                <a:cs typeface="Times New Roman"/>
              </a:rPr>
              <a:t>quasi esattamente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ciò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3090" cy="3373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4513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(373.5) 33:8.3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dell’Universo locale 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di tre membri di </a:t>
            </a:r>
            <a:r>
              <a:rPr sz="1200" spc="-5" dirty="0">
                <a:latin typeface="Times New Roman"/>
                <a:cs typeface="Times New Roman"/>
              </a:rPr>
              <a:t>ogni sistema </a:t>
            </a:r>
            <a:r>
              <a:rPr sz="1200" dirty="0">
                <a:latin typeface="Times New Roman"/>
                <a:cs typeface="Times New Roman"/>
              </a:rPr>
              <a:t>e di sette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 costellazione.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in isolamento non </a:t>
            </a:r>
            <a:r>
              <a:rPr sz="1200" spc="-5" dirty="0">
                <a:latin typeface="Times New Roman"/>
                <a:cs typeface="Times New Roman"/>
              </a:rPr>
              <a:t>hanno rappresentanza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assemblea,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il permesso </a:t>
            </a:r>
            <a:r>
              <a:rPr sz="1200" spc="-5" dirty="0">
                <a:latin typeface="Times New Roman"/>
                <a:cs typeface="Times New Roman"/>
              </a:rPr>
              <a:t>d’inviare degli  osservatori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assistano </a:t>
            </a:r>
            <a:r>
              <a:rPr sz="1200" dirty="0">
                <a:latin typeface="Times New Roman"/>
                <a:cs typeface="Times New Roman"/>
              </a:rPr>
              <a:t>a tutte le sue </a:t>
            </a:r>
            <a:r>
              <a:rPr sz="1200" spc="-5" dirty="0">
                <a:latin typeface="Times New Roman"/>
                <a:cs typeface="Times New Roman"/>
              </a:rPr>
              <a:t>deliberazioni </a:t>
            </a:r>
            <a:r>
              <a:rPr sz="1200" dirty="0">
                <a:latin typeface="Times New Roman"/>
                <a:cs typeface="Times New Roman"/>
              </a:rPr>
              <a:t>e le studino.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22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(373.6) 33:8.4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cento </a:t>
            </a:r>
            <a:r>
              <a:rPr sz="1200" i="1" dirty="0">
                <a:latin typeface="Times New Roman"/>
                <a:cs typeface="Times New Roman"/>
              </a:rPr>
              <a:t>consigli di sanzione </a:t>
            </a:r>
            <a:r>
              <a:rPr sz="1200" i="1" spc="-5" dirty="0">
                <a:latin typeface="Times New Roman"/>
                <a:cs typeface="Times New Roman"/>
              </a:rPr>
              <a:t>suprema </a:t>
            </a:r>
            <a:r>
              <a:rPr sz="1200" spc="-5" dirty="0">
                <a:latin typeface="Times New Roman"/>
                <a:cs typeface="Times New Roman"/>
              </a:rPr>
              <a:t>sono anch’essi situati su Salvington.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presidenti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consigli formano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gabinetto che </a:t>
            </a:r>
            <a:r>
              <a:rPr sz="1200" dirty="0">
                <a:latin typeface="Times New Roman"/>
                <a:cs typeface="Times New Roman"/>
              </a:rPr>
              <a:t>opera in stretto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Gabriele.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(373.7) 33:8.5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risoluzioni degli alti consigli </a:t>
            </a:r>
            <a:r>
              <a:rPr sz="1200" dirty="0">
                <a:latin typeface="Times New Roman"/>
                <a:cs typeface="Times New Roman"/>
              </a:rPr>
              <a:t>consultivi dell’Universo sono </a:t>
            </a:r>
            <a:r>
              <a:rPr sz="1200" spc="-5" dirty="0">
                <a:latin typeface="Times New Roman"/>
                <a:cs typeface="Times New Roman"/>
              </a:rPr>
              <a:t>trasmesse sia ai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giudiziari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alle  assemblee legislative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costellazioni. Questi alti consigli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né autorità né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attuare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raccomandazioni.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parere </a:t>
            </a:r>
            <a:r>
              <a:rPr sz="1200" dirty="0">
                <a:latin typeface="Times New Roman"/>
                <a:cs typeface="Times New Roman"/>
              </a:rPr>
              <a:t>è basato sulle </a:t>
            </a:r>
            <a:r>
              <a:rPr sz="1200" spc="-5" dirty="0">
                <a:latin typeface="Times New Roman"/>
                <a:cs typeface="Times New Roman"/>
              </a:rPr>
              <a:t>leggi fondamentali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 tribunali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emetteranno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d’esecuzione;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raccomandazioni </a:t>
            </a:r>
            <a:r>
              <a:rPr sz="1200" spc="-5" dirty="0">
                <a:latin typeface="Times New Roman"/>
                <a:cs typeface="Times New Roman"/>
              </a:rPr>
              <a:t>riguardano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d’emergenza, devono essere trasmesse alle assemblee </a:t>
            </a:r>
            <a:r>
              <a:rPr sz="1200" dirty="0">
                <a:latin typeface="Times New Roman"/>
                <a:cs typeface="Times New Roman"/>
              </a:rPr>
              <a:t>legislative </a:t>
            </a:r>
            <a:r>
              <a:rPr sz="1200" spc="-5" dirty="0">
                <a:latin typeface="Times New Roman"/>
                <a:cs typeface="Times New Roman"/>
              </a:rPr>
              <a:t>della  costellazione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promulgazione </a:t>
            </a:r>
            <a:r>
              <a:rPr sz="1200" dirty="0">
                <a:latin typeface="Times New Roman"/>
                <a:cs typeface="Times New Roman"/>
              </a:rPr>
              <a:t>deliberativa e poi alle </a:t>
            </a:r>
            <a:r>
              <a:rPr sz="1200" spc="-5" dirty="0">
                <a:latin typeface="Times New Roman"/>
                <a:cs typeface="Times New Roman"/>
              </a:rPr>
              <a:t>autorità del sistema per l’esecuzione. Questi alti consigli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superlegislature dell’Universo,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operano senza 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decisione </a:t>
            </a:r>
            <a:r>
              <a:rPr sz="1200" dirty="0">
                <a:latin typeface="Times New Roman"/>
                <a:cs typeface="Times New Roman"/>
              </a:rPr>
              <a:t>e senza </a:t>
            </a:r>
            <a:r>
              <a:rPr sz="1200" spc="-5" dirty="0">
                <a:latin typeface="Times New Roman"/>
                <a:cs typeface="Times New Roman"/>
              </a:rPr>
              <a:t>potere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d’esecuzione.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44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(373.8) 33:8.6 </a:t>
            </a:r>
            <a:r>
              <a:rPr sz="1200" spc="-5" dirty="0">
                <a:latin typeface="Times New Roman"/>
                <a:cs typeface="Times New Roman"/>
              </a:rPr>
              <a:t>Anche se parliamo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 dell’Universo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“tribunali”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“assemblee”, si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capire che queste  operazioni </a:t>
            </a:r>
            <a:r>
              <a:rPr sz="1200" dirty="0">
                <a:latin typeface="Times New Roman"/>
                <a:cs typeface="Times New Roman"/>
              </a:rPr>
              <a:t>spirituali sono molto </a:t>
            </a:r>
            <a:r>
              <a:rPr sz="1200" spc="-5" dirty="0">
                <a:latin typeface="Times New Roman"/>
                <a:cs typeface="Times New Roman"/>
              </a:rPr>
              <a:t>differenti dalle </a:t>
            </a:r>
            <a:r>
              <a:rPr sz="1200" dirty="0">
                <a:latin typeface="Times New Roman"/>
                <a:cs typeface="Times New Roman"/>
              </a:rPr>
              <a:t>attività più </a:t>
            </a:r>
            <a:r>
              <a:rPr sz="1200" spc="-5" dirty="0">
                <a:latin typeface="Times New Roman"/>
                <a:cs typeface="Times New Roman"/>
              </a:rPr>
              <a:t>primitive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denominazioni  corrispondenti.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(373.9) 33:8.7 </a:t>
            </a:r>
            <a:r>
              <a:rPr sz="1200" spc="-5" dirty="0">
                <a:latin typeface="Times New Roman"/>
                <a:cs typeface="Times New Roman"/>
              </a:rPr>
              <a:t>[Presentato dal Capo degli Arcangeli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1182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47244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l’umorismo </a:t>
            </a:r>
            <a:r>
              <a:rPr sz="1200" spc="-5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capace </a:t>
            </a:r>
            <a:r>
              <a:rPr sz="1200" dirty="0">
                <a:latin typeface="Times New Roman"/>
                <a:cs typeface="Times New Roman"/>
              </a:rPr>
              <a:t>di fare per voi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Morontiali sono abili promotori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divertimenti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 supportati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efficacemente dai direttori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retrospezione.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(547.6) 48:4.3 </a:t>
            </a:r>
            <a:r>
              <a:rPr sz="1200" spc="-5" dirty="0">
                <a:latin typeface="Times New Roman"/>
                <a:cs typeface="Times New Roman"/>
              </a:rPr>
              <a:t>Voi probabilmente comprendereste </a:t>
            </a:r>
            <a:r>
              <a:rPr sz="1200" dirty="0">
                <a:latin typeface="Times New Roman"/>
                <a:cs typeface="Times New Roman"/>
              </a:rPr>
              <a:t>meglio il </a:t>
            </a:r>
            <a:r>
              <a:rPr sz="1200" spc="-5" dirty="0">
                <a:latin typeface="Times New Roman"/>
                <a:cs typeface="Times New Roman"/>
              </a:rPr>
              <a:t>lavoro 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retrospezione se </a:t>
            </a:r>
            <a:r>
              <a:rPr sz="1200" dirty="0">
                <a:latin typeface="Times New Roman"/>
                <a:cs typeface="Times New Roman"/>
              </a:rPr>
              <a:t>fossero </a:t>
            </a:r>
            <a:r>
              <a:rPr sz="1200" spc="-5" dirty="0">
                <a:latin typeface="Times New Roman"/>
                <a:cs typeface="Times New Roman"/>
              </a:rPr>
              <a:t>paragonati ai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 umoristi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questo sarebbe </a:t>
            </a:r>
            <a:r>
              <a:rPr sz="1200" dirty="0">
                <a:latin typeface="Times New Roman"/>
                <a:cs typeface="Times New Roman"/>
              </a:rPr>
              <a:t>un modo molto </a:t>
            </a:r>
            <a:r>
              <a:rPr sz="1200" spc="-5" dirty="0">
                <a:latin typeface="Times New Roman"/>
                <a:cs typeface="Times New Roman"/>
              </a:rPr>
              <a:t>grossolano </a:t>
            </a:r>
            <a:r>
              <a:rPr sz="1200" dirty="0">
                <a:latin typeface="Times New Roman"/>
                <a:cs typeface="Times New Roman"/>
              </a:rPr>
              <a:t>e piuttosto </a:t>
            </a:r>
            <a:r>
              <a:rPr sz="1200" spc="-5" dirty="0">
                <a:latin typeface="Times New Roman"/>
                <a:cs typeface="Times New Roman"/>
              </a:rPr>
              <a:t>infelice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tentare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trasmettervi </a:t>
            </a:r>
            <a:r>
              <a:rPr sz="1200" dirty="0">
                <a:latin typeface="Times New Roman"/>
                <a:cs typeface="Times New Roman"/>
              </a:rPr>
              <a:t>un’idea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questi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diversivi </a:t>
            </a:r>
            <a:r>
              <a:rPr sz="1200" dirty="0">
                <a:latin typeface="Times New Roman"/>
                <a:cs typeface="Times New Roman"/>
              </a:rPr>
              <a:t>e di distensione,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ministri di </a:t>
            </a:r>
            <a:r>
              <a:rPr sz="1200" spc="-5" dirty="0">
                <a:latin typeface="Times New Roman"/>
                <a:cs typeface="Times New Roman"/>
              </a:rPr>
              <a:t>elevato umorismo dei regni morontiali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708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(547.7) 48:4.4 </a:t>
            </a:r>
            <a:r>
              <a:rPr sz="1200" spc="-5" dirty="0">
                <a:latin typeface="Times New Roman"/>
                <a:cs typeface="Times New Roman"/>
              </a:rPr>
              <a:t>Analizzando l’umorismo spirituale, permettetemi </a:t>
            </a:r>
            <a:r>
              <a:rPr sz="1200" dirty="0">
                <a:latin typeface="Times New Roman"/>
                <a:cs typeface="Times New Roman"/>
              </a:rPr>
              <a:t>prima di dirvi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è.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canzonatura spirituale non è mai  </a:t>
            </a:r>
            <a:r>
              <a:rPr sz="1200" spc="-5" dirty="0">
                <a:latin typeface="Times New Roman"/>
                <a:cs typeface="Times New Roman"/>
              </a:rPr>
              <a:t>permeata dall’accentuazione delle </a:t>
            </a:r>
            <a:r>
              <a:rPr sz="1200" dirty="0">
                <a:latin typeface="Times New Roman"/>
                <a:cs typeface="Times New Roman"/>
              </a:rPr>
              <a:t>disgrazie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deboli e di </a:t>
            </a:r>
            <a:r>
              <a:rPr sz="1200" spc="-5" dirty="0">
                <a:latin typeface="Times New Roman"/>
                <a:cs typeface="Times New Roman"/>
              </a:rPr>
              <a:t>coloro che sbagliano. Né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offensiva della rettitudine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gloria  della divinità.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umorismo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tre livelli </a:t>
            </a:r>
            <a:r>
              <a:rPr sz="1200" spc="-5" dirty="0">
                <a:latin typeface="Times New Roman"/>
                <a:cs typeface="Times New Roman"/>
              </a:rPr>
              <a:t>generali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apprezzamento: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58800" marR="74422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(547.8) 48:4.5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Canzonature reminiscenti. </a:t>
            </a:r>
            <a:r>
              <a:rPr sz="1200" spc="-5" dirty="0">
                <a:latin typeface="Times New Roman"/>
                <a:cs typeface="Times New Roman"/>
              </a:rPr>
              <a:t>Battute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scaturiscono </a:t>
            </a:r>
            <a:r>
              <a:rPr sz="1200" dirty="0">
                <a:latin typeface="Times New Roman"/>
                <a:cs typeface="Times New Roman"/>
              </a:rPr>
              <a:t>dal ricordo di episodi </a:t>
            </a:r>
            <a:r>
              <a:rPr sz="1200" spc="-5" dirty="0">
                <a:latin typeface="Times New Roman"/>
                <a:cs typeface="Times New Roman"/>
              </a:rPr>
              <a:t>passati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propria  esperienza </a:t>
            </a:r>
            <a:r>
              <a:rPr sz="1200" dirty="0">
                <a:latin typeface="Times New Roman"/>
                <a:cs typeface="Times New Roman"/>
              </a:rPr>
              <a:t>di combattimento, di lotta e talvolta di </a:t>
            </a:r>
            <a:r>
              <a:rPr sz="1200" spc="-5" dirty="0">
                <a:latin typeface="Times New Roman"/>
                <a:cs typeface="Times New Roman"/>
              </a:rPr>
              <a:t>paura,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spesso d’irragionevole ansietà </a:t>
            </a:r>
            <a:r>
              <a:rPr sz="1200" dirty="0">
                <a:latin typeface="Times New Roman"/>
                <a:cs typeface="Times New Roman"/>
              </a:rPr>
              <a:t>infantile.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noi questo  </a:t>
            </a:r>
            <a:r>
              <a:rPr sz="1200" spc="-5" dirty="0">
                <a:latin typeface="Times New Roman"/>
                <a:cs typeface="Times New Roman"/>
              </a:rPr>
              <a:t>aspetto dell’umorismo </a:t>
            </a:r>
            <a:r>
              <a:rPr sz="1200" dirty="0">
                <a:latin typeface="Times New Roman"/>
                <a:cs typeface="Times New Roman"/>
              </a:rPr>
              <a:t>deriva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capacità radicata e </a:t>
            </a:r>
            <a:r>
              <a:rPr sz="1200" spc="-5" dirty="0">
                <a:latin typeface="Times New Roman"/>
                <a:cs typeface="Times New Roman"/>
              </a:rPr>
              <a:t>permanente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trarre dal passato materia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ricordo con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quale insaporire gradevolmente,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alleviare,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pesanti fardelli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58800" marR="727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(548.1) 48:4.6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Umorismo corrente. </a:t>
            </a:r>
            <a:r>
              <a:rPr sz="1200" spc="-5" dirty="0">
                <a:latin typeface="Times New Roman"/>
                <a:cs typeface="Times New Roman"/>
              </a:rPr>
              <a:t>L’insensatezza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ci causano così spesso gravi </a:t>
            </a:r>
            <a:r>
              <a:rPr sz="1200" dirty="0">
                <a:latin typeface="Times New Roman"/>
                <a:cs typeface="Times New Roman"/>
              </a:rPr>
              <a:t>preoccupazioni, la 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di scoprire la </a:t>
            </a:r>
            <a:r>
              <a:rPr sz="1200" spc="-5" dirty="0">
                <a:latin typeface="Times New Roman"/>
                <a:cs typeface="Times New Roman"/>
              </a:rPr>
              <a:t>futilità </a:t>
            </a:r>
            <a:r>
              <a:rPr sz="1200" dirty="0">
                <a:latin typeface="Times New Roman"/>
                <a:cs typeface="Times New Roman"/>
              </a:rPr>
              <a:t>di molte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nostre serie </a:t>
            </a:r>
            <a:r>
              <a:rPr sz="1200" spc="-5" dirty="0">
                <a:latin typeface="Times New Roman"/>
                <a:cs typeface="Times New Roman"/>
              </a:rPr>
              <a:t>ansietà personali. Noi apprezziamo </a:t>
            </a:r>
            <a:r>
              <a:rPr sz="1200" dirty="0">
                <a:latin typeface="Times New Roman"/>
                <a:cs typeface="Times New Roman"/>
              </a:rPr>
              <a:t>tanto più questo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aspetto</a:t>
            </a:r>
            <a:endParaRPr sz="1200">
              <a:latin typeface="Times New Roman"/>
              <a:cs typeface="Times New Roman"/>
            </a:endParaRPr>
          </a:p>
          <a:p>
            <a:pPr marL="5588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dell’umorismo quanto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siamo capaci </a:t>
            </a:r>
            <a:r>
              <a:rPr sz="1200" dirty="0">
                <a:latin typeface="Times New Roman"/>
                <a:cs typeface="Times New Roman"/>
              </a:rPr>
              <a:t>di minimizzare le inquietudini </a:t>
            </a:r>
            <a:r>
              <a:rPr sz="1200" spc="-5" dirty="0">
                <a:latin typeface="Times New Roman"/>
                <a:cs typeface="Times New Roman"/>
              </a:rPr>
              <a:t>del presente </a:t>
            </a:r>
            <a:r>
              <a:rPr sz="1200" dirty="0">
                <a:latin typeface="Times New Roman"/>
                <a:cs typeface="Times New Roman"/>
              </a:rPr>
              <a:t>a favore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certezze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58800" marR="638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(548.2) 48:4.7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Gioia </a:t>
            </a:r>
            <a:r>
              <a:rPr sz="1200" i="1" spc="-5" dirty="0">
                <a:latin typeface="Times New Roman"/>
                <a:cs typeface="Times New Roman"/>
              </a:rPr>
              <a:t>profetica.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forse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mortali immaginare </a:t>
            </a:r>
            <a:r>
              <a:rPr sz="1200" dirty="0">
                <a:latin typeface="Times New Roman"/>
                <a:cs typeface="Times New Roman"/>
              </a:rPr>
              <a:t>questo tipo di umorismo, ma noi </a:t>
            </a:r>
            <a:r>
              <a:rPr sz="1200" spc="-5" dirty="0">
                <a:latin typeface="Times New Roman"/>
                <a:cs typeface="Times New Roman"/>
              </a:rPr>
              <a:t>traiamo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soddisfazione particolare dalla certezza </a:t>
            </a:r>
            <a:r>
              <a:rPr sz="1200" dirty="0">
                <a:latin typeface="Times New Roman"/>
                <a:cs typeface="Times New Roman"/>
              </a:rPr>
              <a:t>“che tutte le </a:t>
            </a:r>
            <a:r>
              <a:rPr sz="1200" spc="-5" dirty="0">
                <a:latin typeface="Times New Roman"/>
                <a:cs typeface="Times New Roman"/>
              </a:rPr>
              <a:t>cose lavorano </a:t>
            </a:r>
            <a:r>
              <a:rPr sz="1200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bene” — per gli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0234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11017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quanto per i </a:t>
            </a:r>
            <a:r>
              <a:rPr sz="1200" spc="-5" dirty="0">
                <a:latin typeface="Times New Roman"/>
                <a:cs typeface="Times New Roman"/>
              </a:rPr>
              <a:t>mortali. Questo aspetto dell’umorismo celeste </a:t>
            </a:r>
            <a:r>
              <a:rPr sz="1200" dirty="0">
                <a:latin typeface="Times New Roman"/>
                <a:cs typeface="Times New Roman"/>
              </a:rPr>
              <a:t>nasce dalla nostra </a:t>
            </a:r>
            <a:r>
              <a:rPr sz="1200" spc="-5" dirty="0">
                <a:latin typeface="Times New Roman"/>
                <a:cs typeface="Times New Roman"/>
              </a:rPr>
              <a:t>fede nel  ministero amorevole 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stabilità divina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Direttori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(548.3) 48:4.8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di retrospezione dei regni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s’interessano esclusivamente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l’umorismo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vari ordini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intelligenti; essi si occupano </a:t>
            </a:r>
            <a:r>
              <a:rPr sz="1200" dirty="0">
                <a:latin typeface="Times New Roman"/>
                <a:cs typeface="Times New Roman"/>
              </a:rPr>
              <a:t>anche di </a:t>
            </a:r>
            <a:r>
              <a:rPr sz="1200" spc="-5" dirty="0">
                <a:latin typeface="Times New Roman"/>
                <a:cs typeface="Times New Roman"/>
              </a:rPr>
              <a:t>guidare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diversivo,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ricreazione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divertimento </a:t>
            </a:r>
            <a:r>
              <a:rPr sz="1200" dirty="0">
                <a:latin typeface="Times New Roman"/>
                <a:cs typeface="Times New Roman"/>
              </a:rPr>
              <a:t>morontiale. Ed in  </a:t>
            </a:r>
            <a:r>
              <a:rPr sz="1200" spc="-5" dirty="0">
                <a:latin typeface="Times New Roman"/>
                <a:cs typeface="Times New Roman"/>
              </a:rPr>
              <a:t>questa attività ricevono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</a:t>
            </a:r>
            <a:r>
              <a:rPr sz="1200" dirty="0">
                <a:latin typeface="Times New Roman"/>
                <a:cs typeface="Times New Roman"/>
              </a:rPr>
              <a:t>sincera </a:t>
            </a:r>
            <a:r>
              <a:rPr sz="1200" spc="-5" dirty="0">
                <a:latin typeface="Times New Roman"/>
                <a:cs typeface="Times New Roman"/>
              </a:rPr>
              <a:t>degli artigiani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23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(548.4) 48:4.9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retrospezione non sono un </a:t>
            </a:r>
            <a:r>
              <a:rPr sz="1200" spc="-5" dirty="0">
                <a:latin typeface="Times New Roman"/>
                <a:cs typeface="Times New Roman"/>
              </a:rPr>
              <a:t>gruppo creato; </a:t>
            </a:r>
            <a:r>
              <a:rPr sz="1200" dirty="0">
                <a:latin typeface="Times New Roman"/>
                <a:cs typeface="Times New Roman"/>
              </a:rPr>
              <a:t>sono un corpo </a:t>
            </a:r>
            <a:r>
              <a:rPr sz="1200" spc="-5" dirty="0">
                <a:latin typeface="Times New Roman"/>
                <a:cs typeface="Times New Roman"/>
              </a:rPr>
              <a:t>reclutato che comprende esseri che </a:t>
            </a:r>
            <a:r>
              <a:rPr sz="1200" dirty="0">
                <a:latin typeface="Times New Roman"/>
                <a:cs typeface="Times New Roman"/>
              </a:rPr>
              <a:t>vanno </a:t>
            </a:r>
            <a:r>
              <a:rPr sz="1200" spc="-5" dirty="0">
                <a:latin typeface="Times New Roman"/>
                <a:cs typeface="Times New Roman"/>
              </a:rPr>
              <a:t>dai nativi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Havona, passando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messaggeri dello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del tempo, </a:t>
            </a:r>
            <a:r>
              <a:rPr sz="1200" spc="5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progressori morontiali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88900" marR="10922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evoluzionari. Tutti sono volontari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dedicano al </a:t>
            </a:r>
            <a:r>
              <a:rPr sz="1200" dirty="0">
                <a:latin typeface="Times New Roman"/>
                <a:cs typeface="Times New Roman"/>
              </a:rPr>
              <a:t>compito di aiutare i </a:t>
            </a:r>
            <a:r>
              <a:rPr sz="1200" spc="-5" dirty="0">
                <a:latin typeface="Times New Roman"/>
                <a:cs typeface="Times New Roman"/>
              </a:rPr>
              <a:t>loro compagni </a:t>
            </a:r>
            <a:r>
              <a:rPr sz="1200" dirty="0">
                <a:latin typeface="Times New Roman"/>
                <a:cs typeface="Times New Roman"/>
              </a:rPr>
              <a:t>a pervenire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mutamento </a:t>
            </a:r>
            <a:r>
              <a:rPr sz="1200" dirty="0">
                <a:latin typeface="Times New Roman"/>
                <a:cs typeface="Times New Roman"/>
              </a:rPr>
              <a:t>d’idee </a:t>
            </a:r>
            <a:r>
              <a:rPr sz="1200" spc="-5" dirty="0">
                <a:latin typeface="Times New Roman"/>
                <a:cs typeface="Times New Roman"/>
              </a:rPr>
              <a:t>ed  alla </a:t>
            </a:r>
            <a:r>
              <a:rPr sz="1200" dirty="0">
                <a:latin typeface="Times New Roman"/>
                <a:cs typeface="Times New Roman"/>
              </a:rPr>
              <a:t>quiete </a:t>
            </a:r>
            <a:r>
              <a:rPr sz="1200" spc="-5" dirty="0">
                <a:latin typeface="Times New Roman"/>
                <a:cs typeface="Times New Roman"/>
              </a:rPr>
              <a:t>della mente,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tali atteggiamenti </a:t>
            </a:r>
            <a:r>
              <a:rPr sz="1200" dirty="0">
                <a:latin typeface="Times New Roman"/>
                <a:cs typeface="Times New Roman"/>
              </a:rPr>
              <a:t>sono i più </a:t>
            </a:r>
            <a:r>
              <a:rPr sz="1200" spc="-5" dirty="0">
                <a:latin typeface="Times New Roman"/>
                <a:cs typeface="Times New Roman"/>
              </a:rPr>
              <a:t>utili per recuperare </a:t>
            </a:r>
            <a:r>
              <a:rPr sz="1200" dirty="0">
                <a:latin typeface="Times New Roman"/>
                <a:cs typeface="Times New Roman"/>
              </a:rPr>
              <a:t>le energie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perdute.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00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(548.5) 48:4.10 </a:t>
            </a:r>
            <a:r>
              <a:rPr sz="1200" spc="-5" dirty="0">
                <a:latin typeface="Times New Roman"/>
                <a:cs typeface="Times New Roman"/>
              </a:rPr>
              <a:t>Quando si </a:t>
            </a:r>
            <a:r>
              <a:rPr sz="1200" dirty="0">
                <a:latin typeface="Times New Roman"/>
                <a:cs typeface="Times New Roman"/>
              </a:rPr>
              <a:t>è un po’ </a:t>
            </a:r>
            <a:r>
              <a:rPr sz="1200" spc="-5" dirty="0">
                <a:latin typeface="Times New Roman"/>
                <a:cs typeface="Times New Roman"/>
              </a:rPr>
              <a:t>esausti per gli sforzi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riuscita </a:t>
            </a:r>
            <a:r>
              <a:rPr sz="1200" dirty="0">
                <a:latin typeface="Times New Roman"/>
                <a:cs typeface="Times New Roman"/>
              </a:rPr>
              <a:t>e mentre </a:t>
            </a:r>
            <a:r>
              <a:rPr sz="1200" spc="-5" dirty="0">
                <a:latin typeface="Times New Roman"/>
                <a:cs typeface="Times New Roman"/>
              </a:rPr>
              <a:t>si attende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cariche d’energia, si </a:t>
            </a:r>
            <a:r>
              <a:rPr sz="1200" dirty="0">
                <a:latin typeface="Times New Roman"/>
                <a:cs typeface="Times New Roman"/>
              </a:rPr>
              <a:t>prova un  </a:t>
            </a:r>
            <a:r>
              <a:rPr sz="1200" spc="-5" dirty="0">
                <a:latin typeface="Times New Roman"/>
                <a:cs typeface="Times New Roman"/>
              </a:rPr>
              <a:t>gradevole </a:t>
            </a:r>
            <a:r>
              <a:rPr sz="1200" dirty="0">
                <a:latin typeface="Times New Roman"/>
                <a:cs typeface="Times New Roman"/>
              </a:rPr>
              <a:t>piacere a </a:t>
            </a:r>
            <a:r>
              <a:rPr sz="1200" spc="-5" dirty="0">
                <a:latin typeface="Times New Roman"/>
                <a:cs typeface="Times New Roman"/>
              </a:rPr>
              <a:t>rivivere ciò che si </a:t>
            </a:r>
            <a:r>
              <a:rPr sz="1200" dirty="0">
                <a:latin typeface="Times New Roman"/>
                <a:cs typeface="Times New Roman"/>
              </a:rPr>
              <a:t>è fatto in altri </a:t>
            </a:r>
            <a:r>
              <a:rPr sz="1200" spc="-5" dirty="0">
                <a:latin typeface="Times New Roman"/>
                <a:cs typeface="Times New Roman"/>
              </a:rPr>
              <a:t>tempi ed </a:t>
            </a:r>
            <a:r>
              <a:rPr sz="1200" dirty="0">
                <a:latin typeface="Times New Roman"/>
                <a:cs typeface="Times New Roman"/>
              </a:rPr>
              <a:t>in altre </a:t>
            </a:r>
            <a:r>
              <a:rPr sz="1200" spc="-5" dirty="0">
                <a:latin typeface="Times New Roman"/>
                <a:cs typeface="Times New Roman"/>
              </a:rPr>
              <a:t>ere. </a:t>
            </a:r>
            <a:r>
              <a:rPr sz="1200" i="1" dirty="0">
                <a:latin typeface="Times New Roman"/>
                <a:cs typeface="Times New Roman"/>
              </a:rPr>
              <a:t>È riposante </a:t>
            </a:r>
            <a:r>
              <a:rPr sz="1200" i="1" spc="-5" dirty="0">
                <a:latin typeface="Times New Roman"/>
                <a:cs typeface="Times New Roman"/>
              </a:rPr>
              <a:t>ricordare </a:t>
            </a:r>
            <a:r>
              <a:rPr sz="1200" i="1" dirty="0">
                <a:latin typeface="Times New Roman"/>
                <a:cs typeface="Times New Roman"/>
              </a:rPr>
              <a:t>le </a:t>
            </a:r>
            <a:r>
              <a:rPr sz="1200" i="1" spc="-5" dirty="0">
                <a:latin typeface="Times New Roman"/>
                <a:cs typeface="Times New Roman"/>
              </a:rPr>
              <a:t>esperienze </a:t>
            </a:r>
            <a:r>
              <a:rPr sz="1200" i="1" dirty="0">
                <a:latin typeface="Times New Roman"/>
                <a:cs typeface="Times New Roman"/>
              </a:rPr>
              <a:t>iniziali </a:t>
            </a:r>
            <a:r>
              <a:rPr sz="1200" i="1" spc="-5" dirty="0">
                <a:latin typeface="Times New Roman"/>
                <a:cs typeface="Times New Roman"/>
              </a:rPr>
              <a:t>della razza </a:t>
            </a:r>
            <a:r>
              <a:rPr sz="1200" i="1" dirty="0">
                <a:latin typeface="Times New Roman"/>
                <a:cs typeface="Times New Roman"/>
              </a:rPr>
              <a:t>o  </a:t>
            </a:r>
            <a:r>
              <a:rPr sz="1200" i="1" spc="-5" dirty="0">
                <a:latin typeface="Times New Roman"/>
                <a:cs typeface="Times New Roman"/>
              </a:rPr>
              <a:t>dell’ordine.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proprio questo </a:t>
            </a:r>
            <a:r>
              <a:rPr sz="1200" dirty="0">
                <a:latin typeface="Times New Roman"/>
                <a:cs typeface="Times New Roman"/>
              </a:rPr>
              <a:t>il motivo </a:t>
            </a:r>
            <a:r>
              <a:rPr sz="1200" spc="-5" dirty="0">
                <a:latin typeface="Times New Roman"/>
                <a:cs typeface="Times New Roman"/>
              </a:rPr>
              <a:t>per cui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artisti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chiamati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retrospezione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essi aiutano </a:t>
            </a:r>
            <a:r>
              <a:rPr sz="1200" dirty="0">
                <a:latin typeface="Times New Roman"/>
                <a:cs typeface="Times New Roman"/>
              </a:rPr>
              <a:t>a riportare la  </a:t>
            </a:r>
            <a:r>
              <a:rPr sz="1200" spc="-5" dirty="0">
                <a:latin typeface="Times New Roman"/>
                <a:cs typeface="Times New Roman"/>
              </a:rPr>
              <a:t>memoria ad </a:t>
            </a:r>
            <a:r>
              <a:rPr sz="1200" dirty="0">
                <a:latin typeface="Times New Roman"/>
                <a:cs typeface="Times New Roman"/>
              </a:rPr>
              <a:t>un precedente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o ad uno </a:t>
            </a:r>
            <a:r>
              <a:rPr sz="1200" spc="-5" dirty="0">
                <a:latin typeface="Times New Roman"/>
                <a:cs typeface="Times New Roman"/>
              </a:rPr>
              <a:t>stato dell’essere </a:t>
            </a:r>
            <a:r>
              <a:rPr sz="1200" dirty="0">
                <a:latin typeface="Times New Roman"/>
                <a:cs typeface="Times New Roman"/>
              </a:rPr>
              <a:t>di minore esperienza.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49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(548.6) 48:4.11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godono </a:t>
            </a:r>
            <a:r>
              <a:rPr sz="1200" dirty="0">
                <a:latin typeface="Times New Roman"/>
                <a:cs typeface="Times New Roman"/>
              </a:rPr>
              <a:t>di questo tipo di </a:t>
            </a:r>
            <a:r>
              <a:rPr sz="1200" spc="-5" dirty="0">
                <a:latin typeface="Times New Roman"/>
                <a:cs typeface="Times New Roman"/>
              </a:rPr>
              <a:t>retrospezione, eccetto </a:t>
            </a:r>
            <a:r>
              <a:rPr sz="1200" dirty="0">
                <a:latin typeface="Times New Roman"/>
                <a:cs typeface="Times New Roman"/>
              </a:rPr>
              <a:t>quelli che sono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perciò si  ringiovaniscono automaticamente, </a:t>
            </a:r>
            <a:r>
              <a:rPr sz="1200" dirty="0">
                <a:latin typeface="Times New Roman"/>
                <a:cs typeface="Times New Roman"/>
              </a:rPr>
              <a:t>e certi tipi </a:t>
            </a:r>
            <a:r>
              <a:rPr sz="1200" spc="-5" dirty="0">
                <a:latin typeface="Times New Roman"/>
                <a:cs typeface="Times New Roman"/>
              </a:rPr>
              <a:t>altamente specializzati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creature, quali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potere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fisici, </a:t>
            </a:r>
            <a:r>
              <a:rPr sz="1200" dirty="0">
                <a:latin typeface="Times New Roman"/>
                <a:cs typeface="Times New Roman"/>
              </a:rPr>
              <a:t>che  sono </a:t>
            </a:r>
            <a:r>
              <a:rPr sz="1200" spc="-5" dirty="0">
                <a:latin typeface="Times New Roman"/>
                <a:cs typeface="Times New Roman"/>
              </a:rPr>
              <a:t>sempre ed eternamente pratici </a:t>
            </a:r>
            <a:r>
              <a:rPr sz="1200" dirty="0">
                <a:latin typeface="Times New Roman"/>
                <a:cs typeface="Times New Roman"/>
              </a:rPr>
              <a:t>in tutte le loro </a:t>
            </a:r>
            <a:r>
              <a:rPr sz="1200" spc="-5" dirty="0">
                <a:latin typeface="Times New Roman"/>
                <a:cs typeface="Times New Roman"/>
              </a:rPr>
              <a:t>reazioni. Queste periodiche liberazioni dalle </a:t>
            </a:r>
            <a:r>
              <a:rPr sz="1200" dirty="0">
                <a:latin typeface="Times New Roman"/>
                <a:cs typeface="Times New Roman"/>
              </a:rPr>
              <a:t>tensioni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servizio funzionale  </a:t>
            </a:r>
            <a:r>
              <a:rPr sz="1200" spc="-5" dirty="0">
                <a:latin typeface="Times New Roman"/>
                <a:cs typeface="Times New Roman"/>
              </a:rPr>
              <a:t>fanno regolarmente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Universi, ma non </a:t>
            </a:r>
            <a:r>
              <a:rPr sz="1200" spc="-5" dirty="0">
                <a:latin typeface="Times New Roman"/>
                <a:cs typeface="Times New Roman"/>
              </a:rPr>
              <a:t>sull’Isola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Gli esseri </a:t>
            </a:r>
            <a:r>
              <a:rPr sz="1200" dirty="0">
                <a:latin typeface="Times New Roman"/>
                <a:cs typeface="Times New Roman"/>
              </a:rPr>
              <a:t>nativi  </a:t>
            </a:r>
            <a:r>
              <a:rPr sz="1200" spc="-5" dirty="0">
                <a:latin typeface="Times New Roman"/>
                <a:cs typeface="Times New Roman"/>
              </a:rPr>
              <a:t>della dimora centrale sono scevri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esaurimento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hanno perciò 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ricaricarsi d’energia. Per tali esseri </a:t>
            </a:r>
            <a:r>
              <a:rPr sz="1200" dirty="0">
                <a:latin typeface="Times New Roman"/>
                <a:cs typeface="Times New Roman"/>
              </a:rPr>
              <a:t>di perfezione  </a:t>
            </a:r>
            <a:r>
              <a:rPr sz="1200" spc="-5" dirty="0">
                <a:latin typeface="Times New Roman"/>
                <a:cs typeface="Times New Roman"/>
              </a:rPr>
              <a:t>paradisiaca </a:t>
            </a:r>
            <a:r>
              <a:rPr sz="1200" dirty="0">
                <a:latin typeface="Times New Roman"/>
                <a:cs typeface="Times New Roman"/>
              </a:rPr>
              <a:t>eterna non può </a:t>
            </a:r>
            <a:r>
              <a:rPr sz="1200" spc="-5" dirty="0">
                <a:latin typeface="Times New Roman"/>
                <a:cs typeface="Times New Roman"/>
              </a:rPr>
              <a:t>esserci </a:t>
            </a:r>
            <a:r>
              <a:rPr sz="1200" dirty="0">
                <a:latin typeface="Times New Roman"/>
                <a:cs typeface="Times New Roman"/>
              </a:rPr>
              <a:t>questa retrospezione </a:t>
            </a:r>
            <a:r>
              <a:rPr sz="1200" spc="-5" dirty="0">
                <a:latin typeface="Times New Roman"/>
                <a:cs typeface="Times New Roman"/>
              </a:rPr>
              <a:t>verso esperienze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460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(548.7) 48:4.12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noi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elevata attraverso stadi inferiori dell’esistenza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livelli progressivi </a:t>
            </a:r>
            <a:r>
              <a:rPr sz="1200" dirty="0">
                <a:latin typeface="Times New Roman"/>
                <a:cs typeface="Times New Roman"/>
              </a:rPr>
              <a:t>dei nostri </a:t>
            </a:r>
            <a:r>
              <a:rPr sz="1200" spc="-5" dirty="0">
                <a:latin typeface="Times New Roman"/>
                <a:cs typeface="Times New Roman"/>
              </a:rPr>
              <a:t>ordini, ed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vivificante ed </a:t>
            </a:r>
            <a:r>
              <a:rPr sz="1200" dirty="0">
                <a:latin typeface="Times New Roman"/>
                <a:cs typeface="Times New Roman"/>
              </a:rPr>
              <a:t>in certa misura </a:t>
            </a:r>
            <a:r>
              <a:rPr sz="1200" spc="-5" dirty="0">
                <a:latin typeface="Times New Roman"/>
                <a:cs typeface="Times New Roman"/>
              </a:rPr>
              <a:t>divertente riesaminare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episodi della </a:t>
            </a:r>
            <a:r>
              <a:rPr sz="1200" dirty="0">
                <a:latin typeface="Times New Roman"/>
                <a:cs typeface="Times New Roman"/>
              </a:rPr>
              <a:t>nostra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iniziale. È </a:t>
            </a:r>
            <a:r>
              <a:rPr sz="1200" spc="-5" dirty="0">
                <a:latin typeface="Times New Roman"/>
                <a:cs typeface="Times New Roman"/>
              </a:rPr>
              <a:t>confortevole </a:t>
            </a:r>
            <a:r>
              <a:rPr sz="1200" dirty="0">
                <a:latin typeface="Times New Roman"/>
                <a:cs typeface="Times New Roman"/>
              </a:rPr>
              <a:t>contemplare il  </a:t>
            </a:r>
            <a:r>
              <a:rPr sz="1200" spc="-5" dirty="0">
                <a:latin typeface="Times New Roman"/>
                <a:cs typeface="Times New Roman"/>
              </a:rPr>
              <a:t>passato del proprio </a:t>
            </a:r>
            <a:r>
              <a:rPr sz="1200" dirty="0">
                <a:latin typeface="Times New Roman"/>
                <a:cs typeface="Times New Roman"/>
              </a:rPr>
              <a:t>ordine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rimane come possesso </a:t>
            </a:r>
            <a:r>
              <a:rPr sz="1200" dirty="0">
                <a:latin typeface="Times New Roman"/>
                <a:cs typeface="Times New Roman"/>
              </a:rPr>
              <a:t>mnemonico </a:t>
            </a:r>
            <a:r>
              <a:rPr sz="1200" spc="-5" dirty="0">
                <a:latin typeface="Times New Roman"/>
                <a:cs typeface="Times New Roman"/>
              </a:rPr>
              <a:t>della mente.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futuro significa lotta e </a:t>
            </a:r>
            <a:r>
              <a:rPr sz="1200" spc="-5" dirty="0">
                <a:latin typeface="Times New Roman"/>
                <a:cs typeface="Times New Roman"/>
              </a:rPr>
              <a:t>progresso; esso  preannuncia lavoro, </a:t>
            </a:r>
            <a:r>
              <a:rPr sz="1200" dirty="0">
                <a:latin typeface="Times New Roman"/>
                <a:cs typeface="Times New Roman"/>
              </a:rPr>
              <a:t>sforzo e </a:t>
            </a:r>
            <a:r>
              <a:rPr sz="1200" spc="-5" dirty="0">
                <a:latin typeface="Times New Roman"/>
                <a:cs typeface="Times New Roman"/>
              </a:rPr>
              <a:t>conquista.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ha il </a:t>
            </a:r>
            <a:r>
              <a:rPr sz="1200" spc="-5" dirty="0">
                <a:latin typeface="Times New Roman"/>
                <a:cs typeface="Times New Roman"/>
              </a:rPr>
              <a:t>sapore </a:t>
            </a:r>
            <a:r>
              <a:rPr sz="1200" dirty="0">
                <a:latin typeface="Times New Roman"/>
                <a:cs typeface="Times New Roman"/>
              </a:rPr>
              <a:t>delle cose </a:t>
            </a:r>
            <a:r>
              <a:rPr sz="1200" spc="-5" dirty="0">
                <a:latin typeface="Times New Roman"/>
                <a:cs typeface="Times New Roman"/>
              </a:rPr>
              <a:t>già dominate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raggiunte; </a:t>
            </a:r>
            <a:r>
              <a:rPr sz="1200" dirty="0">
                <a:latin typeface="Times New Roman"/>
                <a:cs typeface="Times New Roman"/>
              </a:rPr>
              <a:t>la contemplazione </a:t>
            </a:r>
            <a:r>
              <a:rPr sz="1200" spc="-5" dirty="0">
                <a:latin typeface="Times New Roman"/>
                <a:cs typeface="Times New Roman"/>
              </a:rPr>
              <a:t>del  passato permette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rilassarsi </a:t>
            </a:r>
            <a:r>
              <a:rPr sz="1200" dirty="0">
                <a:latin typeface="Times New Roman"/>
                <a:cs typeface="Times New Roman"/>
              </a:rPr>
              <a:t>e consente un </a:t>
            </a:r>
            <a:r>
              <a:rPr sz="1200" spc="-5" dirty="0">
                <a:latin typeface="Times New Roman"/>
                <a:cs typeface="Times New Roman"/>
              </a:rPr>
              <a:t>riesame libero </a:t>
            </a:r>
            <a:r>
              <a:rPr sz="1200" dirty="0">
                <a:latin typeface="Times New Roman"/>
                <a:cs typeface="Times New Roman"/>
              </a:rPr>
              <a:t>da preoccupazioni tale da </a:t>
            </a:r>
            <a:r>
              <a:rPr sz="1200" spc="-5" dirty="0">
                <a:latin typeface="Times New Roman"/>
                <a:cs typeface="Times New Roman"/>
              </a:rPr>
              <a:t>provocare gioia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uno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morontiale della </a:t>
            </a:r>
            <a:r>
              <a:rPr sz="1200" dirty="0">
                <a:latin typeface="Times New Roman"/>
                <a:cs typeface="Times New Roman"/>
              </a:rPr>
              <a:t>mente prossimo </a:t>
            </a:r>
            <a:r>
              <a:rPr sz="1200" spc="-5" dirty="0">
                <a:latin typeface="Times New Roman"/>
                <a:cs typeface="Times New Roman"/>
              </a:rPr>
              <a:t>all’allegria.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(548.8) 48:4.13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l’umorismo umano diviene </a:t>
            </a:r>
            <a:r>
              <a:rPr sz="1200" spc="-5" dirty="0">
                <a:latin typeface="Times New Roman"/>
                <a:cs typeface="Times New Roman"/>
              </a:rPr>
              <a:t>molto allegro quando narra </a:t>
            </a:r>
            <a:r>
              <a:rPr sz="1200" dirty="0">
                <a:latin typeface="Times New Roman"/>
                <a:cs typeface="Times New Roman"/>
              </a:rPr>
              <a:t>episodi </a:t>
            </a:r>
            <a:r>
              <a:rPr sz="1200" spc="-5" dirty="0">
                <a:latin typeface="Times New Roman"/>
                <a:cs typeface="Times New Roman"/>
              </a:rPr>
              <a:t>riguardanti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di sviluppo  un po’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quello proprio, </a:t>
            </a:r>
            <a:r>
              <a:rPr sz="1200" dirty="0">
                <a:latin typeface="Times New Roman"/>
                <a:cs typeface="Times New Roman"/>
              </a:rPr>
              <a:t>o quando descrive </a:t>
            </a:r>
            <a:r>
              <a:rPr sz="1200" spc="-5" dirty="0">
                <a:latin typeface="Times New Roman"/>
                <a:cs typeface="Times New Roman"/>
              </a:rPr>
              <a:t>quelli ritenuti superiori </a:t>
            </a:r>
            <a:r>
              <a:rPr sz="1200" dirty="0">
                <a:latin typeface="Times New Roman"/>
                <a:cs typeface="Times New Roman"/>
              </a:rPr>
              <a:t>che cadono vittime di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 comunemente associate </a:t>
            </a:r>
            <a:r>
              <a:rPr sz="1200" dirty="0">
                <a:latin typeface="Times New Roman"/>
                <a:cs typeface="Times New Roman"/>
              </a:rPr>
              <a:t>a supposti </a:t>
            </a:r>
            <a:r>
              <a:rPr sz="1200" spc="-5" dirty="0">
                <a:latin typeface="Times New Roman"/>
                <a:cs typeface="Times New Roman"/>
              </a:rPr>
              <a:t>inferiori. Voi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permesso che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di quello che è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tempo volgare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21209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meschino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confondesse con </a:t>
            </a:r>
            <a:r>
              <a:rPr sz="1200" dirty="0">
                <a:latin typeface="Times New Roman"/>
                <a:cs typeface="Times New Roman"/>
              </a:rPr>
              <a:t>il vostro umorismo, ma </a:t>
            </a:r>
            <a:r>
              <a:rPr sz="1200" spc="-5" dirty="0">
                <a:latin typeface="Times New Roman"/>
                <a:cs typeface="Times New Roman"/>
              </a:rPr>
              <a:t>nell’insieme ci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congratulare per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senso relativamente </a:t>
            </a:r>
            <a:r>
              <a:rPr sz="1200" spc="5" dirty="0">
                <a:latin typeface="Times New Roman"/>
                <a:cs typeface="Times New Roman"/>
              </a:rPr>
              <a:t>acuto  </a:t>
            </a:r>
            <a:r>
              <a:rPr sz="1200" spc="-5" dirty="0">
                <a:latin typeface="Times New Roman"/>
                <a:cs typeface="Times New Roman"/>
              </a:rPr>
              <a:t>dell’umorismo. Alcune </a:t>
            </a:r>
            <a:r>
              <a:rPr sz="1200" dirty="0">
                <a:latin typeface="Times New Roman"/>
                <a:cs typeface="Times New Roman"/>
              </a:rPr>
              <a:t>delle vostre razze ne hanno una </a:t>
            </a:r>
            <a:r>
              <a:rPr sz="1200" spc="-5" dirty="0">
                <a:latin typeface="Times New Roman"/>
                <a:cs typeface="Times New Roman"/>
              </a:rPr>
              <a:t>ricca vena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le aiuta molto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carriera terrena. Apparentemente  avete ricevuto </a:t>
            </a:r>
            <a:r>
              <a:rPr sz="1200" dirty="0">
                <a:latin typeface="Times New Roman"/>
                <a:cs typeface="Times New Roman"/>
              </a:rPr>
              <a:t>molto umorismo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vostra </a:t>
            </a:r>
            <a:r>
              <a:rPr sz="1200" spc="-5" dirty="0">
                <a:latin typeface="Times New Roman"/>
                <a:cs typeface="Times New Roman"/>
              </a:rPr>
              <a:t>eredità adamica, </a:t>
            </a:r>
            <a:r>
              <a:rPr sz="1200" dirty="0">
                <a:latin typeface="Times New Roman"/>
                <a:cs typeface="Times New Roman"/>
              </a:rPr>
              <a:t>molto di più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ereditato </a:t>
            </a:r>
            <a:r>
              <a:rPr sz="1200" dirty="0">
                <a:latin typeface="Times New Roman"/>
                <a:cs typeface="Times New Roman"/>
              </a:rPr>
              <a:t>nella musica 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59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(549.1) 48:4.14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Satania,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periodi </a:t>
            </a:r>
            <a:r>
              <a:rPr sz="1200" dirty="0">
                <a:latin typeface="Times New Roman"/>
                <a:cs typeface="Times New Roman"/>
              </a:rPr>
              <a:t>di ricreazione,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momenti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abitanti fanno rivivere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maniera vivificante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ricordi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stadio inferiore dell’esistenza, </a:t>
            </a:r>
            <a:r>
              <a:rPr sz="1200" dirty="0">
                <a:latin typeface="Times New Roman"/>
                <a:cs typeface="Times New Roman"/>
              </a:rPr>
              <a:t>è edificato dall’umorismo </a:t>
            </a:r>
            <a:r>
              <a:rPr sz="1200" spc="-5" dirty="0">
                <a:latin typeface="Times New Roman"/>
                <a:cs typeface="Times New Roman"/>
              </a:rPr>
              <a:t>piacevole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direttori di </a:t>
            </a:r>
            <a:r>
              <a:rPr sz="1200" spc="-5" dirty="0">
                <a:latin typeface="Times New Roman"/>
                <a:cs typeface="Times New Roman"/>
              </a:rPr>
              <a:t>retrospezione 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dell’umorismo celeste ci accompagna </a:t>
            </a:r>
            <a:r>
              <a:rPr sz="1200" dirty="0">
                <a:latin typeface="Times New Roman"/>
                <a:cs typeface="Times New Roman"/>
              </a:rPr>
              <a:t>sempre, anche </a:t>
            </a:r>
            <a:r>
              <a:rPr sz="1200" spc="-5" dirty="0">
                <a:latin typeface="Times New Roman"/>
                <a:cs typeface="Times New Roman"/>
              </a:rPr>
              <a:t>quando siamo </a:t>
            </a:r>
            <a:r>
              <a:rPr sz="1200" dirty="0">
                <a:latin typeface="Times New Roman"/>
                <a:cs typeface="Times New Roman"/>
              </a:rPr>
              <a:t>impegnati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compiti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  <a:p>
            <a:pPr marL="76200" marR="1054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difficili.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aiuta ad </a:t>
            </a:r>
            <a:r>
              <a:rPr sz="1200" dirty="0">
                <a:latin typeface="Times New Roman"/>
                <a:cs typeface="Times New Roman"/>
              </a:rPr>
              <a:t>evitare un </a:t>
            </a:r>
            <a:r>
              <a:rPr sz="1200" spc="-5" dirty="0">
                <a:latin typeface="Times New Roman"/>
                <a:cs typeface="Times New Roman"/>
              </a:rPr>
              <a:t>eccessivo sviluppo </a:t>
            </a:r>
            <a:r>
              <a:rPr sz="1200" dirty="0">
                <a:latin typeface="Times New Roman"/>
                <a:cs typeface="Times New Roman"/>
              </a:rPr>
              <a:t>della nozione </a:t>
            </a:r>
            <a:r>
              <a:rPr sz="1200" spc="-5" dirty="0">
                <a:latin typeface="Times New Roman"/>
                <a:cs typeface="Times New Roman"/>
              </a:rPr>
              <a:t>dell’importanza personale. </a:t>
            </a:r>
            <a:r>
              <a:rPr sz="1200" dirty="0">
                <a:latin typeface="Times New Roman"/>
                <a:cs typeface="Times New Roman"/>
              </a:rPr>
              <a:t>Ma noi non </a:t>
            </a:r>
            <a:r>
              <a:rPr sz="1200" spc="-5" dirty="0">
                <a:latin typeface="Times New Roman"/>
                <a:cs typeface="Times New Roman"/>
              </a:rPr>
              <a:t>andiamo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briglia sciolta,  come potreste </a:t>
            </a:r>
            <a:r>
              <a:rPr sz="1200" dirty="0">
                <a:latin typeface="Times New Roman"/>
                <a:cs typeface="Times New Roman"/>
              </a:rPr>
              <a:t>dire voi, “non </a:t>
            </a:r>
            <a:r>
              <a:rPr sz="1200" spc="-5" dirty="0">
                <a:latin typeface="Times New Roman"/>
                <a:cs typeface="Times New Roman"/>
              </a:rPr>
              <a:t>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spassiamo”,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quando siamo liberi dagli importanti incarichi </a:t>
            </a:r>
            <a:r>
              <a:rPr sz="1200" dirty="0">
                <a:latin typeface="Times New Roman"/>
                <a:cs typeface="Times New Roman"/>
              </a:rPr>
              <a:t>dei nostri </a:t>
            </a:r>
            <a:r>
              <a:rPr sz="1200" spc="-5" dirty="0">
                <a:latin typeface="Times New Roman"/>
                <a:cs typeface="Times New Roman"/>
              </a:rPr>
              <a:t>rispettivi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ordini.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(549.2)  48:4.15  </a:t>
            </a:r>
            <a:r>
              <a:rPr sz="1200" spc="-5" dirty="0">
                <a:latin typeface="Times New Roman"/>
                <a:cs typeface="Times New Roman"/>
              </a:rPr>
              <a:t>Quando siamo tentati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esaltare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importanza, se ci soffermiamo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contemplare </a:t>
            </a:r>
            <a:r>
              <a:rPr sz="1200" dirty="0">
                <a:latin typeface="Times New Roman"/>
                <a:cs typeface="Times New Roman"/>
              </a:rPr>
              <a:t>l’infinità </a:t>
            </a:r>
            <a:r>
              <a:rPr sz="1200" spc="-5" dirty="0">
                <a:latin typeface="Times New Roman"/>
                <a:cs typeface="Times New Roman"/>
              </a:rPr>
              <a:t>della grandezza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dell’elevatezza dei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Creatori, </a:t>
            </a:r>
            <a:r>
              <a:rPr sz="1200" dirty="0">
                <a:latin typeface="Times New Roman"/>
                <a:cs typeface="Times New Roman"/>
              </a:rPr>
              <a:t>la nostra </a:t>
            </a:r>
            <a:r>
              <a:rPr sz="1200" spc="-5" dirty="0">
                <a:latin typeface="Times New Roman"/>
                <a:cs typeface="Times New Roman"/>
              </a:rPr>
              <a:t>autoglorificazione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sublimemente ridicola, rasentando perfino </a:t>
            </a:r>
            <a:r>
              <a:rPr sz="1200" dirty="0">
                <a:latin typeface="Times New Roman"/>
                <a:cs typeface="Times New Roman"/>
              </a:rPr>
              <a:t>l’umoristico.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968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dell’umorismo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aiutarci </a:t>
            </a:r>
            <a:r>
              <a:rPr sz="1200" dirty="0">
                <a:latin typeface="Times New Roman"/>
                <a:cs typeface="Times New Roman"/>
              </a:rPr>
              <a:t>tutti a </a:t>
            </a:r>
            <a:r>
              <a:rPr sz="1200" spc="-5" dirty="0">
                <a:latin typeface="Times New Roman"/>
                <a:cs typeface="Times New Roman"/>
              </a:rPr>
              <a:t>prenderci meno sul serio. </a:t>
            </a:r>
            <a:r>
              <a:rPr sz="1200" i="1" spc="-5" dirty="0">
                <a:latin typeface="Times New Roman"/>
                <a:cs typeface="Times New Roman"/>
              </a:rPr>
              <a:t>L’umorismo </a:t>
            </a:r>
            <a:r>
              <a:rPr sz="1200" i="1" dirty="0">
                <a:latin typeface="Times New Roman"/>
                <a:cs typeface="Times New Roman"/>
              </a:rPr>
              <a:t>è l’antidoto </a:t>
            </a:r>
            <a:r>
              <a:rPr sz="1200" i="1" spc="-5" dirty="0">
                <a:latin typeface="Times New Roman"/>
                <a:cs typeface="Times New Roman"/>
              </a:rPr>
              <a:t>divino </a:t>
            </a:r>
            <a:r>
              <a:rPr sz="1200" i="1" dirty="0">
                <a:latin typeface="Times New Roman"/>
                <a:cs typeface="Times New Roman"/>
              </a:rPr>
              <a:t>contro </a:t>
            </a:r>
            <a:r>
              <a:rPr sz="1200" i="1" spc="-5" dirty="0">
                <a:latin typeface="Times New Roman"/>
                <a:cs typeface="Times New Roman"/>
              </a:rPr>
              <a:t>l’esaltazione  dell’ego.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3367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(549.3) 48:4.16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rilassarsi </a:t>
            </a:r>
            <a:r>
              <a:rPr sz="1200" dirty="0">
                <a:latin typeface="Times New Roman"/>
                <a:cs typeface="Times New Roman"/>
              </a:rPr>
              <a:t>e di distrarsi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l’umorismo è </a:t>
            </a:r>
            <a:r>
              <a:rPr sz="1200" spc="-5" dirty="0">
                <a:latin typeface="Times New Roman"/>
                <a:cs typeface="Times New Roman"/>
              </a:rPr>
              <a:t>maggiore negli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esseri ascendenti che sono sottoposti </a:t>
            </a:r>
            <a:r>
              <a:rPr sz="1200" dirty="0">
                <a:latin typeface="Times New Roman"/>
                <a:cs typeface="Times New Roman"/>
              </a:rPr>
              <a:t>a  tensioni </a:t>
            </a:r>
            <a:r>
              <a:rPr sz="1200" spc="-5" dirty="0">
                <a:latin typeface="Times New Roman"/>
                <a:cs typeface="Times New Roman"/>
              </a:rPr>
              <a:t>prolungate </a:t>
            </a:r>
            <a:r>
              <a:rPr sz="1200" dirty="0">
                <a:latin typeface="Times New Roman"/>
                <a:cs typeface="Times New Roman"/>
              </a:rPr>
              <a:t>nella loro lotta </a:t>
            </a:r>
            <a:r>
              <a:rPr sz="1200" spc="-5" dirty="0">
                <a:latin typeface="Times New Roman"/>
                <a:cs typeface="Times New Roman"/>
              </a:rPr>
              <a:t>per elevarsi.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categorie </a:t>
            </a:r>
            <a:r>
              <a:rPr sz="1200" dirty="0">
                <a:latin typeface="Times New Roman"/>
                <a:cs typeface="Times New Roman"/>
              </a:rPr>
              <a:t>estreme di </a:t>
            </a:r>
            <a:r>
              <a:rPr sz="1200" spc="-5" dirty="0">
                <a:latin typeface="Times New Roman"/>
                <a:cs typeface="Times New Roman"/>
              </a:rPr>
              <a:t>esseri viventi hanno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distrazioni  </a:t>
            </a:r>
            <a:r>
              <a:rPr sz="1200" spc="-5" dirty="0">
                <a:latin typeface="Times New Roman"/>
                <a:cs typeface="Times New Roman"/>
              </a:rPr>
              <a:t>umoristiche.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paradisiaca </a:t>
            </a:r>
            <a:r>
              <a:rPr sz="1200" dirty="0">
                <a:latin typeface="Times New Roman"/>
                <a:cs typeface="Times New Roman"/>
              </a:rPr>
              <a:t>non ne </a:t>
            </a:r>
            <a:r>
              <a:rPr sz="1200" spc="-5" dirty="0">
                <a:latin typeface="Times New Roman"/>
                <a:cs typeface="Times New Roman"/>
              </a:rPr>
              <a:t>hanno bisogno. </a:t>
            </a:r>
            <a:r>
              <a:rPr sz="1200" spc="-10" dirty="0">
                <a:latin typeface="Times New Roman"/>
                <a:cs typeface="Times New Roman"/>
              </a:rPr>
              <a:t>Le  </a:t>
            </a:r>
            <a:r>
              <a:rPr sz="1200" dirty="0">
                <a:latin typeface="Times New Roman"/>
                <a:cs typeface="Times New Roman"/>
              </a:rPr>
              <a:t>moltitudini </a:t>
            </a:r>
            <a:r>
              <a:rPr sz="1200" spc="-5" dirty="0">
                <a:latin typeface="Times New Roman"/>
                <a:cs typeface="Times New Roman"/>
              </a:rPr>
              <a:t>di Havona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natura </a:t>
            </a:r>
            <a:r>
              <a:rPr sz="1200" dirty="0">
                <a:latin typeface="Times New Roman"/>
                <a:cs typeface="Times New Roman"/>
              </a:rPr>
              <a:t>un insieme </a:t>
            </a:r>
            <a:r>
              <a:rPr sz="1200" spc="-5" dirty="0">
                <a:latin typeface="Times New Roman"/>
                <a:cs typeface="Times New Roman"/>
              </a:rPr>
              <a:t>gioioso ed allegro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supremamente </a:t>
            </a:r>
            <a:r>
              <a:rPr sz="1200" dirty="0">
                <a:latin typeface="Times New Roman"/>
                <a:cs typeface="Times New Roman"/>
              </a:rPr>
              <a:t>felici.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qualità  </a:t>
            </a:r>
            <a:r>
              <a:rPr sz="1200" spc="-5" dirty="0">
                <a:latin typeface="Times New Roman"/>
                <a:cs typeface="Times New Roman"/>
              </a:rPr>
              <a:t>dell’adorazione rende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necessarie </a:t>
            </a:r>
            <a:r>
              <a:rPr sz="1200" dirty="0">
                <a:latin typeface="Times New Roman"/>
                <a:cs typeface="Times New Roman"/>
              </a:rPr>
              <a:t>le attività di </a:t>
            </a:r>
            <a:r>
              <a:rPr sz="1200" spc="-5" dirty="0">
                <a:latin typeface="Times New Roman"/>
                <a:cs typeface="Times New Roman"/>
              </a:rPr>
              <a:t>retrospezione. Ma </a:t>
            </a:r>
            <a:r>
              <a:rPr sz="1200" dirty="0">
                <a:latin typeface="Times New Roman"/>
                <a:cs typeface="Times New Roman"/>
              </a:rPr>
              <a:t>tra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iniziano la loro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molto al di sotto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meta di </a:t>
            </a:r>
            <a:r>
              <a:rPr sz="1200" spc="-5" dirty="0">
                <a:latin typeface="Times New Roman"/>
                <a:cs typeface="Times New Roman"/>
              </a:rPr>
              <a:t>perfezione paradisiaca </a:t>
            </a:r>
            <a:r>
              <a:rPr sz="1200" dirty="0">
                <a:latin typeface="Times New Roman"/>
                <a:cs typeface="Times New Roman"/>
              </a:rPr>
              <a:t>c’è </a:t>
            </a:r>
            <a:r>
              <a:rPr sz="1200" spc="-5" dirty="0">
                <a:latin typeface="Times New Roman"/>
                <a:cs typeface="Times New Roman"/>
              </a:rPr>
              <a:t>largo </a:t>
            </a:r>
            <a:r>
              <a:rPr sz="1200" dirty="0">
                <a:latin typeface="Times New Roman"/>
                <a:cs typeface="Times New Roman"/>
              </a:rPr>
              <a:t>spazio per il </a:t>
            </a:r>
            <a:r>
              <a:rPr sz="1200" spc="-5" dirty="0">
                <a:latin typeface="Times New Roman"/>
                <a:cs typeface="Times New Roman"/>
              </a:rPr>
              <a:t>ministero dei direttori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retrospezione.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(549.4) 48:4.17 </a:t>
            </a:r>
            <a:r>
              <a:rPr sz="1200" spc="-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specie 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elevata,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è la tensione e più grande è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dell’umorismo </a:t>
            </a:r>
            <a:r>
              <a:rPr sz="1200" spc="-5" dirty="0">
                <a:latin typeface="Times New Roman"/>
                <a:cs typeface="Times New Roman"/>
              </a:rPr>
              <a:t>come pure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farne ricorso.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l’opposto: più </a:t>
            </a:r>
            <a:r>
              <a:rPr sz="1200" spc="-5" dirty="0">
                <a:latin typeface="Times New Roman"/>
                <a:cs typeface="Times New Roman"/>
              </a:rPr>
              <a:t>ascendiamo,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abbiamo bisogno delle </a:t>
            </a:r>
            <a:r>
              <a:rPr sz="1200" dirty="0">
                <a:latin typeface="Times New Roman"/>
                <a:cs typeface="Times New Roman"/>
              </a:rPr>
              <a:t>distrazioni </a:t>
            </a:r>
            <a:r>
              <a:rPr sz="1200" spc="-5" dirty="0">
                <a:latin typeface="Times New Roman"/>
                <a:cs typeface="Times New Roman"/>
              </a:rPr>
              <a:t>delle esperienze  retrospettive. Ma </a:t>
            </a:r>
            <a:r>
              <a:rPr sz="1200" dirty="0">
                <a:latin typeface="Times New Roman"/>
                <a:cs typeface="Times New Roman"/>
              </a:rPr>
              <a:t>scendendo la </a:t>
            </a:r>
            <a:r>
              <a:rPr sz="1200" spc="-5" dirty="0">
                <a:latin typeface="Times New Roman"/>
                <a:cs typeface="Times New Roman"/>
              </a:rPr>
              <a:t>scala della </a:t>
            </a:r>
            <a:r>
              <a:rPr sz="1200" dirty="0">
                <a:latin typeface="Times New Roman"/>
                <a:cs typeface="Times New Roman"/>
              </a:rPr>
              <a:t>vita spirituale dal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schiere serafiche, 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crescente bisogno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37084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missione della gioia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ministero dell’allegria. Gli esseri che </a:t>
            </a:r>
            <a:r>
              <a:rPr sz="1200" dirty="0">
                <a:latin typeface="Times New Roman"/>
                <a:cs typeface="Times New Roman"/>
              </a:rPr>
              <a:t>più hanno </a:t>
            </a:r>
            <a:r>
              <a:rPr sz="1200" spc="-5" dirty="0">
                <a:latin typeface="Times New Roman"/>
                <a:cs typeface="Times New Roman"/>
              </a:rPr>
              <a:t>bisogno del sollievo del </a:t>
            </a:r>
            <a:r>
              <a:rPr sz="1200" dirty="0">
                <a:latin typeface="Times New Roman"/>
                <a:cs typeface="Times New Roman"/>
              </a:rPr>
              <a:t>ritorno </a:t>
            </a:r>
            <a:r>
              <a:rPr sz="1200" spc="-5" dirty="0">
                <a:latin typeface="Times New Roman"/>
                <a:cs typeface="Times New Roman"/>
              </a:rPr>
              <a:t>periodico allo status  intellettuale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esperienze precedenti </a:t>
            </a:r>
            <a:r>
              <a:rPr sz="1200" dirty="0">
                <a:latin typeface="Times New Roman"/>
                <a:cs typeface="Times New Roman"/>
              </a:rPr>
              <a:t>sono i tipi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delle </a:t>
            </a:r>
            <a:r>
              <a:rPr sz="1200" dirty="0">
                <a:latin typeface="Times New Roman"/>
                <a:cs typeface="Times New Roman"/>
              </a:rPr>
              <a:t>specie umane, i </a:t>
            </a:r>
            <a:r>
              <a:rPr sz="1200" spc="-5" dirty="0">
                <a:latin typeface="Times New Roman"/>
                <a:cs typeface="Times New Roman"/>
              </a:rPr>
              <a:t>morontiani, gli angeli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Materiali,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tutti i tipi </a:t>
            </a:r>
            <a:r>
              <a:rPr sz="1200" spc="-5" dirty="0">
                <a:latin typeface="Times New Roman"/>
                <a:cs typeface="Times New Roman"/>
              </a:rPr>
              <a:t>similari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(549.5) 48:4.18 </a:t>
            </a:r>
            <a:r>
              <a:rPr sz="1200" spc="-5" dirty="0">
                <a:latin typeface="Times New Roman"/>
                <a:cs typeface="Times New Roman"/>
              </a:rPr>
              <a:t>L’umorismo dovrebbe </a:t>
            </a:r>
            <a:r>
              <a:rPr sz="1200" dirty="0">
                <a:latin typeface="Times New Roman"/>
                <a:cs typeface="Times New Roman"/>
              </a:rPr>
              <a:t>funzionare da valvola di </a:t>
            </a:r>
            <a:r>
              <a:rPr sz="1200" spc="-5" dirty="0">
                <a:latin typeface="Times New Roman"/>
                <a:cs typeface="Times New Roman"/>
              </a:rPr>
              <a:t>sicurezza automatica per impedire </a:t>
            </a:r>
            <a:r>
              <a:rPr sz="1200" dirty="0">
                <a:latin typeface="Times New Roman"/>
                <a:cs typeface="Times New Roman"/>
              </a:rPr>
              <a:t>l’accumulo di </a:t>
            </a:r>
            <a:r>
              <a:rPr sz="1200" spc="-5" dirty="0">
                <a:latin typeface="Times New Roman"/>
                <a:cs typeface="Times New Roman"/>
              </a:rPr>
              <a:t>eccessive pressioni 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monotonia di una </a:t>
            </a:r>
            <a:r>
              <a:rPr sz="1200" spc="-5" dirty="0">
                <a:latin typeface="Times New Roman"/>
                <a:cs typeface="Times New Roman"/>
              </a:rPr>
              <a:t>prolungata </a:t>
            </a:r>
            <a:r>
              <a:rPr sz="1200" dirty="0">
                <a:latin typeface="Times New Roman"/>
                <a:cs typeface="Times New Roman"/>
              </a:rPr>
              <a:t>e profonda </a:t>
            </a:r>
            <a:r>
              <a:rPr sz="1200" spc="-5" dirty="0">
                <a:latin typeface="Times New Roman"/>
                <a:cs typeface="Times New Roman"/>
              </a:rPr>
              <a:t>contemplazione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 associata all’intensa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evolutivo 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nobile </a:t>
            </a:r>
            <a:r>
              <a:rPr sz="1200" spc="-5" dirty="0">
                <a:latin typeface="Times New Roman"/>
                <a:cs typeface="Times New Roman"/>
              </a:rPr>
              <a:t>realizzazione. L’umorismo agisce anche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attenuare </a:t>
            </a:r>
            <a:r>
              <a:rPr sz="1200" dirty="0">
                <a:latin typeface="Times New Roman"/>
                <a:cs typeface="Times New Roman"/>
              </a:rPr>
              <a:t>lo schoc </a:t>
            </a:r>
            <a:r>
              <a:rPr sz="1200" spc="-5" dirty="0">
                <a:latin typeface="Times New Roman"/>
                <a:cs typeface="Times New Roman"/>
              </a:rPr>
              <a:t>dell’impatto </a:t>
            </a:r>
            <a:r>
              <a:rPr sz="1200" dirty="0">
                <a:latin typeface="Times New Roman"/>
                <a:cs typeface="Times New Roman"/>
              </a:rPr>
              <a:t>inatteso di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rigido 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inflessibile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flessibile sempre vivente.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umana, mai certa di ciò che </a:t>
            </a:r>
            <a:r>
              <a:rPr sz="1200" spc="-5" dirty="0">
                <a:latin typeface="Times New Roman"/>
                <a:cs typeface="Times New Roman"/>
              </a:rPr>
              <a:t>incontrerà </a:t>
            </a:r>
            <a:r>
              <a:rPr sz="1200" dirty="0">
                <a:latin typeface="Times New Roman"/>
                <a:cs typeface="Times New Roman"/>
              </a:rPr>
              <a:t>in seguito,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grazie</a:t>
            </a:r>
            <a:endParaRPr sz="1200">
              <a:latin typeface="Times New Roman"/>
              <a:cs typeface="Times New Roman"/>
            </a:endParaRPr>
          </a:p>
          <a:p>
            <a:pPr marL="76200" marR="19304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all’umorismo coglie rapidamente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inattesa </a:t>
            </a:r>
            <a:r>
              <a:rPr sz="1200" spc="-5" dirty="0">
                <a:latin typeface="Times New Roman"/>
                <a:cs typeface="Times New Roman"/>
              </a:rPr>
              <a:t>della situazione </a:t>
            </a:r>
            <a:r>
              <a:rPr sz="1200" dirty="0">
                <a:latin typeface="Times New Roman"/>
                <a:cs typeface="Times New Roman"/>
              </a:rPr>
              <a:t>— ne vede </a:t>
            </a:r>
            <a:r>
              <a:rPr sz="1200" spc="-5" dirty="0">
                <a:latin typeface="Times New Roman"/>
                <a:cs typeface="Times New Roman"/>
              </a:rPr>
              <a:t>l’essenziale </a:t>
            </a:r>
            <a:r>
              <a:rPr sz="1200" dirty="0">
                <a:latin typeface="Times New Roman"/>
                <a:cs typeface="Times New Roman"/>
              </a:rPr>
              <a:t>e ne acquisisce il discernimento — </a:t>
            </a:r>
            <a:r>
              <a:rPr sz="1200" spc="-5" dirty="0">
                <a:latin typeface="Times New Roman"/>
                <a:cs typeface="Times New Roman"/>
              </a:rPr>
              <a:t>sia  essa fatto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229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492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(549.6) 48:4.19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l’umorismo di </a:t>
            </a:r>
            <a:r>
              <a:rPr sz="1200" spc="-5" dirty="0">
                <a:latin typeface="Times New Roman"/>
                <a:cs typeface="Times New Roman"/>
              </a:rPr>
              <a:t>Urantia sia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grossolano </a:t>
            </a:r>
            <a:r>
              <a:rPr sz="1200" dirty="0">
                <a:latin typeface="Times New Roman"/>
                <a:cs typeface="Times New Roman"/>
              </a:rPr>
              <a:t>e molto poco </a:t>
            </a:r>
            <a:r>
              <a:rPr sz="1200" spc="-5" dirty="0">
                <a:latin typeface="Times New Roman"/>
                <a:cs typeface="Times New Roman"/>
              </a:rPr>
              <a:t>artistico, risolve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duplice proposito </a:t>
            </a:r>
            <a:r>
              <a:rPr sz="1200" dirty="0">
                <a:latin typeface="Times New Roman"/>
                <a:cs typeface="Times New Roman"/>
              </a:rPr>
              <a:t>di assicurare  </a:t>
            </a:r>
            <a:r>
              <a:rPr sz="1200" spc="-5" dirty="0">
                <a:latin typeface="Times New Roman"/>
                <a:cs typeface="Times New Roman"/>
              </a:rPr>
              <a:t>salute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liberare dalla pressione emotiva, prevenendo così tensioni </a:t>
            </a:r>
            <a:r>
              <a:rPr sz="1200" dirty="0">
                <a:latin typeface="Times New Roman"/>
                <a:cs typeface="Times New Roman"/>
              </a:rPr>
              <a:t>nervose nocive e la contemplazione </a:t>
            </a:r>
            <a:r>
              <a:rPr sz="1200" spc="-5" dirty="0">
                <a:latin typeface="Times New Roman"/>
                <a:cs typeface="Times New Roman"/>
              </a:rPr>
              <a:t>troppo seria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stessi.  L’umorismo ed </a:t>
            </a:r>
            <a:r>
              <a:rPr sz="1200" dirty="0">
                <a:latin typeface="Times New Roman"/>
                <a:cs typeface="Times New Roman"/>
              </a:rPr>
              <a:t>il divertimento — la </a:t>
            </a:r>
            <a:r>
              <a:rPr sz="1200" spc="-5" dirty="0">
                <a:latin typeface="Times New Roman"/>
                <a:cs typeface="Times New Roman"/>
              </a:rPr>
              <a:t>distensione </a:t>
            </a:r>
            <a:r>
              <a:rPr sz="1200" dirty="0">
                <a:latin typeface="Times New Roman"/>
                <a:cs typeface="Times New Roman"/>
              </a:rPr>
              <a:t>— non sono </a:t>
            </a:r>
            <a:r>
              <a:rPr sz="1200" spc="-5" dirty="0">
                <a:latin typeface="Times New Roman"/>
                <a:cs typeface="Times New Roman"/>
              </a:rPr>
              <a:t>mai reazioni dello sforzo progressivo;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gli echi </a:t>
            </a:r>
            <a:r>
              <a:rPr sz="1200" dirty="0">
                <a:latin typeface="Times New Roman"/>
                <a:cs typeface="Times New Roman"/>
              </a:rPr>
              <a:t>di uno  </a:t>
            </a:r>
            <a:r>
              <a:rPr sz="1200" spc="-5" dirty="0">
                <a:latin typeface="Times New Roman"/>
                <a:cs typeface="Times New Roman"/>
              </a:rPr>
              <a:t>sguardo all’indietro,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reminiscenza del </a:t>
            </a:r>
            <a:r>
              <a:rPr sz="1200" dirty="0">
                <a:latin typeface="Times New Roman"/>
                <a:cs typeface="Times New Roman"/>
              </a:rPr>
              <a:t>passato. </a:t>
            </a:r>
            <a:r>
              <a:rPr sz="1200" spc="-5" dirty="0">
                <a:latin typeface="Times New Roman"/>
                <a:cs typeface="Times New Roman"/>
              </a:rPr>
              <a:t>Anche su Urantia, </a:t>
            </a:r>
            <a:r>
              <a:rPr sz="1200" dirty="0">
                <a:latin typeface="Times New Roman"/>
                <a:cs typeface="Times New Roman"/>
              </a:rPr>
              <a:t>dove siete </a:t>
            </a:r>
            <a:r>
              <a:rPr sz="1200" spc="-5" dirty="0">
                <a:latin typeface="Times New Roman"/>
                <a:cs typeface="Times New Roman"/>
              </a:rPr>
              <a:t>attualmente, </a:t>
            </a:r>
            <a:r>
              <a:rPr sz="1200" dirty="0">
                <a:latin typeface="Times New Roman"/>
                <a:cs typeface="Times New Roman"/>
              </a:rPr>
              <a:t>vi sentite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ringiovaniti  </a:t>
            </a:r>
            <a:r>
              <a:rPr sz="1200" spc="-5" dirty="0">
                <a:latin typeface="Times New Roman"/>
                <a:cs typeface="Times New Roman"/>
              </a:rPr>
              <a:t>quando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breve </a:t>
            </a:r>
            <a:r>
              <a:rPr sz="1200" dirty="0">
                <a:latin typeface="Times New Roman"/>
                <a:cs typeface="Times New Roman"/>
              </a:rPr>
              <a:t>momento potete </a:t>
            </a:r>
            <a:r>
              <a:rPr sz="1200" spc="-5" dirty="0">
                <a:latin typeface="Times New Roman"/>
                <a:cs typeface="Times New Roman"/>
              </a:rPr>
              <a:t>sospendere l’esercizio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sforzi intellettuali </a:t>
            </a:r>
            <a:r>
              <a:rPr sz="1200" dirty="0">
                <a:latin typeface="Times New Roman"/>
                <a:cs typeface="Times New Roman"/>
              </a:rPr>
              <a:t>nuovi e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ritornare alle </a:t>
            </a:r>
            <a:r>
              <a:rPr sz="1200" dirty="0">
                <a:latin typeface="Times New Roman"/>
                <a:cs typeface="Times New Roman"/>
              </a:rPr>
              <a:t>occupazioni più  </a:t>
            </a:r>
            <a:r>
              <a:rPr sz="1200" spc="-5" dirty="0">
                <a:latin typeface="Times New Roman"/>
                <a:cs typeface="Times New Roman"/>
              </a:rPr>
              <a:t>semplici dei </a:t>
            </a:r>
            <a:r>
              <a:rPr sz="1200" dirty="0">
                <a:latin typeface="Times New Roman"/>
                <a:cs typeface="Times New Roman"/>
              </a:rPr>
              <a:t>vostri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antenati.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(550.1) 48:4.20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princìpi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ricreativa </a:t>
            </a:r>
            <a:r>
              <a:rPr sz="1200" dirty="0">
                <a:latin typeface="Times New Roman"/>
                <a:cs typeface="Times New Roman"/>
              </a:rPr>
              <a:t>di Urantia sono </a:t>
            </a:r>
            <a:r>
              <a:rPr sz="1200" spc="-5" dirty="0">
                <a:latin typeface="Times New Roman"/>
                <a:cs typeface="Times New Roman"/>
              </a:rPr>
              <a:t>filosoficamente </a:t>
            </a:r>
            <a:r>
              <a:rPr sz="1200" dirty="0">
                <a:latin typeface="Times New Roman"/>
                <a:cs typeface="Times New Roman"/>
              </a:rPr>
              <a:t>sani e </a:t>
            </a:r>
            <a:r>
              <a:rPr sz="1200" spc="-5" dirty="0">
                <a:latin typeface="Times New Roman"/>
                <a:cs typeface="Times New Roman"/>
              </a:rPr>
              <a:t>continuano ad essere applicabili durante </a:t>
            </a:r>
            <a:r>
              <a:rPr sz="1200" dirty="0">
                <a:latin typeface="Times New Roman"/>
                <a:cs typeface="Times New Roman"/>
              </a:rPr>
              <a:t>la vostra  vita </a:t>
            </a:r>
            <a:r>
              <a:rPr sz="1200" spc="-5" dirty="0">
                <a:latin typeface="Times New Roman"/>
                <a:cs typeface="Times New Roman"/>
              </a:rPr>
              <a:t>ascendente, 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 rive eterne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esseri </a:t>
            </a:r>
            <a:r>
              <a:rPr sz="1200" dirty="0">
                <a:latin typeface="Times New Roman"/>
                <a:cs typeface="Times New Roman"/>
              </a:rPr>
              <a:t>ascendenti voi siete in </a:t>
            </a:r>
            <a:r>
              <a:rPr sz="1200" spc="-5" dirty="0">
                <a:latin typeface="Times New Roman"/>
                <a:cs typeface="Times New Roman"/>
              </a:rPr>
              <a:t>possesso  dei ricordi personali </a:t>
            </a:r>
            <a:r>
              <a:rPr sz="1200" dirty="0">
                <a:latin typeface="Times New Roman"/>
                <a:cs typeface="Times New Roman"/>
              </a:rPr>
              <a:t>di tutte le vostre </a:t>
            </a:r>
            <a:r>
              <a:rPr sz="1200" spc="-5" dirty="0">
                <a:latin typeface="Times New Roman"/>
                <a:cs typeface="Times New Roman"/>
              </a:rPr>
              <a:t>esistenze precedenti </a:t>
            </a:r>
            <a:r>
              <a:rPr sz="1200" dirty="0">
                <a:latin typeface="Times New Roman"/>
                <a:cs typeface="Times New Roman"/>
              </a:rPr>
              <a:t>inferiori, e </a:t>
            </a:r>
            <a:r>
              <a:rPr sz="1200" spc="-5" dirty="0">
                <a:latin typeface="Times New Roman"/>
                <a:cs typeface="Times New Roman"/>
              </a:rPr>
              <a:t>senza questi ricordi dell’identità del passato </a:t>
            </a:r>
            <a:r>
              <a:rPr sz="1200" dirty="0">
                <a:latin typeface="Times New Roman"/>
                <a:cs typeface="Times New Roman"/>
              </a:rPr>
              <a:t>non esisterebbe la  </a:t>
            </a:r>
            <a:r>
              <a:rPr sz="1200" spc="-5" dirty="0">
                <a:latin typeface="Times New Roman"/>
                <a:cs typeface="Times New Roman"/>
              </a:rPr>
              <a:t>base per </a:t>
            </a:r>
            <a:r>
              <a:rPr sz="1200" dirty="0">
                <a:latin typeface="Times New Roman"/>
                <a:cs typeface="Times New Roman"/>
              </a:rPr>
              <a:t>l’umorismo del </a:t>
            </a:r>
            <a:r>
              <a:rPr sz="1200" spc="-5" dirty="0">
                <a:latin typeface="Times New Roman"/>
                <a:cs typeface="Times New Roman"/>
              </a:rPr>
              <a:t>presente, sia 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sorriso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l’allegria morontiale.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richiamarsi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esperienze del  </a:t>
            </a:r>
            <a:r>
              <a:rPr sz="1200" spc="-5" dirty="0">
                <a:latin typeface="Times New Roman"/>
                <a:cs typeface="Times New Roman"/>
              </a:rPr>
              <a:t>passato che </a:t>
            </a:r>
            <a:r>
              <a:rPr sz="1200" dirty="0">
                <a:latin typeface="Times New Roman"/>
                <a:cs typeface="Times New Roman"/>
              </a:rPr>
              <a:t>fornisce la base </a:t>
            </a:r>
            <a:r>
              <a:rPr sz="1200" spc="-5" dirty="0">
                <a:latin typeface="Times New Roman"/>
                <a:cs typeface="Times New Roman"/>
              </a:rPr>
              <a:t>dello svago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divertimento </a:t>
            </a:r>
            <a:r>
              <a:rPr sz="1200" spc="-5" dirty="0">
                <a:latin typeface="Times New Roman"/>
                <a:cs typeface="Times New Roman"/>
              </a:rPr>
              <a:t>del presente. </a:t>
            </a:r>
            <a:r>
              <a:rPr sz="1200" dirty="0">
                <a:latin typeface="Times New Roman"/>
                <a:cs typeface="Times New Roman"/>
              </a:rPr>
              <a:t>Così voi </a:t>
            </a:r>
            <a:r>
              <a:rPr sz="1200" spc="-5" dirty="0">
                <a:latin typeface="Times New Roman"/>
                <a:cs typeface="Times New Roman"/>
              </a:rPr>
              <a:t>godrete degli </a:t>
            </a:r>
            <a:r>
              <a:rPr sz="1200" dirty="0">
                <a:latin typeface="Times New Roman"/>
                <a:cs typeface="Times New Roman"/>
              </a:rPr>
              <a:t>equivalenti </a:t>
            </a:r>
            <a:r>
              <a:rPr sz="1200" spc="-5" dirty="0">
                <a:latin typeface="Times New Roman"/>
                <a:cs typeface="Times New Roman"/>
              </a:rPr>
              <a:t>celesti del </a:t>
            </a:r>
            <a:r>
              <a:rPr sz="1200" dirty="0">
                <a:latin typeface="Times New Roman"/>
                <a:cs typeface="Times New Roman"/>
              </a:rPr>
              <a:t>vostro  umorismo </a:t>
            </a:r>
            <a:r>
              <a:rPr sz="1200" spc="-5" dirty="0">
                <a:latin typeface="Times New Roman"/>
                <a:cs typeface="Times New Roman"/>
              </a:rPr>
              <a:t>terreno per </a:t>
            </a:r>
            <a:r>
              <a:rPr sz="1200" dirty="0">
                <a:latin typeface="Times New Roman"/>
                <a:cs typeface="Times New Roman"/>
              </a:rPr>
              <a:t>tutta la vostra </a:t>
            </a:r>
            <a:r>
              <a:rPr sz="1200" spc="-5" dirty="0">
                <a:latin typeface="Times New Roman"/>
                <a:cs typeface="Times New Roman"/>
              </a:rPr>
              <a:t>lunga carriera morontiale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(l’Aggiustatore) </a:t>
            </a:r>
            <a:r>
              <a:rPr sz="1200" spc="-5" dirty="0">
                <a:latin typeface="Times New Roman"/>
                <a:cs typeface="Times New Roman"/>
              </a:rPr>
              <a:t>che  diviene </a:t>
            </a:r>
            <a:r>
              <a:rPr sz="1200" dirty="0">
                <a:latin typeface="Times New Roman"/>
                <a:cs typeface="Times New Roman"/>
              </a:rPr>
              <a:t>una parte </a:t>
            </a:r>
            <a:r>
              <a:rPr sz="1200" spc="-5" dirty="0">
                <a:latin typeface="Times New Roman"/>
                <a:cs typeface="Times New Roman"/>
              </a:rPr>
              <a:t>eterna della personalità </a:t>
            </a:r>
            <a:r>
              <a:rPr sz="1200" dirty="0">
                <a:latin typeface="Times New Roman"/>
                <a:cs typeface="Times New Roman"/>
              </a:rPr>
              <a:t>di un mortale </a:t>
            </a:r>
            <a:r>
              <a:rPr sz="1200" spc="-5" dirty="0">
                <a:latin typeface="Times New Roman"/>
                <a:cs typeface="Times New Roman"/>
              </a:rPr>
              <a:t>ascendente apporta gli accenti superiori </a:t>
            </a:r>
            <a:r>
              <a:rPr sz="1200" dirty="0">
                <a:latin typeface="Times New Roman"/>
                <a:cs typeface="Times New Roman"/>
              </a:rPr>
              <a:t>della divinità </a:t>
            </a:r>
            <a:r>
              <a:rPr sz="1200" spc="-5" dirty="0">
                <a:latin typeface="Times New Roman"/>
                <a:cs typeface="Times New Roman"/>
              </a:rPr>
              <a:t>alle espressioni  gioiose, ed anche al </a:t>
            </a:r>
            <a:r>
              <a:rPr sz="1200" dirty="0">
                <a:latin typeface="Times New Roman"/>
                <a:cs typeface="Times New Roman"/>
              </a:rPr>
              <a:t>sorriso </a:t>
            </a:r>
            <a:r>
              <a:rPr sz="1200" spc="-5" dirty="0">
                <a:latin typeface="Times New Roman"/>
                <a:cs typeface="Times New Roman"/>
              </a:rPr>
              <a:t>spirituale, 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ascendenti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insegnanti dei mondi delle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dimore</a:t>
            </a:r>
            <a:endParaRPr sz="1600">
              <a:latin typeface="Times New Roman"/>
              <a:cs typeface="Times New Roman"/>
            </a:endParaRPr>
          </a:p>
          <a:p>
            <a:pPr marL="63500" marR="20447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(550.2) 48:5.1 </a:t>
            </a:r>
            <a:r>
              <a:rPr sz="1200" spc="-5" dirty="0">
                <a:latin typeface="Times New Roman"/>
                <a:cs typeface="Times New Roman"/>
              </a:rPr>
              <a:t>Gli Insegnanti 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cherubini e di </a:t>
            </a:r>
            <a:r>
              <a:rPr sz="1200" spc="-5" dirty="0">
                <a:latin typeface="Times New Roman"/>
                <a:cs typeface="Times New Roman"/>
              </a:rPr>
              <a:t>sanobini abbandonati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glorificati. </a:t>
            </a:r>
            <a:r>
              <a:rPr sz="1200" dirty="0">
                <a:latin typeface="Times New Roman"/>
                <a:cs typeface="Times New Roman"/>
              </a:rPr>
              <a:t>Quando un  </a:t>
            </a:r>
            <a:r>
              <a:rPr sz="1200" spc="-5" dirty="0">
                <a:latin typeface="Times New Roman"/>
                <a:cs typeface="Times New Roman"/>
              </a:rPr>
              <a:t>pellegrino </a:t>
            </a:r>
            <a:r>
              <a:rPr sz="1200" dirty="0">
                <a:latin typeface="Times New Roman"/>
                <a:cs typeface="Times New Roman"/>
              </a:rPr>
              <a:t>del tempo avanza da un mondo di </a:t>
            </a:r>
            <a:r>
              <a:rPr sz="1200" spc="-5" dirty="0">
                <a:latin typeface="Times New Roman"/>
                <a:cs typeface="Times New Roman"/>
              </a:rPr>
              <a:t>prove dello </a:t>
            </a:r>
            <a:r>
              <a:rPr sz="1200" dirty="0">
                <a:latin typeface="Times New Roman"/>
                <a:cs typeface="Times New Roman"/>
              </a:rPr>
              <a:t>spazio ai mondi </a:t>
            </a:r>
            <a:r>
              <a:rPr sz="1200" spc="-5" dirty="0">
                <a:latin typeface="Times New Roman"/>
                <a:cs typeface="Times New Roman"/>
              </a:rPr>
              <a:t>delle dimore ed ai loro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di preparazione  </a:t>
            </a: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serafino personale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gruppo,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guardiano del </a:t>
            </a:r>
            <a:r>
              <a:rPr sz="1200" dirty="0">
                <a:latin typeface="Times New Roman"/>
                <a:cs typeface="Times New Roman"/>
              </a:rPr>
              <a:t>destino.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mortale il  </a:t>
            </a:r>
            <a:r>
              <a:rPr sz="1200" spc="-5" dirty="0">
                <a:latin typeface="Times New Roman"/>
                <a:cs typeface="Times New Roman"/>
              </a:rPr>
              <a:t>serafino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abilmente </a:t>
            </a:r>
            <a:r>
              <a:rPr sz="1200" dirty="0">
                <a:latin typeface="Times New Roman"/>
                <a:cs typeface="Times New Roman"/>
              </a:rPr>
              <a:t>aiutato dai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e dai sanobini. </a:t>
            </a:r>
            <a:r>
              <a:rPr sz="1200" spc="-5" dirty="0">
                <a:latin typeface="Times New Roman"/>
                <a:cs typeface="Times New Roman"/>
              </a:rPr>
              <a:t>Ma 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pupillo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liberato dai vincoli della carne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8015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812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inizia 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ascendente, </a:t>
            </a:r>
            <a:r>
              <a:rPr sz="1200" spc="-5" dirty="0">
                <a:latin typeface="Times New Roman"/>
                <a:cs typeface="Times New Roman"/>
              </a:rPr>
              <a:t>quando comincia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postmateriale </a:t>
            </a:r>
            <a:r>
              <a:rPr sz="1200" dirty="0">
                <a:latin typeface="Times New Roman"/>
                <a:cs typeface="Times New Roman"/>
              </a:rPr>
              <a:t>o morontiale, il </a:t>
            </a:r>
            <a:r>
              <a:rPr sz="1200" spc="-5" dirty="0">
                <a:latin typeface="Times New Roman"/>
                <a:cs typeface="Times New Roman"/>
              </a:rPr>
              <a:t>serafino accompagnatore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più bisogno </a:t>
            </a:r>
            <a:r>
              <a:rPr sz="1200" spc="-5" dirty="0">
                <a:latin typeface="Times New Roman"/>
                <a:cs typeface="Times New Roman"/>
              </a:rPr>
              <a:t>dei  servizi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precedenti luogotenenti, </a:t>
            </a:r>
            <a:r>
              <a:rPr sz="1200" dirty="0">
                <a:latin typeface="Times New Roman"/>
                <a:cs typeface="Times New Roman"/>
              </a:rPr>
              <a:t>i cherubini ed 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sanobini.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(550.3) 48:5.2 </a:t>
            </a:r>
            <a:r>
              <a:rPr sz="1200" spc="-5" dirty="0">
                <a:latin typeface="Times New Roman"/>
                <a:cs typeface="Times New Roman"/>
              </a:rPr>
              <a:t>Questi aiutanti dei serafini </a:t>
            </a:r>
            <a:r>
              <a:rPr sz="1200" dirty="0">
                <a:latin typeface="Times New Roman"/>
                <a:cs typeface="Times New Roman"/>
              </a:rPr>
              <a:t>tutelari </a:t>
            </a:r>
            <a:r>
              <a:rPr sz="1200" spc="-5" dirty="0">
                <a:latin typeface="Times New Roman"/>
                <a:cs typeface="Times New Roman"/>
              </a:rPr>
              <a:t>lasciati liberi sono spesso convocati nella capitale </a:t>
            </a:r>
            <a:r>
              <a:rPr sz="1200" dirty="0">
                <a:latin typeface="Times New Roman"/>
                <a:cs typeface="Times New Roman"/>
              </a:rPr>
              <a:t>dell’Universo, dove </a:t>
            </a:r>
            <a:r>
              <a:rPr sz="1200" spc="-5" dirty="0">
                <a:latin typeface="Times New Roman"/>
                <a:cs typeface="Times New Roman"/>
              </a:rPr>
              <a:t>passano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101600" marR="9398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l’intimo </a:t>
            </a:r>
            <a:r>
              <a:rPr sz="1200" spc="-5" dirty="0">
                <a:latin typeface="Times New Roman"/>
                <a:cs typeface="Times New Roman"/>
              </a:rPr>
              <a:t>abbraccio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e poi </a:t>
            </a:r>
            <a:r>
              <a:rPr sz="1200" spc="-5" dirty="0">
                <a:latin typeface="Times New Roman"/>
                <a:cs typeface="Times New Roman"/>
              </a:rPr>
              <a:t>partono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di </a:t>
            </a:r>
            <a:r>
              <a:rPr sz="1200" spc="-5" dirty="0">
                <a:latin typeface="Times New Roman"/>
                <a:cs typeface="Times New Roman"/>
              </a:rPr>
              <a:t>preparazione del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come Insegnanti </a:t>
            </a:r>
            <a:r>
              <a:rPr sz="1200" dirty="0">
                <a:latin typeface="Times New Roman"/>
                <a:cs typeface="Times New Roman"/>
              </a:rPr>
              <a:t>dei Mondi  </a:t>
            </a:r>
            <a:r>
              <a:rPr sz="1200" spc="-5" dirty="0">
                <a:latin typeface="Times New Roman"/>
                <a:cs typeface="Times New Roman"/>
              </a:rPr>
              <a:t>delle Dimore. Questi </a:t>
            </a:r>
            <a:r>
              <a:rPr sz="1200" dirty="0">
                <a:latin typeface="Times New Roman"/>
                <a:cs typeface="Times New Roman"/>
              </a:rPr>
              <a:t>maestri visitano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materiali ed operano 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dimore fino </a:t>
            </a:r>
            <a:r>
              <a:rPr sz="1200" dirty="0">
                <a:latin typeface="Times New Roman"/>
                <a:cs typeface="Times New Roman"/>
              </a:rPr>
              <a:t>alle sfere </a:t>
            </a:r>
            <a:r>
              <a:rPr sz="1200" spc="-5" dirty="0">
                <a:latin typeface="Times New Roman"/>
                <a:cs typeface="Times New Roman"/>
              </a:rPr>
              <a:t>educative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 collegate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dell’Universo.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tornare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iniziativa </a:t>
            </a:r>
            <a:r>
              <a:rPr sz="1200" spc="-5" dirty="0">
                <a:latin typeface="Times New Roman"/>
                <a:cs typeface="Times New Roman"/>
              </a:rPr>
              <a:t>al loro precedente </a:t>
            </a:r>
            <a:r>
              <a:rPr sz="1200" dirty="0">
                <a:latin typeface="Times New Roman"/>
                <a:cs typeface="Times New Roman"/>
              </a:rPr>
              <a:t>lavoro in 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 serafini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tutelari.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(550.4) 48:5.3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miliardi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insegnanti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Satania, ed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aumenta </a:t>
            </a:r>
            <a:r>
              <a:rPr sz="1200" spc="-5" dirty="0">
                <a:latin typeface="Times New Roman"/>
                <a:cs typeface="Times New Roman"/>
              </a:rPr>
              <a:t>costantemente perché,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nella</a:t>
            </a:r>
            <a:endParaRPr sz="1200">
              <a:latin typeface="Times New Roman"/>
              <a:cs typeface="Times New Roman"/>
            </a:endParaRPr>
          </a:p>
          <a:p>
            <a:pPr marL="101600" marR="3714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maggioranza dei casi,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serafino procede verso l’interno con </a:t>
            </a:r>
            <a:r>
              <a:rPr sz="1200" dirty="0">
                <a:latin typeface="Times New Roman"/>
                <a:cs typeface="Times New Roman"/>
              </a:rPr>
              <a:t>un mortale </a:t>
            </a:r>
            <a:r>
              <a:rPr sz="1200" spc="-5" dirty="0">
                <a:latin typeface="Times New Roman"/>
                <a:cs typeface="Times New Roman"/>
              </a:rPr>
              <a:t>fuso con l’Aggiustatore, si lascia </a:t>
            </a:r>
            <a:r>
              <a:rPr sz="1200" spc="5" dirty="0">
                <a:latin typeface="Times New Roman"/>
                <a:cs typeface="Times New Roman"/>
              </a:rPr>
              <a:t>dietro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cherubino </a:t>
            </a:r>
            <a:r>
              <a:rPr sz="1200" dirty="0">
                <a:latin typeface="Times New Roman"/>
                <a:cs typeface="Times New Roman"/>
              </a:rPr>
              <a:t>che un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sanobino.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3843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(550.5) 48:5.4 </a:t>
            </a:r>
            <a:r>
              <a:rPr sz="1200" spc="-5" dirty="0">
                <a:latin typeface="Times New Roman"/>
                <a:cs typeface="Times New Roman"/>
              </a:rPr>
              <a:t>Gli Insegnanti 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Dimore,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degli altri </a:t>
            </a:r>
            <a:r>
              <a:rPr sz="1200" dirty="0">
                <a:latin typeface="Times New Roman"/>
                <a:cs typeface="Times New Roman"/>
              </a:rPr>
              <a:t>istruttori, sono </a:t>
            </a:r>
            <a:r>
              <a:rPr sz="1200" spc="-5" dirty="0">
                <a:latin typeface="Times New Roman"/>
                <a:cs typeface="Times New Roman"/>
              </a:rPr>
              <a:t>incaricati dai Melchizedek. Essi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supervisione dei Compagni Morontiali, ma come </a:t>
            </a:r>
            <a:r>
              <a:rPr sz="1200" dirty="0">
                <a:latin typeface="Times New Roman"/>
                <a:cs typeface="Times New Roman"/>
              </a:rPr>
              <a:t>individui 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insegnanti sono sotto la </a:t>
            </a:r>
            <a:r>
              <a:rPr sz="1200" spc="-5" dirty="0">
                <a:latin typeface="Times New Roman"/>
                <a:cs typeface="Times New Roman"/>
              </a:rPr>
              <a:t>supervisione  dei capi </a:t>
            </a:r>
            <a:r>
              <a:rPr sz="1200" dirty="0">
                <a:latin typeface="Times New Roman"/>
                <a:cs typeface="Times New Roman"/>
              </a:rPr>
              <a:t>in funzione </a:t>
            </a:r>
            <a:r>
              <a:rPr sz="1200" spc="-5" dirty="0">
                <a:latin typeface="Times New Roman"/>
                <a:cs typeface="Times New Roman"/>
              </a:rPr>
              <a:t>delle scuole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sfere nelle </a:t>
            </a:r>
            <a:r>
              <a:rPr sz="1200" spc="-5" dirty="0">
                <a:latin typeface="Times New Roman"/>
                <a:cs typeface="Times New Roman"/>
              </a:rPr>
              <a:t>quali essi fungono </a:t>
            </a:r>
            <a:r>
              <a:rPr sz="1200" spc="5" dirty="0">
                <a:latin typeface="Times New Roman"/>
                <a:cs typeface="Times New Roman"/>
              </a:rPr>
              <a:t>da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istruttori.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2457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(550.6) 48:5.5 </a:t>
            </a:r>
            <a:r>
              <a:rPr sz="1200" spc="-5" dirty="0">
                <a:latin typeface="Times New Roman"/>
                <a:cs typeface="Times New Roman"/>
              </a:rPr>
              <a:t>Questi cherubini evoluti lavorano generalmente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coppie come facevano quando erano assegnati ai </a:t>
            </a:r>
            <a:r>
              <a:rPr sz="1200" dirty="0">
                <a:latin typeface="Times New Roman"/>
                <a:cs typeface="Times New Roman"/>
              </a:rPr>
              <a:t>serafini.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natura  </a:t>
            </a:r>
            <a:r>
              <a:rPr sz="1200" spc="-5" dirty="0">
                <a:latin typeface="Times New Roman"/>
                <a:cs typeface="Times New Roman"/>
              </a:rPr>
              <a:t>essi sono </a:t>
            </a:r>
            <a:r>
              <a:rPr sz="1200" dirty="0">
                <a:latin typeface="Times New Roman"/>
                <a:cs typeface="Times New Roman"/>
              </a:rPr>
              <a:t>molto vicini al tipo </a:t>
            </a:r>
            <a:r>
              <a:rPr sz="1200" spc="-5" dirty="0">
                <a:latin typeface="Times New Roman"/>
                <a:cs typeface="Times New Roman"/>
              </a:rPr>
              <a:t>d’esistenza morontiale; sono gli insegnanti connaturalmente </a:t>
            </a:r>
            <a:r>
              <a:rPr sz="1200" dirty="0">
                <a:latin typeface="Times New Roman"/>
                <a:cs typeface="Times New Roman"/>
              </a:rPr>
              <a:t>comprensivi dei 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svolgono nel </a:t>
            </a:r>
            <a:r>
              <a:rPr sz="1200" dirty="0">
                <a:latin typeface="Times New Roman"/>
                <a:cs typeface="Times New Roman"/>
              </a:rPr>
              <a:t>modo più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sistema educativo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0033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(551.1) 48:5.6 </a:t>
            </a:r>
            <a:r>
              <a:rPr sz="1200" spc="-5" dirty="0">
                <a:latin typeface="Times New Roman"/>
                <a:cs typeface="Times New Roman"/>
              </a:rPr>
              <a:t>Nelle scuole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 questi insegnanti si occupano dell’istruzione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singoli,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masse.  Sui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tali scuole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organizzate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gruppi principali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suddivisioni </a:t>
            </a:r>
            <a:r>
              <a:rPr sz="1200" spc="-5" dirty="0">
                <a:latin typeface="Times New Roman"/>
                <a:cs typeface="Times New Roman"/>
              </a:rPr>
              <a:t>ciascuno: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del </a:t>
            </a:r>
            <a:r>
              <a:rPr sz="1200" dirty="0">
                <a:latin typeface="Times New Roman"/>
                <a:cs typeface="Times New Roman"/>
              </a:rPr>
              <a:t>pensiero,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483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55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scuole del sentimento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dell’azione.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raggiungete </a:t>
            </a:r>
            <a:r>
              <a:rPr sz="1200" dirty="0">
                <a:latin typeface="Times New Roman"/>
                <a:cs typeface="Times New Roman"/>
              </a:rPr>
              <a:t>la costellazione, </a:t>
            </a:r>
            <a:r>
              <a:rPr sz="1200" spc="-5" dirty="0">
                <a:latin typeface="Times New Roman"/>
                <a:cs typeface="Times New Roman"/>
              </a:rPr>
              <a:t>si aggiungono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dell’etica, </a:t>
            </a:r>
            <a:r>
              <a:rPr sz="1200" spc="5" dirty="0">
                <a:latin typeface="Times New Roman"/>
                <a:cs typeface="Times New Roman"/>
              </a:rPr>
              <a:t>le scuole  </a:t>
            </a:r>
            <a:r>
              <a:rPr sz="1200" spc="-5" dirty="0">
                <a:latin typeface="Times New Roman"/>
                <a:cs typeface="Times New Roman"/>
              </a:rPr>
              <a:t>dell’amministrazione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scuole dell’adattamento sociale.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entrerete nelle scuole della filosofia,  della </a:t>
            </a:r>
            <a:r>
              <a:rPr sz="1200" dirty="0">
                <a:latin typeface="Times New Roman"/>
                <a:cs typeface="Times New Roman"/>
              </a:rPr>
              <a:t>divinità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pura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2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(551.2) 48:5.7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che avreste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imparare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ma che non </a:t>
            </a:r>
            <a:r>
              <a:rPr sz="1200" spc="-5" dirty="0">
                <a:latin typeface="Times New Roman"/>
                <a:cs typeface="Times New Roman"/>
              </a:rPr>
              <a:t>siete riusciti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apprendere,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essere acquisite </a:t>
            </a:r>
            <a:r>
              <a:rPr sz="1200" dirty="0">
                <a:latin typeface="Times New Roman"/>
                <a:cs typeface="Times New Roman"/>
              </a:rPr>
              <a:t>sotto la  </a:t>
            </a:r>
            <a:r>
              <a:rPr sz="1200" spc="-5" dirty="0">
                <a:latin typeface="Times New Roman"/>
                <a:cs typeface="Times New Roman"/>
              </a:rPr>
              <a:t>tutela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fedeli </a:t>
            </a:r>
            <a:r>
              <a:rPr sz="1200" dirty="0">
                <a:latin typeface="Times New Roman"/>
                <a:cs typeface="Times New Roman"/>
              </a:rPr>
              <a:t>e pazienti </a:t>
            </a:r>
            <a:r>
              <a:rPr sz="1200" spc="-5" dirty="0">
                <a:latin typeface="Times New Roman"/>
                <a:cs typeface="Times New Roman"/>
              </a:rPr>
              <a:t>insegnanti. </a:t>
            </a:r>
            <a:r>
              <a:rPr sz="1200" dirty="0">
                <a:latin typeface="Times New Roman"/>
                <a:cs typeface="Times New Roman"/>
              </a:rPr>
              <a:t>Non vi sono strade </a:t>
            </a:r>
            <a:r>
              <a:rPr sz="1200" spc="-5" dirty="0">
                <a:latin typeface="Times New Roman"/>
                <a:cs typeface="Times New Roman"/>
              </a:rPr>
              <a:t>maestre, </a:t>
            </a:r>
            <a:r>
              <a:rPr sz="1200" dirty="0">
                <a:latin typeface="Times New Roman"/>
                <a:cs typeface="Times New Roman"/>
              </a:rPr>
              <a:t>scorciatoie o </a:t>
            </a:r>
            <a:r>
              <a:rPr sz="1200" spc="-5" dirty="0">
                <a:latin typeface="Times New Roman"/>
                <a:cs typeface="Times New Roman"/>
              </a:rPr>
              <a:t>sentieri facili per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 marL="76200" marR="110489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variazioni </a:t>
            </a:r>
            <a:r>
              <a:rPr sz="1200" dirty="0">
                <a:latin typeface="Times New Roman"/>
                <a:cs typeface="Times New Roman"/>
              </a:rPr>
              <a:t>individuali di </a:t>
            </a:r>
            <a:r>
              <a:rPr sz="1200" spc="-5" dirty="0">
                <a:latin typeface="Times New Roman"/>
                <a:cs typeface="Times New Roman"/>
              </a:rPr>
              <a:t>percorso,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imparerete bene </a:t>
            </a:r>
            <a:r>
              <a:rPr sz="1200" dirty="0">
                <a:latin typeface="Times New Roman"/>
                <a:cs typeface="Times New Roman"/>
              </a:rPr>
              <a:t>le lezioni di una sfera prima di passare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un’altra;  </a:t>
            </a:r>
            <a:r>
              <a:rPr sz="1200" spc="-5" dirty="0">
                <a:latin typeface="Times New Roman"/>
                <a:cs typeface="Times New Roman"/>
              </a:rPr>
              <a:t>questo almeno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lasciato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mondo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(551.3) 48:5.8 </a:t>
            </a:r>
            <a:r>
              <a:rPr sz="1200" spc="-5" dirty="0">
                <a:latin typeface="Times New Roman"/>
                <a:cs typeface="Times New Roman"/>
              </a:rPr>
              <a:t>Uno degli scopi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morontiale è </a:t>
            </a:r>
            <a:r>
              <a:rPr sz="1200" spc="-5" dirty="0">
                <a:latin typeface="Times New Roman"/>
                <a:cs typeface="Times New Roman"/>
              </a:rPr>
              <a:t>l’estirpazione </a:t>
            </a:r>
            <a:r>
              <a:rPr sz="1200" dirty="0">
                <a:latin typeface="Times New Roman"/>
                <a:cs typeface="Times New Roman"/>
              </a:rPr>
              <a:t>definitiva </a:t>
            </a:r>
            <a:r>
              <a:rPr sz="1200" spc="-5" dirty="0">
                <a:latin typeface="Times New Roman"/>
                <a:cs typeface="Times New Roman"/>
              </a:rPr>
              <a:t>dai sopravviventi </a:t>
            </a:r>
            <a:r>
              <a:rPr sz="1200" dirty="0">
                <a:latin typeface="Times New Roman"/>
                <a:cs typeface="Times New Roman"/>
              </a:rPr>
              <a:t>mortali dei </a:t>
            </a:r>
            <a:r>
              <a:rPr sz="1200" spc="-5" dirty="0">
                <a:latin typeface="Times New Roman"/>
                <a:cs typeface="Times New Roman"/>
              </a:rPr>
              <a:t>tratti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residui  quali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procrastinazione, l’equivoco, l’insincerità,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fuga dai </a:t>
            </a:r>
            <a:r>
              <a:rPr sz="1200" dirty="0">
                <a:latin typeface="Times New Roman"/>
                <a:cs typeface="Times New Roman"/>
              </a:rPr>
              <a:t>problemi, </a:t>
            </a:r>
            <a:r>
              <a:rPr sz="1200" spc="-5" dirty="0">
                <a:latin typeface="Times New Roman"/>
                <a:cs typeface="Times New Roman"/>
              </a:rPr>
              <a:t>l’ingiustizia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facile.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delle dimore insegna </a:t>
            </a:r>
            <a:r>
              <a:rPr sz="1200" dirty="0">
                <a:latin typeface="Times New Roman"/>
                <a:cs typeface="Times New Roman"/>
              </a:rPr>
              <a:t>ben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giovani allievi morontiali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rinviare </a:t>
            </a:r>
            <a:r>
              <a:rPr sz="1200" dirty="0">
                <a:latin typeface="Times New Roman"/>
                <a:cs typeface="Times New Roman"/>
              </a:rPr>
              <a:t>non è in </a:t>
            </a:r>
            <a:r>
              <a:rPr sz="1200" spc="-5" dirty="0">
                <a:latin typeface="Times New Roman"/>
                <a:cs typeface="Times New Roman"/>
              </a:rPr>
              <a:t>alcun senso evitare. </a:t>
            </a:r>
            <a:r>
              <a:rPr sz="1200" dirty="0">
                <a:latin typeface="Times New Roman"/>
                <a:cs typeface="Times New Roman"/>
              </a:rPr>
              <a:t>Dopo la vita </a:t>
            </a:r>
            <a:r>
              <a:rPr sz="1200" spc="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carne il  tempo non è più </a:t>
            </a:r>
            <a:r>
              <a:rPr sz="1200" spc="-5" dirty="0">
                <a:latin typeface="Times New Roman"/>
                <a:cs typeface="Times New Roman"/>
              </a:rPr>
              <a:t>utilizzabile come tecnica per </a:t>
            </a:r>
            <a:r>
              <a:rPr sz="1200" dirty="0">
                <a:latin typeface="Times New Roman"/>
                <a:cs typeface="Times New Roman"/>
              </a:rPr>
              <a:t>eludere responsabilità o </a:t>
            </a:r>
            <a:r>
              <a:rPr sz="1200" spc="-5" dirty="0">
                <a:latin typeface="Times New Roman"/>
                <a:cs typeface="Times New Roman"/>
              </a:rPr>
              <a:t>sottrarsi ad </a:t>
            </a:r>
            <a:r>
              <a:rPr sz="1200" dirty="0">
                <a:latin typeface="Times New Roman"/>
                <a:cs typeface="Times New Roman"/>
              </a:rPr>
              <a:t>obblighi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fastidiosi.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623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(551.4) 48:5.9 </a:t>
            </a:r>
            <a:r>
              <a:rPr sz="1200" spc="-5" dirty="0">
                <a:latin typeface="Times New Roman"/>
                <a:cs typeface="Times New Roman"/>
              </a:rPr>
              <a:t>Cominciando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sulle sfere di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basse, gli Insegnanti dei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si elevano </a:t>
            </a:r>
            <a:r>
              <a:rPr sz="1200" dirty="0">
                <a:latin typeface="Times New Roman"/>
                <a:cs typeface="Times New Roman"/>
              </a:rPr>
              <a:t>mediante  </a:t>
            </a:r>
            <a:r>
              <a:rPr sz="1200" spc="-5" dirty="0">
                <a:latin typeface="Times New Roman"/>
                <a:cs typeface="Times New Roman"/>
              </a:rPr>
              <a:t>l’esperienza attraverso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educative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costellazione </a:t>
            </a:r>
            <a:r>
              <a:rPr sz="1200" dirty="0">
                <a:latin typeface="Times New Roman"/>
                <a:cs typeface="Times New Roman"/>
              </a:rPr>
              <a:t>fino ai mondi di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Salvington. Essi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 marR="18986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sono soggetti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disciplina </a:t>
            </a:r>
            <a:r>
              <a:rPr sz="1200" spc="-5" dirty="0">
                <a:latin typeface="Times New Roman"/>
                <a:cs typeface="Times New Roman"/>
              </a:rPr>
              <a:t>speciale </a:t>
            </a:r>
            <a:r>
              <a:rPr sz="1200" dirty="0">
                <a:latin typeface="Times New Roman"/>
                <a:cs typeface="Times New Roman"/>
              </a:rPr>
              <a:t>né prima né dopo il loro </a:t>
            </a:r>
            <a:r>
              <a:rPr sz="1200" spc="-5" dirty="0">
                <a:latin typeface="Times New Roman"/>
                <a:cs typeface="Times New Roman"/>
              </a:rPr>
              <a:t>abbraccio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già stati addestrati per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mentre </a:t>
            </a:r>
            <a:r>
              <a:rPr sz="1200" dirty="0">
                <a:latin typeface="Times New Roman"/>
                <a:cs typeface="Times New Roman"/>
              </a:rPr>
              <a:t>servivano </a:t>
            </a:r>
            <a:r>
              <a:rPr sz="1200" spc="-5" dirty="0">
                <a:latin typeface="Times New Roman"/>
                <a:cs typeface="Times New Roman"/>
              </a:rPr>
              <a:t>come associati serafici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natali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allievi che soggiornano 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dimore. Hanno fatto un’esperienza effettiva con questi </a:t>
            </a:r>
            <a:r>
              <a:rPr sz="1200" dirty="0">
                <a:latin typeface="Times New Roman"/>
                <a:cs typeface="Times New Roman"/>
              </a:rPr>
              <a:t>mortali in evoluzione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insegnanti</a:t>
            </a:r>
            <a:endParaRPr sz="1200">
              <a:latin typeface="Times New Roman"/>
              <a:cs typeface="Times New Roman"/>
            </a:endParaRPr>
          </a:p>
          <a:p>
            <a:pPr marL="76200" marR="431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pratici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comprensivi,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accorti ed </a:t>
            </a:r>
            <a:r>
              <a:rPr sz="1200" dirty="0">
                <a:latin typeface="Times New Roman"/>
                <a:cs typeface="Times New Roman"/>
              </a:rPr>
              <a:t>indulgenti, </a:t>
            </a:r>
            <a:r>
              <a:rPr sz="1200" spc="-5" dirty="0">
                <a:latin typeface="Times New Roman"/>
                <a:cs typeface="Times New Roman"/>
              </a:rPr>
              <a:t>guide capaci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efficienti. Essi </a:t>
            </a:r>
            <a:r>
              <a:rPr sz="1200" dirty="0">
                <a:latin typeface="Times New Roman"/>
                <a:cs typeface="Times New Roman"/>
              </a:rPr>
              <a:t>conoscono </a:t>
            </a:r>
            <a:r>
              <a:rPr sz="1200" spc="-5" dirty="0">
                <a:latin typeface="Times New Roman"/>
                <a:cs typeface="Times New Roman"/>
              </a:rPr>
              <a:t>molto bene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</a:t>
            </a:r>
            <a:r>
              <a:rPr sz="1200" dirty="0">
                <a:latin typeface="Times New Roman"/>
                <a:cs typeface="Times New Roman"/>
              </a:rPr>
              <a:t>dell’ascensione e  </a:t>
            </a:r>
            <a:r>
              <a:rPr sz="1200" spc="-5" dirty="0">
                <a:latin typeface="Times New Roman"/>
                <a:cs typeface="Times New Roman"/>
              </a:rPr>
              <a:t>possiedono </a:t>
            </a:r>
            <a:r>
              <a:rPr sz="1200" dirty="0">
                <a:latin typeface="Times New Roman"/>
                <a:cs typeface="Times New Roman"/>
              </a:rPr>
              <a:t>una grande </a:t>
            </a:r>
            <a:r>
              <a:rPr sz="1200" spc="-5" dirty="0">
                <a:latin typeface="Times New Roman"/>
                <a:cs typeface="Times New Roman"/>
              </a:rPr>
              <a:t>esperienza delle </a:t>
            </a:r>
            <a:r>
              <a:rPr sz="1200" dirty="0">
                <a:latin typeface="Times New Roman"/>
                <a:cs typeface="Times New Roman"/>
              </a:rPr>
              <a:t>fasi </a:t>
            </a:r>
            <a:r>
              <a:rPr sz="1200" spc="-5" dirty="0">
                <a:latin typeface="Times New Roman"/>
                <a:cs typeface="Times New Roman"/>
              </a:rPr>
              <a:t>iniziali della carriera </a:t>
            </a:r>
            <a:r>
              <a:rPr sz="1200" dirty="0">
                <a:latin typeface="Times New Roman"/>
                <a:cs typeface="Times New Roman"/>
              </a:rPr>
              <a:t>di progressione.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118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127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(551.5) 48:5.10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insegnanti </a:t>
            </a:r>
            <a:r>
              <a:rPr sz="1200" dirty="0">
                <a:latin typeface="Times New Roman"/>
                <a:cs typeface="Times New Roman"/>
              </a:rPr>
              <a:t>più anziani,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servito a </a:t>
            </a:r>
            <a:r>
              <a:rPr sz="1200" spc="-5" dirty="0">
                <a:latin typeface="Times New Roman"/>
                <a:cs typeface="Times New Roman"/>
              </a:rPr>
              <a:t>lungo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circuito 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abbracciati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d’Universo, e da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abbraccio </a:t>
            </a:r>
            <a:r>
              <a:rPr sz="1200" dirty="0">
                <a:latin typeface="Times New Roman"/>
                <a:cs typeface="Times New Roman"/>
              </a:rPr>
              <a:t>i cherubini ed i </a:t>
            </a:r>
            <a:r>
              <a:rPr sz="1200" spc="-5" dirty="0">
                <a:latin typeface="Times New Roman"/>
                <a:cs typeface="Times New Roman"/>
              </a:rPr>
              <a:t>sanobini emergono con </a:t>
            </a:r>
            <a:r>
              <a:rPr sz="1200" spc="5" dirty="0">
                <a:latin typeface="Times New Roman"/>
                <a:cs typeface="Times New Roman"/>
              </a:rPr>
              <a:t>lo 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serafini.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serafini dei mondi morontiali – i ministri di</a:t>
            </a:r>
            <a:r>
              <a:rPr sz="1600" b="1" spc="9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transizione</a:t>
            </a:r>
            <a:endParaRPr sz="1600">
              <a:latin typeface="Times New Roman"/>
              <a:cs typeface="Times New Roman"/>
            </a:endParaRPr>
          </a:p>
          <a:p>
            <a:pPr marL="88900" marR="17335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(551.6) 48:6.1 </a:t>
            </a:r>
            <a:r>
              <a:rPr sz="1200" spc="-5" dirty="0">
                <a:latin typeface="Times New Roman"/>
                <a:cs typeface="Times New Roman"/>
              </a:rPr>
              <a:t>Anche se sui </a:t>
            </a:r>
            <a:r>
              <a:rPr sz="1200" dirty="0">
                <a:latin typeface="Times New Roman"/>
                <a:cs typeface="Times New Roman"/>
              </a:rPr>
              <a:t>mondi morontiali </a:t>
            </a:r>
            <a:r>
              <a:rPr sz="1200" spc="-5" dirty="0">
                <a:latin typeface="Times New Roman"/>
                <a:cs typeface="Times New Roman"/>
              </a:rPr>
              <a:t>svolgono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angeli, dagli assistenti planetari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serafini  supremi, </a:t>
            </a:r>
            <a:r>
              <a:rPr sz="1200" dirty="0">
                <a:latin typeface="Times New Roman"/>
                <a:cs typeface="Times New Roman"/>
              </a:rPr>
              <a:t>sono più </a:t>
            </a:r>
            <a:r>
              <a:rPr sz="1200" spc="-5" dirty="0">
                <a:latin typeface="Times New Roman"/>
                <a:cs typeface="Times New Roman"/>
              </a:rPr>
              <a:t>esclusivamente assegnati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i ministri di </a:t>
            </a:r>
            <a:r>
              <a:rPr sz="1200" spc="-5" dirty="0">
                <a:latin typeface="Times New Roman"/>
                <a:cs typeface="Times New Roman"/>
              </a:rPr>
              <a:t>transizione. Questi angeli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 sesto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1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servitori serafici, </a:t>
            </a:r>
            <a:r>
              <a:rPr sz="1200" dirty="0">
                <a:latin typeface="Times New Roman"/>
                <a:cs typeface="Times New Roman"/>
              </a:rPr>
              <a:t>ed il loro ministero è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transito delle creature materiali </a:t>
            </a:r>
            <a:r>
              <a:rPr sz="1200" dirty="0">
                <a:latin typeface="Times New Roman"/>
                <a:cs typeface="Times New Roman"/>
              </a:rPr>
              <a:t>e mortali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temporale nella  carne agli stadi </a:t>
            </a:r>
            <a:r>
              <a:rPr sz="1200" dirty="0">
                <a:latin typeface="Times New Roman"/>
                <a:cs typeface="Times New Roman"/>
              </a:rPr>
              <a:t>iniziali </a:t>
            </a:r>
            <a:r>
              <a:rPr sz="1200" spc="-5" dirty="0">
                <a:latin typeface="Times New Roman"/>
                <a:cs typeface="Times New Roman"/>
              </a:rPr>
              <a:t>dell’esistenza morontiale sui sette </a:t>
            </a:r>
            <a:r>
              <a:rPr sz="1200" dirty="0">
                <a:latin typeface="Times New Roman"/>
                <a:cs typeface="Times New Roman"/>
              </a:rPr>
              <a:t>mondi delle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(551.7) 48:6.2 </a:t>
            </a:r>
            <a:r>
              <a:rPr sz="1200" spc="-5" dirty="0">
                <a:latin typeface="Times New Roman"/>
                <a:cs typeface="Times New Roman"/>
              </a:rPr>
              <a:t>Voi dovreste comprendere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mortale ascendente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cominciata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all’atto  del concepimento </a:t>
            </a:r>
            <a:r>
              <a:rPr sz="1200" dirty="0">
                <a:latin typeface="Times New Roman"/>
                <a:cs typeface="Times New Roman"/>
              </a:rPr>
              <a:t>dell’anima,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in cui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morale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abitata dall’Aggiustatore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5" dirty="0">
                <a:latin typeface="Times New Roman"/>
                <a:cs typeface="Times New Roman"/>
              </a:rPr>
              <a:t>Da  quel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dirty="0">
                <a:latin typeface="Times New Roman"/>
                <a:cs typeface="Times New Roman"/>
              </a:rPr>
              <a:t>mortale ha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potenziale di funzioni </a:t>
            </a:r>
            <a:r>
              <a:rPr sz="1200" spc="-5" dirty="0">
                <a:latin typeface="Times New Roman"/>
                <a:cs typeface="Times New Roman"/>
              </a:rPr>
              <a:t>supermortali, anche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riconosciuta sui livelli superiori  delle sfere morontiali dell’Universo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1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(552.1) 48:6.3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non sarete coscienti del ministero dei </a:t>
            </a:r>
            <a:r>
              <a:rPr sz="1200" dirty="0">
                <a:latin typeface="Times New Roman"/>
                <a:cs typeface="Times New Roman"/>
              </a:rPr>
              <a:t>serafini di transizione </a:t>
            </a:r>
            <a:r>
              <a:rPr sz="1200" spc="-5" dirty="0">
                <a:latin typeface="Times New Roman"/>
                <a:cs typeface="Times New Roman"/>
              </a:rPr>
              <a:t>finché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raggiungerete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dimore,  dove </a:t>
            </a:r>
            <a:r>
              <a:rPr sz="1200" spc="-5" dirty="0">
                <a:latin typeface="Times New Roman"/>
                <a:cs typeface="Times New Roman"/>
              </a:rPr>
              <a:t>essi lavorano instancabilmente per </a:t>
            </a:r>
            <a:r>
              <a:rPr sz="1200" dirty="0">
                <a:latin typeface="Times New Roman"/>
                <a:cs typeface="Times New Roman"/>
              </a:rPr>
              <a:t>l’avanzamento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pupilli </a:t>
            </a:r>
            <a:r>
              <a:rPr sz="1200" spc="-5" dirty="0">
                <a:latin typeface="Times New Roman"/>
                <a:cs typeface="Times New Roman"/>
              </a:rPr>
              <a:t>mortali.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assegnati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divisioni 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707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(552.2) 48:6.4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Evàngeli Serafici. </a:t>
            </a:r>
            <a:r>
              <a:rPr sz="1200" spc="-5" dirty="0">
                <a:latin typeface="Times New Roman"/>
                <a:cs typeface="Times New Roman"/>
              </a:rPr>
              <a:t>Quando riprendete coscienza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voi venite classificati </a:t>
            </a:r>
            <a:r>
              <a:rPr sz="1200" spc="-5" dirty="0">
                <a:latin typeface="Times New Roman"/>
                <a:cs typeface="Times New Roman"/>
              </a:rPr>
              <a:t>negli  annali del sistema come </a:t>
            </a:r>
            <a:r>
              <a:rPr sz="1200" dirty="0">
                <a:latin typeface="Times New Roman"/>
                <a:cs typeface="Times New Roman"/>
              </a:rPr>
              <a:t>spiriti in evoluzione. 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siete ancora degli </a:t>
            </a:r>
            <a:r>
              <a:rPr sz="1200" dirty="0">
                <a:latin typeface="Times New Roman"/>
                <a:cs typeface="Times New Roman"/>
              </a:rPr>
              <a:t>spiriti, ma non </a:t>
            </a:r>
            <a:r>
              <a:rPr sz="1200" spc="-5" dirty="0">
                <a:latin typeface="Times New Roman"/>
                <a:cs typeface="Times New Roman"/>
              </a:rPr>
              <a:t>siete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18058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467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esseri mortali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materiali; siete entrati nella </a:t>
            </a:r>
            <a:r>
              <a:rPr sz="1200" dirty="0">
                <a:latin typeface="Times New Roman"/>
                <a:cs typeface="Times New Roman"/>
              </a:rPr>
              <a:t>carriera </a:t>
            </a:r>
            <a:r>
              <a:rPr sz="1200" spc="-5" dirty="0">
                <a:latin typeface="Times New Roman"/>
                <a:cs typeface="Times New Roman"/>
              </a:rPr>
              <a:t>prespirituale </a:t>
            </a:r>
            <a:r>
              <a:rPr sz="1200" dirty="0">
                <a:latin typeface="Times New Roman"/>
                <a:cs typeface="Times New Roman"/>
              </a:rPr>
              <a:t>e siete stati </a:t>
            </a:r>
            <a:r>
              <a:rPr sz="1200" spc="-5" dirty="0">
                <a:latin typeface="Times New Roman"/>
                <a:cs typeface="Times New Roman"/>
              </a:rPr>
              <a:t>debitamente ammessi </a:t>
            </a:r>
            <a:r>
              <a:rPr sz="1200" dirty="0">
                <a:latin typeface="Times New Roman"/>
                <a:cs typeface="Times New Roman"/>
              </a:rPr>
              <a:t>alla vita 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(552.3) 48:6.5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gli evàngeli serafici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aiuteranno </a:t>
            </a:r>
            <a:r>
              <a:rPr sz="1200" dirty="0">
                <a:latin typeface="Times New Roman"/>
                <a:cs typeface="Times New Roman"/>
              </a:rPr>
              <a:t>a scegliere </a:t>
            </a:r>
            <a:r>
              <a:rPr sz="1200" spc="-5" dirty="0">
                <a:latin typeface="Times New Roman"/>
                <a:cs typeface="Times New Roman"/>
              </a:rPr>
              <a:t>saggiamente </a:t>
            </a:r>
            <a:r>
              <a:rPr sz="1200" dirty="0">
                <a:latin typeface="Times New Roman"/>
                <a:cs typeface="Times New Roman"/>
              </a:rPr>
              <a:t>tra le vie opzionali  </a:t>
            </a:r>
            <a:r>
              <a:rPr sz="1200" spc="-5" dirty="0">
                <a:latin typeface="Times New Roman"/>
                <a:cs typeface="Times New Roman"/>
              </a:rPr>
              <a:t>verso Edentia, Salvington, Uversa ed Havona. 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più vie </a:t>
            </a:r>
            <a:r>
              <a:rPr sz="1200" spc="-5" dirty="0">
                <a:latin typeface="Times New Roman"/>
                <a:cs typeface="Times New Roman"/>
              </a:rPr>
              <a:t>ugualmente consigliabili,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saranno indicate </a:t>
            </a:r>
            <a:r>
              <a:rPr sz="1200" dirty="0">
                <a:latin typeface="Times New Roman"/>
                <a:cs typeface="Times New Roman"/>
              </a:rPr>
              <a:t>e vi 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consentito di </a:t>
            </a:r>
            <a:r>
              <a:rPr sz="1200" spc="-5" dirty="0">
                <a:latin typeface="Times New Roman"/>
                <a:cs typeface="Times New Roman"/>
              </a:rPr>
              <a:t>scegliere quella </a:t>
            </a:r>
            <a:r>
              <a:rPr sz="1200" dirty="0">
                <a:latin typeface="Times New Roman"/>
                <a:cs typeface="Times New Roman"/>
              </a:rPr>
              <a:t>che vi attrae </a:t>
            </a:r>
            <a:r>
              <a:rPr sz="1200" spc="-5" dirty="0">
                <a:latin typeface="Times New Roman"/>
                <a:cs typeface="Times New Roman"/>
              </a:rPr>
              <a:t>maggiormente. Questi </a:t>
            </a:r>
            <a:r>
              <a:rPr sz="1200" dirty="0">
                <a:latin typeface="Times New Roman"/>
                <a:cs typeface="Times New Roman"/>
              </a:rPr>
              <a:t>serafini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poi le loro </a:t>
            </a:r>
            <a:r>
              <a:rPr sz="1200" spc="-5" dirty="0">
                <a:latin typeface="Times New Roman"/>
                <a:cs typeface="Times New Roman"/>
              </a:rPr>
              <a:t>raccomandazioni ai  ventiquattro consiglieri su Jerusem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merito al percorso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vantaggioso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anima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25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(552.4) 48:6.6 </a:t>
            </a:r>
            <a:r>
              <a:rPr sz="1200" dirty="0">
                <a:latin typeface="Times New Roman"/>
                <a:cs typeface="Times New Roman"/>
              </a:rPr>
              <a:t>Non vi è </a:t>
            </a:r>
            <a:r>
              <a:rPr sz="1200" spc="-5" dirty="0">
                <a:latin typeface="Times New Roman"/>
                <a:cs typeface="Times New Roman"/>
              </a:rPr>
              <a:t>offerta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scelta illimitata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vostra carriera futura,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potete scegliere entro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i ministri di </a:t>
            </a:r>
            <a:r>
              <a:rPr sz="1200" spc="-5" dirty="0">
                <a:latin typeface="Times New Roman"/>
                <a:cs typeface="Times New Roman"/>
              </a:rPr>
              <a:t>transizione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superiori determinano saggiamente essere </a:t>
            </a:r>
            <a:r>
              <a:rPr sz="1200" dirty="0">
                <a:latin typeface="Times New Roman"/>
                <a:cs typeface="Times New Roman"/>
              </a:rPr>
              <a:t>più conveniente per la vostra </a:t>
            </a:r>
            <a:r>
              <a:rPr sz="1200" spc="-5" dirty="0">
                <a:latin typeface="Times New Roman"/>
                <a:cs typeface="Times New Roman"/>
              </a:rPr>
              <a:t>futura  realizzazione spirituale.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spirituale è governato sulla </a:t>
            </a:r>
            <a:r>
              <a:rPr sz="1200" spc="-5" dirty="0">
                <a:latin typeface="Times New Roman"/>
                <a:cs typeface="Times New Roman"/>
              </a:rPr>
              <a:t>base del </a:t>
            </a:r>
            <a:r>
              <a:rPr sz="1200" dirty="0">
                <a:latin typeface="Times New Roman"/>
                <a:cs typeface="Times New Roman"/>
              </a:rPr>
              <a:t>principio di </a:t>
            </a:r>
            <a:r>
              <a:rPr sz="1200" spc="-5" dirty="0">
                <a:latin typeface="Times New Roman"/>
                <a:cs typeface="Times New Roman"/>
              </a:rPr>
              <a:t>rispettare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libera scelta,  purché </a:t>
            </a:r>
            <a:r>
              <a:rPr sz="1200" dirty="0">
                <a:latin typeface="Times New Roman"/>
                <a:cs typeface="Times New Roman"/>
              </a:rPr>
              <a:t>la linea di condotta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pregiudizio </a:t>
            </a:r>
            <a:r>
              <a:rPr sz="1200" dirty="0">
                <a:latin typeface="Times New Roman"/>
                <a:cs typeface="Times New Roman"/>
              </a:rPr>
              <a:t>a voi o di danno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800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(552.5) 48:6.7 </a:t>
            </a:r>
            <a:r>
              <a:rPr sz="1200" spc="-5" dirty="0">
                <a:latin typeface="Times New Roman"/>
                <a:cs typeface="Times New Roman"/>
              </a:rPr>
              <a:t>Questi evàngeli serafici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consacrati alla proclamazione del </a:t>
            </a:r>
            <a:r>
              <a:rPr sz="1200" dirty="0">
                <a:latin typeface="Times New Roman"/>
                <a:cs typeface="Times New Roman"/>
              </a:rPr>
              <a:t>vangelo della </a:t>
            </a:r>
            <a:r>
              <a:rPr sz="1200" spc="-5" dirty="0">
                <a:latin typeface="Times New Roman"/>
                <a:cs typeface="Times New Roman"/>
              </a:rPr>
              <a:t>progressione eterna, </a:t>
            </a:r>
            <a:r>
              <a:rPr sz="1200" dirty="0">
                <a:latin typeface="Times New Roman"/>
                <a:cs typeface="Times New Roman"/>
              </a:rPr>
              <a:t>il  trionfo </a:t>
            </a:r>
            <a:r>
              <a:rPr sz="1200" spc="-5" dirty="0">
                <a:latin typeface="Times New Roman"/>
                <a:cs typeface="Times New Roman"/>
              </a:rPr>
              <a:t>del 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perfezione.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essi proclamano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legge della  </a:t>
            </a:r>
            <a:r>
              <a:rPr sz="1200" spc="-5" dirty="0">
                <a:latin typeface="Times New Roman"/>
                <a:cs typeface="Times New Roman"/>
              </a:rPr>
              <a:t>conservazione </a:t>
            </a:r>
            <a:r>
              <a:rPr sz="1200" dirty="0">
                <a:latin typeface="Times New Roman"/>
                <a:cs typeface="Times New Roman"/>
              </a:rPr>
              <a:t>e del predominio della </a:t>
            </a:r>
            <a:r>
              <a:rPr sz="1200" spc="-5" dirty="0">
                <a:latin typeface="Times New Roman"/>
                <a:cs typeface="Times New Roman"/>
              </a:rPr>
              <a:t>bontà: nessuna </a:t>
            </a:r>
            <a:r>
              <a:rPr sz="1200" dirty="0">
                <a:latin typeface="Times New Roman"/>
                <a:cs typeface="Times New Roman"/>
              </a:rPr>
              <a:t>buona azione è mai </a:t>
            </a:r>
            <a:r>
              <a:rPr sz="1200" spc="-5" dirty="0">
                <a:latin typeface="Times New Roman"/>
                <a:cs typeface="Times New Roman"/>
              </a:rPr>
              <a:t>interamente perduta; </a:t>
            </a:r>
            <a:r>
              <a:rPr sz="1200" dirty="0">
                <a:latin typeface="Times New Roman"/>
                <a:cs typeface="Times New Roman"/>
              </a:rPr>
              <a:t>essa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lungo contrastata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mai interamente annullata,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potente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proporzione alla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della sua  </a:t>
            </a:r>
            <a:r>
              <a:rPr sz="1200" dirty="0">
                <a:latin typeface="Times New Roman"/>
                <a:cs typeface="Times New Roman"/>
              </a:rPr>
              <a:t>motivazione.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33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(552.6) 48:6.8 </a:t>
            </a:r>
            <a:r>
              <a:rPr sz="1200" spc="-5" dirty="0">
                <a:latin typeface="Times New Roman"/>
                <a:cs typeface="Times New Roman"/>
              </a:rPr>
              <a:t>Anche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essi consigliano agli insegnanti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rettitudine di </a:t>
            </a:r>
            <a:r>
              <a:rPr sz="1200" spc="-5" dirty="0">
                <a:latin typeface="Times New Roman"/>
                <a:cs typeface="Times New Roman"/>
              </a:rPr>
              <a:t>aderire alla  predicazione della “bontà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conduce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pentimento”, di </a:t>
            </a:r>
            <a:r>
              <a:rPr sz="1200" spc="-5" dirty="0">
                <a:latin typeface="Times New Roman"/>
                <a:cs typeface="Times New Roman"/>
              </a:rPr>
              <a:t>proclamare “l’amore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scaccia ogni  timore”. Queste </a:t>
            </a:r>
            <a:r>
              <a:rPr sz="1200" dirty="0">
                <a:latin typeface="Times New Roman"/>
                <a:cs typeface="Times New Roman"/>
              </a:rPr>
              <a:t>verità sono </a:t>
            </a:r>
            <a:r>
              <a:rPr sz="1200" spc="-5" dirty="0">
                <a:latin typeface="Times New Roman"/>
                <a:cs typeface="Times New Roman"/>
              </a:rPr>
              <a:t>state annunciate </a:t>
            </a:r>
            <a:r>
              <a:rPr sz="1200" dirty="0">
                <a:latin typeface="Times New Roman"/>
                <a:cs typeface="Times New Roman"/>
              </a:rPr>
              <a:t>nel vostro mondo </a:t>
            </a:r>
            <a:r>
              <a:rPr sz="1200" spc="-5" dirty="0">
                <a:latin typeface="Times New Roman"/>
                <a:cs typeface="Times New Roman"/>
              </a:rPr>
              <a:t>anche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così: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1404874" y="513333"/>
            <a:ext cx="6171565" cy="39141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(552.7) 48:6.9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miei </a:t>
            </a:r>
            <a:r>
              <a:rPr sz="1200" dirty="0">
                <a:latin typeface="Times New Roman"/>
                <a:cs typeface="Times New Roman"/>
              </a:rPr>
              <a:t>custodi; non </a:t>
            </a:r>
            <a:r>
              <a:rPr sz="1200" spc="-5" dirty="0">
                <a:latin typeface="Times New Roman"/>
                <a:cs typeface="Times New Roman"/>
              </a:rPr>
              <a:t>devierò dalla retta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via;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(552.8) 48:6.10 </a:t>
            </a:r>
            <a:r>
              <a:rPr sz="1200" spc="-5" dirty="0">
                <a:latin typeface="Times New Roman"/>
                <a:cs typeface="Times New Roman"/>
              </a:rPr>
              <a:t>Fianco </a:t>
            </a:r>
            <a:r>
              <a:rPr sz="1200" dirty="0">
                <a:latin typeface="Times New Roman"/>
                <a:cs typeface="Times New Roman"/>
              </a:rPr>
              <a:t>a fianco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conducono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splendidi sentieri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gloriosi luoghi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ristoro  della </a:t>
            </a:r>
            <a:r>
              <a:rPr sz="1200" dirty="0">
                <a:latin typeface="Times New Roman"/>
                <a:cs typeface="Times New Roman"/>
              </a:rPr>
              <a:t>vita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(552.9) 48:6.11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Presenza Divina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avrò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sete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d’acqua.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(552.10) 48:6.12 </a:t>
            </a:r>
            <a:r>
              <a:rPr sz="1200" spc="-5" dirty="0">
                <a:latin typeface="Times New Roman"/>
                <a:cs typeface="Times New Roman"/>
              </a:rPr>
              <a:t>Quand’anche scendessi nella valle </a:t>
            </a:r>
            <a:r>
              <a:rPr sz="1200" dirty="0">
                <a:latin typeface="Times New Roman"/>
                <a:cs typeface="Times New Roman"/>
              </a:rPr>
              <a:t>dell’incertezza o </a:t>
            </a:r>
            <a:r>
              <a:rPr sz="1200" spc="-5" dirty="0">
                <a:latin typeface="Times New Roman"/>
                <a:cs typeface="Times New Roman"/>
              </a:rPr>
              <a:t>ascendessi ai </a:t>
            </a:r>
            <a:r>
              <a:rPr sz="1200" dirty="0">
                <a:latin typeface="Times New Roman"/>
                <a:cs typeface="Times New Roman"/>
              </a:rPr>
              <a:t>mondi del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dubbio,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(552.11) 48:6.13 </a:t>
            </a:r>
            <a:r>
              <a:rPr sz="1200" spc="-5" dirty="0">
                <a:latin typeface="Times New Roman"/>
                <a:cs typeface="Times New Roman"/>
              </a:rPr>
              <a:t>Quand’anche camminassi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solitudine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della mia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specie,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(552.12) 48:6.14 </a:t>
            </a:r>
            <a:r>
              <a:rPr sz="1200" spc="-5" dirty="0">
                <a:latin typeface="Times New Roman"/>
                <a:cs typeface="Times New Roman"/>
              </a:rPr>
              <a:t>Quand’anche trionfassi nei cori </a:t>
            </a:r>
            <a:r>
              <a:rPr sz="1200" dirty="0">
                <a:latin typeface="Times New Roman"/>
                <a:cs typeface="Times New Roman"/>
              </a:rPr>
              <a:t>della luce o vacillassi nei luoghi </a:t>
            </a:r>
            <a:r>
              <a:rPr sz="1200" spc="-5" dirty="0">
                <a:latin typeface="Times New Roman"/>
                <a:cs typeface="Times New Roman"/>
              </a:rPr>
              <a:t>solitari delle</a:t>
            </a:r>
            <a:r>
              <a:rPr sz="1200" spc="-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sfere,</a:t>
            </a:r>
            <a:endParaRPr sz="1200">
              <a:latin typeface="Times New Roman"/>
              <a:cs typeface="Times New Roman"/>
            </a:endParaRPr>
          </a:p>
          <a:p>
            <a:pPr marL="50800" marR="848360" algn="just">
              <a:lnSpc>
                <a:spcPct val="192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(552.13) 48:6.15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tuo spirito di bontà mi </a:t>
            </a:r>
            <a:r>
              <a:rPr sz="1200" spc="-5" dirty="0">
                <a:latin typeface="Times New Roman"/>
                <a:cs typeface="Times New Roman"/>
              </a:rPr>
              <a:t>soccorrerà ed </a:t>
            </a:r>
            <a:r>
              <a:rPr sz="1200" dirty="0">
                <a:latin typeface="Times New Roman"/>
                <a:cs typeface="Times New Roman"/>
              </a:rPr>
              <a:t>il tuo </a:t>
            </a:r>
            <a:r>
              <a:rPr sz="1200" spc="-5" dirty="0">
                <a:latin typeface="Times New Roman"/>
                <a:cs typeface="Times New Roman"/>
              </a:rPr>
              <a:t>angelo glorioso </a:t>
            </a:r>
            <a:r>
              <a:rPr sz="1200" dirty="0">
                <a:latin typeface="Times New Roman"/>
                <a:cs typeface="Times New Roman"/>
              </a:rPr>
              <a:t>mi </a:t>
            </a:r>
            <a:r>
              <a:rPr sz="1200" spc="-5" dirty="0">
                <a:latin typeface="Times New Roman"/>
                <a:cs typeface="Times New Roman"/>
              </a:rPr>
              <a:t>consolerà.  </a:t>
            </a:r>
            <a:r>
              <a:rPr sz="1200" spc="-7" baseline="38194" dirty="0">
                <a:latin typeface="Times New Roman"/>
                <a:cs typeface="Times New Roman"/>
              </a:rPr>
              <a:t>(552.14) 48:6.16 </a:t>
            </a:r>
            <a:r>
              <a:rPr sz="1200" spc="-5" dirty="0">
                <a:latin typeface="Times New Roman"/>
                <a:cs typeface="Times New Roman"/>
              </a:rPr>
              <a:t>Quand’anche scendessi nelle </a:t>
            </a:r>
            <a:r>
              <a:rPr sz="1200" dirty="0">
                <a:latin typeface="Times New Roman"/>
                <a:cs typeface="Times New Roman"/>
              </a:rPr>
              <a:t>profondità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tenebre e della morte </a:t>
            </a:r>
            <a:r>
              <a:rPr sz="1200" spc="-5" dirty="0">
                <a:latin typeface="Times New Roman"/>
                <a:cs typeface="Times New Roman"/>
              </a:rPr>
              <a:t>stessa,  </a:t>
            </a:r>
            <a:r>
              <a:rPr sz="1200" spc="-7" baseline="38194" dirty="0">
                <a:latin typeface="Times New Roman"/>
                <a:cs typeface="Times New Roman"/>
              </a:rPr>
              <a:t>(552.15) 48:6.17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dubiterò </a:t>
            </a:r>
            <a:r>
              <a:rPr sz="1200" dirty="0">
                <a:latin typeface="Times New Roman"/>
                <a:cs typeface="Times New Roman"/>
              </a:rPr>
              <a:t>di te e non ti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temerò,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(552.16) 48:6.18 </a:t>
            </a:r>
            <a:r>
              <a:rPr sz="1200" spc="-5" dirty="0">
                <a:latin typeface="Times New Roman"/>
                <a:cs typeface="Times New Roman"/>
              </a:rPr>
              <a:t>Perché 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pienezza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nella gloria del </a:t>
            </a:r>
            <a:r>
              <a:rPr sz="1200" dirty="0">
                <a:latin typeface="Times New Roman"/>
                <a:cs typeface="Times New Roman"/>
              </a:rPr>
              <a:t>tuo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nome</a:t>
            </a:r>
            <a:endParaRPr sz="1200">
              <a:latin typeface="Times New Roman"/>
              <a:cs typeface="Times New Roman"/>
            </a:endParaRPr>
          </a:p>
          <a:p>
            <a:pPr marL="50800" algn="just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(552.17) 48:6.19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m’innalzerai </a:t>
            </a:r>
            <a:r>
              <a:rPr sz="1200" dirty="0">
                <a:latin typeface="Times New Roman"/>
                <a:cs typeface="Times New Roman"/>
              </a:rPr>
              <a:t>per farmi </a:t>
            </a:r>
            <a:r>
              <a:rPr sz="1200" spc="-5" dirty="0">
                <a:latin typeface="Times New Roman"/>
                <a:cs typeface="Times New Roman"/>
              </a:rPr>
              <a:t>sedere con </a:t>
            </a:r>
            <a:r>
              <a:rPr sz="1200" dirty="0">
                <a:latin typeface="Times New Roman"/>
                <a:cs typeface="Times New Roman"/>
              </a:rPr>
              <a:t>te </a:t>
            </a:r>
            <a:r>
              <a:rPr sz="1200" spc="-5" dirty="0">
                <a:latin typeface="Times New Roman"/>
                <a:cs typeface="Times New Roman"/>
              </a:rPr>
              <a:t>sugli spalti nell’alto dei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15061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34: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 Spirito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Madre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dell’Universo</a:t>
            </a:r>
            <a:r>
              <a:rPr sz="2200" b="1" spc="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locale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79434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(374.1) 34:0.1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è personalizzato dal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Figlio Eterno, </a:t>
            </a:r>
            <a:r>
              <a:rPr sz="1200" dirty="0">
                <a:latin typeface="Times New Roman"/>
                <a:cs typeface="Times New Roman"/>
              </a:rPr>
              <a:t>allora lo Spirito </a:t>
            </a:r>
            <a:r>
              <a:rPr sz="1200" spc="-5" dirty="0">
                <a:latin typeface="Times New Roman"/>
                <a:cs typeface="Times New Roman"/>
              </a:rPr>
              <a:t>Infinito  </a:t>
            </a:r>
            <a:r>
              <a:rPr sz="1200" dirty="0">
                <a:latin typeface="Times New Roman"/>
                <a:cs typeface="Times New Roman"/>
              </a:rPr>
              <a:t>individualizza una nuova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unica </a:t>
            </a:r>
            <a:r>
              <a:rPr sz="1200" spc="-5" dirty="0">
                <a:latin typeface="Times New Roman"/>
                <a:cs typeface="Times New Roman"/>
              </a:rPr>
              <a:t>rappresentazione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 affinché accompagni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dello spazio e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sia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compagna, prima </a:t>
            </a:r>
            <a:r>
              <a:rPr sz="1200" spc="-5" dirty="0">
                <a:latin typeface="Times New Roman"/>
                <a:cs typeface="Times New Roman"/>
              </a:rPr>
              <a:t>nell’organizzazione fisica </a:t>
            </a:r>
            <a:r>
              <a:rPr sz="1200" dirty="0">
                <a:latin typeface="Times New Roman"/>
                <a:cs typeface="Times New Roman"/>
              </a:rPr>
              <a:t>e poi nella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ministero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dell’Universo da  </a:t>
            </a:r>
            <a:r>
              <a:rPr sz="1200" spc="-5" dirty="0">
                <a:latin typeface="Times New Roman"/>
                <a:cs typeface="Times New Roman"/>
              </a:rPr>
              <a:t>poco progettato.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(374.2) 34:0.2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Spirito Creativo reagisce sia alle realtà fisiche sia </a:t>
            </a:r>
            <a:r>
              <a:rPr sz="1200" dirty="0">
                <a:latin typeface="Times New Roman"/>
                <a:cs typeface="Times New Roman"/>
              </a:rPr>
              <a:t>a quelle spirituali; la </a:t>
            </a:r>
            <a:r>
              <a:rPr sz="1200" spc="-5" dirty="0">
                <a:latin typeface="Times New Roman"/>
                <a:cs typeface="Times New Roman"/>
              </a:rPr>
              <a:t>stessa cosa fa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 </a:t>
            </a:r>
            <a:r>
              <a:rPr sz="1200" spc="-5" dirty="0">
                <a:latin typeface="Times New Roman"/>
                <a:cs typeface="Times New Roman"/>
              </a:rPr>
              <a:t>essi sono coordinati ed associati nell’amministrazione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573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(374.3) 34:0.3 </a:t>
            </a:r>
            <a:r>
              <a:rPr sz="1200" spc="-5" dirty="0">
                <a:latin typeface="Times New Roman"/>
                <a:cs typeface="Times New Roman"/>
              </a:rPr>
              <a:t>Questi Spiriti Figlie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dell’essenza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ma non possono </a:t>
            </a:r>
            <a:r>
              <a:rPr sz="1200" spc="-5" dirty="0">
                <a:latin typeface="Times New Roman"/>
                <a:cs typeface="Times New Roman"/>
              </a:rPr>
              <a:t>funzionare nel lavoro della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fisica  ed </a:t>
            </a:r>
            <a:r>
              <a:rPr sz="1200" dirty="0">
                <a:latin typeface="Times New Roman"/>
                <a:cs typeface="Times New Roman"/>
              </a:rPr>
              <a:t>in quello del </a:t>
            </a:r>
            <a:r>
              <a:rPr sz="1200" spc="-5" dirty="0">
                <a:latin typeface="Times New Roman"/>
                <a:cs typeface="Times New Roman"/>
              </a:rPr>
              <a:t>ministero spirituale simultaneamente. Nella creazione </a:t>
            </a:r>
            <a:r>
              <a:rPr sz="1200" dirty="0">
                <a:latin typeface="Times New Roman"/>
                <a:cs typeface="Times New Roman"/>
              </a:rPr>
              <a:t>fisica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d’Universo fornisce il modello,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lo  Spirito </a:t>
            </a:r>
            <a:r>
              <a:rPr sz="1200" spc="-5" dirty="0">
                <a:latin typeface="Times New Roman"/>
                <a:cs typeface="Times New Roman"/>
              </a:rPr>
              <a:t>d’Universo </a:t>
            </a:r>
            <a:r>
              <a:rPr sz="1200" dirty="0">
                <a:latin typeface="Times New Roman"/>
                <a:cs typeface="Times New Roman"/>
              </a:rPr>
              <a:t>dà inizio </a:t>
            </a:r>
            <a:r>
              <a:rPr sz="1200" spc="-5" dirty="0">
                <a:latin typeface="Times New Roman"/>
                <a:cs typeface="Times New Roman"/>
              </a:rPr>
              <a:t>alla materializzazione delle realtà fisiche.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nei piani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ma lo Spirito </a:t>
            </a:r>
            <a:r>
              <a:rPr sz="1200" spc="-5" dirty="0">
                <a:latin typeface="Times New Roman"/>
                <a:cs typeface="Times New Roman"/>
              </a:rPr>
              <a:t>trasforma  queste creazioni d’energia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sostanze fisiche.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sia abbastanza </a:t>
            </a:r>
            <a:r>
              <a:rPr sz="1200" dirty="0">
                <a:latin typeface="Times New Roman"/>
                <a:cs typeface="Times New Roman"/>
              </a:rPr>
              <a:t>difficile </a:t>
            </a:r>
            <a:r>
              <a:rPr sz="1200" spc="-5" dirty="0">
                <a:latin typeface="Times New Roman"/>
                <a:cs typeface="Times New Roman"/>
              </a:rPr>
              <a:t>descrivere </a:t>
            </a:r>
            <a:r>
              <a:rPr sz="1200" dirty="0">
                <a:latin typeface="Times New Roman"/>
                <a:cs typeface="Times New Roman"/>
              </a:rPr>
              <a:t>questa presenza iniziale nell’Universo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persona, </a:t>
            </a:r>
            <a:r>
              <a:rPr sz="1200" dirty="0">
                <a:latin typeface="Times New Roman"/>
                <a:cs typeface="Times New Roman"/>
              </a:rPr>
              <a:t>nondimeno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personale ed </a:t>
            </a:r>
            <a:r>
              <a:rPr sz="1200" dirty="0">
                <a:latin typeface="Times New Roman"/>
                <a:cs typeface="Times New Roman"/>
              </a:rPr>
              <a:t>ha sempre operato  </a:t>
            </a:r>
            <a:r>
              <a:rPr sz="1200" spc="-5" dirty="0">
                <a:latin typeface="Times New Roman"/>
                <a:cs typeface="Times New Roman"/>
              </a:rPr>
              <a:t>come un’individualità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distinta.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Personalizzazione dello Spirito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Creativo</a:t>
            </a:r>
            <a:endParaRPr sz="1600">
              <a:latin typeface="Times New Roman"/>
              <a:cs typeface="Times New Roman"/>
            </a:endParaRPr>
          </a:p>
          <a:p>
            <a:pPr marL="76200" marR="104139">
              <a:lnSpc>
                <a:spcPts val="1380"/>
              </a:lnSpc>
              <a:spcBef>
                <a:spcPts val="14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(374.4) 34:1.1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dell’organizzazione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ammasso stellare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costituzione </a:t>
            </a:r>
            <a:r>
              <a:rPr sz="1200" spc="-5" dirty="0">
                <a:latin typeface="Times New Roman"/>
                <a:cs typeface="Times New Roman"/>
              </a:rPr>
              <a:t>dei circuiti  d’energia per </a:t>
            </a:r>
            <a:r>
              <a:rPr sz="1200" dirty="0">
                <a:latin typeface="Times New Roman"/>
                <a:cs typeface="Times New Roman"/>
              </a:rPr>
              <a:t>opera dei centri di </a:t>
            </a:r>
            <a:r>
              <a:rPr sz="1200" spc="-5" dirty="0">
                <a:latin typeface="Times New Roman"/>
                <a:cs typeface="Times New Roman"/>
              </a:rPr>
              <a:t>potere del Superuniverso,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susseguentemente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lavoro preliminare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da parte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agenti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che operano </a:t>
            </a:r>
            <a:r>
              <a:rPr sz="1200" dirty="0">
                <a:latin typeface="Times New Roman"/>
                <a:cs typeface="Times New Roman"/>
              </a:rPr>
              <a:t>secondo e sotto la </a:t>
            </a:r>
            <a:r>
              <a:rPr sz="1200" spc="-5" dirty="0">
                <a:latin typeface="Times New Roman"/>
                <a:cs typeface="Times New Roman"/>
              </a:rPr>
              <a:t>direzione della sua </a:t>
            </a:r>
            <a:r>
              <a:rPr sz="1200" dirty="0">
                <a:latin typeface="Times New Roman"/>
                <a:cs typeface="Times New Roman"/>
              </a:rPr>
              <a:t>focalizzazione </a:t>
            </a:r>
            <a:r>
              <a:rPr sz="1200" spc="-5" dirty="0">
                <a:latin typeface="Times New Roman"/>
                <a:cs typeface="Times New Roman"/>
              </a:rPr>
              <a:t>creativa </a:t>
            </a:r>
            <a:r>
              <a:rPr sz="1200" dirty="0">
                <a:latin typeface="Times New Roman"/>
                <a:cs typeface="Times New Roman"/>
              </a:rPr>
              <a:t>nell’Universo locale,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764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540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(553.1) 48:6.20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storia </a:t>
            </a:r>
            <a:r>
              <a:rPr sz="1200" spc="-5" dirty="0">
                <a:latin typeface="Times New Roman"/>
                <a:cs typeface="Times New Roman"/>
              </a:rPr>
              <a:t>sussurrata </a:t>
            </a:r>
            <a:r>
              <a:rPr sz="1200" dirty="0">
                <a:latin typeface="Times New Roman"/>
                <a:cs typeface="Times New Roman"/>
              </a:rPr>
              <a:t>nella notte </a:t>
            </a:r>
            <a:r>
              <a:rPr sz="1200" spc="-5" dirty="0">
                <a:latin typeface="Times New Roman"/>
                <a:cs typeface="Times New Roman"/>
              </a:rPr>
              <a:t>al giovane </a:t>
            </a:r>
            <a:r>
              <a:rPr sz="1200" dirty="0">
                <a:latin typeface="Times New Roman"/>
                <a:cs typeface="Times New Roman"/>
              </a:rPr>
              <a:t>pastore.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ritenerla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per parola,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riportato </a:t>
            </a:r>
            <a:r>
              <a:rPr sz="1200" dirty="0">
                <a:latin typeface="Times New Roman"/>
                <a:cs typeface="Times New Roman"/>
              </a:rPr>
              <a:t>in termini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tutto quanto </a:t>
            </a:r>
            <a:r>
              <a:rPr sz="1200" spc="-10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poté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ricordare.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46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(553.2) 48:6.21 </a:t>
            </a:r>
            <a:r>
              <a:rPr sz="1200" spc="-5" dirty="0">
                <a:latin typeface="Times New Roman"/>
                <a:cs typeface="Times New Roman"/>
              </a:rPr>
              <a:t>Questi serafini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gli evàngeli del vangelo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raggiungimento della perfezione per </a:t>
            </a:r>
            <a:r>
              <a:rPr sz="1200" dirty="0">
                <a:latin typeface="Times New Roman"/>
                <a:cs typeface="Times New Roman"/>
              </a:rPr>
              <a:t>tutto il  </a:t>
            </a:r>
            <a:r>
              <a:rPr sz="1200" spc="-5" dirty="0">
                <a:latin typeface="Times New Roman"/>
                <a:cs typeface="Times New Roman"/>
              </a:rPr>
              <a:t>sistema come pure </a:t>
            </a:r>
            <a:r>
              <a:rPr sz="1200" dirty="0">
                <a:latin typeface="Times New Roman"/>
                <a:cs typeface="Times New Roman"/>
              </a:rPr>
              <a:t>per i singoli </a:t>
            </a:r>
            <a:r>
              <a:rPr sz="1200" spc="-5" dirty="0">
                <a:latin typeface="Times New Roman"/>
                <a:cs typeface="Times New Roman"/>
              </a:rPr>
              <a:t>ascendenti. Già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nel giovane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insegnamenti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piani  </a:t>
            </a:r>
            <a:r>
              <a:rPr sz="1200" spc="-5" dirty="0">
                <a:latin typeface="Times New Roman"/>
                <a:cs typeface="Times New Roman"/>
              </a:rPr>
              <a:t>contengono </a:t>
            </a:r>
            <a:r>
              <a:rPr sz="1200" dirty="0">
                <a:latin typeface="Times New Roman"/>
                <a:cs typeface="Times New Roman"/>
              </a:rPr>
              <a:t>disposizioni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ere future in cui i 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serviranno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ascendenti mortali  </a:t>
            </a:r>
            <a:r>
              <a:rPr sz="1200" spc="-5" dirty="0">
                <a:latin typeface="Times New Roman"/>
                <a:cs typeface="Times New Roman"/>
              </a:rPr>
              <a:t>come luoghi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passaggio verso </a:t>
            </a:r>
            <a:r>
              <a:rPr sz="1200" dirty="0">
                <a:latin typeface="Times New Roman"/>
                <a:cs typeface="Times New Roman"/>
              </a:rPr>
              <a:t>le sfere 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92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(553.3) 48:6.22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Interpreti </a:t>
            </a:r>
            <a:r>
              <a:rPr sz="1200" i="1" dirty="0">
                <a:latin typeface="Times New Roman"/>
                <a:cs typeface="Times New Roman"/>
              </a:rPr>
              <a:t>Razziali.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degli esseri mortali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simili. È vero, c’è </a:t>
            </a:r>
            <a:r>
              <a:rPr sz="1200" dirty="0">
                <a:latin typeface="Times New Roman"/>
                <a:cs typeface="Times New Roman"/>
              </a:rPr>
              <a:t>un modello 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permea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le tendenze </a:t>
            </a:r>
            <a:r>
              <a:rPr sz="1200" spc="-5" dirty="0">
                <a:latin typeface="Times New Roman"/>
                <a:cs typeface="Times New Roman"/>
              </a:rPr>
              <a:t>fisiche, mentali </a:t>
            </a:r>
            <a:r>
              <a:rPr sz="1200" dirty="0">
                <a:latin typeface="Times New Roman"/>
                <a:cs typeface="Times New Roman"/>
              </a:rPr>
              <a:t>e spirituali delle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razze di un dato mondo;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vi  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tipi razziali distinti e </a:t>
            </a:r>
            <a:r>
              <a:rPr sz="1200" spc="-5" dirty="0">
                <a:latin typeface="Times New Roman"/>
                <a:cs typeface="Times New Roman"/>
              </a:rPr>
              <a:t>tendenze </a:t>
            </a:r>
            <a:r>
              <a:rPr sz="1200" dirty="0">
                <a:latin typeface="Times New Roman"/>
                <a:cs typeface="Times New Roman"/>
              </a:rPr>
              <a:t>sociali ben </a:t>
            </a:r>
            <a:r>
              <a:rPr sz="1200" spc="-5" dirty="0">
                <a:latin typeface="Times New Roman"/>
                <a:cs typeface="Times New Roman"/>
              </a:rPr>
              <a:t>definite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caratterizzano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discendenza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differenti 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basilari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umani. </a:t>
            </a:r>
            <a:r>
              <a:rPr sz="1200" dirty="0">
                <a:latin typeface="Times New Roman"/>
                <a:cs typeface="Times New Roman"/>
              </a:rPr>
              <a:t>Sui mondi del tempo </a:t>
            </a:r>
            <a:r>
              <a:rPr sz="1200" spc="-5" dirty="0">
                <a:latin typeface="Times New Roman"/>
                <a:cs typeface="Times New Roman"/>
              </a:rPr>
              <a:t>gli interpreti </a:t>
            </a:r>
            <a:r>
              <a:rPr sz="1200" dirty="0">
                <a:latin typeface="Times New Roman"/>
                <a:cs typeface="Times New Roman"/>
              </a:rPr>
              <a:t>razziali </a:t>
            </a:r>
            <a:r>
              <a:rPr sz="1200" spc="-5" dirty="0">
                <a:latin typeface="Times New Roman"/>
                <a:cs typeface="Times New Roman"/>
              </a:rPr>
              <a:t>serafici assecondano gli sforzi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commissari  </a:t>
            </a:r>
            <a:r>
              <a:rPr sz="1200" dirty="0">
                <a:latin typeface="Times New Roman"/>
                <a:cs typeface="Times New Roman"/>
              </a:rPr>
              <a:t>razziali per armonizzare 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punti di vista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razze, e </a:t>
            </a:r>
            <a:r>
              <a:rPr sz="1200" spc="-5" dirty="0">
                <a:latin typeface="Times New Roman"/>
                <a:cs typeface="Times New Roman"/>
              </a:rPr>
              <a:t>continuano ad operare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dove  </a:t>
            </a:r>
            <a:r>
              <a:rPr sz="1200" spc="-5" dirty="0">
                <a:latin typeface="Times New Roman"/>
                <a:cs typeface="Times New Roman"/>
              </a:rPr>
              <a:t>queste stesse differenze </a:t>
            </a:r>
            <a:r>
              <a:rPr sz="1200" dirty="0">
                <a:latin typeface="Times New Roman"/>
                <a:cs typeface="Times New Roman"/>
              </a:rPr>
              <a:t>tendono a persistere in una </a:t>
            </a:r>
            <a:r>
              <a:rPr sz="1200" spc="-5" dirty="0">
                <a:latin typeface="Times New Roman"/>
                <a:cs typeface="Times New Roman"/>
              </a:rPr>
              <a:t>certa misura. Su </a:t>
            </a:r>
            <a:r>
              <a:rPr sz="1200" dirty="0">
                <a:latin typeface="Times New Roman"/>
                <a:cs typeface="Times New Roman"/>
              </a:rPr>
              <a:t>un pianeta </a:t>
            </a:r>
            <a:r>
              <a:rPr sz="1200" spc="-5" dirty="0">
                <a:latin typeface="Times New Roman"/>
                <a:cs typeface="Times New Roman"/>
              </a:rPr>
              <a:t>confuso come Urantia questi brillanti  esseri difficilmente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avuto favorevoli 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abili sociologi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saggi  consiglieri etnici </a:t>
            </a:r>
            <a:r>
              <a:rPr sz="1200" dirty="0">
                <a:latin typeface="Times New Roman"/>
                <a:cs typeface="Times New Roman"/>
              </a:rPr>
              <a:t>del primo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cielo.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12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(553.4) 48:6.23 </a:t>
            </a:r>
            <a:r>
              <a:rPr sz="1200" spc="-5" dirty="0">
                <a:latin typeface="Times New Roman"/>
                <a:cs typeface="Times New Roman"/>
              </a:rPr>
              <a:t>Voi dovreste riflettere sulle espressioni “cielo”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“cielo </a:t>
            </a:r>
            <a:r>
              <a:rPr sz="1200" dirty="0">
                <a:latin typeface="Times New Roman"/>
                <a:cs typeface="Times New Roman"/>
              </a:rPr>
              <a:t>dei cieli”.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cielo </a:t>
            </a:r>
            <a:r>
              <a:rPr sz="1200" spc="-5" dirty="0">
                <a:latin typeface="Times New Roman"/>
                <a:cs typeface="Times New Roman"/>
              </a:rPr>
              <a:t>concepito dalla maggior </a:t>
            </a:r>
            <a:r>
              <a:rPr sz="1200" dirty="0">
                <a:latin typeface="Times New Roman"/>
                <a:cs typeface="Times New Roman"/>
              </a:rPr>
              <a:t>parte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profeti </a:t>
            </a:r>
            <a:r>
              <a:rPr sz="1200" dirty="0">
                <a:latin typeface="Times New Roman"/>
                <a:cs typeface="Times New Roman"/>
              </a:rPr>
              <a:t>era il primo mondo delle dimore </a:t>
            </a:r>
            <a:r>
              <a:rPr sz="1200" spc="-5" dirty="0">
                <a:latin typeface="Times New Roman"/>
                <a:cs typeface="Times New Roman"/>
              </a:rPr>
              <a:t>del sistema locale.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l’apostolo parlò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“elevato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terzo cielo”, si riferiva all’esperienza </a:t>
            </a:r>
            <a:r>
              <a:rPr sz="1200" dirty="0">
                <a:latin typeface="Times New Roman"/>
                <a:cs typeface="Times New Roman"/>
              </a:rPr>
              <a:t>in cui il </a:t>
            </a:r>
            <a:r>
              <a:rPr sz="1200" spc="-5" dirty="0">
                <a:latin typeface="Times New Roman"/>
                <a:cs typeface="Times New Roman"/>
              </a:rPr>
              <a:t>suo Aggiustatore si staccò </a:t>
            </a:r>
            <a:r>
              <a:rPr sz="1200" dirty="0">
                <a:latin typeface="Times New Roman"/>
                <a:cs typeface="Times New Roman"/>
              </a:rPr>
              <a:t>durante il sonno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questo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insolito </a:t>
            </a:r>
            <a:r>
              <a:rPr sz="1200" spc="-5" dirty="0">
                <a:latin typeface="Times New Roman"/>
                <a:cs typeface="Times New Roman"/>
              </a:rPr>
              <a:t>si  proiettò sul terzo dei </a:t>
            </a:r>
            <a:r>
              <a:rPr sz="1200" dirty="0">
                <a:latin typeface="Times New Roman"/>
                <a:cs typeface="Times New Roman"/>
              </a:rPr>
              <a:t>sette mondi </a:t>
            </a:r>
            <a:r>
              <a:rPr sz="1200" spc="-5" dirty="0">
                <a:latin typeface="Times New Roman"/>
                <a:cs typeface="Times New Roman"/>
              </a:rPr>
              <a:t>delle dimore. </a:t>
            </a:r>
            <a:r>
              <a:rPr sz="1200" dirty="0">
                <a:latin typeface="Times New Roman"/>
                <a:cs typeface="Times New Roman"/>
              </a:rPr>
              <a:t>Alcuni dei vostri uomini saggi ebbero la visione </a:t>
            </a:r>
            <a:r>
              <a:rPr sz="1200" spc="-5" dirty="0">
                <a:latin typeface="Times New Roman"/>
                <a:cs typeface="Times New Roman"/>
              </a:rPr>
              <a:t>del cielo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grande,  “il cielo dei cieli”, </a:t>
            </a:r>
            <a:r>
              <a:rPr sz="1200" dirty="0">
                <a:latin typeface="Times New Roman"/>
                <a:cs typeface="Times New Roman"/>
              </a:rPr>
              <a:t>di cui </a:t>
            </a:r>
            <a:r>
              <a:rPr sz="1200" spc="-5" dirty="0">
                <a:latin typeface="Times New Roman"/>
                <a:cs typeface="Times New Roman"/>
              </a:rPr>
              <a:t>l’esperienza del </a:t>
            </a:r>
            <a:r>
              <a:rPr sz="1200" dirty="0">
                <a:latin typeface="Times New Roman"/>
                <a:cs typeface="Times New Roman"/>
              </a:rPr>
              <a:t>settuplo 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che il primo.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cielo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3088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5402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Edentia ed </a:t>
            </a:r>
            <a:r>
              <a:rPr sz="1200" dirty="0">
                <a:latin typeface="Times New Roman"/>
                <a:cs typeface="Times New Roman"/>
              </a:rPr>
              <a:t>i suoi satelliti, il </a:t>
            </a:r>
            <a:r>
              <a:rPr sz="1200" spc="-5" dirty="0">
                <a:latin typeface="Times New Roman"/>
                <a:cs typeface="Times New Roman"/>
              </a:rPr>
              <a:t>quarto Salvington </a:t>
            </a:r>
            <a:r>
              <a:rPr sz="1200" dirty="0">
                <a:latin typeface="Times New Roman"/>
                <a:cs typeface="Times New Roman"/>
              </a:rPr>
              <a:t>e le sfere </a:t>
            </a:r>
            <a:r>
              <a:rPr sz="1200" spc="-5" dirty="0">
                <a:latin typeface="Times New Roman"/>
                <a:cs typeface="Times New Roman"/>
              </a:rPr>
              <a:t>educative </a:t>
            </a:r>
            <a:r>
              <a:rPr sz="1200" dirty="0">
                <a:latin typeface="Times New Roman"/>
                <a:cs typeface="Times New Roman"/>
              </a:rPr>
              <a:t>che lo circondano, il quinto 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Havona ed il settimo il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03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(553.5) 48:6.24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Organizzatori Mentali. </a:t>
            </a:r>
            <a:r>
              <a:rPr sz="1200" spc="-5" dirty="0">
                <a:latin typeface="Times New Roman"/>
                <a:cs typeface="Times New Roman"/>
              </a:rPr>
              <a:t>Questi serafini si dedicano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raggruppare efficacemente gli esseri </a:t>
            </a:r>
            <a:r>
              <a:rPr sz="1200" dirty="0">
                <a:latin typeface="Times New Roman"/>
                <a:cs typeface="Times New Roman"/>
              </a:rPr>
              <a:t>morontiali e  </a:t>
            </a:r>
            <a:r>
              <a:rPr sz="1200" spc="-5" dirty="0">
                <a:latin typeface="Times New Roman"/>
                <a:cs typeface="Times New Roman"/>
              </a:rPr>
              <a:t>ad organizzare </a:t>
            </a:r>
            <a:r>
              <a:rPr sz="1200" dirty="0">
                <a:latin typeface="Times New Roman"/>
                <a:cs typeface="Times New Roman"/>
              </a:rPr>
              <a:t>il loro lavoro </a:t>
            </a:r>
            <a:r>
              <a:rPr sz="1200" spc="-5" dirty="0">
                <a:latin typeface="Times New Roman"/>
                <a:cs typeface="Times New Roman"/>
              </a:rPr>
              <a:t>collettivo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gli </a:t>
            </a:r>
            <a:r>
              <a:rPr sz="1200" spc="-5" dirty="0">
                <a:latin typeface="Times New Roman"/>
                <a:cs typeface="Times New Roman"/>
              </a:rPr>
              <a:t>psicologi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primo </a:t>
            </a:r>
            <a:r>
              <a:rPr sz="1200" dirty="0">
                <a:latin typeface="Times New Roman"/>
                <a:cs typeface="Times New Roman"/>
              </a:rPr>
              <a:t>cielo.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questa particolare divisione di ministri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avuto precedenti esperienze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angeli guardiani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figli del tempo,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pupilli, </a:t>
            </a:r>
            <a:r>
              <a:rPr sz="1200" spc="-5" dirty="0">
                <a:latin typeface="Times New Roman"/>
                <a:cs typeface="Times New Roman"/>
              </a:rPr>
              <a:t>per qualche ragione,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a personalizzarsi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dimore,  oppure </a:t>
            </a:r>
            <a:r>
              <a:rPr sz="1200" dirty="0">
                <a:latin typeface="Times New Roman"/>
                <a:cs typeface="Times New Roman"/>
              </a:rPr>
              <a:t>sono sopravvissuti </a:t>
            </a:r>
            <a:r>
              <a:rPr sz="1200" spc="-5" dirty="0">
                <a:latin typeface="Times New Roman"/>
                <a:cs typeface="Times New Roman"/>
              </a:rPr>
              <a:t>grazie alla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01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(553.6) 48:6.25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compito degli organizzatori mentali studiare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natura, l’esperienza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anime con  Aggiustatore che </a:t>
            </a:r>
            <a:r>
              <a:rPr sz="1200" dirty="0">
                <a:latin typeface="Times New Roman"/>
                <a:cs typeface="Times New Roman"/>
              </a:rPr>
              <a:t>transitano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mondi delle dimore e di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raggruppamento </a:t>
            </a:r>
            <a:r>
              <a:rPr sz="1200" dirty="0">
                <a:latin typeface="Times New Roman"/>
                <a:cs typeface="Times New Roman"/>
              </a:rPr>
              <a:t>per i loro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ed i  loro </a:t>
            </a:r>
            <a:r>
              <a:rPr sz="1200" spc="-5" dirty="0">
                <a:latin typeface="Times New Roman"/>
                <a:cs typeface="Times New Roman"/>
              </a:rPr>
              <a:t>avanzamenti. Ma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organizzatori mentali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pianificano, </a:t>
            </a:r>
            <a:r>
              <a:rPr sz="1200" dirty="0">
                <a:latin typeface="Times New Roman"/>
                <a:cs typeface="Times New Roman"/>
              </a:rPr>
              <a:t>non manipolano né </a:t>
            </a:r>
            <a:r>
              <a:rPr sz="1200" spc="-5" dirty="0">
                <a:latin typeface="Times New Roman"/>
                <a:cs typeface="Times New Roman"/>
              </a:rPr>
              <a:t>traggono altrimenti  vantaggio dall’ignoranza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limitazioni </a:t>
            </a:r>
            <a:r>
              <a:rPr sz="1200" spc="-5" dirty="0">
                <a:latin typeface="Times New Roman"/>
                <a:cs typeface="Times New Roman"/>
              </a:rPr>
              <a:t>degli studenti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dimore. Essi </a:t>
            </a:r>
            <a:r>
              <a:rPr sz="1200" dirty="0">
                <a:latin typeface="Times New Roman"/>
                <a:cs typeface="Times New Roman"/>
              </a:rPr>
              <a:t>sono totalmente </a:t>
            </a:r>
            <a:r>
              <a:rPr sz="1200" spc="-5" dirty="0">
                <a:latin typeface="Times New Roman"/>
                <a:cs typeface="Times New Roman"/>
              </a:rPr>
              <a:t>equi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eminentemente giusti. Rispettano </a:t>
            </a:r>
            <a:r>
              <a:rPr sz="1200" dirty="0">
                <a:latin typeface="Times New Roman"/>
                <a:cs typeface="Times New Roman"/>
              </a:rPr>
              <a:t>la vostra volontà </a:t>
            </a:r>
            <a:r>
              <a:rPr sz="1200" spc="-5" dirty="0">
                <a:latin typeface="Times New Roman"/>
                <a:cs typeface="Times New Roman"/>
              </a:rPr>
              <a:t>morontiale appena </a:t>
            </a:r>
            <a:r>
              <a:rPr sz="1200" dirty="0">
                <a:latin typeface="Times New Roman"/>
                <a:cs typeface="Times New Roman"/>
              </a:rPr>
              <a:t>nata; vi </a:t>
            </a:r>
            <a:r>
              <a:rPr sz="1200" spc="-5" dirty="0">
                <a:latin typeface="Times New Roman"/>
                <a:cs typeface="Times New Roman"/>
              </a:rPr>
              <a:t>considerano esseri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volitivi</a:t>
            </a:r>
            <a:endParaRPr sz="1200">
              <a:latin typeface="Times New Roman"/>
              <a:cs typeface="Times New Roman"/>
            </a:endParaRPr>
          </a:p>
          <a:p>
            <a:pPr marL="88900" marR="68580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indipendenti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rapido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ed avanzamento. Qui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trovate </a:t>
            </a:r>
            <a:r>
              <a:rPr sz="1200" dirty="0">
                <a:latin typeface="Times New Roman"/>
                <a:cs typeface="Times New Roman"/>
              </a:rPr>
              <a:t>di fronte a </a:t>
            </a:r>
            <a:r>
              <a:rPr sz="1200" spc="-5" dirty="0">
                <a:latin typeface="Times New Roman"/>
                <a:cs typeface="Times New Roman"/>
              </a:rPr>
              <a:t>veri amici </a:t>
            </a:r>
            <a:r>
              <a:rPr sz="1200" dirty="0">
                <a:latin typeface="Times New Roman"/>
                <a:cs typeface="Times New Roman"/>
              </a:rPr>
              <a:t>ed a  </a:t>
            </a:r>
            <a:r>
              <a:rPr sz="1200" spc="-5" dirty="0">
                <a:latin typeface="Times New Roman"/>
                <a:cs typeface="Times New Roman"/>
              </a:rPr>
              <a:t>consiglieri comprensivi, ad angeli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realmente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aiutarvi “a vedere </a:t>
            </a:r>
            <a:r>
              <a:rPr sz="1200" dirty="0">
                <a:latin typeface="Times New Roman"/>
                <a:cs typeface="Times New Roman"/>
              </a:rPr>
              <a:t>voi stessi come vi vedono </a:t>
            </a:r>
            <a:r>
              <a:rPr sz="1200" spc="-5" dirty="0">
                <a:latin typeface="Times New Roman"/>
                <a:cs typeface="Times New Roman"/>
              </a:rPr>
              <a:t>gli altri”  ed “a conoscere </a:t>
            </a:r>
            <a:r>
              <a:rPr sz="1200" dirty="0">
                <a:latin typeface="Times New Roman"/>
                <a:cs typeface="Times New Roman"/>
              </a:rPr>
              <a:t>voi stessi come vi </a:t>
            </a:r>
            <a:r>
              <a:rPr sz="1200" spc="-5" dirty="0">
                <a:latin typeface="Times New Roman"/>
                <a:cs typeface="Times New Roman"/>
              </a:rPr>
              <a:t>conoscono gli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angeli”.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55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(553.7) 48:6.26 </a:t>
            </a:r>
            <a:r>
              <a:rPr sz="1200" spc="-5" dirty="0">
                <a:latin typeface="Times New Roman"/>
                <a:cs typeface="Times New Roman"/>
              </a:rPr>
              <a:t>Anche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questi serafini </a:t>
            </a:r>
            <a:r>
              <a:rPr sz="1200" dirty="0">
                <a:latin typeface="Times New Roman"/>
                <a:cs typeface="Times New Roman"/>
              </a:rPr>
              <a:t>insegnano la </a:t>
            </a:r>
            <a:r>
              <a:rPr sz="1200" spc="-5" dirty="0">
                <a:latin typeface="Times New Roman"/>
                <a:cs typeface="Times New Roman"/>
              </a:rPr>
              <a:t>verità eterna: </a:t>
            </a:r>
            <a:r>
              <a:rPr sz="1200" dirty="0">
                <a:latin typeface="Times New Roman"/>
                <a:cs typeface="Times New Roman"/>
              </a:rPr>
              <a:t>se la vostra mente non vi serve </a:t>
            </a:r>
            <a:r>
              <a:rPr sz="1200" spc="-5" dirty="0">
                <a:latin typeface="Times New Roman"/>
                <a:cs typeface="Times New Roman"/>
              </a:rPr>
              <a:t>bene, </a:t>
            </a:r>
            <a:r>
              <a:rPr sz="1200" dirty="0">
                <a:latin typeface="Times New Roman"/>
                <a:cs typeface="Times New Roman"/>
              </a:rPr>
              <a:t>potete  </a:t>
            </a:r>
            <a:r>
              <a:rPr sz="1200" spc="-5" dirty="0">
                <a:latin typeface="Times New Roman"/>
                <a:cs typeface="Times New Roman"/>
              </a:rPr>
              <a:t>cambiarla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che vi </a:t>
            </a:r>
            <a:r>
              <a:rPr sz="1200" spc="-5" dirty="0">
                <a:latin typeface="Times New Roman"/>
                <a:cs typeface="Times New Roman"/>
              </a:rPr>
              <a:t>serve </a:t>
            </a:r>
            <a:r>
              <a:rPr sz="1200" dirty="0">
                <a:latin typeface="Times New Roman"/>
                <a:cs typeface="Times New Roman"/>
              </a:rPr>
              <a:t>sempre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68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(554.1) 48:6.27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Consiglieri Morontiali. </a:t>
            </a:r>
            <a:r>
              <a:rPr sz="1200" spc="-5" dirty="0">
                <a:latin typeface="Times New Roman"/>
                <a:cs typeface="Times New Roman"/>
              </a:rPr>
              <a:t>Questi ministri sono chiamati così </a:t>
            </a:r>
            <a:r>
              <a:rPr sz="1200" dirty="0">
                <a:latin typeface="Times New Roman"/>
                <a:cs typeface="Times New Roman"/>
              </a:rPr>
              <a:t>perché </a:t>
            </a:r>
            <a:r>
              <a:rPr sz="1200" spc="-5" dirty="0">
                <a:latin typeface="Times New Roman"/>
                <a:cs typeface="Times New Roman"/>
              </a:rPr>
              <a:t>sono incaricati d’istruire, </a:t>
            </a:r>
            <a:r>
              <a:rPr sz="1200" dirty="0">
                <a:latin typeface="Times New Roman"/>
                <a:cs typeface="Times New Roman"/>
              </a:rPr>
              <a:t>di dirigere  e di </a:t>
            </a:r>
            <a:r>
              <a:rPr sz="1200" spc="-5" dirty="0">
                <a:latin typeface="Times New Roman"/>
                <a:cs typeface="Times New Roman"/>
              </a:rPr>
              <a:t>consigliare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sopravviventi </a:t>
            </a:r>
            <a:r>
              <a:rPr sz="1200" dirty="0">
                <a:latin typeface="Times New Roman"/>
                <a:cs typeface="Times New Roman"/>
              </a:rPr>
              <a:t>provenienti dai mondi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umana, 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in transito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scuole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35024" y="513333"/>
            <a:ext cx="7234555" cy="37191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97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superiori delle capitali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gli insegnanti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cercano l’approfondimento nell’unità  esperienziale </a:t>
            </a:r>
            <a:r>
              <a:rPr sz="1200" dirty="0">
                <a:latin typeface="Times New Roman"/>
                <a:cs typeface="Times New Roman"/>
              </a:rPr>
              <a:t>di livelli di vita </a:t>
            </a:r>
            <a:r>
              <a:rPr sz="1200" spc="-5" dirty="0">
                <a:latin typeface="Times New Roman"/>
                <a:cs typeface="Times New Roman"/>
              </a:rPr>
              <a:t>divergenti,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sforzando </a:t>
            </a:r>
            <a:r>
              <a:rPr sz="1200" dirty="0">
                <a:latin typeface="Times New Roman"/>
                <a:cs typeface="Times New Roman"/>
              </a:rPr>
              <a:t>d’integrare 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unificare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valori. Questa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della filosofia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e della mota sulle </a:t>
            </a:r>
            <a:r>
              <a:rPr sz="1200" spc="-5" dirty="0">
                <a:latin typeface="Times New Roman"/>
                <a:cs typeface="Times New Roman"/>
              </a:rPr>
              <a:t>sfere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(554.2) 48:6.28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mota è più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superiore; </a:t>
            </a:r>
            <a:r>
              <a:rPr sz="1200" spc="-5" dirty="0">
                <a:latin typeface="Times New Roman"/>
                <a:cs typeface="Times New Roman"/>
              </a:rPr>
              <a:t>essa sta alla filosofia come </a:t>
            </a:r>
            <a:r>
              <a:rPr sz="1200" dirty="0">
                <a:latin typeface="Times New Roman"/>
                <a:cs typeface="Times New Roman"/>
              </a:rPr>
              <a:t>due occhi </a:t>
            </a:r>
            <a:r>
              <a:rPr sz="1200" spc="-5" dirty="0">
                <a:latin typeface="Times New Roman"/>
                <a:cs typeface="Times New Roman"/>
              </a:rPr>
              <a:t>stanno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occhio </a:t>
            </a:r>
            <a:r>
              <a:rPr sz="1200" dirty="0">
                <a:latin typeface="Times New Roman"/>
                <a:cs typeface="Times New Roman"/>
              </a:rPr>
              <a:t>solo;  ha un </a:t>
            </a:r>
            <a:r>
              <a:rPr sz="1200" spc="-5" dirty="0">
                <a:latin typeface="Times New Roman"/>
                <a:cs typeface="Times New Roman"/>
              </a:rPr>
              <a:t>effetto stereoscopico sui significati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valori. </a:t>
            </a:r>
            <a:r>
              <a:rPr sz="1200" spc="-5" dirty="0">
                <a:latin typeface="Times New Roman"/>
                <a:cs typeface="Times New Roman"/>
              </a:rPr>
              <a:t>L’uomo materiale </a:t>
            </a:r>
            <a:r>
              <a:rPr sz="1200" dirty="0">
                <a:latin typeface="Times New Roman"/>
                <a:cs typeface="Times New Roman"/>
              </a:rPr>
              <a:t>vede l’Universo, per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dire,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occhio </a:t>
            </a:r>
            <a:r>
              <a:rPr sz="1200" dirty="0">
                <a:latin typeface="Times New Roman"/>
                <a:cs typeface="Times New Roman"/>
              </a:rPr>
              <a:t>solo — lo vede piatto.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studenti dei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delle dimore acquisiscono una </a:t>
            </a:r>
            <a:r>
              <a:rPr sz="1200" spc="-5" dirty="0">
                <a:latin typeface="Times New Roman"/>
                <a:cs typeface="Times New Roman"/>
              </a:rPr>
              <a:t>prospettiva cosmica </a:t>
            </a:r>
            <a:r>
              <a:rPr sz="1200" dirty="0">
                <a:latin typeface="Times New Roman"/>
                <a:cs typeface="Times New Roman"/>
              </a:rPr>
              <a:t>— la  </a:t>
            </a:r>
            <a:r>
              <a:rPr sz="1200" spc="-5" dirty="0">
                <a:latin typeface="Times New Roman"/>
                <a:cs typeface="Times New Roman"/>
              </a:rPr>
              <a:t>profondità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sovrapponendo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percezioni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 alle </a:t>
            </a:r>
            <a:r>
              <a:rPr sz="1200" dirty="0">
                <a:latin typeface="Times New Roman"/>
                <a:cs typeface="Times New Roman"/>
              </a:rPr>
              <a:t>percezioni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fisica.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divengono 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perfettamente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fuoco </a:t>
            </a:r>
            <a:r>
              <a:rPr sz="1200" dirty="0">
                <a:latin typeface="Times New Roman"/>
                <a:cs typeface="Times New Roman"/>
              </a:rPr>
              <a:t>i punti di vista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morontiali soprattutto grazie al </a:t>
            </a:r>
            <a:r>
              <a:rPr sz="1200" dirty="0">
                <a:latin typeface="Times New Roman"/>
                <a:cs typeface="Times New Roman"/>
              </a:rPr>
              <a:t>ministero  </a:t>
            </a:r>
            <a:r>
              <a:rPr sz="1200" spc="-5" dirty="0">
                <a:latin typeface="Times New Roman"/>
                <a:cs typeface="Times New Roman"/>
              </a:rPr>
              <a:t>instancabile dei loro consiglieri serafici,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istruiscono così pazientemente gli </a:t>
            </a:r>
            <a:r>
              <a:rPr sz="1200" dirty="0">
                <a:latin typeface="Times New Roman"/>
                <a:cs typeface="Times New Roman"/>
              </a:rPr>
              <a:t>studenti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progressori morontiali. Molti dei consiglieri insegnanti </a:t>
            </a:r>
            <a:r>
              <a:rPr sz="1200" dirty="0">
                <a:latin typeface="Times New Roman"/>
                <a:cs typeface="Times New Roman"/>
              </a:rPr>
              <a:t>dell’ordine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serafini hanno </a:t>
            </a:r>
            <a:r>
              <a:rPr sz="1200" dirty="0">
                <a:latin typeface="Times New Roman"/>
                <a:cs typeface="Times New Roman"/>
              </a:rPr>
              <a:t>cominciato la </a:t>
            </a:r>
            <a:r>
              <a:rPr sz="1200" spc="-5" dirty="0">
                <a:latin typeface="Times New Roman"/>
                <a:cs typeface="Times New Roman"/>
              </a:rPr>
              <a:t>loro  carriera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consiglieri delle anime dei 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appena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206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(554.3) 48:6.29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Tecnici. </a:t>
            </a:r>
            <a:r>
              <a:rPr sz="1200" spc="-5" dirty="0">
                <a:latin typeface="Times New Roman"/>
                <a:cs typeface="Times New Roman"/>
              </a:rPr>
              <a:t>Questi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che aiutano </a:t>
            </a:r>
            <a:r>
              <a:rPr sz="1200" dirty="0">
                <a:latin typeface="Times New Roman"/>
                <a:cs typeface="Times New Roman"/>
              </a:rPr>
              <a:t>i nuovi </a:t>
            </a:r>
            <a:r>
              <a:rPr sz="1200" spc="-5" dirty="0">
                <a:latin typeface="Times New Roman"/>
                <a:cs typeface="Times New Roman"/>
              </a:rPr>
              <a:t>ascendenti ad aggiustarsi sull’ambiente </a:t>
            </a:r>
            <a:r>
              <a:rPr sz="1200" dirty="0">
                <a:latin typeface="Times New Roman"/>
                <a:cs typeface="Times New Roman"/>
              </a:rPr>
              <a:t>nuovo e 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strano delle </a:t>
            </a:r>
            <a:r>
              <a:rPr sz="1200" spc="-5" dirty="0">
                <a:latin typeface="Times New Roman"/>
                <a:cs typeface="Times New Roman"/>
              </a:rPr>
              <a:t>sfere morontiali.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 transizione </a:t>
            </a:r>
            <a:r>
              <a:rPr sz="1200" spc="-5" dirty="0">
                <a:latin typeface="Times New Roman"/>
                <a:cs typeface="Times New Roman"/>
              </a:rPr>
              <a:t>comporta </a:t>
            </a:r>
            <a:r>
              <a:rPr sz="1200" dirty="0">
                <a:latin typeface="Times New Roman"/>
                <a:cs typeface="Times New Roman"/>
              </a:rPr>
              <a:t>un contatto </a:t>
            </a:r>
            <a:r>
              <a:rPr sz="1200" spc="-5" dirty="0">
                <a:latin typeface="Times New Roman"/>
                <a:cs typeface="Times New Roman"/>
              </a:rPr>
              <a:t>reale 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materiali 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sia fisici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morontiali ed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Gli  ascendenti devono acclimatarsi ad ogni </a:t>
            </a:r>
            <a:r>
              <a:rPr sz="1200" dirty="0">
                <a:latin typeface="Times New Roman"/>
                <a:cs typeface="Times New Roman"/>
              </a:rPr>
              <a:t>nuovo livello </a:t>
            </a:r>
            <a:r>
              <a:rPr sz="1200" spc="-5" dirty="0">
                <a:latin typeface="Times New Roman"/>
                <a:cs typeface="Times New Roman"/>
              </a:rPr>
              <a:t>morontiale, ed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sono grandemente </a:t>
            </a:r>
            <a:r>
              <a:rPr sz="1200" spc="-5" dirty="0">
                <a:latin typeface="Times New Roman"/>
                <a:cs typeface="Times New Roman"/>
              </a:rPr>
              <a:t>aiutati dai  tecnici serafici. Questi serafini agiscono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Morontiale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Controllori Fisici Maestri,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prevalentemente </a:t>
            </a:r>
            <a:r>
              <a:rPr sz="1200" spc="-5" dirty="0">
                <a:latin typeface="Times New Roman"/>
                <a:cs typeface="Times New Roman"/>
              </a:rPr>
              <a:t>per insegnare ai </a:t>
            </a:r>
            <a:r>
              <a:rPr sz="1200" dirty="0">
                <a:latin typeface="Times New Roman"/>
                <a:cs typeface="Times New Roman"/>
              </a:rPr>
              <a:t>pellegrini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delle energie  che </a:t>
            </a:r>
            <a:r>
              <a:rPr sz="1200" dirty="0">
                <a:latin typeface="Times New Roman"/>
                <a:cs typeface="Times New Roman"/>
              </a:rPr>
              <a:t>sono utilizzate </a:t>
            </a:r>
            <a:r>
              <a:rPr sz="1200" spc="-5" dirty="0">
                <a:latin typeface="Times New Roman"/>
                <a:cs typeface="Times New Roman"/>
              </a:rPr>
              <a:t>sulle sfere </a:t>
            </a:r>
            <a:r>
              <a:rPr sz="1200" dirty="0">
                <a:latin typeface="Times New Roman"/>
                <a:cs typeface="Times New Roman"/>
              </a:rPr>
              <a:t>di transizione. </a:t>
            </a:r>
            <a:r>
              <a:rPr sz="1200" spc="-5" dirty="0">
                <a:latin typeface="Times New Roman"/>
                <a:cs typeface="Times New Roman"/>
              </a:rPr>
              <a:t>Essi servono come attraversatori d’emergenza dello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svolgono  numerosi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compiti regolari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027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(554.4) 48:6.30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Archivisti-Insegnanti. </a:t>
            </a:r>
            <a:r>
              <a:rPr sz="1200" spc="-5" dirty="0">
                <a:latin typeface="Times New Roman"/>
                <a:cs typeface="Times New Roman"/>
              </a:rPr>
              <a:t>Questi serafini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registratori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transazioni ai </a:t>
            </a:r>
            <a:r>
              <a:rPr sz="1200" dirty="0">
                <a:latin typeface="Times New Roman"/>
                <a:cs typeface="Times New Roman"/>
              </a:rPr>
              <a:t>confini tra lo 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fisico, </a:t>
            </a:r>
            <a:r>
              <a:rPr sz="1200" spc="-5" dirty="0">
                <a:latin typeface="Times New Roman"/>
                <a:cs typeface="Times New Roman"/>
              </a:rPr>
              <a:t>delle relazioni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angeli, </a:t>
            </a:r>
            <a:r>
              <a:rPr sz="1200" spc="-5" dirty="0">
                <a:latin typeface="Times New Roman"/>
                <a:cs typeface="Times New Roman"/>
              </a:rPr>
              <a:t>delle transazioni morontiali dei regni inferiori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Essi  servono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come insegnanti delle </a:t>
            </a:r>
            <a:r>
              <a:rPr sz="1200" dirty="0">
                <a:latin typeface="Times New Roman"/>
                <a:cs typeface="Times New Roman"/>
              </a:rPr>
              <a:t>tecniche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pratiche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registrare </a:t>
            </a:r>
            <a:r>
              <a:rPr sz="1200" dirty="0">
                <a:latin typeface="Times New Roman"/>
                <a:cs typeface="Times New Roman"/>
              </a:rPr>
              <a:t>i fatti. C’è </a:t>
            </a:r>
            <a:r>
              <a:rPr sz="1200" spc="-5" dirty="0">
                <a:latin typeface="Times New Roman"/>
                <a:cs typeface="Times New Roman"/>
              </a:rPr>
              <a:t>dell’abilità artistica nella  coordinazione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nell’assemblaggio intelligenti </a:t>
            </a:r>
            <a:r>
              <a:rPr sz="1200" dirty="0">
                <a:latin typeface="Times New Roman"/>
                <a:cs typeface="Times New Roman"/>
              </a:rPr>
              <a:t>di dati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tra loro, e </a:t>
            </a:r>
            <a:r>
              <a:rPr sz="1200" spc="-5" dirty="0">
                <a:latin typeface="Times New Roman"/>
                <a:cs typeface="Times New Roman"/>
              </a:rPr>
              <a:t>quest’arte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esaltata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collaborazione  con gli artigiani celesti;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ascendenti sono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modo ai serafini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archivisti.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1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(554.5) 48:6.31 </a:t>
            </a:r>
            <a:r>
              <a:rPr sz="1200" spc="-5" dirty="0">
                <a:latin typeface="Times New Roman"/>
                <a:cs typeface="Times New Roman"/>
              </a:rPr>
              <a:t>Gli archivisti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serafici dedicano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quantità di </a:t>
            </a:r>
            <a:r>
              <a:rPr sz="1200" spc="-5" dirty="0">
                <a:latin typeface="Times New Roman"/>
                <a:cs typeface="Times New Roman"/>
              </a:rPr>
              <a:t>tempo all’istruzione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 preparazione dei progressori morontiali. Questi custodi angelici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del tempo 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di tutti i  </a:t>
            </a:r>
            <a:r>
              <a:rPr sz="1200" spc="-5" dirty="0">
                <a:latin typeface="Times New Roman"/>
                <a:cs typeface="Times New Roman"/>
              </a:rPr>
              <a:t>cercatori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fatti.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Jerusem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conoscerete </a:t>
            </a:r>
            <a:r>
              <a:rPr sz="1200" dirty="0">
                <a:latin typeface="Times New Roman"/>
                <a:cs typeface="Times New Roman"/>
              </a:rPr>
              <a:t>molto bene la storia di Satania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619 mondi  </a:t>
            </a:r>
            <a:r>
              <a:rPr sz="1200" spc="-5" dirty="0">
                <a:latin typeface="Times New Roman"/>
                <a:cs typeface="Times New Roman"/>
              </a:rPr>
              <a:t>abitati,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di questa storia vi </a:t>
            </a:r>
            <a:r>
              <a:rPr sz="1200" spc="-5" dirty="0">
                <a:latin typeface="Times New Roman"/>
                <a:cs typeface="Times New Roman"/>
              </a:rPr>
              <a:t>sarà comunicata dagli archivisti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35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(554.6) 48:6.32 </a:t>
            </a:r>
            <a:r>
              <a:rPr sz="1200" spc="-5" dirty="0">
                <a:latin typeface="Times New Roman"/>
                <a:cs typeface="Times New Roman"/>
              </a:rPr>
              <a:t>Questi angeli fanno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parte della </a:t>
            </a:r>
            <a:r>
              <a:rPr sz="1200" dirty="0">
                <a:latin typeface="Times New Roman"/>
                <a:cs typeface="Times New Roman"/>
              </a:rPr>
              <a:t>catena di </a:t>
            </a:r>
            <a:r>
              <a:rPr sz="1200" spc="-5" dirty="0">
                <a:latin typeface="Times New Roman"/>
                <a:cs typeface="Times New Roman"/>
              </a:rPr>
              <a:t>archivisti che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bassi 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custodi  dei fatti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delle verità dell’eternità. Un </a:t>
            </a:r>
            <a:r>
              <a:rPr sz="1200" dirty="0">
                <a:latin typeface="Times New Roman"/>
                <a:cs typeface="Times New Roman"/>
              </a:rPr>
              <a:t>giorno </a:t>
            </a:r>
            <a:r>
              <a:rPr sz="1200" spc="-5" dirty="0">
                <a:latin typeface="Times New Roman"/>
                <a:cs typeface="Times New Roman"/>
              </a:rPr>
              <a:t>essi v’insegneranno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sia </a:t>
            </a:r>
            <a:r>
              <a:rPr sz="1200" dirty="0">
                <a:latin typeface="Times New Roman"/>
                <a:cs typeface="Times New Roman"/>
              </a:rPr>
              <a:t>la verità che i </a:t>
            </a:r>
            <a:r>
              <a:rPr sz="1200" spc="-5" dirty="0">
                <a:latin typeface="Times New Roman"/>
                <a:cs typeface="Times New Roman"/>
              </a:rPr>
              <a:t>fatti,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sviluppare </a:t>
            </a:r>
            <a:r>
              <a:rPr sz="1200" dirty="0">
                <a:latin typeface="Times New Roman"/>
                <a:cs typeface="Times New Roman"/>
              </a:rPr>
              <a:t>la vostra </a:t>
            </a:r>
            <a:r>
              <a:rPr sz="1200" spc="-5" dirty="0">
                <a:latin typeface="Times New Roman"/>
                <a:cs typeface="Times New Roman"/>
              </a:rPr>
              <a:t>anima come </a:t>
            </a:r>
            <a:r>
              <a:rPr sz="1200" dirty="0">
                <a:latin typeface="Times New Roman"/>
                <a:cs typeface="Times New Roman"/>
              </a:rPr>
              <a:t>pure la vostra mente. </a:t>
            </a:r>
            <a:r>
              <a:rPr sz="1200" spc="-5" dirty="0">
                <a:latin typeface="Times New Roman"/>
                <a:cs typeface="Times New Roman"/>
              </a:rPr>
              <a:t>Fin </a:t>
            </a:r>
            <a:r>
              <a:rPr sz="1200" dirty="0">
                <a:latin typeface="Times New Roman"/>
                <a:cs typeface="Times New Roman"/>
              </a:rPr>
              <a:t>d’ora voi </a:t>
            </a:r>
            <a:r>
              <a:rPr sz="1200" spc="-5" dirty="0">
                <a:latin typeface="Times New Roman"/>
                <a:cs typeface="Times New Roman"/>
              </a:rPr>
              <a:t>dovreste imparare ad </a:t>
            </a:r>
            <a:r>
              <a:rPr sz="1200" dirty="0">
                <a:latin typeface="Times New Roman"/>
                <a:cs typeface="Times New Roman"/>
              </a:rPr>
              <a:t>irrigare il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del  vostro </a:t>
            </a:r>
            <a:r>
              <a:rPr sz="1200" spc="-5" dirty="0">
                <a:latin typeface="Times New Roman"/>
                <a:cs typeface="Times New Roman"/>
              </a:rPr>
              <a:t>cuore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pure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sabbie aride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forme non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più a nulla </a:t>
            </a:r>
            <a:r>
              <a:rPr sz="1200" spc="-5" dirty="0">
                <a:latin typeface="Times New Roman"/>
                <a:cs typeface="Times New Roman"/>
              </a:rPr>
              <a:t>quando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50"/>
              </a:lnSpc>
            </a:pPr>
            <a:r>
              <a:rPr sz="1200" dirty="0">
                <a:latin typeface="Times New Roman"/>
                <a:cs typeface="Times New Roman"/>
              </a:rPr>
              <a:t>lezioni </a:t>
            </a:r>
            <a:r>
              <a:rPr sz="1200" spc="-5" dirty="0">
                <a:latin typeface="Times New Roman"/>
                <a:cs typeface="Times New Roman"/>
              </a:rPr>
              <a:t>sono apprese.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pulcino </a:t>
            </a:r>
            <a:r>
              <a:rPr sz="1200" spc="-5" dirty="0">
                <a:latin typeface="Times New Roman"/>
                <a:cs typeface="Times New Roman"/>
              </a:rPr>
              <a:t>senza guscio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nessun guscio </a:t>
            </a:r>
            <a:r>
              <a:rPr sz="1200" dirty="0">
                <a:latin typeface="Times New Roman"/>
                <a:cs typeface="Times New Roman"/>
              </a:rPr>
              <a:t>ha qualche valore dopo la </a:t>
            </a:r>
            <a:r>
              <a:rPr sz="1200" spc="-5" dirty="0">
                <a:latin typeface="Times New Roman"/>
                <a:cs typeface="Times New Roman"/>
              </a:rPr>
              <a:t>nascita 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pulcino.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 l’errore </a:t>
            </a:r>
            <a:r>
              <a:rPr sz="1200" dirty="0">
                <a:latin typeface="Times New Roman"/>
                <a:cs typeface="Times New Roman"/>
              </a:rPr>
              <a:t>è talvolta così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rettifica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rivelazione sarebbe </a:t>
            </a:r>
            <a:r>
              <a:rPr sz="1200" dirty="0">
                <a:latin typeface="Times New Roman"/>
                <a:cs typeface="Times New Roman"/>
              </a:rPr>
              <a:t>fatale per quelle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</a:t>
            </a:r>
            <a:endParaRPr sz="1200">
              <a:latin typeface="Times New Roman"/>
              <a:cs typeface="Times New Roman"/>
            </a:endParaRPr>
          </a:p>
          <a:p>
            <a:pPr marL="76200" marR="15557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lentamente emergenti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essenziali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sua correzione tramite l’esperienza. Quando dei </a:t>
            </a:r>
            <a:r>
              <a:rPr sz="1200" dirty="0">
                <a:latin typeface="Times New Roman"/>
                <a:cs typeface="Times New Roman"/>
              </a:rPr>
              <a:t>bambini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 ideali,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toglieteglieli; lasciate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crescano.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imparate </a:t>
            </a:r>
            <a:r>
              <a:rPr sz="1200" dirty="0">
                <a:latin typeface="Times New Roman"/>
                <a:cs typeface="Times New Roman"/>
              </a:rPr>
              <a:t>a pensare da uomini, </a:t>
            </a:r>
            <a:r>
              <a:rPr sz="1200" spc="-5" dirty="0">
                <a:latin typeface="Times New Roman"/>
                <a:cs typeface="Times New Roman"/>
              </a:rPr>
              <a:t>dovreste anche imparare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pregare come </a:t>
            </a:r>
            <a:r>
              <a:rPr sz="1200" dirty="0">
                <a:latin typeface="Times New Roman"/>
                <a:cs typeface="Times New Roman"/>
              </a:rPr>
              <a:t>bambini.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2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(555.1) 48:6.33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è la vita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e non le </a:t>
            </a:r>
            <a:r>
              <a:rPr sz="1200" spc="-5" dirty="0">
                <a:latin typeface="Times New Roman"/>
                <a:cs typeface="Times New Roman"/>
              </a:rPr>
              <a:t>regole della sua condotta.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trasgressione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legge, </a:t>
            </a:r>
            <a:r>
              <a:rPr sz="1200" dirty="0">
                <a:latin typeface="Times New Roman"/>
                <a:cs typeface="Times New Roman"/>
              </a:rPr>
              <a:t>non  una violazione </a:t>
            </a:r>
            <a:r>
              <a:rPr sz="1200" spc="-5" dirty="0">
                <a:latin typeface="Times New Roman"/>
                <a:cs typeface="Times New Roman"/>
              </a:rPr>
              <a:t>delle regole </a:t>
            </a:r>
            <a:r>
              <a:rPr sz="1200" dirty="0">
                <a:latin typeface="Times New Roman"/>
                <a:cs typeface="Times New Roman"/>
              </a:rPr>
              <a:t>di condotta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vita, che </a:t>
            </a:r>
            <a:r>
              <a:rPr sz="1200" i="1" dirty="0">
                <a:latin typeface="Times New Roman"/>
                <a:cs typeface="Times New Roman"/>
              </a:rPr>
              <a:t>è </a:t>
            </a:r>
            <a:r>
              <a:rPr sz="1200" dirty="0">
                <a:latin typeface="Times New Roman"/>
                <a:cs typeface="Times New Roman"/>
              </a:rPr>
              <a:t>la legge. La </a:t>
            </a:r>
            <a:r>
              <a:rPr sz="1200" spc="-5" dirty="0">
                <a:latin typeface="Times New Roman"/>
                <a:cs typeface="Times New Roman"/>
              </a:rPr>
              <a:t>falsità </a:t>
            </a:r>
            <a:r>
              <a:rPr sz="1200" dirty="0">
                <a:latin typeface="Times New Roman"/>
                <a:cs typeface="Times New Roman"/>
              </a:rPr>
              <a:t>non è una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tecnica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450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9720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narrativa,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premeditato per alterare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nuove </a:t>
            </a:r>
            <a:r>
              <a:rPr sz="1200" spc="-5" dirty="0">
                <a:latin typeface="Times New Roman"/>
                <a:cs typeface="Times New Roman"/>
              </a:rPr>
              <a:t>immagini </a:t>
            </a:r>
            <a:r>
              <a:rPr sz="1200" dirty="0">
                <a:latin typeface="Times New Roman"/>
                <a:cs typeface="Times New Roman"/>
              </a:rPr>
              <a:t>partendo da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antichi,  la </a:t>
            </a:r>
            <a:r>
              <a:rPr sz="1200" spc="-5" dirty="0">
                <a:latin typeface="Times New Roman"/>
                <a:cs typeface="Times New Roman"/>
              </a:rPr>
              <a:t>riesposizione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genitori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dei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questi sono </a:t>
            </a:r>
            <a:r>
              <a:rPr sz="1200" dirty="0">
                <a:latin typeface="Times New Roman"/>
                <a:cs typeface="Times New Roman"/>
              </a:rPr>
              <a:t>i trionfi </a:t>
            </a:r>
            <a:r>
              <a:rPr sz="1200" spc="-5" dirty="0">
                <a:latin typeface="Times New Roman"/>
                <a:cs typeface="Times New Roman"/>
              </a:rPr>
              <a:t>artistici della verità. L’ombra </a:t>
            </a:r>
            <a:r>
              <a:rPr sz="1200" dirty="0">
                <a:latin typeface="Times New Roman"/>
                <a:cs typeface="Times New Roman"/>
              </a:rPr>
              <a:t>di  un solo </a:t>
            </a:r>
            <a:r>
              <a:rPr sz="1200" spc="-5" dirty="0">
                <a:latin typeface="Times New Roman"/>
                <a:cs typeface="Times New Roman"/>
              </a:rPr>
              <a:t>capello che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ritorto, premeditata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disegno </a:t>
            </a:r>
            <a:r>
              <a:rPr sz="1200" dirty="0">
                <a:latin typeface="Times New Roman"/>
                <a:cs typeface="Times New Roman"/>
              </a:rPr>
              <a:t>sleale, la più </a:t>
            </a:r>
            <a:r>
              <a:rPr sz="1200" spc="-5" dirty="0">
                <a:latin typeface="Times New Roman"/>
                <a:cs typeface="Times New Roman"/>
              </a:rPr>
              <a:t>piccola deformazione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perversione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è un principio — questo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falsità.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feticcio </a:t>
            </a:r>
            <a:r>
              <a:rPr sz="1200" dirty="0">
                <a:latin typeface="Times New Roman"/>
                <a:cs typeface="Times New Roman"/>
              </a:rPr>
              <a:t>della verità divenuta </a:t>
            </a:r>
            <a:r>
              <a:rPr sz="1200" spc="-5" dirty="0">
                <a:latin typeface="Times New Roman"/>
                <a:cs typeface="Times New Roman"/>
              </a:rPr>
              <a:t>fatto,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fossilizzata,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legame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ferro della cosiddetta verità </a:t>
            </a:r>
            <a:r>
              <a:rPr sz="1200" dirty="0">
                <a:latin typeface="Times New Roman"/>
                <a:cs typeface="Times New Roman"/>
              </a:rPr>
              <a:t>immutabile, vi </a:t>
            </a:r>
            <a:r>
              <a:rPr sz="1200" spc="-5" dirty="0">
                <a:latin typeface="Times New Roman"/>
                <a:cs typeface="Times New Roman"/>
              </a:rPr>
              <a:t>mantiene ciecamente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circolo </a:t>
            </a:r>
            <a:r>
              <a:rPr sz="1200" dirty="0">
                <a:latin typeface="Times New Roman"/>
                <a:cs typeface="Times New Roman"/>
              </a:rPr>
              <a:t>chiuso di freddi </a:t>
            </a:r>
            <a:r>
              <a:rPr sz="1200" spc="-5" dirty="0">
                <a:latin typeface="Times New Roman"/>
                <a:cs typeface="Times New Roman"/>
              </a:rPr>
              <a:t>fatti. </a:t>
            </a:r>
            <a:r>
              <a:rPr sz="1200" dirty="0">
                <a:latin typeface="Times New Roman"/>
                <a:cs typeface="Times New Roman"/>
              </a:rPr>
              <a:t>Si può  </a:t>
            </a:r>
            <a:r>
              <a:rPr sz="1200" spc="-5" dirty="0">
                <a:latin typeface="Times New Roman"/>
                <a:cs typeface="Times New Roman"/>
              </a:rPr>
              <a:t>essere tecnicamente nel </a:t>
            </a:r>
            <a:r>
              <a:rPr sz="1200" dirty="0">
                <a:latin typeface="Times New Roman"/>
                <a:cs typeface="Times New Roman"/>
              </a:rPr>
              <a:t>giusto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eternamente </a:t>
            </a:r>
            <a:r>
              <a:rPr sz="1200" dirty="0">
                <a:latin typeface="Times New Roman"/>
                <a:cs typeface="Times New Roman"/>
              </a:rPr>
              <a:t>in errore sulla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18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(555.2) 48:6.34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Riserve </a:t>
            </a:r>
            <a:r>
              <a:rPr sz="1200" i="1" dirty="0">
                <a:latin typeface="Times New Roman"/>
                <a:cs typeface="Times New Roman"/>
              </a:rPr>
              <a:t>Tutelari.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primo 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mantenuto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consistente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dei 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transizione. </a:t>
            </a:r>
            <a:r>
              <a:rPr sz="1200" dirty="0">
                <a:latin typeface="Times New Roman"/>
                <a:cs typeface="Times New Roman"/>
              </a:rPr>
              <a:t>Dopo 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del destino, sono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ministri di </a:t>
            </a:r>
            <a:r>
              <a:rPr sz="1200" spc="-5" dirty="0">
                <a:latin typeface="Times New Roman"/>
                <a:cs typeface="Times New Roman"/>
              </a:rPr>
              <a:t>transizione che si </a:t>
            </a:r>
            <a:r>
              <a:rPr sz="1200" dirty="0">
                <a:latin typeface="Times New Roman"/>
                <a:cs typeface="Times New Roman"/>
              </a:rPr>
              <a:t>avvicinano di </a:t>
            </a:r>
            <a:r>
              <a:rPr sz="1200" spc="1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agli  </a:t>
            </a:r>
            <a:r>
              <a:rPr sz="1200" dirty="0">
                <a:latin typeface="Times New Roman"/>
                <a:cs typeface="Times New Roman"/>
              </a:rPr>
              <a:t>umani tra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dei </a:t>
            </a:r>
            <a:r>
              <a:rPr sz="1200" spc="-5" dirty="0">
                <a:latin typeface="Times New Roman"/>
                <a:cs typeface="Times New Roman"/>
              </a:rPr>
              <a:t>serafini, </a:t>
            </a:r>
            <a:r>
              <a:rPr sz="1200" dirty="0">
                <a:latin typeface="Times New Roman"/>
                <a:cs typeface="Times New Roman"/>
              </a:rPr>
              <a:t>e voi </a:t>
            </a:r>
            <a:r>
              <a:rPr sz="1200" spc="-5" dirty="0">
                <a:latin typeface="Times New Roman"/>
                <a:cs typeface="Times New Roman"/>
              </a:rPr>
              <a:t>trascorrerete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momenti liberi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loro. Gli angeli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508000" marR="7727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rallegrano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servizio,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incarichi si offrono spesso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volontari. L’anima </a:t>
            </a:r>
            <a:r>
              <a:rPr sz="1200" dirty="0">
                <a:latin typeface="Times New Roman"/>
                <a:cs typeface="Times New Roman"/>
              </a:rPr>
              <a:t>di molti mortali 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accesa per </a:t>
            </a:r>
            <a:r>
              <a:rPr sz="1200" dirty="0">
                <a:latin typeface="Times New Roman"/>
                <a:cs typeface="Times New Roman"/>
              </a:rPr>
              <a:t>la prima volta dal fuoco divino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a seguito di un’amicizia  </a:t>
            </a:r>
            <a:r>
              <a:rPr sz="1200" spc="-5" dirty="0">
                <a:latin typeface="Times New Roman"/>
                <a:cs typeface="Times New Roman"/>
              </a:rPr>
              <a:t>personale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servitori volontari delle </a:t>
            </a:r>
            <a:r>
              <a:rPr sz="1200" dirty="0">
                <a:latin typeface="Times New Roman"/>
                <a:cs typeface="Times New Roman"/>
              </a:rPr>
              <a:t>riserve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664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(555.3) 48:6.35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imparerete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che le pressioni </a:t>
            </a:r>
            <a:r>
              <a:rPr sz="1200" spc="-5" dirty="0">
                <a:latin typeface="Times New Roman"/>
                <a:cs typeface="Times New Roman"/>
              </a:rPr>
              <a:t>producano stabilità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certezza;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fedeli ed onesti ed  allo stesso tempo allegri; ad accettare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sfide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lamentarvi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affrontare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e le incertezze senza  </a:t>
            </a:r>
            <a:r>
              <a:rPr sz="1200" spc="-5" dirty="0">
                <a:latin typeface="Times New Roman"/>
                <a:cs typeface="Times New Roman"/>
              </a:rPr>
              <a:t>timore. 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chiederanno: se fallite,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rialzerete indomitamente per tentare </a:t>
            </a:r>
            <a:r>
              <a:rPr sz="1200" dirty="0">
                <a:latin typeface="Times New Roman"/>
                <a:cs typeface="Times New Roman"/>
              </a:rPr>
              <a:t>di nuovo? </a:t>
            </a:r>
            <a:r>
              <a:rPr sz="1200" spc="-5" dirty="0">
                <a:latin typeface="Times New Roman"/>
                <a:cs typeface="Times New Roman"/>
              </a:rPr>
              <a:t>Se riuscite, conserverete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atteggiamento bene equilibrato </a:t>
            </a:r>
            <a:r>
              <a:rPr sz="1200" dirty="0">
                <a:latin typeface="Times New Roman"/>
                <a:cs typeface="Times New Roman"/>
              </a:rPr>
              <a:t>— un </a:t>
            </a:r>
            <a:r>
              <a:rPr sz="1200" spc="-5" dirty="0">
                <a:latin typeface="Times New Roman"/>
                <a:cs typeface="Times New Roman"/>
              </a:rPr>
              <a:t>comportamento fermo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spiritualizzato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sforzo </a:t>
            </a:r>
            <a:r>
              <a:rPr sz="1200" spc="-5" dirty="0">
                <a:latin typeface="Times New Roman"/>
                <a:cs typeface="Times New Roman"/>
              </a:rPr>
              <a:t>nella lunga 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spezzare </a:t>
            </a:r>
            <a:r>
              <a:rPr sz="1200" dirty="0">
                <a:latin typeface="Times New Roman"/>
                <a:cs typeface="Times New Roman"/>
              </a:rPr>
              <a:t>le catene </a:t>
            </a:r>
            <a:r>
              <a:rPr sz="1200" spc="-5" dirty="0">
                <a:latin typeface="Times New Roman"/>
                <a:cs typeface="Times New Roman"/>
              </a:rPr>
              <a:t>dell’inerzia materiale, per raggiungere </a:t>
            </a:r>
            <a:r>
              <a:rPr sz="1200" dirty="0">
                <a:latin typeface="Times New Roman"/>
                <a:cs typeface="Times New Roman"/>
              </a:rPr>
              <a:t>la libertà </a:t>
            </a:r>
            <a:r>
              <a:rPr sz="1200" spc="-5" dirty="0">
                <a:latin typeface="Times New Roman"/>
                <a:cs typeface="Times New Roman"/>
              </a:rPr>
              <a:t>dell’esistenza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(555.4) 48:6.36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mortali, anche questi angeli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generato </a:t>
            </a:r>
            <a:r>
              <a:rPr sz="1200" dirty="0">
                <a:latin typeface="Times New Roman"/>
                <a:cs typeface="Times New Roman"/>
              </a:rPr>
              <a:t>molte delusioni, </a:t>
            </a:r>
            <a:r>
              <a:rPr sz="1200" spc="-5" dirty="0">
                <a:latin typeface="Times New Roman"/>
                <a:cs typeface="Times New Roman"/>
              </a:rPr>
              <a:t>ed 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faranno </a:t>
            </a:r>
            <a:r>
              <a:rPr sz="1200" dirty="0">
                <a:latin typeface="Times New Roman"/>
                <a:cs typeface="Times New Roman"/>
              </a:rPr>
              <a:t>notare che talvolta le vostre  </a:t>
            </a:r>
            <a:r>
              <a:rPr sz="1200" spc="-5" dirty="0">
                <a:latin typeface="Times New Roman"/>
                <a:cs typeface="Times New Roman"/>
              </a:rPr>
              <a:t>delusioni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scoraggianti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divenute </a:t>
            </a:r>
            <a:r>
              <a:rPr sz="1200" dirty="0">
                <a:latin typeface="Times New Roman"/>
                <a:cs typeface="Times New Roman"/>
              </a:rPr>
              <a:t>le vostre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benedizioni. </a:t>
            </a:r>
            <a:r>
              <a:rPr sz="1200" spc="-5" dirty="0">
                <a:latin typeface="Times New Roman"/>
                <a:cs typeface="Times New Roman"/>
              </a:rPr>
              <a:t>A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piantare </a:t>
            </a:r>
            <a:r>
              <a:rPr sz="1200" dirty="0">
                <a:latin typeface="Times New Roman"/>
                <a:cs typeface="Times New Roman"/>
              </a:rPr>
              <a:t>un seme rende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spc="5" dirty="0">
                <a:latin typeface="Times New Roman"/>
                <a:cs typeface="Times New Roman"/>
              </a:rPr>
              <a:t>morte, </a:t>
            </a:r>
            <a:r>
              <a:rPr sz="1200" dirty="0">
                <a:latin typeface="Times New Roman"/>
                <a:cs typeface="Times New Roman"/>
              </a:rPr>
              <a:t>la  morte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vostre speranze più </a:t>
            </a:r>
            <a:r>
              <a:rPr sz="1200" spc="-5" dirty="0">
                <a:latin typeface="Times New Roman"/>
                <a:cs typeface="Times New Roman"/>
              </a:rPr>
              <a:t>care,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possa rinascere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i frutti di una nuova vita e di nuove </a:t>
            </a:r>
            <a:r>
              <a:rPr sz="1200" spc="-5" dirty="0">
                <a:latin typeface="Times New Roman"/>
                <a:cs typeface="Times New Roman"/>
              </a:rPr>
              <a:t>opportunità.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454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imparerete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soffrire </a:t>
            </a:r>
            <a:r>
              <a:rPr sz="1200" dirty="0">
                <a:latin typeface="Times New Roman"/>
                <a:cs typeface="Times New Roman"/>
              </a:rPr>
              <a:t>meno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tristezza e la </a:t>
            </a:r>
            <a:r>
              <a:rPr sz="1200" spc="-5" dirty="0">
                <a:latin typeface="Times New Roman"/>
                <a:cs typeface="Times New Roman"/>
              </a:rPr>
              <a:t>delusione, </a:t>
            </a:r>
            <a:r>
              <a:rPr sz="1200" dirty="0">
                <a:latin typeface="Times New Roman"/>
                <a:cs typeface="Times New Roman"/>
              </a:rPr>
              <a:t>in primo luogo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meno piani personali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spc="5" dirty="0">
                <a:latin typeface="Times New Roman"/>
                <a:cs typeface="Times New Roman"/>
              </a:rPr>
              <a:t>altre  </a:t>
            </a:r>
            <a:r>
              <a:rPr sz="1200" spc="-5" dirty="0">
                <a:latin typeface="Times New Roman"/>
                <a:cs typeface="Times New Roman"/>
              </a:rPr>
              <a:t>personalità,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accettando </a:t>
            </a:r>
            <a:r>
              <a:rPr sz="1200" dirty="0">
                <a:latin typeface="Times New Roman"/>
                <a:cs typeface="Times New Roman"/>
              </a:rPr>
              <a:t>la vostra sorte quando </a:t>
            </a:r>
            <a:r>
              <a:rPr sz="1200" spc="-5" dirty="0">
                <a:latin typeface="Times New Roman"/>
                <a:cs typeface="Times New Roman"/>
              </a:rPr>
              <a:t>avete fedelmente compiuto </a:t>
            </a:r>
            <a:r>
              <a:rPr sz="1200" dirty="0">
                <a:latin typeface="Times New Roman"/>
                <a:cs typeface="Times New Roman"/>
              </a:rPr>
              <a:t>il vostro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dovere.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8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(555.5) 48:6.37 </a:t>
            </a:r>
            <a:r>
              <a:rPr sz="1200" spc="-5" dirty="0">
                <a:latin typeface="Times New Roman"/>
                <a:cs typeface="Times New Roman"/>
              </a:rPr>
              <a:t>Imparerete </a:t>
            </a:r>
            <a:r>
              <a:rPr sz="1200" dirty="0">
                <a:latin typeface="Times New Roman"/>
                <a:cs typeface="Times New Roman"/>
              </a:rPr>
              <a:t>che, </a:t>
            </a:r>
            <a:r>
              <a:rPr sz="1200" spc="-5" dirty="0">
                <a:latin typeface="Times New Roman"/>
                <a:cs typeface="Times New Roman"/>
              </a:rPr>
              <a:t>prendendovi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sul serio, accrescete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fardelli </a:t>
            </a:r>
            <a:r>
              <a:rPr sz="1200" dirty="0">
                <a:latin typeface="Times New Roman"/>
                <a:cs typeface="Times New Roman"/>
              </a:rPr>
              <a:t>e diminuite le </a:t>
            </a:r>
            <a:r>
              <a:rPr sz="1200" spc="-5" dirty="0">
                <a:latin typeface="Times New Roman"/>
                <a:cs typeface="Times New Roman"/>
              </a:rPr>
              <a:t>probabilità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successo. </a:t>
            </a:r>
            <a:r>
              <a:rPr sz="1200" dirty="0">
                <a:latin typeface="Times New Roman"/>
                <a:cs typeface="Times New Roman"/>
              </a:rPr>
              <a:t>Niente  può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precedenza </a:t>
            </a:r>
            <a:r>
              <a:rPr sz="1200" spc="-5" dirty="0">
                <a:latin typeface="Times New Roman"/>
                <a:cs typeface="Times New Roman"/>
              </a:rPr>
              <a:t>sul lavoro della </a:t>
            </a:r>
            <a:r>
              <a:rPr sz="1200" dirty="0">
                <a:latin typeface="Times New Roman"/>
                <a:cs typeface="Times New Roman"/>
              </a:rPr>
              <a:t>sfera del vostro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o </a:t>
            </a:r>
            <a:r>
              <a:rPr sz="1200" spc="-5" dirty="0">
                <a:latin typeface="Times New Roman"/>
                <a:cs typeface="Times New Roman"/>
              </a:rPr>
              <a:t>quello successivo.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per la  </a:t>
            </a:r>
            <a:r>
              <a:rPr sz="1200" spc="-5" dirty="0">
                <a:latin typeface="Times New Roman"/>
                <a:cs typeface="Times New Roman"/>
              </a:rPr>
              <a:t>successiva sfera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importante,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niente eguaglia </a:t>
            </a:r>
            <a:r>
              <a:rPr sz="1200" dirty="0">
                <a:latin typeface="Times New Roman"/>
                <a:cs typeface="Times New Roman"/>
              </a:rPr>
              <a:t>l’importanza </a:t>
            </a:r>
            <a:r>
              <a:rPr sz="1200" spc="-5" dirty="0">
                <a:latin typeface="Times New Roman"/>
                <a:cs typeface="Times New Roman"/>
              </a:rPr>
              <a:t>del lavoro del </a:t>
            </a:r>
            <a:r>
              <a:rPr sz="1200" dirty="0">
                <a:latin typeface="Times New Roman"/>
                <a:cs typeface="Times New Roman"/>
              </a:rPr>
              <a:t>mondo in cui vivete in quel  </a:t>
            </a:r>
            <a:r>
              <a:rPr sz="1200" spc="-5" dirty="0">
                <a:latin typeface="Times New Roman"/>
                <a:cs typeface="Times New Roman"/>
              </a:rPr>
              <a:t>momento. Ma 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i="1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sia importante, l’</a:t>
            </a:r>
            <a:r>
              <a:rPr sz="1200" i="1" spc="-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lo è.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vi sentite </a:t>
            </a:r>
            <a:r>
              <a:rPr sz="1200" spc="-5" dirty="0">
                <a:latin typeface="Times New Roman"/>
                <a:cs typeface="Times New Roman"/>
              </a:rPr>
              <a:t>importanti,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sprecate energia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logorare ed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lacerare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dell’ego, </a:t>
            </a:r>
            <a:r>
              <a:rPr sz="1200" spc="-5" dirty="0">
                <a:latin typeface="Times New Roman"/>
                <a:cs typeface="Times New Roman"/>
              </a:rPr>
              <a:t>cosicché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resta </a:t>
            </a:r>
            <a:r>
              <a:rPr sz="1200" dirty="0">
                <a:latin typeface="Times New Roman"/>
                <a:cs typeface="Times New Roman"/>
              </a:rPr>
              <a:t>poca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lavoro. </a:t>
            </a:r>
            <a:r>
              <a:rPr sz="1200" dirty="0">
                <a:latin typeface="Times New Roman"/>
                <a:cs typeface="Times New Roman"/>
              </a:rPr>
              <a:t>È l’importanza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l’importanza </a:t>
            </a:r>
            <a:r>
              <a:rPr sz="1200" dirty="0">
                <a:latin typeface="Times New Roman"/>
                <a:cs typeface="Times New Roman"/>
              </a:rPr>
              <a:t>dell’opera  </a:t>
            </a:r>
            <a:r>
              <a:rPr sz="1200" spc="-5" dirty="0">
                <a:latin typeface="Times New Roman"/>
                <a:cs typeface="Times New Roman"/>
              </a:rPr>
              <a:t>che esaurisce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immature;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l’elemento ego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stanca, </a:t>
            </a:r>
            <a:r>
              <a:rPr sz="1200" dirty="0">
                <a:latin typeface="Times New Roman"/>
                <a:cs typeface="Times New Roman"/>
              </a:rPr>
              <a:t>non lo sforzo </a:t>
            </a:r>
            <a:r>
              <a:rPr sz="1200" spc="-5" dirty="0">
                <a:latin typeface="Times New Roman"/>
                <a:cs typeface="Times New Roman"/>
              </a:rPr>
              <a:t>per riuscire. Voi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compiere </a:t>
            </a:r>
            <a:r>
              <a:rPr sz="1200" dirty="0">
                <a:latin typeface="Times New Roman"/>
                <a:cs typeface="Times New Roman"/>
              </a:rPr>
              <a:t>un lavoro  </a:t>
            </a:r>
            <a:r>
              <a:rPr sz="1200" spc="-5" dirty="0">
                <a:latin typeface="Times New Roman"/>
                <a:cs typeface="Times New Roman"/>
              </a:rPr>
              <a:t>importante se </a:t>
            </a:r>
            <a:r>
              <a:rPr sz="1200" dirty="0">
                <a:latin typeface="Times New Roman"/>
                <a:cs typeface="Times New Roman"/>
              </a:rPr>
              <a:t>non divenite </a:t>
            </a:r>
            <a:r>
              <a:rPr sz="1200" spc="-5" dirty="0">
                <a:latin typeface="Times New Roman"/>
                <a:cs typeface="Times New Roman"/>
              </a:rPr>
              <a:t>presuntuosi; potete fare parecchie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stessa </a:t>
            </a:r>
            <a:r>
              <a:rPr sz="1200" spc="-5" dirty="0">
                <a:latin typeface="Times New Roman"/>
                <a:cs typeface="Times New Roman"/>
              </a:rPr>
              <a:t>facilità </a:t>
            </a:r>
            <a:r>
              <a:rPr sz="1200" dirty="0">
                <a:latin typeface="Times New Roman"/>
                <a:cs typeface="Times New Roman"/>
              </a:rPr>
              <a:t>di una sola </a:t>
            </a:r>
            <a:r>
              <a:rPr sz="1200" spc="-5" dirty="0">
                <a:latin typeface="Times New Roman"/>
                <a:cs typeface="Times New Roman"/>
              </a:rPr>
              <a:t>se lasciate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10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stessi.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varietà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riposante; </a:t>
            </a:r>
            <a:r>
              <a:rPr sz="1200" dirty="0">
                <a:latin typeface="Times New Roman"/>
                <a:cs typeface="Times New Roman"/>
              </a:rPr>
              <a:t>la monotonia è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logora e </a:t>
            </a:r>
            <a:r>
              <a:rPr sz="1200" spc="-5" dirty="0">
                <a:latin typeface="Times New Roman"/>
                <a:cs typeface="Times New Roman"/>
              </a:rPr>
              <a:t>stanca. Ogni giorno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all’altro </a:t>
            </a:r>
            <a:r>
              <a:rPr sz="1200" dirty="0">
                <a:latin typeface="Times New Roman"/>
                <a:cs typeface="Times New Roman"/>
              </a:rPr>
              <a:t>— non </a:t>
            </a:r>
            <a:r>
              <a:rPr sz="1200" spc="-5" dirty="0">
                <a:latin typeface="Times New Roman"/>
                <a:cs typeface="Times New Roman"/>
              </a:rPr>
              <a:t>offre che </a:t>
            </a:r>
            <a:r>
              <a:rPr sz="1200" dirty="0">
                <a:latin typeface="Times New Roman"/>
                <a:cs typeface="Times New Roman"/>
              </a:rPr>
              <a:t>la vita o </a:t>
            </a:r>
            <a:r>
              <a:rPr sz="1200" spc="-5" dirty="0">
                <a:latin typeface="Times New Roman"/>
                <a:cs typeface="Times New Roman"/>
              </a:rPr>
              <a:t>l’alternativa della  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mota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morontiale</a:t>
            </a:r>
            <a:endParaRPr sz="1600">
              <a:latin typeface="Times New Roman"/>
              <a:cs typeface="Times New Roman"/>
            </a:endParaRPr>
          </a:p>
          <a:p>
            <a:pPr marL="76200" marR="18732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(556.1) 48:7.1 </a:t>
            </a:r>
            <a:r>
              <a:rPr sz="1200" dirty="0">
                <a:latin typeface="Times New Roman"/>
                <a:cs typeface="Times New Roman"/>
              </a:rPr>
              <a:t>I piani inferiori della mota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direttamente collegati con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della filosofia </a:t>
            </a:r>
            <a:r>
              <a:rPr sz="1200" spc="-5" dirty="0">
                <a:latin typeface="Times New Roman"/>
                <a:cs typeface="Times New Roman"/>
              </a:rPr>
              <a:t>umana. Sul </a:t>
            </a:r>
            <a:r>
              <a:rPr sz="1200" dirty="0">
                <a:latin typeface="Times New Roman"/>
                <a:cs typeface="Times New Roman"/>
              </a:rPr>
              <a:t>primo  mondo delle dimore è consuetudine </a:t>
            </a:r>
            <a:r>
              <a:rPr sz="1200" spc="-5" dirty="0">
                <a:latin typeface="Times New Roman"/>
                <a:cs typeface="Times New Roman"/>
              </a:rPr>
              <a:t>istruire gli </a:t>
            </a:r>
            <a:r>
              <a:rPr sz="1200" dirty="0">
                <a:latin typeface="Times New Roman"/>
                <a:cs typeface="Times New Roman"/>
              </a:rPr>
              <a:t>studenti meno </a:t>
            </a:r>
            <a:r>
              <a:rPr sz="1200" spc="-5" dirty="0">
                <a:latin typeface="Times New Roman"/>
                <a:cs typeface="Times New Roman"/>
              </a:rPr>
              <a:t>avanzati mediante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dei paralleli; cioè,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colonna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presentati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semplici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di mota e </a:t>
            </a:r>
            <a:r>
              <a:rPr sz="1200" spc="-5" dirty="0">
                <a:latin typeface="Times New Roman"/>
                <a:cs typeface="Times New Roman"/>
              </a:rPr>
              <a:t>nella colonna </a:t>
            </a:r>
            <a:r>
              <a:rPr sz="1200" dirty="0">
                <a:latin typeface="Times New Roman"/>
                <a:cs typeface="Times New Roman"/>
              </a:rPr>
              <a:t>opposta sono </a:t>
            </a:r>
            <a:r>
              <a:rPr sz="1200" spc="-5" dirty="0">
                <a:latin typeface="Times New Roman"/>
                <a:cs typeface="Times New Roman"/>
              </a:rPr>
              <a:t>citate </a:t>
            </a:r>
            <a:r>
              <a:rPr sz="1200" dirty="0">
                <a:latin typeface="Times New Roman"/>
                <a:cs typeface="Times New Roman"/>
              </a:rPr>
              <a:t>espressioni </a:t>
            </a:r>
            <a:r>
              <a:rPr sz="1200" spc="-5" dirty="0">
                <a:latin typeface="Times New Roman"/>
                <a:cs typeface="Times New Roman"/>
              </a:rPr>
              <a:t>analoghe della </a:t>
            </a:r>
            <a:r>
              <a:rPr sz="1200" dirty="0">
                <a:latin typeface="Times New Roman"/>
                <a:cs typeface="Times New Roman"/>
              </a:rPr>
              <a:t>filosofia 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8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(556.2) 48:7.2 </a:t>
            </a:r>
            <a:r>
              <a:rPr sz="1200" dirty="0">
                <a:latin typeface="Times New Roman"/>
                <a:cs typeface="Times New Roman"/>
              </a:rPr>
              <a:t>Non molto tempo </a:t>
            </a:r>
            <a:r>
              <a:rPr sz="1200" spc="-5" dirty="0">
                <a:latin typeface="Times New Roman"/>
                <a:cs typeface="Times New Roman"/>
              </a:rPr>
              <a:t>fa, mentre eseguivo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incarico sul </a:t>
            </a:r>
            <a:r>
              <a:rPr sz="1200" dirty="0">
                <a:latin typeface="Times New Roman"/>
                <a:cs typeface="Times New Roman"/>
              </a:rPr>
              <a:t>primo 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ebbi occasione </a:t>
            </a:r>
            <a:r>
              <a:rPr sz="1200" dirty="0">
                <a:latin typeface="Times New Roman"/>
                <a:cs typeface="Times New Roman"/>
              </a:rPr>
              <a:t>di osservare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metodo d’insegnamento. E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io non possa </a:t>
            </a:r>
            <a:r>
              <a:rPr sz="1200" spc="-5" dirty="0">
                <a:latin typeface="Times New Roman"/>
                <a:cs typeface="Times New Roman"/>
              </a:rPr>
              <a:t>assumermi </a:t>
            </a:r>
            <a:r>
              <a:rPr sz="1200" dirty="0">
                <a:latin typeface="Times New Roman"/>
                <a:cs typeface="Times New Roman"/>
              </a:rPr>
              <a:t>l’impegno di </a:t>
            </a:r>
            <a:r>
              <a:rPr sz="1200" spc="-5" dirty="0">
                <a:latin typeface="Times New Roman"/>
                <a:cs typeface="Times New Roman"/>
              </a:rPr>
              <a:t>esporvi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contenuto </a:t>
            </a:r>
            <a:r>
              <a:rPr sz="1200" dirty="0">
                <a:latin typeface="Times New Roman"/>
                <a:cs typeface="Times New Roman"/>
              </a:rPr>
              <a:t>di mota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lezione, mi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781875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concesso riprodurre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ventotto citazioni </a:t>
            </a:r>
            <a:r>
              <a:rPr sz="1200" spc="-5" dirty="0">
                <a:latin typeface="Times New Roman"/>
                <a:cs typeface="Times New Roman"/>
              </a:rPr>
              <a:t>della filosofia </a:t>
            </a:r>
            <a:r>
              <a:rPr sz="1200" dirty="0">
                <a:latin typeface="Times New Roman"/>
                <a:cs typeface="Times New Roman"/>
              </a:rPr>
              <a:t>umana che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istruttore </a:t>
            </a:r>
            <a:r>
              <a:rPr sz="1200" spc="-5" dirty="0">
                <a:latin typeface="Times New Roman"/>
                <a:cs typeface="Times New Roman"/>
              </a:rPr>
              <a:t>morontiale stava utilizzando come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047355" cy="39065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939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illustrativo per aiutare </a:t>
            </a:r>
            <a:r>
              <a:rPr sz="1200" dirty="0">
                <a:latin typeface="Times New Roman"/>
                <a:cs typeface="Times New Roman"/>
              </a:rPr>
              <a:t>questi nuovi ospiti dei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delle dimore </a:t>
            </a:r>
            <a:r>
              <a:rPr sz="1200" spc="-5" dirty="0">
                <a:latin typeface="Times New Roman"/>
                <a:cs typeface="Times New Roman"/>
              </a:rPr>
              <a:t>nei loro </a:t>
            </a:r>
            <a:r>
              <a:rPr sz="1200" dirty="0">
                <a:latin typeface="Times New Roman"/>
                <a:cs typeface="Times New Roman"/>
              </a:rPr>
              <a:t>primi sforzi per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mota. Questi esempi della filosofia </a:t>
            </a:r>
            <a:r>
              <a:rPr sz="1200" dirty="0">
                <a:latin typeface="Times New Roman"/>
                <a:cs typeface="Times New Roman"/>
              </a:rPr>
              <a:t>umana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3886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(556.3) 48:7.3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Una dimostrazione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abilità specifica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significa </a:t>
            </a:r>
            <a:r>
              <a:rPr sz="1200" dirty="0">
                <a:latin typeface="Times New Roman"/>
                <a:cs typeface="Times New Roman"/>
              </a:rPr>
              <a:t>possesso di </a:t>
            </a:r>
            <a:r>
              <a:rPr sz="1200" spc="-5" dirty="0">
                <a:latin typeface="Times New Roman"/>
                <a:cs typeface="Times New Roman"/>
              </a:rPr>
              <a:t>capacità 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bravura non è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dirty="0">
                <a:latin typeface="Times New Roman"/>
                <a:cs typeface="Times New Roman"/>
              </a:rPr>
              <a:t>sostituto del </a:t>
            </a:r>
            <a:r>
              <a:rPr sz="1200" spc="-5" dirty="0">
                <a:latin typeface="Times New Roman"/>
                <a:cs typeface="Times New Roman"/>
              </a:rPr>
              <a:t>vero carattere.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92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(556.4) 48:7.4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Poche persone </a:t>
            </a:r>
            <a:r>
              <a:rPr sz="1200" dirty="0">
                <a:latin typeface="Times New Roman"/>
                <a:cs typeface="Times New Roman"/>
              </a:rPr>
              <a:t>vivono </a:t>
            </a:r>
            <a:r>
              <a:rPr sz="1200" spc="-5" dirty="0">
                <a:latin typeface="Times New Roman"/>
                <a:cs typeface="Times New Roman"/>
              </a:rPr>
              <a:t>all’altezza della fede che </a:t>
            </a:r>
            <a:r>
              <a:rPr sz="1200" dirty="0">
                <a:latin typeface="Times New Roman"/>
                <a:cs typeface="Times New Roman"/>
              </a:rPr>
              <a:t>posseggono </a:t>
            </a:r>
            <a:r>
              <a:rPr sz="1200" spc="-5" dirty="0">
                <a:latin typeface="Times New Roman"/>
                <a:cs typeface="Times New Roman"/>
              </a:rPr>
              <a:t>realmente.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paura irragionevole è la  </a:t>
            </a:r>
            <a:r>
              <a:rPr sz="1200" spc="-5" dirty="0">
                <a:latin typeface="Times New Roman"/>
                <a:cs typeface="Times New Roman"/>
              </a:rPr>
              <a:t>principale frode intellettuale esercitata sull’anima </a:t>
            </a:r>
            <a:r>
              <a:rPr sz="1200" dirty="0">
                <a:latin typeface="Times New Roman"/>
                <a:cs typeface="Times New Roman"/>
              </a:rPr>
              <a:t>umana in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6051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(556.5) 48:7.5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innate non possono </a:t>
            </a:r>
            <a:r>
              <a:rPr sz="1200" spc="-5" dirty="0">
                <a:latin typeface="Times New Roman"/>
                <a:cs typeface="Times New Roman"/>
              </a:rPr>
              <a:t>essere oltrepassate; </a:t>
            </a:r>
            <a:r>
              <a:rPr sz="1200" dirty="0">
                <a:latin typeface="Times New Roman"/>
                <a:cs typeface="Times New Roman"/>
              </a:rPr>
              <a:t>un litro non può mai </a:t>
            </a:r>
            <a:r>
              <a:rPr sz="1200" spc="-5" dirty="0">
                <a:latin typeface="Times New Roman"/>
                <a:cs typeface="Times New Roman"/>
              </a:rPr>
              <a:t>contenerne </a:t>
            </a:r>
            <a:r>
              <a:rPr sz="1200" dirty="0">
                <a:latin typeface="Times New Roman"/>
                <a:cs typeface="Times New Roman"/>
              </a:rPr>
              <a:t>due.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 spirituale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introdotto </a:t>
            </a:r>
            <a:r>
              <a:rPr sz="1200" spc="-5" dirty="0">
                <a:latin typeface="Times New Roman"/>
                <a:cs typeface="Times New Roman"/>
              </a:rPr>
              <a:t>meccanicamente nello stampo </a:t>
            </a:r>
            <a:r>
              <a:rPr sz="1200" dirty="0">
                <a:latin typeface="Times New Roman"/>
                <a:cs typeface="Times New Roman"/>
              </a:rPr>
              <a:t>della memoria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1815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(556.6) 48:7.6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Pochi mortali osano attingere </a:t>
            </a:r>
            <a:r>
              <a:rPr sz="1200" dirty="0">
                <a:latin typeface="Times New Roman"/>
                <a:cs typeface="Times New Roman"/>
              </a:rPr>
              <a:t>la totalità </a:t>
            </a:r>
            <a:r>
              <a:rPr sz="1200" spc="-5" dirty="0">
                <a:latin typeface="Times New Roman"/>
                <a:cs typeface="Times New Roman"/>
              </a:rPr>
              <a:t>del loro credito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stabilito dai </a:t>
            </a:r>
            <a:r>
              <a:rPr sz="1200" dirty="0">
                <a:latin typeface="Times New Roman"/>
                <a:cs typeface="Times New Roman"/>
              </a:rPr>
              <a:t>ministeri </a:t>
            </a:r>
            <a:r>
              <a:rPr sz="1200" spc="-5" dirty="0">
                <a:latin typeface="Times New Roman"/>
                <a:cs typeface="Times New Roman"/>
              </a:rPr>
              <a:t>congiunti  della 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grazia.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anime povere </a:t>
            </a:r>
            <a:r>
              <a:rPr sz="1200" dirty="0">
                <a:latin typeface="Times New Roman"/>
                <a:cs typeface="Times New Roman"/>
              </a:rPr>
              <a:t>è veramente </a:t>
            </a:r>
            <a:r>
              <a:rPr sz="1200" spc="-5" dirty="0">
                <a:latin typeface="Times New Roman"/>
                <a:cs typeface="Times New Roman"/>
              </a:rPr>
              <a:t>ricca,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rifiuta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crederlo.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4679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(556.7) 48:7.7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difficoltà possono </a:t>
            </a:r>
            <a:r>
              <a:rPr sz="1200" spc="-5" dirty="0">
                <a:latin typeface="Times New Roman"/>
                <a:cs typeface="Times New Roman"/>
              </a:rPr>
              <a:t>sfidare </a:t>
            </a:r>
            <a:r>
              <a:rPr sz="1200" dirty="0">
                <a:latin typeface="Times New Roman"/>
                <a:cs typeface="Times New Roman"/>
              </a:rPr>
              <a:t>la mediocrità e sconfiggere i </a:t>
            </a:r>
            <a:r>
              <a:rPr sz="1200" spc="-5" dirty="0">
                <a:latin typeface="Times New Roman"/>
                <a:cs typeface="Times New Roman"/>
              </a:rPr>
              <a:t>timorosi,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fanno altro che stimolare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veri figli degli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Altissimi.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4787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(556.8) 48:7.8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Godere dei privilegi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abusarne, disporre della </a:t>
            </a:r>
            <a:r>
              <a:rPr sz="1200" dirty="0">
                <a:latin typeface="Times New Roman"/>
                <a:cs typeface="Times New Roman"/>
              </a:rPr>
              <a:t>libertà senza </a:t>
            </a:r>
            <a:r>
              <a:rPr sz="1200" spc="-5" dirty="0">
                <a:latin typeface="Times New Roman"/>
                <a:cs typeface="Times New Roman"/>
              </a:rPr>
              <a:t>licenza, possedere </a:t>
            </a:r>
            <a:r>
              <a:rPr sz="1200" dirty="0">
                <a:latin typeface="Times New Roman"/>
                <a:cs typeface="Times New Roman"/>
              </a:rPr>
              <a:t>il potere </a:t>
            </a:r>
            <a:r>
              <a:rPr sz="1200" spc="-5" dirty="0">
                <a:latin typeface="Times New Roman"/>
                <a:cs typeface="Times New Roman"/>
              </a:rPr>
              <a:t>rifiutando  fermamente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utilizzarlo per l’esaltazione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questi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un’alta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civiltà.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58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(556.9) 48:7.9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cosmo </a:t>
            </a:r>
            <a:r>
              <a:rPr sz="1200" spc="-5" dirty="0">
                <a:latin typeface="Times New Roman"/>
                <a:cs typeface="Times New Roman"/>
              </a:rPr>
              <a:t>non si verificano incidenti imprevisti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inspiegabili. Né gli esseri </a:t>
            </a:r>
            <a:r>
              <a:rPr sz="1200" dirty="0">
                <a:latin typeface="Times New Roman"/>
                <a:cs typeface="Times New Roman"/>
              </a:rPr>
              <a:t>celesti </a:t>
            </a:r>
            <a:r>
              <a:rPr sz="1200" spc="-5" dirty="0">
                <a:latin typeface="Times New Roman"/>
                <a:cs typeface="Times New Roman"/>
              </a:rPr>
              <a:t>assistono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l’essere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403377"/>
            <a:ext cx="368363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inferiore che rifiuta </a:t>
            </a:r>
            <a:r>
              <a:rPr sz="1200" dirty="0">
                <a:latin typeface="Times New Roman"/>
                <a:cs typeface="Times New Roman"/>
              </a:rPr>
              <a:t>di agire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sua luce della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96924" y="513333"/>
            <a:ext cx="7298055" cy="39096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6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(556.10) 48:7.10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produce sempre gioia,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c’è felicità </a:t>
            </a:r>
            <a:r>
              <a:rPr sz="1200" dirty="0">
                <a:latin typeface="Times New Roman"/>
                <a:cs typeface="Times New Roman"/>
              </a:rPr>
              <a:t>senza sforzo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intelligente.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(556.11) 48:7.11 </a:t>
            </a:r>
            <a:r>
              <a:rPr sz="1200" dirty="0">
                <a:latin typeface="Times New Roman"/>
                <a:cs typeface="Times New Roman"/>
              </a:rPr>
              <a:t>9. </a:t>
            </a:r>
            <a:r>
              <a:rPr sz="1200" spc="-5" dirty="0">
                <a:latin typeface="Times New Roman"/>
                <a:cs typeface="Times New Roman"/>
              </a:rPr>
              <a:t>L’azione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acquisire forza; </a:t>
            </a:r>
            <a:r>
              <a:rPr sz="1200" dirty="0">
                <a:latin typeface="Times New Roman"/>
                <a:cs typeface="Times New Roman"/>
              </a:rPr>
              <a:t>la moderazione </a:t>
            </a:r>
            <a:r>
              <a:rPr sz="1200" spc="-5" dirty="0">
                <a:latin typeface="Times New Roman"/>
                <a:cs typeface="Times New Roman"/>
              </a:rPr>
              <a:t>sfocia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fascino.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2781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(556.12) 48:7.12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rettitudine </a:t>
            </a:r>
            <a:r>
              <a:rPr sz="1200" spc="-5" dirty="0">
                <a:latin typeface="Times New Roman"/>
                <a:cs typeface="Times New Roman"/>
              </a:rPr>
              <a:t>colpisce </a:t>
            </a:r>
            <a:r>
              <a:rPr sz="1200" dirty="0">
                <a:latin typeface="Times New Roman"/>
                <a:cs typeface="Times New Roman"/>
              </a:rPr>
              <a:t>le corde armoniose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e la melodia vibra in tutto il </a:t>
            </a:r>
            <a:r>
              <a:rPr sz="1200" spc="-5" dirty="0">
                <a:latin typeface="Times New Roman"/>
                <a:cs typeface="Times New Roman"/>
              </a:rPr>
              <a:t>cosmo, fino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riconoscimento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570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(556.13) 48:7.13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debole </a:t>
            </a:r>
            <a:r>
              <a:rPr sz="1200" spc="-5" dirty="0">
                <a:latin typeface="Times New Roman"/>
                <a:cs typeface="Times New Roman"/>
              </a:rPr>
              <a:t>indulge </a:t>
            </a:r>
            <a:r>
              <a:rPr sz="1200" dirty="0">
                <a:latin typeface="Times New Roman"/>
                <a:cs typeface="Times New Roman"/>
              </a:rPr>
              <a:t>in risoluzioni,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forte agisce.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non 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un giorno —  </a:t>
            </a:r>
            <a:r>
              <a:rPr sz="1200" spc="-5" dirty="0">
                <a:latin typeface="Times New Roman"/>
                <a:cs typeface="Times New Roman"/>
              </a:rPr>
              <a:t>eseguitelo bene. L’atto </a:t>
            </a:r>
            <a:r>
              <a:rPr sz="1200" dirty="0">
                <a:latin typeface="Times New Roman"/>
                <a:cs typeface="Times New Roman"/>
              </a:rPr>
              <a:t>è nostro; 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(556.14) 48:7.14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afflizione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cosmo è di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mai stati </a:t>
            </a:r>
            <a:r>
              <a:rPr sz="1200" spc="-5" dirty="0">
                <a:latin typeface="Times New Roman"/>
                <a:cs typeface="Times New Roman"/>
              </a:rPr>
              <a:t>afflitti. </a:t>
            </a:r>
            <a:r>
              <a:rPr sz="1200" dirty="0">
                <a:latin typeface="Times New Roman"/>
                <a:cs typeface="Times New Roman"/>
              </a:rPr>
              <a:t>I mortali apprendono la </a:t>
            </a:r>
            <a:r>
              <a:rPr sz="1200" spc="-5" dirty="0">
                <a:latin typeface="Times New Roman"/>
                <a:cs typeface="Times New Roman"/>
              </a:rPr>
              <a:t>saggezza  solo attraverso l’esperienza delle</a:t>
            </a:r>
            <a:r>
              <a:rPr sz="1200" dirty="0">
                <a:latin typeface="Times New Roman"/>
                <a:cs typeface="Times New Roman"/>
              </a:rPr>
              <a:t> tribolazioni.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91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(556.15) 48:7.15 </a:t>
            </a:r>
            <a:r>
              <a:rPr sz="1200" dirty="0">
                <a:latin typeface="Times New Roman"/>
                <a:cs typeface="Times New Roman"/>
              </a:rPr>
              <a:t>13.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stelle si discernono meglio nell’isolamento solitario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profondità esperienziali, </a:t>
            </a:r>
            <a:r>
              <a:rPr sz="1200" dirty="0">
                <a:latin typeface="Times New Roman"/>
                <a:cs typeface="Times New Roman"/>
              </a:rPr>
              <a:t>non dalle </a:t>
            </a:r>
            <a:r>
              <a:rPr sz="1200" spc="-5" dirty="0">
                <a:latin typeface="Times New Roman"/>
                <a:cs typeface="Times New Roman"/>
              </a:rPr>
              <a:t>cime  </a:t>
            </a:r>
            <a:r>
              <a:rPr sz="1200" dirty="0">
                <a:latin typeface="Times New Roman"/>
                <a:cs typeface="Times New Roman"/>
              </a:rPr>
              <a:t>illuminate </a:t>
            </a:r>
            <a:r>
              <a:rPr sz="1200" spc="-5" dirty="0">
                <a:latin typeface="Times New Roman"/>
                <a:cs typeface="Times New Roman"/>
              </a:rPr>
              <a:t>ed estatiche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montagne.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(556.16) 48:7.16 </a:t>
            </a:r>
            <a:r>
              <a:rPr sz="1200" dirty="0">
                <a:latin typeface="Times New Roman"/>
                <a:cs typeface="Times New Roman"/>
              </a:rPr>
              <a:t>14. </a:t>
            </a:r>
            <a:r>
              <a:rPr sz="1200" spc="-5" dirty="0">
                <a:latin typeface="Times New Roman"/>
                <a:cs typeface="Times New Roman"/>
              </a:rPr>
              <a:t>Stimolate l’appetito </a:t>
            </a:r>
            <a:r>
              <a:rPr sz="1200" dirty="0">
                <a:latin typeface="Times New Roman"/>
                <a:cs typeface="Times New Roman"/>
              </a:rPr>
              <a:t>dei vostri </a:t>
            </a:r>
            <a:r>
              <a:rPr sz="1200" spc="-5" dirty="0">
                <a:latin typeface="Times New Roman"/>
                <a:cs typeface="Times New Roman"/>
              </a:rPr>
              <a:t>associati per </a:t>
            </a:r>
            <a:r>
              <a:rPr sz="1200" dirty="0">
                <a:latin typeface="Times New Roman"/>
                <a:cs typeface="Times New Roman"/>
              </a:rPr>
              <a:t>la verità; </a:t>
            </a:r>
            <a:r>
              <a:rPr sz="1200" spc="-5" dirty="0">
                <a:latin typeface="Times New Roman"/>
                <a:cs typeface="Times New Roman"/>
              </a:rPr>
              <a:t>date consigli solo quando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vengono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richiesti.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(557.1) 48:7.17 </a:t>
            </a:r>
            <a:r>
              <a:rPr sz="1200" dirty="0">
                <a:latin typeface="Times New Roman"/>
                <a:cs typeface="Times New Roman"/>
              </a:rPr>
              <a:t>15. </a:t>
            </a:r>
            <a:r>
              <a:rPr sz="1200" spc="-5" dirty="0">
                <a:latin typeface="Times New Roman"/>
                <a:cs typeface="Times New Roman"/>
              </a:rPr>
              <a:t>L’ostentazione </a:t>
            </a:r>
            <a:r>
              <a:rPr sz="1200" dirty="0">
                <a:latin typeface="Times New Roman"/>
                <a:cs typeface="Times New Roman"/>
              </a:rPr>
              <a:t>è 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ridicolo </a:t>
            </a:r>
            <a:r>
              <a:rPr sz="1200" spc="-5" dirty="0">
                <a:latin typeface="Times New Roman"/>
                <a:cs typeface="Times New Roman"/>
              </a:rPr>
              <a:t>dell’ignorante </a:t>
            </a:r>
            <a:r>
              <a:rPr sz="1200" dirty="0">
                <a:latin typeface="Times New Roman"/>
                <a:cs typeface="Times New Roman"/>
              </a:rPr>
              <a:t>per apparire </a:t>
            </a:r>
            <a:r>
              <a:rPr sz="1200" spc="-5" dirty="0">
                <a:latin typeface="Times New Roman"/>
                <a:cs typeface="Times New Roman"/>
              </a:rPr>
              <a:t>saggio,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tentativo dell’anima povera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apparire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(557.2) 48:7.18 </a:t>
            </a:r>
            <a:r>
              <a:rPr sz="1200" dirty="0">
                <a:latin typeface="Times New Roman"/>
                <a:cs typeface="Times New Roman"/>
              </a:rPr>
              <a:t>16.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potete percepire </a:t>
            </a:r>
            <a:r>
              <a:rPr sz="1200" dirty="0">
                <a:latin typeface="Times New Roman"/>
                <a:cs typeface="Times New Roman"/>
              </a:rPr>
              <a:t>la verità spirituale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provarne l’esperienza, </a:t>
            </a:r>
            <a:r>
              <a:rPr sz="1200" dirty="0">
                <a:latin typeface="Times New Roman"/>
                <a:cs typeface="Times New Roman"/>
              </a:rPr>
              <a:t>e molte </a:t>
            </a:r>
            <a:r>
              <a:rPr sz="1200" spc="-5" dirty="0">
                <a:latin typeface="Times New Roman"/>
                <a:cs typeface="Times New Roman"/>
              </a:rPr>
              <a:t>verità non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406425"/>
            <a:ext cx="274383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realmente riconosciute se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nell’avversità.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96924" y="513333"/>
            <a:ext cx="7340600" cy="40849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606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(557.3) 48:7.19 </a:t>
            </a:r>
            <a:r>
              <a:rPr sz="1200" dirty="0">
                <a:latin typeface="Times New Roman"/>
                <a:cs typeface="Times New Roman"/>
              </a:rPr>
              <a:t>17. </a:t>
            </a:r>
            <a:r>
              <a:rPr sz="1200" spc="-5" dirty="0">
                <a:latin typeface="Times New Roman"/>
                <a:cs typeface="Times New Roman"/>
              </a:rPr>
              <a:t>L’ambizione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dannosa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è totalmente </a:t>
            </a:r>
            <a:r>
              <a:rPr sz="1200" spc="-5" dirty="0">
                <a:latin typeface="Times New Roman"/>
                <a:cs typeface="Times New Roman"/>
              </a:rPr>
              <a:t>resa sociale. Voi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avete veramente </a:t>
            </a:r>
            <a:r>
              <a:rPr sz="1200" dirty="0">
                <a:latin typeface="Times New Roman"/>
                <a:cs typeface="Times New Roman"/>
              </a:rPr>
              <a:t>acquisito una </a:t>
            </a:r>
            <a:r>
              <a:rPr sz="1200" spc="-5" dirty="0">
                <a:latin typeface="Times New Roman"/>
                <a:cs typeface="Times New Roman"/>
              </a:rPr>
              <a:t>virtù 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vostri atti non ve ne rendono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(557.4) 48:7.20 </a:t>
            </a:r>
            <a:r>
              <a:rPr sz="1200" dirty="0">
                <a:latin typeface="Times New Roman"/>
                <a:cs typeface="Times New Roman"/>
              </a:rPr>
              <a:t>18. </a:t>
            </a:r>
            <a:r>
              <a:rPr sz="1200" spc="-5" dirty="0">
                <a:latin typeface="Times New Roman"/>
                <a:cs typeface="Times New Roman"/>
              </a:rPr>
              <a:t>L’impazienza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veleno dello spirito;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simile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pietra gettata </a:t>
            </a:r>
            <a:r>
              <a:rPr sz="1200" dirty="0">
                <a:latin typeface="Times New Roman"/>
                <a:cs typeface="Times New Roman"/>
              </a:rPr>
              <a:t>in un nido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calabroni.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5384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(557.5) 48:7.21 </a:t>
            </a:r>
            <a:r>
              <a:rPr sz="1200" dirty="0">
                <a:latin typeface="Times New Roman"/>
                <a:cs typeface="Times New Roman"/>
              </a:rPr>
              <a:t>19. </a:t>
            </a:r>
            <a:r>
              <a:rPr sz="1200" spc="-5" dirty="0">
                <a:latin typeface="Times New Roman"/>
                <a:cs typeface="Times New Roman"/>
              </a:rPr>
              <a:t>L’ansietà deve essere abbandonata.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delusioni più </a:t>
            </a:r>
            <a:r>
              <a:rPr sz="1200" spc="-5" dirty="0">
                <a:latin typeface="Times New Roman"/>
                <a:cs typeface="Times New Roman"/>
              </a:rPr>
              <a:t>difficili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sopportare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quelle che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arrivano mai.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(557.6) 48:7.22 </a:t>
            </a:r>
            <a:r>
              <a:rPr sz="1200" dirty="0">
                <a:latin typeface="Times New Roman"/>
                <a:cs typeface="Times New Roman"/>
              </a:rPr>
              <a:t>20. Solo un </a:t>
            </a:r>
            <a:r>
              <a:rPr sz="1200" spc="-5" dirty="0">
                <a:latin typeface="Times New Roman"/>
                <a:cs typeface="Times New Roman"/>
              </a:rPr>
              <a:t>poeta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poesia nella </a:t>
            </a:r>
            <a:r>
              <a:rPr sz="1200" dirty="0">
                <a:latin typeface="Times New Roman"/>
                <a:cs typeface="Times New Roman"/>
              </a:rPr>
              <a:t>prosa banale </a:t>
            </a:r>
            <a:r>
              <a:rPr sz="1200" spc="-5" dirty="0">
                <a:latin typeface="Times New Roman"/>
                <a:cs typeface="Times New Roman"/>
              </a:rPr>
              <a:t>dell’esistenza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quotidiana.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90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(557.7) 48:7.23 </a:t>
            </a:r>
            <a:r>
              <a:rPr sz="1200" dirty="0">
                <a:latin typeface="Times New Roman"/>
                <a:cs typeface="Times New Roman"/>
              </a:rPr>
              <a:t>21. </a:t>
            </a:r>
            <a:r>
              <a:rPr sz="1200" spc="-5" dirty="0">
                <a:latin typeface="Times New Roman"/>
                <a:cs typeface="Times New Roman"/>
              </a:rPr>
              <a:t>L’alta 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arte è di </a:t>
            </a:r>
            <a:r>
              <a:rPr sz="1200" spc="-5" dirty="0">
                <a:latin typeface="Times New Roman"/>
                <a:cs typeface="Times New Roman"/>
              </a:rPr>
              <a:t>prefigurare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illusioni una </a:t>
            </a:r>
            <a:r>
              <a:rPr sz="1200" spc="-5" dirty="0">
                <a:latin typeface="Times New Roman"/>
                <a:cs typeface="Times New Roman"/>
              </a:rPr>
              <a:t>realtà universale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elevata, </a:t>
            </a:r>
            <a:r>
              <a:rPr sz="1200" dirty="0">
                <a:latin typeface="Times New Roman"/>
                <a:cs typeface="Times New Roman"/>
              </a:rPr>
              <a:t>di  cristallizzare le </a:t>
            </a:r>
            <a:r>
              <a:rPr sz="1200" spc="-5" dirty="0">
                <a:latin typeface="Times New Roman"/>
                <a:cs typeface="Times New Roman"/>
              </a:rPr>
              <a:t>emozioni del tempo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016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(557.8) 48:7.24 </a:t>
            </a:r>
            <a:r>
              <a:rPr sz="1200" dirty="0">
                <a:latin typeface="Times New Roman"/>
                <a:cs typeface="Times New Roman"/>
              </a:rPr>
              <a:t>22. </a:t>
            </a:r>
            <a:r>
              <a:rPr sz="1200" spc="-5" dirty="0">
                <a:latin typeface="Times New Roman"/>
                <a:cs typeface="Times New Roman"/>
              </a:rPr>
              <a:t>L’anima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evoluzione non è </a:t>
            </a:r>
            <a:r>
              <a:rPr sz="1200" spc="-5" dirty="0">
                <a:latin typeface="Times New Roman"/>
                <a:cs typeface="Times New Roman"/>
              </a:rPr>
              <a:t>resa </a:t>
            </a:r>
            <a:r>
              <a:rPr sz="1200" dirty="0">
                <a:latin typeface="Times New Roman"/>
                <a:cs typeface="Times New Roman"/>
              </a:rPr>
              <a:t>divina 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ma da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sforza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649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(557.9) 48:7.25 </a:t>
            </a:r>
            <a:r>
              <a:rPr sz="1200" dirty="0">
                <a:latin typeface="Times New Roman"/>
                <a:cs typeface="Times New Roman"/>
              </a:rPr>
              <a:t>23.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non ha </a:t>
            </a:r>
            <a:r>
              <a:rPr sz="1200" spc="-5" dirty="0">
                <a:latin typeface="Times New Roman"/>
                <a:cs typeface="Times New Roman"/>
              </a:rPr>
              <a:t>aggiunto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alle proprietà dell’intelletto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ha  </a:t>
            </a:r>
            <a:r>
              <a:rPr sz="1200" spc="-5" dirty="0">
                <a:latin typeface="Times New Roman"/>
                <a:cs typeface="Times New Roman"/>
              </a:rPr>
              <a:t>aggiunto allo status </a:t>
            </a:r>
            <a:r>
              <a:rPr sz="1200" dirty="0">
                <a:latin typeface="Times New Roman"/>
                <a:cs typeface="Times New Roman"/>
              </a:rPr>
              <a:t>esperienziale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i="1" spc="-5" dirty="0">
                <a:latin typeface="Times New Roman"/>
                <a:cs typeface="Times New Roman"/>
              </a:rPr>
              <a:t>sopravvivenza.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517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(557.10) 48:7.26 </a:t>
            </a:r>
            <a:r>
              <a:rPr sz="1200" dirty="0">
                <a:latin typeface="Times New Roman"/>
                <a:cs typeface="Times New Roman"/>
              </a:rPr>
              <a:t>24.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è determinato di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compimenti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quotidiano.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atti di </a:t>
            </a:r>
            <a:r>
              <a:rPr sz="1200" spc="-10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sono il destino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326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(557.11) 48:7.27 </a:t>
            </a:r>
            <a:r>
              <a:rPr sz="1200" dirty="0">
                <a:latin typeface="Times New Roman"/>
                <a:cs typeface="Times New Roman"/>
              </a:rPr>
              <a:t>25.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grandezza non </a:t>
            </a:r>
            <a:r>
              <a:rPr sz="1200" spc="-5" dirty="0">
                <a:latin typeface="Times New Roman"/>
                <a:cs typeface="Times New Roman"/>
              </a:rPr>
              <a:t>consiste tanto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possedere forza quanto nel fare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uso saggio </a:t>
            </a:r>
            <a:r>
              <a:rPr sz="1200" dirty="0">
                <a:latin typeface="Times New Roman"/>
                <a:cs typeface="Times New Roman"/>
              </a:rPr>
              <a:t>e divino di </a:t>
            </a:r>
            <a:r>
              <a:rPr sz="1200" spc="-5" dirty="0">
                <a:latin typeface="Times New Roman"/>
                <a:cs typeface="Times New Roman"/>
              </a:rPr>
              <a:t>tale  forza.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1970" cy="413829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7054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(557.12) 48:7.28 </a:t>
            </a:r>
            <a:r>
              <a:rPr sz="1200" dirty="0">
                <a:latin typeface="Times New Roman"/>
                <a:cs typeface="Times New Roman"/>
              </a:rPr>
              <a:t>26. </a:t>
            </a:r>
            <a:r>
              <a:rPr sz="1200" spc="-5" dirty="0">
                <a:latin typeface="Times New Roman"/>
                <a:cs typeface="Times New Roman"/>
              </a:rPr>
              <a:t>Si possiede </a:t>
            </a:r>
            <a:r>
              <a:rPr sz="1200" dirty="0">
                <a:latin typeface="Times New Roman"/>
                <a:cs typeface="Times New Roman"/>
              </a:rPr>
              <a:t>la conoscenza solo condividendola;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salvaguardata dalla </a:t>
            </a:r>
            <a:r>
              <a:rPr sz="1200" dirty="0">
                <a:latin typeface="Times New Roman"/>
                <a:cs typeface="Times New Roman"/>
              </a:rPr>
              <a:t>saggezza e </a:t>
            </a:r>
            <a:r>
              <a:rPr sz="1200" spc="-5" dirty="0">
                <a:latin typeface="Times New Roman"/>
                <a:cs typeface="Times New Roman"/>
              </a:rPr>
              <a:t>resa </a:t>
            </a:r>
            <a:r>
              <a:rPr sz="1200" dirty="0">
                <a:latin typeface="Times New Roman"/>
                <a:cs typeface="Times New Roman"/>
              </a:rPr>
              <a:t>sociale  </a:t>
            </a:r>
            <a:r>
              <a:rPr sz="1200" spc="-5" dirty="0">
                <a:latin typeface="Times New Roman"/>
                <a:cs typeface="Times New Roman"/>
              </a:rPr>
              <a:t>dall’amore.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(557.13) 48:7.29 </a:t>
            </a:r>
            <a:r>
              <a:rPr sz="1200" dirty="0">
                <a:latin typeface="Times New Roman"/>
                <a:cs typeface="Times New Roman"/>
              </a:rPr>
              <a:t>27.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richiede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dell’individualità;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mediocrità </a:t>
            </a:r>
            <a:r>
              <a:rPr sz="1200" dirty="0">
                <a:latin typeface="Times New Roman"/>
                <a:cs typeface="Times New Roman"/>
              </a:rPr>
              <a:t>cerca di </a:t>
            </a:r>
            <a:r>
              <a:rPr sz="1200" spc="-5" dirty="0">
                <a:latin typeface="Times New Roman"/>
                <a:cs typeface="Times New Roman"/>
              </a:rPr>
              <a:t>perpetuarsi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nell’uniformità.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5327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(557.14) 48:7.30 </a:t>
            </a:r>
            <a:r>
              <a:rPr sz="1200" dirty="0">
                <a:latin typeface="Times New Roman"/>
                <a:cs typeface="Times New Roman"/>
              </a:rPr>
              <a:t>28. </a:t>
            </a:r>
            <a:r>
              <a:rPr sz="1200" spc="-5" dirty="0">
                <a:latin typeface="Times New Roman"/>
                <a:cs typeface="Times New Roman"/>
              </a:rPr>
              <a:t>L’argomentazione per difendere un’asserzione </a:t>
            </a:r>
            <a:r>
              <a:rPr sz="1200" dirty="0">
                <a:latin typeface="Times New Roman"/>
                <a:cs typeface="Times New Roman"/>
              </a:rPr>
              <a:t>è inversamente </a:t>
            </a:r>
            <a:r>
              <a:rPr sz="1200" spc="-5" dirty="0">
                <a:latin typeface="Times New Roman"/>
                <a:cs typeface="Times New Roman"/>
              </a:rPr>
              <a:t>proporzionale alla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contenuta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0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(557.15) 48:7.31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lavoro dei </a:t>
            </a:r>
            <a:r>
              <a:rPr sz="1200" dirty="0">
                <a:latin typeface="Times New Roman"/>
                <a:cs typeface="Times New Roman"/>
              </a:rPr>
              <a:t>debuttanti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primo mondo delle </a:t>
            </a:r>
            <a:r>
              <a:rPr sz="1200" spc="-5" dirty="0">
                <a:latin typeface="Times New Roman"/>
                <a:cs typeface="Times New Roman"/>
              </a:rPr>
              <a:t>dimore, mentre gli allievi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successivi  approfondiscono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dell’ispezione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mota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 progressori morontiali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(557.16) 48:8.1 </a:t>
            </a:r>
            <a:r>
              <a:rPr sz="1200" spc="-5" dirty="0">
                <a:latin typeface="Times New Roman"/>
                <a:cs typeface="Times New Roman"/>
              </a:rPr>
              <a:t>Dalla qualificazione nei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nella carriera superuniversale,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denominati progressori morontiali.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meravigliosa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confine resterà  un’esperienza indimenticabile,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ricordo </a:t>
            </a:r>
            <a:r>
              <a:rPr sz="1200" dirty="0">
                <a:latin typeface="Times New Roman"/>
                <a:cs typeface="Times New Roman"/>
              </a:rPr>
              <a:t>piacevole. È una porta </a:t>
            </a:r>
            <a:r>
              <a:rPr sz="1200" spc="-5" dirty="0">
                <a:latin typeface="Times New Roman"/>
                <a:cs typeface="Times New Roman"/>
              </a:rPr>
              <a:t>evoluzionaria verso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finale  </a:t>
            </a:r>
            <a:r>
              <a:rPr sz="1200" spc="-5" dirty="0">
                <a:latin typeface="Times New Roman"/>
                <a:cs typeface="Times New Roman"/>
              </a:rPr>
              <a:t>della perfezione della </a:t>
            </a:r>
            <a:r>
              <a:rPr sz="1200" dirty="0">
                <a:latin typeface="Times New Roman"/>
                <a:cs typeface="Times New Roman"/>
              </a:rPr>
              <a:t>creatura per mezzo </a:t>
            </a:r>
            <a:r>
              <a:rPr sz="1200" spc="-5" dirty="0">
                <a:latin typeface="Times New Roman"/>
                <a:cs typeface="Times New Roman"/>
              </a:rPr>
              <a:t>della quale gli ascendenti raggiungono </a:t>
            </a:r>
            <a:r>
              <a:rPr sz="1200" dirty="0">
                <a:latin typeface="Times New Roman"/>
                <a:cs typeface="Times New Roman"/>
              </a:rPr>
              <a:t>la meta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trovare Dio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82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(557.17) 48:8.2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proposito definito </a:t>
            </a:r>
            <a:r>
              <a:rPr sz="1200" dirty="0">
                <a:latin typeface="Times New Roman"/>
                <a:cs typeface="Times New Roman"/>
              </a:rPr>
              <a:t>e divino in </a:t>
            </a:r>
            <a:r>
              <a:rPr sz="1200" spc="-5" dirty="0">
                <a:latin typeface="Times New Roman"/>
                <a:cs typeface="Times New Roman"/>
              </a:rPr>
              <a:t>tutto questo piano morontiale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spirituale 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minuziosa scuola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creature ascendenti.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disegno dei Creatori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offrire </a:t>
            </a:r>
            <a:r>
              <a:rPr sz="1200" dirty="0">
                <a:latin typeface="Times New Roman"/>
                <a:cs typeface="Times New Roman"/>
              </a:rPr>
              <a:t>alle  </a:t>
            </a:r>
            <a:r>
              <a:rPr sz="1200" spc="-5" dirty="0">
                <a:latin typeface="Times New Roman"/>
                <a:cs typeface="Times New Roman"/>
              </a:rPr>
              <a:t>creature del tempo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graduata opportunità </a:t>
            </a:r>
            <a:r>
              <a:rPr sz="1200" dirty="0">
                <a:latin typeface="Times New Roman"/>
                <a:cs typeface="Times New Roman"/>
              </a:rPr>
              <a:t>di dominare i </a:t>
            </a:r>
            <a:r>
              <a:rPr sz="1200" spc="-5" dirty="0">
                <a:latin typeface="Times New Roman"/>
                <a:cs typeface="Times New Roman"/>
              </a:rPr>
              <a:t>dettagli del funzionamento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dell’amministrazione del grande </a:t>
            </a:r>
            <a:r>
              <a:rPr sz="1200" dirty="0">
                <a:latin typeface="Times New Roman"/>
                <a:cs typeface="Times New Roman"/>
              </a:rPr>
              <a:t>Universo,  e </a:t>
            </a:r>
            <a:r>
              <a:rPr sz="1200" spc="-5" dirty="0">
                <a:latin typeface="Times New Roman"/>
                <a:cs typeface="Times New Roman"/>
              </a:rPr>
              <a:t>questo lungo corso </a:t>
            </a:r>
            <a:r>
              <a:rPr sz="1200" dirty="0">
                <a:latin typeface="Times New Roman"/>
                <a:cs typeface="Times New Roman"/>
              </a:rPr>
              <a:t>di preparazione è </a:t>
            </a:r>
            <a:r>
              <a:rPr sz="1200" spc="-5" dirty="0">
                <a:latin typeface="Times New Roman"/>
                <a:cs typeface="Times New Roman"/>
              </a:rPr>
              <a:t>proseguito nel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migliore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mortale sopravvivente </a:t>
            </a:r>
            <a:r>
              <a:rPr sz="1200" dirty="0">
                <a:latin typeface="Times New Roman"/>
                <a:cs typeface="Times New Roman"/>
              </a:rPr>
              <a:t>sale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effettiva  partecipazione ogni gradino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dell’ascensione.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4034" cy="38944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781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emesso dal Figlio Micael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proclama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sta per essere progettata </a:t>
            </a:r>
            <a:r>
              <a:rPr sz="1200" dirty="0">
                <a:latin typeface="Times New Roman"/>
                <a:cs typeface="Times New Roman"/>
              </a:rPr>
              <a:t>nell’Universo appena organizzato. </a:t>
            </a:r>
            <a:r>
              <a:rPr sz="1200" spc="-5" dirty="0">
                <a:latin typeface="Times New Roman"/>
                <a:cs typeface="Times New Roman"/>
              </a:rPr>
              <a:t>Al riconoscimento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dichiarazione d’intenti, avviene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reazione </a:t>
            </a:r>
            <a:r>
              <a:rPr sz="1200" dirty="0">
                <a:latin typeface="Times New Roman"/>
                <a:cs typeface="Times New Roman"/>
              </a:rPr>
              <a:t>d’approvazione </a:t>
            </a:r>
            <a:r>
              <a:rPr sz="1200" spc="-5" dirty="0">
                <a:latin typeface="Times New Roman"/>
                <a:cs typeface="Times New Roman"/>
              </a:rPr>
              <a:t>nella Trinità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seguita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scomparsa,  nel fulgore </a:t>
            </a:r>
            <a:r>
              <a:rPr sz="1200" dirty="0">
                <a:latin typeface="Times New Roman"/>
                <a:cs typeface="Times New Roman"/>
              </a:rPr>
              <a:t>spirituale delle </a:t>
            </a:r>
            <a:r>
              <a:rPr sz="1200" spc="-5" dirty="0">
                <a:latin typeface="Times New Roman"/>
                <a:cs typeface="Times New Roman"/>
              </a:rPr>
              <a:t>Deità,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del Superuniverso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nuova </a:t>
            </a:r>
            <a:r>
              <a:rPr sz="1200" dirty="0">
                <a:latin typeface="Times New Roman"/>
                <a:cs typeface="Times New Roman"/>
              </a:rPr>
              <a:t>creazione è in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corso</a:t>
            </a:r>
            <a:endParaRPr sz="1200">
              <a:latin typeface="Times New Roman"/>
              <a:cs typeface="Times New Roman"/>
            </a:endParaRPr>
          </a:p>
          <a:p>
            <a:pPr marL="63500" marR="441959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d’organizzazione. Nel frattempo gli altri Spiriti Maestri si dispongono </a:t>
            </a:r>
            <a:r>
              <a:rPr sz="1200" dirty="0">
                <a:latin typeface="Times New Roman"/>
                <a:cs typeface="Times New Roman"/>
              </a:rPr>
              <a:t>in prossimità di </a:t>
            </a:r>
            <a:r>
              <a:rPr sz="1200" spc="-5" dirty="0">
                <a:latin typeface="Times New Roman"/>
                <a:cs typeface="Times New Roman"/>
              </a:rPr>
              <a:t>questa dimora centrale delle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 Paradiso,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successivamente, quando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abbracciato dalle Deità emerge al </a:t>
            </a:r>
            <a:r>
              <a:rPr sz="1200" dirty="0">
                <a:latin typeface="Times New Roman"/>
                <a:cs typeface="Times New Roman"/>
              </a:rPr>
              <a:t>riconoscimento dei suoi </a:t>
            </a:r>
            <a:r>
              <a:rPr sz="1200" spc="-5" dirty="0">
                <a:latin typeface="Times New Roman"/>
                <a:cs typeface="Times New Roman"/>
              </a:rPr>
              <a:t>compagni,  avviene quella che </a:t>
            </a:r>
            <a:r>
              <a:rPr sz="1200" dirty="0">
                <a:latin typeface="Times New Roman"/>
                <a:cs typeface="Times New Roman"/>
              </a:rPr>
              <a:t>è conosciuta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una “eruzione </a:t>
            </a:r>
            <a:r>
              <a:rPr sz="1200" spc="-5" dirty="0">
                <a:latin typeface="Times New Roman"/>
                <a:cs typeface="Times New Roman"/>
              </a:rPr>
              <a:t>primaria”. </a:t>
            </a:r>
            <a:r>
              <a:rPr sz="1200" dirty="0">
                <a:latin typeface="Times New Roman"/>
                <a:cs typeface="Times New Roman"/>
              </a:rPr>
              <a:t>Si tratta di uno </a:t>
            </a:r>
            <a:r>
              <a:rPr sz="1200" spc="-5" dirty="0">
                <a:latin typeface="Times New Roman"/>
                <a:cs typeface="Times New Roman"/>
              </a:rPr>
              <a:t>sfolgorante bagliore spirituale,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fenomeno</a:t>
            </a:r>
            <a:endParaRPr sz="1200">
              <a:latin typeface="Times New Roman"/>
              <a:cs typeface="Times New Roman"/>
            </a:endParaRPr>
          </a:p>
          <a:p>
            <a:pPr marL="63500" marR="2965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chiaramente discernibile anche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lontana capitale del Superuniverso interessato. </a:t>
            </a:r>
            <a:r>
              <a:rPr sz="1200" dirty="0">
                <a:latin typeface="Times New Roman"/>
                <a:cs typeface="Times New Roman"/>
              </a:rPr>
              <a:t>E simultaneamente a </a:t>
            </a:r>
            <a:r>
              <a:rPr sz="1200" spc="-5" dirty="0">
                <a:latin typeface="Times New Roman"/>
                <a:cs typeface="Times New Roman"/>
              </a:rPr>
              <a:t>questa manifestazione  poco compresa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marcato </a:t>
            </a:r>
            <a:r>
              <a:rPr sz="1200" dirty="0">
                <a:latin typeface="Times New Roman"/>
                <a:cs typeface="Times New Roman"/>
              </a:rPr>
              <a:t>cambiamento </a:t>
            </a:r>
            <a:r>
              <a:rPr sz="1200" spc="-5" dirty="0">
                <a:latin typeface="Times New Roman"/>
                <a:cs typeface="Times New Roman"/>
              </a:rPr>
              <a:t>nella natura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potere spirituali </a:t>
            </a:r>
            <a:r>
              <a:rPr sz="1200" spc="-5" dirty="0">
                <a:latin typeface="Times New Roman"/>
                <a:cs typeface="Times New Roman"/>
              </a:rPr>
              <a:t>creativi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endParaRPr sz="1200">
              <a:latin typeface="Times New Roman"/>
              <a:cs typeface="Times New Roman"/>
            </a:endParaRPr>
          </a:p>
          <a:p>
            <a:pPr marL="63500" marR="97155">
              <a:lnSpc>
                <a:spcPts val="1370"/>
              </a:lnSpc>
              <a:spcBef>
                <a:spcPts val="5"/>
              </a:spcBef>
            </a:pP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residente nell’Universo </a:t>
            </a:r>
            <a:r>
              <a:rPr sz="1200" dirty="0">
                <a:latin typeface="Times New Roman"/>
                <a:cs typeface="Times New Roman"/>
              </a:rPr>
              <a:t>locale in </a:t>
            </a:r>
            <a:r>
              <a:rPr sz="1200" spc="-5" dirty="0">
                <a:latin typeface="Times New Roman"/>
                <a:cs typeface="Times New Roman"/>
              </a:rPr>
              <a:t>questione.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risposta a questi </a:t>
            </a:r>
            <a:r>
              <a:rPr sz="1200" spc="-5" dirty="0">
                <a:latin typeface="Times New Roman"/>
                <a:cs typeface="Times New Roman"/>
              </a:rPr>
              <a:t>fenomeni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si personalizza  immediatamente, nella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stessa del Figlio Creatore, </a:t>
            </a:r>
            <a:r>
              <a:rPr sz="1200" dirty="0">
                <a:latin typeface="Times New Roman"/>
                <a:cs typeface="Times New Roman"/>
              </a:rPr>
              <a:t>una nuova rappresentazione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Questa è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5270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Ministra.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individualizzato, </a:t>
            </a:r>
            <a:r>
              <a:rPr sz="1200" dirty="0">
                <a:latin typeface="Times New Roman"/>
                <a:cs typeface="Times New Roman"/>
              </a:rPr>
              <a:t>aiutante </a:t>
            </a:r>
            <a:r>
              <a:rPr sz="1200" spc="-5" dirty="0">
                <a:latin typeface="Times New Roman"/>
                <a:cs typeface="Times New Roman"/>
              </a:rPr>
              <a:t>del Figlio Creatore, </a:t>
            </a:r>
            <a:r>
              <a:rPr sz="1200" dirty="0">
                <a:latin typeface="Times New Roman"/>
                <a:cs typeface="Times New Roman"/>
              </a:rPr>
              <a:t>è divenuto la </a:t>
            </a:r>
            <a:r>
              <a:rPr sz="1200" spc="-5" dirty="0">
                <a:latin typeface="Times New Roman"/>
                <a:cs typeface="Times New Roman"/>
              </a:rPr>
              <a:t>sua associata creativa </a:t>
            </a:r>
            <a:r>
              <a:rPr sz="1200" dirty="0">
                <a:latin typeface="Times New Roman"/>
                <a:cs typeface="Times New Roman"/>
              </a:rPr>
              <a:t>personale, lo 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6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(375.1) 34:1.2 </a:t>
            </a:r>
            <a:r>
              <a:rPr sz="1200" spc="-5" dirty="0">
                <a:latin typeface="Times New Roman"/>
                <a:cs typeface="Times New Roman"/>
              </a:rPr>
              <a:t>Da 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separazione personale del Creatore Congiunto, ed attraverso essa, </a:t>
            </a:r>
            <a:r>
              <a:rPr sz="1200" dirty="0">
                <a:latin typeface="Times New Roman"/>
                <a:cs typeface="Times New Roman"/>
              </a:rPr>
              <a:t>procedono le </a:t>
            </a:r>
            <a:r>
              <a:rPr sz="1200" spc="-5" dirty="0">
                <a:latin typeface="Times New Roman"/>
                <a:cs typeface="Times New Roman"/>
              </a:rPr>
              <a:t>correnti </a:t>
            </a:r>
            <a:r>
              <a:rPr sz="1200" dirty="0">
                <a:latin typeface="Times New Roman"/>
                <a:cs typeface="Times New Roman"/>
              </a:rPr>
              <a:t>stabilite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circuiti prescritti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d’influenza spirituali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pervadere </a:t>
            </a:r>
            <a:r>
              <a:rPr sz="1200" dirty="0">
                <a:latin typeface="Times New Roman"/>
                <a:cs typeface="Times New Roman"/>
              </a:rPr>
              <a:t>tutti i mondi e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di quell’Universo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realtà,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presenza personale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trasformazione dell’associato preesistente </a:t>
            </a:r>
            <a:r>
              <a:rPr sz="1200" dirty="0">
                <a:latin typeface="Times New Roman"/>
                <a:cs typeface="Times New Roman"/>
              </a:rPr>
              <a:t>e meno </a:t>
            </a:r>
            <a:r>
              <a:rPr sz="1200" spc="-5" dirty="0">
                <a:latin typeface="Times New Roman"/>
                <a:cs typeface="Times New Roman"/>
              </a:rPr>
              <a:t>personale del Figlio nella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iniziale di </a:t>
            </a:r>
            <a:r>
              <a:rPr sz="1200" spc="-5" dirty="0">
                <a:latin typeface="Times New Roman"/>
                <a:cs typeface="Times New Roman"/>
              </a:rPr>
              <a:t>organizzazione fisica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(375.2) 34:1.3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stupefacente epopea </a:t>
            </a:r>
            <a:r>
              <a:rPr sz="1200" dirty="0">
                <a:latin typeface="Times New Roman"/>
                <a:cs typeface="Times New Roman"/>
              </a:rPr>
              <a:t>in poche </a:t>
            </a:r>
            <a:r>
              <a:rPr sz="1200" spc="-5" dirty="0">
                <a:latin typeface="Times New Roman"/>
                <a:cs typeface="Times New Roman"/>
              </a:rPr>
              <a:t>parole,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rappresenta quasi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quello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detto di  </a:t>
            </a:r>
            <a:r>
              <a:rPr sz="1200" spc="-5" dirty="0">
                <a:latin typeface="Times New Roman"/>
                <a:cs typeface="Times New Roman"/>
              </a:rPr>
              <a:t>queste operazioni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importanza.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istantanee, insondabili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incomprensibili;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tecnica </a:t>
            </a:r>
            <a:r>
              <a:rPr sz="1200" dirty="0">
                <a:latin typeface="Times New Roman"/>
                <a:cs typeface="Times New Roman"/>
              </a:rPr>
              <a:t>e della  loro </a:t>
            </a:r>
            <a:r>
              <a:rPr sz="1200" spc="-5" dirty="0">
                <a:latin typeface="Times New Roman"/>
                <a:cs typeface="Times New Roman"/>
              </a:rPr>
              <a:t>procedura risiede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seno </a:t>
            </a:r>
            <a:r>
              <a:rPr sz="1200" spc="-5" dirty="0">
                <a:latin typeface="Times New Roman"/>
                <a:cs typeface="Times New Roman"/>
              </a:rPr>
              <a:t>della Trinità del Paradiso. Di </a:t>
            </a:r>
            <a:r>
              <a:rPr sz="1200" dirty="0">
                <a:latin typeface="Times New Roman"/>
                <a:cs typeface="Times New Roman"/>
              </a:rPr>
              <a:t>una sola cosa </a:t>
            </a:r>
            <a:r>
              <a:rPr sz="1200" spc="-5" dirty="0">
                <a:latin typeface="Times New Roman"/>
                <a:cs typeface="Times New Roman"/>
              </a:rPr>
              <a:t>siamo certi: </a:t>
            </a:r>
            <a:r>
              <a:rPr sz="1200" dirty="0">
                <a:latin typeface="Times New Roman"/>
                <a:cs typeface="Times New Roman"/>
              </a:rPr>
              <a:t>la presenza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nell’Universo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locale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della creazione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dell’organizzazione puramente fisica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differenziata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incompleto </a:t>
            </a:r>
            <a:r>
              <a:rPr sz="1200" dirty="0">
                <a:latin typeface="Times New Roman"/>
                <a:cs typeface="Times New Roman"/>
              </a:rPr>
              <a:t>dallo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1185"/>
            <a:ext cx="791845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invece, </a:t>
            </a:r>
            <a:r>
              <a:rPr sz="1200" dirty="0">
                <a:latin typeface="Times New Roman"/>
                <a:cs typeface="Times New Roman"/>
              </a:rPr>
              <a:t>dopo la riapparizione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supervisore dall’abbraccio segreto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1020" cy="35439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(558.1) 48:8.3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sopravvivenza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ha un obiettivo </a:t>
            </a:r>
            <a:r>
              <a:rPr sz="1200" spc="-5" dirty="0">
                <a:latin typeface="Times New Roman"/>
                <a:cs typeface="Times New Roman"/>
              </a:rPr>
              <a:t>pratico ed </a:t>
            </a:r>
            <a:r>
              <a:rPr sz="1200" dirty="0">
                <a:latin typeface="Times New Roman"/>
                <a:cs typeface="Times New Roman"/>
              </a:rPr>
              <a:t>utile. </a:t>
            </a:r>
            <a:r>
              <a:rPr sz="1200" spc="-5" dirty="0">
                <a:latin typeface="Times New Roman"/>
                <a:cs typeface="Times New Roman"/>
              </a:rPr>
              <a:t>Voi </a:t>
            </a:r>
            <a:r>
              <a:rPr sz="1200" dirty="0">
                <a:latin typeface="Times New Roman"/>
                <a:cs typeface="Times New Roman"/>
              </a:rPr>
              <a:t>non siete i beneficiari di tutto questo </a:t>
            </a:r>
            <a:r>
              <a:rPr sz="1200" spc="-5" dirty="0">
                <a:latin typeface="Times New Roman"/>
                <a:cs typeface="Times New Roman"/>
              </a:rPr>
              <a:t>lavoro  </a:t>
            </a:r>
            <a:r>
              <a:rPr sz="1200" dirty="0">
                <a:latin typeface="Times New Roman"/>
                <a:cs typeface="Times New Roman"/>
              </a:rPr>
              <a:t>divino e di tutta </a:t>
            </a:r>
            <a:r>
              <a:rPr sz="1200" spc="-5" dirty="0">
                <a:latin typeface="Times New Roman"/>
                <a:cs typeface="Times New Roman"/>
              </a:rPr>
              <a:t>questa accurata preparazione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possiate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beatitudine perpetua </a:t>
            </a:r>
            <a:r>
              <a:rPr sz="1200" dirty="0">
                <a:latin typeface="Times New Roman"/>
                <a:cs typeface="Times New Roman"/>
              </a:rPr>
              <a:t>e di un  </a:t>
            </a:r>
            <a:r>
              <a:rPr sz="1200" spc="-5" dirty="0">
                <a:latin typeface="Times New Roman"/>
                <a:cs typeface="Times New Roman"/>
              </a:rPr>
              <a:t>benessere </a:t>
            </a:r>
            <a:r>
              <a:rPr sz="1200" dirty="0">
                <a:latin typeface="Times New Roman"/>
                <a:cs typeface="Times New Roman"/>
              </a:rPr>
              <a:t>eterno.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trascendente celato </a:t>
            </a:r>
            <a:r>
              <a:rPr sz="1200" dirty="0">
                <a:latin typeface="Times New Roman"/>
                <a:cs typeface="Times New Roman"/>
              </a:rPr>
              <a:t>oltre l’orizzonte </a:t>
            </a:r>
            <a:r>
              <a:rPr sz="1200" spc="-5" dirty="0">
                <a:latin typeface="Times New Roman"/>
                <a:cs typeface="Times New Roman"/>
              </a:rPr>
              <a:t>della presente </a:t>
            </a:r>
            <a:r>
              <a:rPr sz="1200" spc="1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dell’Universo. Se gli Dei  avessero semplicemente progettato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condurvi </a:t>
            </a:r>
            <a:r>
              <a:rPr sz="1200" dirty="0">
                <a:latin typeface="Times New Roman"/>
                <a:cs typeface="Times New Roman"/>
              </a:rPr>
              <a:t>in una lunga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escursione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piacere,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avrebbero certamente </a:t>
            </a:r>
            <a:r>
              <a:rPr sz="1200" dirty="0">
                <a:latin typeface="Times New Roman"/>
                <a:cs typeface="Times New Roman"/>
              </a:rPr>
              <a:t>trasformato  in modo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esteso </a:t>
            </a:r>
            <a:r>
              <a:rPr sz="1200" spc="-5" dirty="0">
                <a:latin typeface="Times New Roman"/>
                <a:cs typeface="Times New Roman"/>
              </a:rPr>
              <a:t>l’intero Universo </a:t>
            </a:r>
            <a:r>
              <a:rPr sz="1200" dirty="0">
                <a:latin typeface="Times New Roman"/>
                <a:cs typeface="Times New Roman"/>
              </a:rPr>
              <a:t>in una immensa e </a:t>
            </a:r>
            <a:r>
              <a:rPr sz="1200" spc="-5" dirty="0">
                <a:latin typeface="Times New Roman"/>
                <a:cs typeface="Times New Roman"/>
              </a:rPr>
              <a:t>complessa </a:t>
            </a:r>
            <a:r>
              <a:rPr sz="1200" dirty="0">
                <a:latin typeface="Times New Roman"/>
                <a:cs typeface="Times New Roman"/>
              </a:rPr>
              <a:t>scuola di </a:t>
            </a:r>
            <a:r>
              <a:rPr sz="1200" spc="-5" dirty="0">
                <a:latin typeface="Times New Roman"/>
                <a:cs typeface="Times New Roman"/>
              </a:rPr>
              <a:t>preparazione pratica, </a:t>
            </a:r>
            <a:r>
              <a:rPr sz="1200" spc="1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requisito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parte consistente  della creazione celeste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insegnanti ed </a:t>
            </a:r>
            <a:r>
              <a:rPr sz="1200" dirty="0">
                <a:latin typeface="Times New Roman"/>
                <a:cs typeface="Times New Roman"/>
              </a:rPr>
              <a:t>istruttori, né poi </a:t>
            </a:r>
            <a:r>
              <a:rPr sz="1200" spc="-5" dirty="0">
                <a:latin typeface="Times New Roman"/>
                <a:cs typeface="Times New Roman"/>
              </a:rPr>
              <a:t>trascorso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ed ere </a:t>
            </a:r>
            <a:r>
              <a:rPr sz="1200" dirty="0">
                <a:latin typeface="Times New Roman"/>
                <a:cs typeface="Times New Roman"/>
              </a:rPr>
              <a:t>a pilotarvi uno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questa gigantesca  </a:t>
            </a:r>
            <a:r>
              <a:rPr sz="1200" spc="-5" dirty="0">
                <a:latin typeface="Times New Roman"/>
                <a:cs typeface="Times New Roman"/>
              </a:rPr>
              <a:t>scuola universale </a:t>
            </a:r>
            <a:r>
              <a:rPr sz="1200" dirty="0">
                <a:latin typeface="Times New Roman"/>
                <a:cs typeface="Times New Roman"/>
              </a:rPr>
              <a:t>di formazione </a:t>
            </a:r>
            <a:r>
              <a:rPr sz="1200" spc="-5" dirty="0">
                <a:latin typeface="Times New Roman"/>
                <a:cs typeface="Times New Roman"/>
              </a:rPr>
              <a:t>esperienziale. L’avanzamento del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dei mortali sembra essere </a:t>
            </a:r>
            <a:r>
              <a:rPr sz="1200" dirty="0">
                <a:latin typeface="Times New Roman"/>
                <a:cs typeface="Times New Roman"/>
              </a:rPr>
              <a:t>una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  <a:p>
            <a:pPr marL="63500" marR="14351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principali attività dell’attuale Universo </a:t>
            </a:r>
            <a:r>
              <a:rPr sz="1200" dirty="0">
                <a:latin typeface="Times New Roman"/>
                <a:cs typeface="Times New Roman"/>
              </a:rPr>
              <a:t>organizzato, 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degli </a:t>
            </a:r>
            <a:r>
              <a:rPr sz="1200" spc="-5" dirty="0">
                <a:latin typeface="Times New Roman"/>
                <a:cs typeface="Times New Roman"/>
              </a:rPr>
              <a:t>innumerevoli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d’intelligenze create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impegnata  direttamente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indirettamente </a:t>
            </a:r>
            <a:r>
              <a:rPr sz="1200" dirty="0">
                <a:latin typeface="Times New Roman"/>
                <a:cs typeface="Times New Roman"/>
              </a:rPr>
              <a:t>a far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qualche fase di questo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perfezione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(558.2) 48:8.4 </a:t>
            </a:r>
            <a:r>
              <a:rPr sz="1200" spc="-5" dirty="0">
                <a:latin typeface="Times New Roman"/>
                <a:cs typeface="Times New Roman"/>
              </a:rPr>
              <a:t>Percorrendo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scala ascendente dell’esistenza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dall’uomo mortale fino all’abbraccio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voi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vivete</a:t>
            </a:r>
            <a:endParaRPr sz="1200">
              <a:latin typeface="Times New Roman"/>
              <a:cs typeface="Times New Roman"/>
            </a:endParaRPr>
          </a:p>
          <a:p>
            <a:pPr marL="63500" marR="13906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possibile fase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stadio dell’esistenza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perfezionate </a:t>
            </a:r>
            <a:r>
              <a:rPr sz="1200" spc="5" dirty="0">
                <a:latin typeface="Times New Roman"/>
                <a:cs typeface="Times New Roman"/>
              </a:rPr>
              <a:t>entro </a:t>
            </a:r>
            <a:r>
              <a:rPr sz="1200" dirty="0">
                <a:latin typeface="Times New Roman"/>
                <a:cs typeface="Times New Roman"/>
              </a:rPr>
              <a:t>i limiti </a:t>
            </a:r>
            <a:r>
              <a:rPr sz="1200" spc="-5" dirty="0">
                <a:latin typeface="Times New Roman"/>
                <a:cs typeface="Times New Roman"/>
              </a:rPr>
              <a:t>della presente era  dell’Universo. </a:t>
            </a:r>
            <a:r>
              <a:rPr sz="1200" dirty="0">
                <a:latin typeface="Times New Roman"/>
                <a:cs typeface="Times New Roman"/>
              </a:rPr>
              <a:t>Tra l’uomo </a:t>
            </a:r>
            <a:r>
              <a:rPr sz="1200" spc="-5" dirty="0">
                <a:latin typeface="Times New Roman"/>
                <a:cs typeface="Times New Roman"/>
              </a:rPr>
              <a:t>mortale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finalitario del 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contenuto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può </a:t>
            </a:r>
            <a:r>
              <a:rPr sz="1200" spc="-5" dirty="0">
                <a:latin typeface="Times New Roman"/>
                <a:cs typeface="Times New Roman"/>
              </a:rPr>
              <a:t>esistere oggi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compreso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per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viventi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finite </a:t>
            </a:r>
            <a:r>
              <a:rPr sz="1200" dirty="0">
                <a:latin typeface="Times New Roman"/>
                <a:cs typeface="Times New Roman"/>
              </a:rPr>
              <a:t>intelligenti e perfezionate.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destino </a:t>
            </a:r>
            <a:r>
              <a:rPr sz="1200" spc="-5" dirty="0">
                <a:latin typeface="Times New Roman"/>
                <a:cs typeface="Times New Roman"/>
              </a:rPr>
              <a:t>futuro dei finalitari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servire nei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Universi attualmente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formazione, </a:t>
            </a:r>
            <a:r>
              <a:rPr sz="1200" dirty="0">
                <a:latin typeface="Times New Roman"/>
                <a:cs typeface="Times New Roman"/>
              </a:rPr>
              <a:t>è certo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questa nuova futura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non vi </a:t>
            </a:r>
            <a:r>
              <a:rPr sz="1200" spc="-5" dirty="0">
                <a:latin typeface="Times New Roman"/>
                <a:cs typeface="Times New Roman"/>
              </a:rPr>
              <a:t>saranno  ordini creati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sarà completamente differente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che hanno </a:t>
            </a:r>
            <a:r>
              <a:rPr sz="1200" dirty="0">
                <a:latin typeface="Times New Roman"/>
                <a:cs typeface="Times New Roman"/>
              </a:rPr>
              <a:t>vissuto i </a:t>
            </a:r>
            <a:r>
              <a:rPr sz="1200" spc="-5" dirty="0">
                <a:latin typeface="Times New Roman"/>
                <a:cs typeface="Times New Roman"/>
              </a:rPr>
              <a:t>finalitari mortali su  qualche </a:t>
            </a:r>
            <a:r>
              <a:rPr sz="1200" dirty="0">
                <a:latin typeface="Times New Roman"/>
                <a:cs typeface="Times New Roman"/>
              </a:rPr>
              <a:t>mondo come parte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preparazione ascendente, come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stadi del loro progresso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animale ad  angelo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angelo </a:t>
            </a:r>
            <a:r>
              <a:rPr sz="1200" dirty="0">
                <a:latin typeface="Times New Roman"/>
                <a:cs typeface="Times New Roman"/>
              </a:rPr>
              <a:t>a spirito e da spirito 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(558.3) 48:8.5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Arcangelo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8005" cy="369633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49: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mondi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abitati</a:t>
            </a:r>
            <a:endParaRPr sz="2200">
              <a:latin typeface="Times New Roman"/>
              <a:cs typeface="Times New Roman"/>
            </a:endParaRPr>
          </a:p>
          <a:p>
            <a:pPr marL="63500" marR="6223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(559.1) 49:0.1 </a:t>
            </a:r>
            <a:r>
              <a:rPr sz="1200" dirty="0">
                <a:latin typeface="Times New Roman"/>
                <a:cs typeface="Times New Roman"/>
              </a:rPr>
              <a:t>TUTTI i mondi abitati da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origine </a:t>
            </a:r>
            <a:r>
              <a:rPr sz="1200" dirty="0">
                <a:latin typeface="Times New Roman"/>
                <a:cs typeface="Times New Roman"/>
              </a:rPr>
              <a:t>e natura </a:t>
            </a:r>
            <a:r>
              <a:rPr sz="1200" spc="-5" dirty="0">
                <a:latin typeface="Times New Roman"/>
                <a:cs typeface="Times New Roman"/>
              </a:rPr>
              <a:t>evoluzionari. Queste sfere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procreazione,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culla evoluzionaria, delle </a:t>
            </a:r>
            <a:r>
              <a:rPr sz="1200" dirty="0">
                <a:latin typeface="Times New Roman"/>
                <a:cs typeface="Times New Roman"/>
              </a:rPr>
              <a:t>razze mortali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scuola di preparazione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dell’esistenza immediatamente successivo,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per ciascuno </a:t>
            </a:r>
            <a:r>
              <a:rPr sz="1200" spc="-5" dirty="0">
                <a:latin typeface="Times New Roman"/>
                <a:cs typeface="Times New Roman"/>
              </a:rPr>
              <a:t>stadio dell’ascensione progressiva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5" dirty="0">
                <a:latin typeface="Times New Roman"/>
                <a:cs typeface="Times New Roman"/>
              </a:rPr>
              <a:t>uomini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altrettanto vero per l’esperienza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dei mortali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evoluzionario </a:t>
            </a:r>
            <a:r>
              <a:rPr sz="1200" dirty="0">
                <a:latin typeface="Times New Roman"/>
                <a:cs typeface="Times New Roman"/>
              </a:rPr>
              <a:t>quanto per la </a:t>
            </a:r>
            <a:r>
              <a:rPr sz="1200" spc="-5" dirty="0">
                <a:latin typeface="Times New Roman"/>
                <a:cs typeface="Times New Roman"/>
              </a:rPr>
              <a:t>scuola finale dei  Melchizedek sulla capitale dell’Universo </a:t>
            </a:r>
            <a:r>
              <a:rPr sz="1200" dirty="0">
                <a:latin typeface="Times New Roman"/>
                <a:cs typeface="Times New Roman"/>
              </a:rPr>
              <a:t>locale, una </a:t>
            </a:r>
            <a:r>
              <a:rPr sz="1200" spc="-5" dirty="0">
                <a:latin typeface="Times New Roman"/>
                <a:cs typeface="Times New Roman"/>
              </a:rPr>
              <a:t>scuola </a:t>
            </a:r>
            <a:r>
              <a:rPr sz="1200" dirty="0">
                <a:latin typeface="Times New Roman"/>
                <a:cs typeface="Times New Roman"/>
              </a:rPr>
              <a:t>che è frequentata </a:t>
            </a:r>
            <a:r>
              <a:rPr sz="1200" spc="-5" dirty="0">
                <a:latin typeface="Times New Roman"/>
                <a:cs typeface="Times New Roman"/>
              </a:rPr>
              <a:t>dai mortali ascendenti </a:t>
            </a:r>
            <a:r>
              <a:rPr sz="1200" dirty="0">
                <a:latin typeface="Times New Roman"/>
                <a:cs typeface="Times New Roman"/>
              </a:rPr>
              <a:t>solo dopo la </a:t>
            </a:r>
            <a:r>
              <a:rPr sz="1200" spc="-5" dirty="0">
                <a:latin typeface="Times New Roman"/>
                <a:cs typeface="Times New Roman"/>
              </a:rPr>
              <a:t>loro traslazione al  regime del </a:t>
            </a:r>
            <a:r>
              <a:rPr sz="1200" dirty="0">
                <a:latin typeface="Times New Roman"/>
                <a:cs typeface="Times New Roman"/>
              </a:rPr>
              <a:t>Superuniverso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stadio dell’esistenza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09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(559.2) 49:0.2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abitati sono fondamentalmente raggruppati per </a:t>
            </a:r>
            <a:r>
              <a:rPr sz="1200" dirty="0">
                <a:latin typeface="Times New Roman"/>
                <a:cs typeface="Times New Roman"/>
              </a:rPr>
              <a:t>l’amministrazione </a:t>
            </a:r>
            <a:r>
              <a:rPr sz="1200" spc="-5" dirty="0">
                <a:latin typeface="Times New Roman"/>
                <a:cs typeface="Times New Roman"/>
              </a:rPr>
              <a:t>celeste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sistemi locali,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questi sistemi locali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limitato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mille mondi </a:t>
            </a:r>
            <a:r>
              <a:rPr sz="1200" spc="-5" dirty="0">
                <a:latin typeface="Times New Roman"/>
                <a:cs typeface="Times New Roman"/>
              </a:rPr>
              <a:t>evoluzionari. Questa </a:t>
            </a:r>
            <a:r>
              <a:rPr sz="1200" dirty="0">
                <a:latin typeface="Times New Roman"/>
                <a:cs typeface="Times New Roman"/>
              </a:rPr>
              <a:t>limitazione è </a:t>
            </a:r>
            <a:r>
              <a:rPr sz="1200" spc="-5" dirty="0">
                <a:latin typeface="Times New Roman"/>
                <a:cs typeface="Times New Roman"/>
              </a:rPr>
              <a:t>decretata 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pianeti effettivamente evoluzionari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vivono </a:t>
            </a:r>
            <a:r>
              <a:rPr sz="1200" spc="-5" dirty="0">
                <a:latin typeface="Times New Roman"/>
                <a:cs typeface="Times New Roman"/>
              </a:rPr>
              <a:t>mortali con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sopravvivenza.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compresi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né  mondi </a:t>
            </a:r>
            <a:r>
              <a:rPr sz="1200" spc="-5" dirty="0">
                <a:latin typeface="Times New Roman"/>
                <a:cs typeface="Times New Roman"/>
              </a:rPr>
              <a:t>definitivamente stabilizzati </a:t>
            </a:r>
            <a:r>
              <a:rPr sz="1200" dirty="0">
                <a:latin typeface="Times New Roman"/>
                <a:cs typeface="Times New Roman"/>
              </a:rPr>
              <a:t>in luce e vita né </a:t>
            </a:r>
            <a:r>
              <a:rPr sz="1200" spc="-5" dirty="0">
                <a:latin typeface="Times New Roman"/>
                <a:cs typeface="Times New Roman"/>
              </a:rPr>
              <a:t>pianeti allo stadio </a:t>
            </a:r>
            <a:r>
              <a:rPr sz="1200" dirty="0">
                <a:latin typeface="Times New Roman"/>
                <a:cs typeface="Times New Roman"/>
              </a:rPr>
              <a:t>preumano di sviluppo della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(559.3) 49:0.3 </a:t>
            </a:r>
            <a:r>
              <a:rPr sz="1200" spc="-5" dirty="0">
                <a:latin typeface="Times New Roman"/>
                <a:cs typeface="Times New Roman"/>
              </a:rPr>
              <a:t>Satania stesso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incompleto </a:t>
            </a:r>
            <a:r>
              <a:rPr sz="1200" spc="-5" dirty="0">
                <a:latin typeface="Times New Roman"/>
                <a:cs typeface="Times New Roman"/>
              </a:rPr>
              <a:t>contenente soltanto </a:t>
            </a:r>
            <a:r>
              <a:rPr sz="1200" dirty="0">
                <a:latin typeface="Times New Roman"/>
                <a:cs typeface="Times New Roman"/>
              </a:rPr>
              <a:t>619 mondi </a:t>
            </a:r>
            <a:r>
              <a:rPr sz="1200" spc="-5" dirty="0">
                <a:latin typeface="Times New Roman"/>
                <a:cs typeface="Times New Roman"/>
              </a:rPr>
              <a:t>abitati. Tali pianeti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numerati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serie secondo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registrazione </a:t>
            </a:r>
            <a:r>
              <a:rPr sz="1200" dirty="0">
                <a:latin typeface="Times New Roman"/>
                <a:cs typeface="Times New Roman"/>
              </a:rPr>
              <a:t>come mondi </a:t>
            </a:r>
            <a:r>
              <a:rPr sz="1200" spc="-5" dirty="0">
                <a:latin typeface="Times New Roman"/>
                <a:cs typeface="Times New Roman"/>
              </a:rPr>
              <a:t>abitati, come </a:t>
            </a:r>
            <a:r>
              <a:rPr sz="1200" dirty="0">
                <a:latin typeface="Times New Roman"/>
                <a:cs typeface="Times New Roman"/>
              </a:rPr>
              <a:t>mondi abitati 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volontà.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ad Urantia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 </a:t>
            </a:r>
            <a:r>
              <a:rPr sz="1200" i="1" dirty="0">
                <a:latin typeface="Times New Roman"/>
                <a:cs typeface="Times New Roman"/>
              </a:rPr>
              <a:t>606 di Satania, </a:t>
            </a:r>
            <a:r>
              <a:rPr sz="1200" spc="-5" dirty="0">
                <a:latin typeface="Times New Roman"/>
                <a:cs typeface="Times New Roman"/>
              </a:rPr>
              <a:t>intendendo </a:t>
            </a:r>
            <a:r>
              <a:rPr sz="1200" dirty="0">
                <a:latin typeface="Times New Roman"/>
                <a:cs typeface="Times New Roman"/>
              </a:rPr>
              <a:t>il 606° mondo di </a:t>
            </a:r>
            <a:r>
              <a:rPr sz="1200" spc="-5" dirty="0">
                <a:latin typeface="Times New Roman"/>
                <a:cs typeface="Times New Roman"/>
              </a:rPr>
              <a:t>questo sistema locale sul </a:t>
            </a:r>
            <a:r>
              <a:rPr sz="1200" dirty="0">
                <a:latin typeface="Times New Roman"/>
                <a:cs typeface="Times New Roman"/>
              </a:rPr>
              <a:t>quale il </a:t>
            </a:r>
            <a:r>
              <a:rPr sz="1200" spc="-5" dirty="0">
                <a:latin typeface="Times New Roman"/>
                <a:cs typeface="Times New Roman"/>
              </a:rPr>
              <a:t>lungo processo </a:t>
            </a:r>
            <a:r>
              <a:rPr sz="1200" dirty="0">
                <a:latin typeface="Times New Roman"/>
                <a:cs typeface="Times New Roman"/>
              </a:rPr>
              <a:t>evoluzionario della vita è </a:t>
            </a:r>
            <a:r>
              <a:rPr sz="1200" spc="-5" dirty="0">
                <a:latin typeface="Times New Roman"/>
                <a:cs typeface="Times New Roman"/>
              </a:rPr>
              <a:t>culminato  nell’apparizione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Vi sono trentasei pianeti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prossimi </a:t>
            </a:r>
            <a:r>
              <a:rPr sz="1200" spc="-5" dirty="0">
                <a:latin typeface="Times New Roman"/>
                <a:cs typeface="Times New Roman"/>
              </a:rPr>
              <a:t>allo 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dotazione 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parecchi si </a:t>
            </a:r>
            <a:r>
              <a:rPr sz="1200" dirty="0">
                <a:latin typeface="Times New Roman"/>
                <a:cs typeface="Times New Roman"/>
              </a:rPr>
              <a:t>stanno  </a:t>
            </a:r>
            <a:r>
              <a:rPr sz="1200" spc="-5" dirty="0">
                <a:latin typeface="Times New Roman"/>
                <a:cs typeface="Times New Roman"/>
              </a:rPr>
              <a:t>attualmente preparando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Vita.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duecento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stanno </a:t>
            </a:r>
            <a:r>
              <a:rPr sz="1200" spc="-5" dirty="0">
                <a:latin typeface="Times New Roman"/>
                <a:cs typeface="Times New Roman"/>
              </a:rPr>
              <a:t>evolvendo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modo da </a:t>
            </a:r>
            <a:r>
              <a:rPr sz="1200" spc="-5" dirty="0">
                <a:latin typeface="Times New Roman"/>
                <a:cs typeface="Times New Roman"/>
              </a:rPr>
              <a:t>essere pronte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l’impianto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tra alcuni milioni di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372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(559.4) 49:0.4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adatti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ospitare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dei mortali. Quelli piccoli che hanno </a:t>
            </a:r>
            <a:r>
              <a:rPr sz="1200" dirty="0">
                <a:latin typeface="Times New Roman"/>
                <a:cs typeface="Times New Roman"/>
              </a:rPr>
              <a:t>una velocità di rivoluzione </a:t>
            </a:r>
            <a:r>
              <a:rPr sz="1200" spc="-5" dirty="0">
                <a:latin typeface="Times New Roman"/>
                <a:cs typeface="Times New Roman"/>
              </a:rPr>
              <a:t>assiale  elevata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inadatti come </a:t>
            </a:r>
            <a:r>
              <a:rPr sz="1200" spc="-5" dirty="0">
                <a:latin typeface="Times New Roman"/>
                <a:cs typeface="Times New Roman"/>
              </a:rPr>
              <a:t>habitat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parecchi </a:t>
            </a:r>
            <a:r>
              <a:rPr sz="1200" dirty="0">
                <a:latin typeface="Times New Roman"/>
                <a:cs typeface="Times New Roman"/>
              </a:rPr>
              <a:t>dei sistemi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che girano </a:t>
            </a:r>
            <a:r>
              <a:rPr sz="1200" spc="5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sole 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sono troppo grandi per </a:t>
            </a:r>
            <a:r>
              <a:rPr sz="1200" spc="-5" dirty="0">
                <a:latin typeface="Times New Roman"/>
                <a:cs typeface="Times New Roman"/>
              </a:rPr>
              <a:t>essere abitati </a:t>
            </a:r>
            <a:r>
              <a:rPr sz="1200" dirty="0">
                <a:latin typeface="Times New Roman"/>
                <a:cs typeface="Times New Roman"/>
              </a:rPr>
              <a:t>poiché la </a:t>
            </a:r>
            <a:r>
              <a:rPr sz="1200" spc="-5" dirty="0">
                <a:latin typeface="Times New Roman"/>
                <a:cs typeface="Times New Roman"/>
              </a:rPr>
              <a:t>loro grande massa </a:t>
            </a:r>
            <a:r>
              <a:rPr sz="1200" dirty="0">
                <a:latin typeface="Times New Roman"/>
                <a:cs typeface="Times New Roman"/>
              </a:rPr>
              <a:t>produce una </a:t>
            </a:r>
            <a:r>
              <a:rPr sz="1200" spc="-5" dirty="0">
                <a:latin typeface="Times New Roman"/>
                <a:cs typeface="Times New Roman"/>
              </a:rPr>
              <a:t>gravità oppressiva. </a:t>
            </a:r>
            <a:r>
              <a:rPr sz="1200" dirty="0">
                <a:latin typeface="Times New Roman"/>
                <a:cs typeface="Times New Roman"/>
              </a:rPr>
              <a:t>Molte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spc="5" dirty="0">
                <a:latin typeface="Times New Roman"/>
                <a:cs typeface="Times New Roman"/>
              </a:rPr>
              <a:t>enormi 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dei satelliti, talvolta </a:t>
            </a:r>
            <a:r>
              <a:rPr sz="1200" dirty="0">
                <a:latin typeface="Times New Roman"/>
                <a:cs typeface="Times New Roman"/>
              </a:rPr>
              <a:t>una mezza </a:t>
            </a:r>
            <a:r>
              <a:rPr sz="1200" spc="-5" dirty="0">
                <a:latin typeface="Times New Roman"/>
                <a:cs typeface="Times New Roman"/>
              </a:rPr>
              <a:t>dozzina </a:t>
            </a:r>
            <a:r>
              <a:rPr sz="1200" dirty="0">
                <a:latin typeface="Times New Roman"/>
                <a:cs typeface="Times New Roman"/>
              </a:rPr>
              <a:t>o più, 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lune sono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dimensione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 cosicché </a:t>
            </a:r>
            <a:r>
              <a:rPr sz="1200" dirty="0">
                <a:latin typeface="Times New Roman"/>
                <a:cs typeface="Times New Roman"/>
              </a:rPr>
              <a:t>sono quasi ideali per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6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(559.5) 49:0.5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vecchio </a:t>
            </a:r>
            <a:r>
              <a:rPr sz="1200" dirty="0">
                <a:latin typeface="Times New Roman"/>
                <a:cs typeface="Times New Roman"/>
              </a:rPr>
              <a:t>mondo abitato 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numero uno,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Anova,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quarantaquattro satelliti che girano  attorno ad </a:t>
            </a:r>
            <a:r>
              <a:rPr sz="1200" dirty="0">
                <a:latin typeface="Times New Roman"/>
                <a:cs typeface="Times New Roman"/>
              </a:rPr>
              <a:t>un enorme pianeta </a:t>
            </a:r>
            <a:r>
              <a:rPr sz="1200" spc="-5" dirty="0">
                <a:latin typeface="Times New Roman"/>
                <a:cs typeface="Times New Roman"/>
              </a:rPr>
              <a:t>oscuro,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esposto alla </a:t>
            </a:r>
            <a:r>
              <a:rPr sz="1200" dirty="0">
                <a:latin typeface="Times New Roman"/>
                <a:cs typeface="Times New Roman"/>
              </a:rPr>
              <a:t>luce differenziale di </a:t>
            </a:r>
            <a:r>
              <a:rPr sz="1200" spc="5" dirty="0">
                <a:latin typeface="Times New Roman"/>
                <a:cs typeface="Times New Roman"/>
              </a:rPr>
              <a:t>tre </a:t>
            </a:r>
            <a:r>
              <a:rPr sz="1200" dirty="0">
                <a:latin typeface="Times New Roman"/>
                <a:cs typeface="Times New Roman"/>
              </a:rPr>
              <a:t>soli </a:t>
            </a:r>
            <a:r>
              <a:rPr sz="1200" spc="-5" dirty="0">
                <a:latin typeface="Times New Roman"/>
                <a:cs typeface="Times New Roman"/>
              </a:rPr>
              <a:t>vicini. </a:t>
            </a:r>
            <a:r>
              <a:rPr sz="1200" dirty="0">
                <a:latin typeface="Times New Roman"/>
                <a:cs typeface="Times New Roman"/>
              </a:rPr>
              <a:t>Anova è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stadio avanzato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civiltà  progressiva.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vita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planetaria</a:t>
            </a:r>
            <a:endParaRPr sz="1600">
              <a:latin typeface="Times New Roman"/>
              <a:cs typeface="Times New Roman"/>
            </a:endParaRPr>
          </a:p>
          <a:p>
            <a:pPr marL="88900" marR="1327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(559.6) 49:1.1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spc="-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sviluppano </a:t>
            </a:r>
            <a:r>
              <a:rPr sz="1200" spc="-5" dirty="0">
                <a:latin typeface="Times New Roman"/>
                <a:cs typeface="Times New Roman"/>
              </a:rPr>
              <a:t>gradualmente;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della vita —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o celeste — non  è né </a:t>
            </a:r>
            <a:r>
              <a:rPr sz="1200" spc="-5" dirty="0">
                <a:latin typeface="Times New Roman"/>
                <a:cs typeface="Times New Roman"/>
              </a:rPr>
              <a:t>arbitraria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magica. L’evoluzione cosmica </a:t>
            </a:r>
            <a:r>
              <a:rPr sz="1200" dirty="0">
                <a:latin typeface="Times New Roman"/>
                <a:cs typeface="Times New Roman"/>
              </a:rPr>
              <a:t>può non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comprensibile (prevedibile),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rigorosamente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accidentale.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35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(560.1) 49:1.2 </a:t>
            </a:r>
            <a:r>
              <a:rPr sz="1200" spc="-5" dirty="0">
                <a:latin typeface="Times New Roman"/>
                <a:cs typeface="Times New Roman"/>
              </a:rPr>
              <a:t>L’unità </a:t>
            </a:r>
            <a:r>
              <a:rPr sz="1200" dirty="0">
                <a:latin typeface="Times New Roman"/>
                <a:cs typeface="Times New Roman"/>
              </a:rPr>
              <a:t>biologica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cellula protoplasmica, l’associazione comune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energie chimiche, </a:t>
            </a:r>
            <a:r>
              <a:rPr sz="1200" dirty="0">
                <a:latin typeface="Times New Roman"/>
                <a:cs typeface="Times New Roman"/>
              </a:rPr>
              <a:t>elettriche e  di altre </a:t>
            </a:r>
            <a:r>
              <a:rPr sz="1200" spc="-5" dirty="0">
                <a:latin typeface="Times New Roman"/>
                <a:cs typeface="Times New Roman"/>
              </a:rPr>
              <a:t>energie basilari.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formule </a:t>
            </a:r>
            <a:r>
              <a:rPr sz="1200" dirty="0">
                <a:latin typeface="Times New Roman"/>
                <a:cs typeface="Times New Roman"/>
              </a:rPr>
              <a:t>chimiche </a:t>
            </a:r>
            <a:r>
              <a:rPr sz="1200" spc="-5" dirty="0">
                <a:latin typeface="Times New Roman"/>
                <a:cs typeface="Times New Roman"/>
              </a:rPr>
              <a:t>differiscono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sistema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riproduzione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cellule </a:t>
            </a:r>
            <a:r>
              <a:rPr sz="1200" spc="5" dirty="0">
                <a:latin typeface="Times New Roman"/>
                <a:cs typeface="Times New Roman"/>
              </a:rPr>
              <a:t>viventi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leggermente </a:t>
            </a:r>
            <a:r>
              <a:rPr sz="1200" dirty="0">
                <a:latin typeface="Times New Roman"/>
                <a:cs typeface="Times New Roman"/>
              </a:rPr>
              <a:t>diversa in ciascun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 Portatori di Vita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 catalizzatori </a:t>
            </a:r>
            <a:r>
              <a:rPr sz="1200" spc="-5" dirty="0">
                <a:latin typeface="Times New Roman"/>
                <a:cs typeface="Times New Roman"/>
              </a:rPr>
              <a:t>viventi che avviano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reazioni  </a:t>
            </a:r>
            <a:r>
              <a:rPr sz="1200" spc="-5" dirty="0">
                <a:latin typeface="Times New Roman"/>
                <a:cs typeface="Times New Roman"/>
              </a:rPr>
              <a:t>primordiali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materiale;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istigatori </a:t>
            </a:r>
            <a:r>
              <a:rPr sz="1200" spc="-5" dirty="0">
                <a:latin typeface="Times New Roman"/>
                <a:cs typeface="Times New Roman"/>
              </a:rPr>
              <a:t>dei circuiti d’energia della materia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37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(560.2) 49:1.3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sistema </a:t>
            </a:r>
            <a:r>
              <a:rPr sz="1200" spc="-5" dirty="0">
                <a:latin typeface="Times New Roman"/>
                <a:cs typeface="Times New Roman"/>
              </a:rPr>
              <a:t>locale rivelano un’indubbia affinità fisica. Nondimeno ogni pianeta </a:t>
            </a:r>
            <a:r>
              <a:rPr sz="1200" dirty="0">
                <a:latin typeface="Times New Roman"/>
                <a:cs typeface="Times New Roman"/>
              </a:rPr>
              <a:t>ha una propria </a:t>
            </a:r>
            <a:r>
              <a:rPr sz="1200" spc="-5" dirty="0">
                <a:latin typeface="Times New Roman"/>
                <a:cs typeface="Times New Roman"/>
              </a:rPr>
              <a:t>gamma </a:t>
            </a:r>
            <a:r>
              <a:rPr sz="1200" dirty="0">
                <a:latin typeface="Times New Roman"/>
                <a:cs typeface="Times New Roman"/>
              </a:rPr>
              <a:t>di  vita e non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due mondi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simili per dotazione </a:t>
            </a:r>
            <a:r>
              <a:rPr sz="1200" spc="-5" dirty="0">
                <a:latin typeface="Times New Roman"/>
                <a:cs typeface="Times New Roman"/>
              </a:rPr>
              <a:t>vegetale ed animale. Queste varianti planetarie </a:t>
            </a:r>
            <a:r>
              <a:rPr sz="1200" dirty="0">
                <a:latin typeface="Times New Roman"/>
                <a:cs typeface="Times New Roman"/>
              </a:rPr>
              <a:t>nei tipi 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959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33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sistemici sono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Ma questi esseri </a:t>
            </a:r>
            <a:r>
              <a:rPr sz="1200" dirty="0">
                <a:latin typeface="Times New Roman"/>
                <a:cs typeface="Times New Roman"/>
              </a:rPr>
              <a:t>non sono né </a:t>
            </a:r>
            <a:r>
              <a:rPr sz="1200" spc="-5" dirty="0">
                <a:latin typeface="Times New Roman"/>
                <a:cs typeface="Times New Roman"/>
              </a:rPr>
              <a:t>capricciosi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eccentrici; gli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sono condotti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e l’ordine.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leggi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mandati </a:t>
            </a:r>
            <a:r>
              <a:rPr sz="1200" dirty="0">
                <a:latin typeface="Times New Roman"/>
                <a:cs typeface="Times New Roman"/>
              </a:rPr>
              <a:t>divini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 l’ordine 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di vita in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è in consonanza con il modello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355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(560.3) 49:1.4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regola dello </a:t>
            </a:r>
            <a:r>
              <a:rPr sz="1200" dirty="0">
                <a:latin typeface="Times New Roman"/>
                <a:cs typeface="Times New Roman"/>
              </a:rPr>
              <a:t>sviluppo umano, ma il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varia grandemente sui differenti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è  talvolta iniziata in un </a:t>
            </a:r>
            <a:r>
              <a:rPr sz="1200" spc="-5" dirty="0">
                <a:latin typeface="Times New Roman"/>
                <a:cs typeface="Times New Roman"/>
              </a:rPr>
              <a:t>solo centro, </a:t>
            </a:r>
            <a:r>
              <a:rPr sz="1200" dirty="0">
                <a:latin typeface="Times New Roman"/>
                <a:cs typeface="Times New Roman"/>
              </a:rPr>
              <a:t>talvolta in </a:t>
            </a:r>
            <a:r>
              <a:rPr sz="1200" spc="-5" dirty="0">
                <a:latin typeface="Times New Roman"/>
                <a:cs typeface="Times New Roman"/>
              </a:rPr>
              <a:t>tre,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avvenne su Urantia. </a:t>
            </a:r>
            <a:r>
              <a:rPr sz="1200" dirty="0">
                <a:latin typeface="Times New Roman"/>
                <a:cs typeface="Times New Roman"/>
              </a:rPr>
              <a:t>Sui mondi con </a:t>
            </a:r>
            <a:r>
              <a:rPr sz="1200" spc="-5" dirty="0">
                <a:latin typeface="Times New Roman"/>
                <a:cs typeface="Times New Roman"/>
              </a:rPr>
              <a:t>un’atmosfera </a:t>
            </a:r>
            <a:r>
              <a:rPr sz="1200" dirty="0">
                <a:latin typeface="Times New Roman"/>
                <a:cs typeface="Times New Roman"/>
              </a:rPr>
              <a:t>la vita ha generalmente  </a:t>
            </a:r>
            <a:r>
              <a:rPr sz="1200" spc="-5" dirty="0">
                <a:latin typeface="Times New Roman"/>
                <a:cs typeface="Times New Roman"/>
              </a:rPr>
              <a:t>un’origine marina,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sempre; </a:t>
            </a:r>
            <a:r>
              <a:rPr sz="1200" dirty="0">
                <a:latin typeface="Times New Roman"/>
                <a:cs typeface="Times New Roman"/>
              </a:rPr>
              <a:t>molto dipende </a:t>
            </a:r>
            <a:r>
              <a:rPr sz="1200" spc="-5" dirty="0">
                <a:latin typeface="Times New Roman"/>
                <a:cs typeface="Times New Roman"/>
              </a:rPr>
              <a:t>dallo status </a:t>
            </a:r>
            <a:r>
              <a:rPr sz="1200" dirty="0">
                <a:latin typeface="Times New Roman"/>
                <a:cs typeface="Times New Roman"/>
              </a:rPr>
              <a:t>fisico di un </a:t>
            </a:r>
            <a:r>
              <a:rPr sz="1200" spc="-5" dirty="0">
                <a:latin typeface="Times New Roman"/>
                <a:cs typeface="Times New Roman"/>
              </a:rPr>
              <a:t>pianeta.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dispongono </a:t>
            </a:r>
            <a:r>
              <a:rPr sz="1200" dirty="0">
                <a:latin typeface="Times New Roman"/>
                <a:cs typeface="Times New Roman"/>
              </a:rPr>
              <a:t>di una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libertà nella </a:t>
            </a:r>
            <a:r>
              <a:rPr sz="1200" dirty="0">
                <a:latin typeface="Times New Roman"/>
                <a:cs typeface="Times New Roman"/>
              </a:rPr>
              <a:t>loro funzione </a:t>
            </a:r>
            <a:r>
              <a:rPr sz="1200" spc="-5" dirty="0">
                <a:latin typeface="Times New Roman"/>
                <a:cs typeface="Times New Roman"/>
              </a:rPr>
              <a:t>d’iniziatori della 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(560.4) 49:1.5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la forma </a:t>
            </a:r>
            <a:r>
              <a:rPr sz="1200" spc="-5" dirty="0">
                <a:latin typeface="Times New Roman"/>
                <a:cs typeface="Times New Roman"/>
              </a:rPr>
              <a:t>vegetale precede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quella animale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pienamente sviluppata 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si differenzino. </a:t>
            </a:r>
            <a:r>
              <a:rPr sz="1200" dirty="0">
                <a:latin typeface="Times New Roman"/>
                <a:cs typeface="Times New Roman"/>
              </a:rPr>
              <a:t>Tutti i tipi di animali </a:t>
            </a:r>
            <a:r>
              <a:rPr sz="1200" spc="-5" dirty="0">
                <a:latin typeface="Times New Roman"/>
                <a:cs typeface="Times New Roman"/>
              </a:rPr>
              <a:t>si sviluppano dai modelli </a:t>
            </a:r>
            <a:r>
              <a:rPr sz="1200" dirty="0">
                <a:latin typeface="Times New Roman"/>
                <a:cs typeface="Times New Roman"/>
              </a:rPr>
              <a:t>base </a:t>
            </a:r>
            <a:r>
              <a:rPr sz="1200" spc="-5" dirty="0">
                <a:latin typeface="Times New Roman"/>
                <a:cs typeface="Times New Roman"/>
              </a:rPr>
              <a:t>del precedente regno </a:t>
            </a:r>
            <a:r>
              <a:rPr sz="1200" dirty="0">
                <a:latin typeface="Times New Roman"/>
                <a:cs typeface="Times New Roman"/>
              </a:rPr>
              <a:t>vegetale </a:t>
            </a:r>
            <a:r>
              <a:rPr sz="1200" spc="-5" dirty="0">
                <a:latin typeface="Times New Roman"/>
                <a:cs typeface="Times New Roman"/>
              </a:rPr>
              <a:t>delle  cose viventi; 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organizzati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separatamente.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6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(560.5) 49:1.6 </a:t>
            </a:r>
            <a:r>
              <a:rPr sz="1200" spc="-5" dirty="0">
                <a:latin typeface="Times New Roman"/>
                <a:cs typeface="Times New Roman"/>
              </a:rPr>
              <a:t>Gli stadi iniziali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non 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conformi al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punto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vista attuale. </a:t>
            </a:r>
            <a:r>
              <a:rPr sz="1200" i="1" spc="-5" dirty="0">
                <a:latin typeface="Times New Roman"/>
                <a:cs typeface="Times New Roman"/>
              </a:rPr>
              <a:t>L’uomo mortale </a:t>
            </a:r>
            <a:r>
              <a:rPr sz="1200" i="1" dirty="0">
                <a:latin typeface="Times New Roman"/>
                <a:cs typeface="Times New Roman"/>
              </a:rPr>
              <a:t>non  è un accidente evoluzionario.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sistema preciso, </a:t>
            </a:r>
            <a:r>
              <a:rPr sz="1200" dirty="0">
                <a:latin typeface="Times New Roman"/>
                <a:cs typeface="Times New Roman"/>
              </a:rPr>
              <a:t>una legge </a:t>
            </a:r>
            <a:r>
              <a:rPr sz="1200" spc="-5" dirty="0">
                <a:latin typeface="Times New Roman"/>
                <a:cs typeface="Times New Roman"/>
              </a:rPr>
              <a:t>universale, che </a:t>
            </a:r>
            <a:r>
              <a:rPr sz="1200" dirty="0">
                <a:latin typeface="Times New Roman"/>
                <a:cs typeface="Times New Roman"/>
              </a:rPr>
              <a:t>determina lo </a:t>
            </a:r>
            <a:r>
              <a:rPr sz="1200" spc="-5" dirty="0">
                <a:latin typeface="Times New Roman"/>
                <a:cs typeface="Times New Roman"/>
              </a:rPr>
              <a:t>svolgimento del piano </a:t>
            </a:r>
            <a:r>
              <a:rPr sz="1200" dirty="0">
                <a:latin typeface="Times New Roman"/>
                <a:cs typeface="Times New Roman"/>
              </a:rPr>
              <a:t>di vita 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sulle sfere dello spazio.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 la produzione di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quantità di una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non sono le </a:t>
            </a:r>
            <a:r>
              <a:rPr sz="1200" spc="-5" dirty="0">
                <a:latin typeface="Times New Roman"/>
                <a:cs typeface="Times New Roman"/>
              </a:rPr>
              <a:t>influenze predominanti. </a:t>
            </a:r>
            <a:r>
              <a:rPr sz="1200" dirty="0">
                <a:latin typeface="Times New Roman"/>
                <a:cs typeface="Times New Roman"/>
              </a:rPr>
              <a:t>I  topi </a:t>
            </a:r>
            <a:r>
              <a:rPr sz="1200" spc="-5" dirty="0">
                <a:latin typeface="Times New Roman"/>
                <a:cs typeface="Times New Roman"/>
              </a:rPr>
              <a:t>si riproducono </a:t>
            </a:r>
            <a:r>
              <a:rPr sz="1200" dirty="0">
                <a:latin typeface="Times New Roman"/>
                <a:cs typeface="Times New Roman"/>
              </a:rPr>
              <a:t>molto più in </a:t>
            </a:r>
            <a:r>
              <a:rPr sz="1200" spc="-5" dirty="0">
                <a:latin typeface="Times New Roman"/>
                <a:cs typeface="Times New Roman"/>
              </a:rPr>
              <a:t>fretta degli </a:t>
            </a:r>
            <a:r>
              <a:rPr sz="1200" dirty="0">
                <a:latin typeface="Times New Roman"/>
                <a:cs typeface="Times New Roman"/>
              </a:rPr>
              <a:t>elefanti e </a:t>
            </a:r>
            <a:r>
              <a:rPr sz="1200" spc="-5" dirty="0">
                <a:latin typeface="Times New Roman"/>
                <a:cs typeface="Times New Roman"/>
              </a:rPr>
              <a:t>tuttavia gli elefanti si </a:t>
            </a:r>
            <a:r>
              <a:rPr sz="1200" dirty="0">
                <a:latin typeface="Times New Roman"/>
                <a:cs typeface="Times New Roman"/>
              </a:rPr>
              <a:t>evolvono più </a:t>
            </a:r>
            <a:r>
              <a:rPr sz="1200" spc="-5" dirty="0">
                <a:latin typeface="Times New Roman"/>
                <a:cs typeface="Times New Roman"/>
              </a:rPr>
              <a:t>rapidamente dei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95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(560.6) 49:1.7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ordinato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controllato.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di </a:t>
            </a:r>
            <a:r>
              <a:rPr sz="1200" spc="-5" dirty="0">
                <a:latin typeface="Times New Roman"/>
                <a:cs typeface="Times New Roman"/>
              </a:rPr>
              <a:t>organismi superiori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dai gruppi </a:t>
            </a:r>
            <a:r>
              <a:rPr sz="1200" dirty="0">
                <a:latin typeface="Times New Roman"/>
                <a:cs typeface="Times New Roman"/>
              </a:rPr>
              <a:t>di  vita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accidentale. Talvolta </a:t>
            </a:r>
            <a:r>
              <a:rPr sz="1200" dirty="0">
                <a:latin typeface="Times New Roman"/>
                <a:cs typeface="Times New Roman"/>
              </a:rPr>
              <a:t>il progresso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temporaneamente ritardato </a:t>
            </a:r>
            <a:r>
              <a:rPr sz="1200" dirty="0">
                <a:latin typeface="Times New Roman"/>
                <a:cs typeface="Times New Roman"/>
              </a:rPr>
              <a:t>dalla distruzione di </a:t>
            </a:r>
            <a:r>
              <a:rPr sz="1200" spc="-5" dirty="0">
                <a:latin typeface="Times New Roman"/>
                <a:cs typeface="Times New Roman"/>
              </a:rPr>
              <a:t>certe linee  favorevoli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plasma </a:t>
            </a:r>
            <a:r>
              <a:rPr sz="1200" dirty="0">
                <a:latin typeface="Times New Roman"/>
                <a:cs typeface="Times New Roman"/>
              </a:rPr>
              <a:t>vitale </a:t>
            </a:r>
            <a:r>
              <a:rPr sz="1200" spc="-5" dirty="0">
                <a:latin typeface="Times New Roman"/>
                <a:cs typeface="Times New Roman"/>
              </a:rPr>
              <a:t>contenuto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specie </a:t>
            </a:r>
            <a:r>
              <a:rPr sz="1200" spc="-5" dirty="0">
                <a:latin typeface="Times New Roman"/>
                <a:cs typeface="Times New Roman"/>
              </a:rPr>
              <a:t>selezionata.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vogliono spesso ere ed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per riparare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danno </a:t>
            </a:r>
            <a:r>
              <a:rPr sz="1200" dirty="0">
                <a:latin typeface="Times New Roman"/>
                <a:cs typeface="Times New Roman"/>
              </a:rPr>
              <a:t>causato dalla  </a:t>
            </a:r>
            <a:r>
              <a:rPr sz="1200" spc="-5" dirty="0">
                <a:latin typeface="Times New Roman"/>
                <a:cs typeface="Times New Roman"/>
              </a:rPr>
              <a:t>perdita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singola </a:t>
            </a:r>
            <a:r>
              <a:rPr sz="1200" dirty="0">
                <a:latin typeface="Times New Roman"/>
                <a:cs typeface="Times New Roman"/>
              </a:rPr>
              <a:t>stirpe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eredità </a:t>
            </a:r>
            <a:r>
              <a:rPr sz="1200" dirty="0">
                <a:latin typeface="Times New Roman"/>
                <a:cs typeface="Times New Roman"/>
              </a:rPr>
              <a:t>umana. Una volta </a:t>
            </a:r>
            <a:r>
              <a:rPr sz="1200" spc="-5" dirty="0">
                <a:latin typeface="Times New Roman"/>
                <a:cs typeface="Times New Roman"/>
              </a:rPr>
              <a:t>apparse queste </a:t>
            </a:r>
            <a:r>
              <a:rPr sz="1200" dirty="0">
                <a:latin typeface="Times New Roman"/>
                <a:cs typeface="Times New Roman"/>
              </a:rPr>
              <a:t>stirpi </a:t>
            </a:r>
            <a:r>
              <a:rPr sz="1200" spc="-5" dirty="0">
                <a:latin typeface="Times New Roman"/>
                <a:cs typeface="Times New Roman"/>
              </a:rPr>
              <a:t>selezionate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protoplasma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4195" cy="37922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641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dovrebbero essere </a:t>
            </a:r>
            <a:r>
              <a:rPr sz="1200" dirty="0">
                <a:latin typeface="Times New Roman"/>
                <a:cs typeface="Times New Roman"/>
              </a:rPr>
              <a:t>gelosamente </a:t>
            </a:r>
            <a:r>
              <a:rPr sz="1200" spc="-5" dirty="0">
                <a:latin typeface="Times New Roman"/>
                <a:cs typeface="Times New Roman"/>
              </a:rPr>
              <a:t>ed intelligentemente preservate. </a:t>
            </a:r>
            <a:r>
              <a:rPr sz="1200" dirty="0">
                <a:latin typeface="Times New Roman"/>
                <a:cs typeface="Times New Roman"/>
              </a:rPr>
              <a:t>E sulla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mondi abitati questi </a:t>
            </a:r>
            <a:r>
              <a:rPr sz="1200" spc="-5" dirty="0">
                <a:latin typeface="Times New Roman"/>
                <a:cs typeface="Times New Roman"/>
              </a:rPr>
              <a:t>potenziali  superiori </a:t>
            </a:r>
            <a:r>
              <a:rPr sz="1200" dirty="0">
                <a:latin typeface="Times New Roman"/>
                <a:cs typeface="Times New Roman"/>
              </a:rPr>
              <a:t>di vita sono </a:t>
            </a:r>
            <a:r>
              <a:rPr sz="1200" spc="-5" dirty="0">
                <a:latin typeface="Times New Roman"/>
                <a:cs typeface="Times New Roman"/>
              </a:rPr>
              <a:t>valutati </a:t>
            </a:r>
            <a:r>
              <a:rPr sz="1200" dirty="0">
                <a:latin typeface="Times New Roman"/>
                <a:cs typeface="Times New Roman"/>
              </a:rPr>
              <a:t>molto di più che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Tipi fisici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planetari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(560.7) 49:2.1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modello standard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basilare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vegetale ed </a:t>
            </a:r>
            <a:r>
              <a:rPr sz="1200" dirty="0">
                <a:latin typeface="Times New Roman"/>
                <a:cs typeface="Times New Roman"/>
              </a:rPr>
              <a:t>animale in </a:t>
            </a:r>
            <a:r>
              <a:rPr sz="1200" spc="-5" dirty="0">
                <a:latin typeface="Times New Roman"/>
                <a:cs typeface="Times New Roman"/>
              </a:rPr>
              <a:t>ciascun sistema. Ma </a:t>
            </a:r>
            <a:r>
              <a:rPr sz="1200" dirty="0">
                <a:latin typeface="Times New Roman"/>
                <a:cs typeface="Times New Roman"/>
              </a:rPr>
              <a:t>i Portatori di Vita </a:t>
            </a:r>
            <a:r>
              <a:rPr sz="1200" spc="-5" dirty="0">
                <a:latin typeface="Times New Roman"/>
                <a:cs typeface="Times New Roman"/>
              </a:rPr>
              <a:t>si trovano spesso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alla necessità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questi modelli di base </a:t>
            </a:r>
            <a:r>
              <a:rPr sz="1200" spc="-5" dirty="0">
                <a:latin typeface="Times New Roman"/>
                <a:cs typeface="Times New Roman"/>
              </a:rPr>
              <a:t>per conformarli alle differenti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fisiche che </a:t>
            </a:r>
            <a:r>
              <a:rPr sz="1200" dirty="0">
                <a:latin typeface="Times New Roman"/>
                <a:cs typeface="Times New Roman"/>
              </a:rPr>
              <a:t>incontrano sui 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mondi dello spazio.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promuovono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tipo generalizzato 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del sistema, ma </a:t>
            </a:r>
            <a:r>
              <a:rPr sz="1200" dirty="0">
                <a:latin typeface="Times New Roman"/>
                <a:cs typeface="Times New Roman"/>
              </a:rPr>
              <a:t>vi sono sette tipi </a:t>
            </a:r>
            <a:r>
              <a:rPr sz="1200" spc="-5" dirty="0">
                <a:latin typeface="Times New Roman"/>
                <a:cs typeface="Times New Roman"/>
              </a:rPr>
              <a:t>fisici  </a:t>
            </a:r>
            <a:r>
              <a:rPr sz="1200" dirty="0">
                <a:latin typeface="Times New Roman"/>
                <a:cs typeface="Times New Roman"/>
              </a:rPr>
              <a:t>distinti così come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varianti </a:t>
            </a:r>
            <a:r>
              <a:rPr sz="1200" dirty="0">
                <a:latin typeface="Times New Roman"/>
                <a:cs typeface="Times New Roman"/>
              </a:rPr>
              <a:t>minori di </a:t>
            </a:r>
            <a:r>
              <a:rPr sz="1200" spc="-5" dirty="0">
                <a:latin typeface="Times New Roman"/>
                <a:cs typeface="Times New Roman"/>
              </a:rPr>
              <a:t>queste sette differenziazioni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principali.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(561.1) 49:2.2 </a:t>
            </a:r>
            <a:r>
              <a:rPr sz="1200" dirty="0">
                <a:latin typeface="Times New Roman"/>
                <a:cs typeface="Times New Roman"/>
              </a:rPr>
              <a:t>1. Tipi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atmosferici.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(561.2) 49:2.3 </a:t>
            </a:r>
            <a:r>
              <a:rPr sz="1200" dirty="0">
                <a:latin typeface="Times New Roman"/>
                <a:cs typeface="Times New Roman"/>
              </a:rPr>
              <a:t>2. Tipi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elementali.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(561.3) 49:2.4 </a:t>
            </a:r>
            <a:r>
              <a:rPr sz="1200" dirty="0">
                <a:latin typeface="Times New Roman"/>
                <a:cs typeface="Times New Roman"/>
              </a:rPr>
              <a:t>3. Tipi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gravitazionali.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(561.4) 49:2.5 </a:t>
            </a:r>
            <a:r>
              <a:rPr sz="1200" dirty="0">
                <a:latin typeface="Times New Roman"/>
                <a:cs typeface="Times New Roman"/>
              </a:rPr>
              <a:t>4. Tipi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termici.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(561.5) 49:2.6 </a:t>
            </a:r>
            <a:r>
              <a:rPr sz="1200" dirty="0">
                <a:latin typeface="Times New Roman"/>
                <a:cs typeface="Times New Roman"/>
              </a:rPr>
              <a:t>5. Tipi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elettrici.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(561.6) 49:2.7 </a:t>
            </a:r>
            <a:r>
              <a:rPr sz="1200" dirty="0">
                <a:latin typeface="Times New Roman"/>
                <a:cs typeface="Times New Roman"/>
              </a:rPr>
              <a:t>6. Tipi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energizzanti.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07680" cy="3726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461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(561.7) 49:2.8 </a:t>
            </a:r>
            <a:r>
              <a:rPr sz="1200" dirty="0">
                <a:latin typeface="Times New Roman"/>
                <a:cs typeface="Times New Roman"/>
              </a:rPr>
              <a:t>7. Tipi non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denominati.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8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(561.8) 49:2.9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contiene </a:t>
            </a:r>
            <a:r>
              <a:rPr sz="1200" dirty="0">
                <a:latin typeface="Times New Roman"/>
                <a:cs typeface="Times New Roman"/>
              </a:rPr>
              <a:t>tutti questi tipi e </a:t>
            </a:r>
            <a:r>
              <a:rPr sz="1200" spc="-5" dirty="0">
                <a:latin typeface="Times New Roman"/>
                <a:cs typeface="Times New Roman"/>
              </a:rPr>
              <a:t>numerosi gruppi </a:t>
            </a:r>
            <a:r>
              <a:rPr sz="1200" dirty="0">
                <a:latin typeface="Times New Roman"/>
                <a:cs typeface="Times New Roman"/>
              </a:rPr>
              <a:t>intermedi, anche </a:t>
            </a:r>
            <a:r>
              <a:rPr sz="1200" spc="-5" dirty="0">
                <a:latin typeface="Times New Roman"/>
                <a:cs typeface="Times New Roman"/>
              </a:rPr>
              <a:t>se alcuni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rappresentati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limitatamente.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07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(561.9) 49:2.10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 tipi </a:t>
            </a:r>
            <a:r>
              <a:rPr sz="1200" i="1" spc="-5" dirty="0">
                <a:latin typeface="Times New Roman"/>
                <a:cs typeface="Times New Roman"/>
              </a:rPr>
              <a:t>atmosferici.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differenze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abitati da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principalmente determinate </a:t>
            </a:r>
            <a:r>
              <a:rPr sz="1200" dirty="0">
                <a:latin typeface="Times New Roman"/>
                <a:cs typeface="Times New Roman"/>
              </a:rPr>
              <a:t>dalla natura  </a:t>
            </a:r>
            <a:r>
              <a:rPr sz="1200" spc="-5" dirty="0">
                <a:latin typeface="Times New Roman"/>
                <a:cs typeface="Times New Roman"/>
              </a:rPr>
              <a:t>dell’atmosfera; </a:t>
            </a:r>
            <a:r>
              <a:rPr sz="1200" dirty="0">
                <a:latin typeface="Times New Roman"/>
                <a:cs typeface="Times New Roman"/>
              </a:rPr>
              <a:t>altre influenze </a:t>
            </a:r>
            <a:r>
              <a:rPr sz="1200" spc="-5" dirty="0">
                <a:latin typeface="Times New Roman"/>
                <a:cs typeface="Times New Roman"/>
              </a:rPr>
              <a:t>che contribuiscono alla </a:t>
            </a:r>
            <a:r>
              <a:rPr sz="1200" dirty="0">
                <a:latin typeface="Times New Roman"/>
                <a:cs typeface="Times New Roman"/>
              </a:rPr>
              <a:t>differenziazione </a:t>
            </a:r>
            <a:r>
              <a:rPr sz="1200" spc="-5" dirty="0">
                <a:latin typeface="Times New Roman"/>
                <a:cs typeface="Times New Roman"/>
              </a:rPr>
              <a:t>planetaria della </a:t>
            </a:r>
            <a:r>
              <a:rPr sz="1200" dirty="0">
                <a:latin typeface="Times New Roman"/>
                <a:cs typeface="Times New Roman"/>
              </a:rPr>
              <a:t>vita sono </a:t>
            </a:r>
            <a:r>
              <a:rPr sz="1200" spc="-5" dirty="0">
                <a:latin typeface="Times New Roman"/>
                <a:cs typeface="Times New Roman"/>
              </a:rPr>
              <a:t>relativamente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890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(561.10) 49:2.11 </a:t>
            </a:r>
            <a:r>
              <a:rPr sz="1200" spc="-5" dirty="0">
                <a:latin typeface="Times New Roman"/>
                <a:cs typeface="Times New Roman"/>
              </a:rPr>
              <a:t>L’attuale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atmosferica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ideale </a:t>
            </a:r>
            <a:r>
              <a:rPr sz="1200" spc="-5" dirty="0">
                <a:latin typeface="Times New Roman"/>
                <a:cs typeface="Times New Roman"/>
              </a:rPr>
              <a:t>per mantenere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respiratore,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tipo  umano può </a:t>
            </a:r>
            <a:r>
              <a:rPr sz="1200" spc="-5" dirty="0">
                <a:latin typeface="Times New Roman"/>
                <a:cs typeface="Times New Roman"/>
              </a:rPr>
              <a:t>essere modificato </a:t>
            </a:r>
            <a:r>
              <a:rPr sz="1200" dirty="0">
                <a:latin typeface="Times New Roman"/>
                <a:cs typeface="Times New Roman"/>
              </a:rPr>
              <a:t>in modo da </a:t>
            </a:r>
            <a:r>
              <a:rPr sz="1200" spc="-5" dirty="0">
                <a:latin typeface="Times New Roman"/>
                <a:cs typeface="Times New Roman"/>
              </a:rPr>
              <a:t>poter </a:t>
            </a:r>
            <a:r>
              <a:rPr sz="1200" dirty="0">
                <a:latin typeface="Times New Roman"/>
                <a:cs typeface="Times New Roman"/>
              </a:rPr>
              <a:t>vivere </a:t>
            </a:r>
            <a:r>
              <a:rPr sz="1200" spc="-5" dirty="0">
                <a:latin typeface="Times New Roman"/>
                <a:cs typeface="Times New Roman"/>
              </a:rPr>
              <a:t>sia sui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superatmosferici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subatmosferici.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modificazioni si  estendono anche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animale, che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differente sulle varie </a:t>
            </a:r>
            <a:r>
              <a:rPr sz="1200" dirty="0">
                <a:latin typeface="Times New Roman"/>
                <a:cs typeface="Times New Roman"/>
              </a:rPr>
              <a:t>sfere abitate. C’è una </a:t>
            </a:r>
            <a:r>
              <a:rPr sz="1200" spc="-5" dirty="0">
                <a:latin typeface="Times New Roman"/>
                <a:cs typeface="Times New Roman"/>
              </a:rPr>
              <a:t>grandissima modificazione degli ordini  animali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subatmosferici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quelli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superatmosferici.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3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(561.11) 49:2.12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tipi </a:t>
            </a:r>
            <a:r>
              <a:rPr sz="1200" spc="-5" dirty="0">
                <a:latin typeface="Times New Roman"/>
                <a:cs typeface="Times New Roman"/>
              </a:rPr>
              <a:t>atmosferici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circa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due e mezzo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subrespiratori, circa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per cento  superrespiratori, </a:t>
            </a:r>
            <a:r>
              <a:rPr sz="1200" dirty="0">
                <a:latin typeface="Times New Roman"/>
                <a:cs typeface="Times New Roman"/>
              </a:rPr>
              <a:t>e oltre il </a:t>
            </a:r>
            <a:r>
              <a:rPr sz="1200" spc="-5" dirty="0">
                <a:latin typeface="Times New Roman"/>
                <a:cs typeface="Times New Roman"/>
              </a:rPr>
              <a:t>novantuno </a:t>
            </a:r>
            <a:r>
              <a:rPr sz="1200" dirty="0">
                <a:latin typeface="Times New Roman"/>
                <a:cs typeface="Times New Roman"/>
              </a:rPr>
              <a:t>per cento sono </a:t>
            </a:r>
            <a:r>
              <a:rPr sz="1200" spc="-5" dirty="0">
                <a:latin typeface="Times New Roman"/>
                <a:cs typeface="Times New Roman"/>
              </a:rPr>
              <a:t>mediorespiratori,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totale del </a:t>
            </a:r>
            <a:r>
              <a:rPr sz="1200" dirty="0">
                <a:latin typeface="Times New Roman"/>
                <a:cs typeface="Times New Roman"/>
              </a:rPr>
              <a:t>novantotto e mezzo </a:t>
            </a:r>
            <a:r>
              <a:rPr sz="1200" spc="-5" dirty="0">
                <a:latin typeface="Times New Roman"/>
                <a:cs typeface="Times New Roman"/>
              </a:rPr>
              <a:t>per cento dei </a:t>
            </a:r>
            <a:r>
              <a:rPr sz="1200" dirty="0">
                <a:latin typeface="Times New Roman"/>
                <a:cs typeface="Times New Roman"/>
              </a:rPr>
              <a:t>mondi di 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(561.12) 49:2.13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sono classificati mediorespiratori;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rappresentate </a:t>
            </a:r>
            <a:r>
              <a:rPr sz="1200" dirty="0">
                <a:latin typeface="Times New Roman"/>
                <a:cs typeface="Times New Roman"/>
              </a:rPr>
              <a:t>l’ordine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respiratore</a:t>
            </a: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medio o tipico </a:t>
            </a:r>
            <a:r>
              <a:rPr sz="1200" spc="-5" dirty="0">
                <a:latin typeface="Times New Roman"/>
                <a:cs typeface="Times New Roman"/>
              </a:rPr>
              <a:t>dell’esistenza mortale.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esistessero creature intelligenti </a:t>
            </a:r>
            <a:r>
              <a:rPr sz="1200" dirty="0">
                <a:latin typeface="Times New Roman"/>
                <a:cs typeface="Times New Roman"/>
              </a:rPr>
              <a:t>su un </a:t>
            </a:r>
            <a:r>
              <a:rPr sz="1200" spc="-5" dirty="0">
                <a:latin typeface="Times New Roman"/>
                <a:cs typeface="Times New Roman"/>
              </a:rPr>
              <a:t>pianeta con </a:t>
            </a:r>
            <a:r>
              <a:rPr sz="1200" dirty="0">
                <a:latin typeface="Times New Roman"/>
                <a:cs typeface="Times New Roman"/>
              </a:rPr>
              <a:t>un’atmosfera </a:t>
            </a:r>
            <a:r>
              <a:rPr sz="1200" spc="-5" dirty="0">
                <a:latin typeface="Times New Roman"/>
                <a:cs typeface="Times New Roman"/>
              </a:rPr>
              <a:t>simile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vicino </a:t>
            </a:r>
            <a:r>
              <a:rPr sz="1200" dirty="0">
                <a:latin typeface="Times New Roman"/>
                <a:cs typeface="Times New Roman"/>
              </a:rPr>
              <a:t>a voi, </a:t>
            </a:r>
            <a:r>
              <a:rPr sz="1200" spc="-5" dirty="0">
                <a:latin typeface="Times New Roman"/>
                <a:cs typeface="Times New Roman"/>
              </a:rPr>
              <a:t>Venere, apparterebbero al gruppo superrespiratore,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abitanti un </a:t>
            </a:r>
            <a:r>
              <a:rPr sz="1200" spc="-5" dirty="0">
                <a:latin typeface="Times New Roman"/>
                <a:cs typeface="Times New Roman"/>
              </a:rPr>
              <a:t>pianeta con un’atmosfera </a:t>
            </a:r>
            <a:r>
              <a:rPr sz="1200" dirty="0">
                <a:latin typeface="Times New Roman"/>
                <a:cs typeface="Times New Roman"/>
              </a:rPr>
              <a:t>molto  </a:t>
            </a:r>
            <a:r>
              <a:rPr sz="1200" spc="-5" dirty="0">
                <a:latin typeface="Times New Roman"/>
                <a:cs typeface="Times New Roman"/>
              </a:rPr>
              <a:t>rarefatta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quella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vicino esterno, Marte, sarebbero denominati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subrespiratori.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0863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(561.13) 49:2.14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dei mortali abitassero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privo </a:t>
            </a:r>
            <a:r>
              <a:rPr sz="1200" spc="-5" dirty="0">
                <a:latin typeface="Times New Roman"/>
                <a:cs typeface="Times New Roman"/>
              </a:rPr>
              <a:t>d’aria, </a:t>
            </a:r>
            <a:r>
              <a:rPr sz="1200" dirty="0">
                <a:latin typeface="Times New Roman"/>
                <a:cs typeface="Times New Roman"/>
              </a:rPr>
              <a:t>come la vostra luna, </a:t>
            </a:r>
            <a:r>
              <a:rPr sz="1200" spc="-5" dirty="0">
                <a:latin typeface="Times New Roman"/>
                <a:cs typeface="Times New Roman"/>
              </a:rPr>
              <a:t>apparterebbero all’ordine </a:t>
            </a:r>
            <a:r>
              <a:rPr sz="1200" dirty="0">
                <a:latin typeface="Times New Roman"/>
                <a:cs typeface="Times New Roman"/>
              </a:rPr>
              <a:t>distinto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respiratori. Questo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adattamento radicale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estremo </a:t>
            </a:r>
            <a:r>
              <a:rPr sz="1200" dirty="0">
                <a:latin typeface="Times New Roman"/>
                <a:cs typeface="Times New Roman"/>
              </a:rPr>
              <a:t>all’ambiente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parte. </a:t>
            </a:r>
            <a:r>
              <a:rPr sz="1200" dirty="0">
                <a:latin typeface="Times New Roman"/>
                <a:cs typeface="Times New Roman"/>
              </a:rPr>
              <a:t>I non  </a:t>
            </a:r>
            <a:r>
              <a:rPr sz="1200" spc="-5" dirty="0">
                <a:latin typeface="Times New Roman"/>
                <a:cs typeface="Times New Roman"/>
              </a:rPr>
              <a:t>respiratori rappresentano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rimanente </a:t>
            </a:r>
            <a:r>
              <a:rPr sz="1200" dirty="0">
                <a:latin typeface="Times New Roman"/>
                <a:cs typeface="Times New Roman"/>
              </a:rPr>
              <a:t>uno e mezzo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dei mondi 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(561.14) 49:2.15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tipi elementali.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differenziazioni </a:t>
            </a:r>
            <a:r>
              <a:rPr sz="1200" spc="-5" dirty="0">
                <a:latin typeface="Times New Roman"/>
                <a:cs typeface="Times New Roman"/>
              </a:rPr>
              <a:t>riguardano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relazione dei mortali </a:t>
            </a:r>
            <a:r>
              <a:rPr sz="1200" dirty="0">
                <a:latin typeface="Times New Roman"/>
                <a:cs typeface="Times New Roman"/>
              </a:rPr>
              <a:t>con acqua, </a:t>
            </a:r>
            <a:r>
              <a:rPr sz="1200" spc="-5" dirty="0">
                <a:latin typeface="Times New Roman"/>
                <a:cs typeface="Times New Roman"/>
              </a:rPr>
              <a:t>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terra, </a:t>
            </a:r>
            <a:r>
              <a:rPr sz="1200" dirty="0">
                <a:latin typeface="Times New Roman"/>
                <a:cs typeface="Times New Roman"/>
              </a:rPr>
              <a:t>e vi sono quattro 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distinte di </a:t>
            </a:r>
            <a:r>
              <a:rPr sz="1200" spc="-5" dirty="0">
                <a:latin typeface="Times New Roman"/>
                <a:cs typeface="Times New Roman"/>
              </a:rPr>
              <a:t>esseri intelligenti secondo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rapporto con questi habitat.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 appartengono all’ordine terrestre.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6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(561.15) 49:2.16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tutto impossibile per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immaginare l’ambiente che </a:t>
            </a:r>
            <a:r>
              <a:rPr sz="1200" dirty="0">
                <a:latin typeface="Times New Roman"/>
                <a:cs typeface="Times New Roman"/>
              </a:rPr>
              <a:t>prevale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ere iniziali di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Queste 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insolite obbligano gli esseri animali </a:t>
            </a:r>
            <a:r>
              <a:rPr sz="1200" dirty="0">
                <a:latin typeface="Times New Roman"/>
                <a:cs typeface="Times New Roman"/>
              </a:rPr>
              <a:t>in evoluzione a </a:t>
            </a:r>
            <a:r>
              <a:rPr sz="1200" spc="-5" dirty="0">
                <a:latin typeface="Times New Roman"/>
                <a:cs typeface="Times New Roman"/>
              </a:rPr>
              <a:t>restare nel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habitat marino </a:t>
            </a:r>
            <a:r>
              <a:rPr sz="1200" dirty="0">
                <a:latin typeface="Times New Roman"/>
                <a:cs typeface="Times New Roman"/>
              </a:rPr>
              <a:t>d’infanzia </a:t>
            </a:r>
            <a:r>
              <a:rPr sz="1200" spc="-5" dirty="0">
                <a:latin typeface="Times New Roman"/>
                <a:cs typeface="Times New Roman"/>
              </a:rPr>
              <a:t>per periodi </a:t>
            </a:r>
            <a:r>
              <a:rPr sz="1200" dirty="0">
                <a:latin typeface="Times New Roman"/>
                <a:cs typeface="Times New Roman"/>
              </a:rPr>
              <a:t>più lunghi </a:t>
            </a:r>
            <a:r>
              <a:rPr sz="1200" spc="-5" dirty="0">
                <a:latin typeface="Times New Roman"/>
                <a:cs typeface="Times New Roman"/>
              </a:rPr>
              <a:t>che  sui pianeti che </a:t>
            </a:r>
            <a:r>
              <a:rPr sz="1200" dirty="0">
                <a:latin typeface="Times New Roman"/>
                <a:cs typeface="Times New Roman"/>
              </a:rPr>
              <a:t>offrono molto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ambiente terrestre ed atmosferico </a:t>
            </a:r>
            <a:r>
              <a:rPr sz="1200" dirty="0">
                <a:latin typeface="Times New Roman"/>
                <a:cs typeface="Times New Roman"/>
              </a:rPr>
              <a:t>ospitale. </a:t>
            </a:r>
            <a:r>
              <a:rPr sz="1200" spc="-5" dirty="0">
                <a:latin typeface="Times New Roman"/>
                <a:cs typeface="Times New Roman"/>
              </a:rPr>
              <a:t>Per contro, su </a:t>
            </a:r>
            <a:r>
              <a:rPr sz="1200" dirty="0">
                <a:latin typeface="Times New Roman"/>
                <a:cs typeface="Times New Roman"/>
              </a:rPr>
              <a:t>certi mondi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superrespiratori,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non è troppo </a:t>
            </a:r>
            <a:r>
              <a:rPr sz="1200" spc="-5" dirty="0">
                <a:latin typeface="Times New Roman"/>
                <a:cs typeface="Times New Roman"/>
              </a:rPr>
              <a:t>grande, </a:t>
            </a:r>
            <a:r>
              <a:rPr sz="1200" dirty="0">
                <a:latin typeface="Times New Roman"/>
                <a:cs typeface="Times New Roman"/>
              </a:rPr>
              <a:t>è talvolta </a:t>
            </a:r>
            <a:r>
              <a:rPr sz="1200" spc="-5" dirty="0">
                <a:latin typeface="Times New Roman"/>
                <a:cs typeface="Times New Roman"/>
              </a:rPr>
              <a:t>opportuno provvedere </a:t>
            </a:r>
            <a:r>
              <a:rPr sz="1200" dirty="0">
                <a:latin typeface="Times New Roman"/>
                <a:cs typeface="Times New Roman"/>
              </a:rPr>
              <a:t>un tipo </a:t>
            </a:r>
            <a:r>
              <a:rPr sz="1200" spc="-5" dirty="0">
                <a:latin typeface="Times New Roman"/>
                <a:cs typeface="Times New Roman"/>
              </a:rPr>
              <a:t>mortale 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attraversare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facilmente</a:t>
            </a:r>
            <a:endParaRPr sz="1200">
              <a:latin typeface="Times New Roman"/>
              <a:cs typeface="Times New Roman"/>
            </a:endParaRPr>
          </a:p>
          <a:p>
            <a:pPr marL="76200" marR="3536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l’atmosfera. Questi </a:t>
            </a:r>
            <a:r>
              <a:rPr sz="1200" dirty="0">
                <a:latin typeface="Times New Roman"/>
                <a:cs typeface="Times New Roman"/>
              </a:rPr>
              <a:t>navigatori </a:t>
            </a:r>
            <a:r>
              <a:rPr sz="1200" spc="-5" dirty="0">
                <a:latin typeface="Times New Roman"/>
                <a:cs typeface="Times New Roman"/>
              </a:rPr>
              <a:t>aerei appaiono </a:t>
            </a:r>
            <a:r>
              <a:rPr sz="1200" dirty="0">
                <a:latin typeface="Times New Roman"/>
                <a:cs typeface="Times New Roman"/>
              </a:rPr>
              <a:t>talvolta tra i gruppi </a:t>
            </a:r>
            <a:r>
              <a:rPr sz="1200" spc="-5" dirty="0">
                <a:latin typeface="Times New Roman"/>
                <a:cs typeface="Times New Roman"/>
              </a:rPr>
              <a:t>acquatico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terrestre </a:t>
            </a:r>
            <a:r>
              <a:rPr sz="1200" dirty="0">
                <a:latin typeface="Times New Roman"/>
                <a:cs typeface="Times New Roman"/>
              </a:rPr>
              <a:t>e vivono sempre in una </a:t>
            </a:r>
            <a:r>
              <a:rPr sz="1200" spc="-5" dirty="0">
                <a:latin typeface="Times New Roman"/>
                <a:cs typeface="Times New Roman"/>
              </a:rPr>
              <a:t>certa misura sul  </a:t>
            </a:r>
            <a:r>
              <a:rPr sz="1200" dirty="0">
                <a:latin typeface="Times New Roman"/>
                <a:cs typeface="Times New Roman"/>
              </a:rPr>
              <a:t>suolo, </a:t>
            </a:r>
            <a:r>
              <a:rPr sz="1200" spc="-5" dirty="0">
                <a:latin typeface="Times New Roman"/>
                <a:cs typeface="Times New Roman"/>
              </a:rPr>
              <a:t>evolvendosi infine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abitatori terrestri. Ma su certi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continuano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ere a </a:t>
            </a:r>
            <a:r>
              <a:rPr sz="1200" spc="-5" dirty="0">
                <a:latin typeface="Times New Roman"/>
                <a:cs typeface="Times New Roman"/>
              </a:rPr>
              <a:t>volare </a:t>
            </a:r>
            <a:r>
              <a:rPr sz="1200" dirty="0">
                <a:latin typeface="Times New Roman"/>
                <a:cs typeface="Times New Roman"/>
              </a:rPr>
              <a:t>anche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divenuti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tipo </a:t>
            </a:r>
            <a:r>
              <a:rPr sz="1200" spc="-5" dirty="0">
                <a:latin typeface="Times New Roman"/>
                <a:cs typeface="Times New Roman"/>
              </a:rPr>
              <a:t>terrestre.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5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(562.1) 49:2.17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stupefacente </a:t>
            </a:r>
            <a:r>
              <a:rPr sz="1200" dirty="0">
                <a:latin typeface="Times New Roman"/>
                <a:cs typeface="Times New Roman"/>
              </a:rPr>
              <a:t>e divertente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iniziale di una razza </a:t>
            </a:r>
            <a:r>
              <a:rPr sz="1200" spc="-5" dirty="0">
                <a:latin typeface="Times New Roman"/>
                <a:cs typeface="Times New Roman"/>
              </a:rPr>
              <a:t>primitiva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prende </a:t>
            </a:r>
            <a:r>
              <a:rPr sz="1200" spc="-5" dirty="0">
                <a:latin typeface="Times New Roman"/>
                <a:cs typeface="Times New Roman"/>
              </a:rPr>
              <a:t>forma, </a:t>
            </a:r>
            <a:r>
              <a:rPr sz="1200" dirty="0">
                <a:latin typeface="Times New Roman"/>
                <a:cs typeface="Times New Roman"/>
              </a:rPr>
              <a:t>in un  </a:t>
            </a:r>
            <a:r>
              <a:rPr sz="1200" spc="-5" dirty="0">
                <a:latin typeface="Times New Roman"/>
                <a:cs typeface="Times New Roman"/>
              </a:rPr>
              <a:t>caso nell’aria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cima </a:t>
            </a:r>
            <a:r>
              <a:rPr sz="1200" spc="-5" dirty="0">
                <a:latin typeface="Times New Roman"/>
                <a:cs typeface="Times New Roman"/>
              </a:rPr>
              <a:t>degli alberi </a:t>
            </a:r>
            <a:r>
              <a:rPr sz="1200" dirty="0">
                <a:latin typeface="Times New Roman"/>
                <a:cs typeface="Times New Roman"/>
              </a:rPr>
              <a:t>e in 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in mezzo </a:t>
            </a:r>
            <a:r>
              <a:rPr sz="1200" spc="-5" dirty="0">
                <a:latin typeface="Times New Roman"/>
                <a:cs typeface="Times New Roman"/>
              </a:rPr>
              <a:t>alle acque poco profonde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bacini tropicali riparati, 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sul  fondo, sui bordi </a:t>
            </a:r>
            <a:r>
              <a:rPr sz="1200" dirty="0">
                <a:latin typeface="Times New Roman"/>
                <a:cs typeface="Times New Roman"/>
              </a:rPr>
              <a:t>e sulle </a:t>
            </a:r>
            <a:r>
              <a:rPr sz="1200" spc="-5" dirty="0">
                <a:latin typeface="Times New Roman"/>
                <a:cs typeface="Times New Roman"/>
              </a:rPr>
              <a:t>rive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giardini marini esistenti agli albori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sfere straordinarie.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fu  un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periodo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gli </a:t>
            </a:r>
            <a:r>
              <a:rPr sz="1200" dirty="0">
                <a:latin typeface="Times New Roman"/>
                <a:cs typeface="Times New Roman"/>
              </a:rPr>
              <a:t>uomini primitivi </a:t>
            </a:r>
            <a:r>
              <a:rPr sz="1200" spc="-5" dirty="0">
                <a:latin typeface="Times New Roman"/>
                <a:cs typeface="Times New Roman"/>
              </a:rPr>
              <a:t>preservarono </a:t>
            </a:r>
            <a:r>
              <a:rPr sz="1200" dirty="0">
                <a:latin typeface="Times New Roman"/>
                <a:cs typeface="Times New Roman"/>
              </a:rPr>
              <a:t>se stessi e </a:t>
            </a:r>
            <a:r>
              <a:rPr sz="1200" spc="-5" dirty="0">
                <a:latin typeface="Times New Roman"/>
                <a:cs typeface="Times New Roman"/>
              </a:rPr>
              <a:t>fecero progredire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primitiva </a:t>
            </a:r>
            <a:r>
              <a:rPr sz="1200" spc="5" dirty="0">
                <a:latin typeface="Times New Roman"/>
                <a:cs typeface="Times New Roman"/>
              </a:rPr>
              <a:t>vivendo  </a:t>
            </a:r>
            <a:r>
              <a:rPr sz="1200" spc="-5" dirty="0">
                <a:latin typeface="Times New Roman"/>
                <a:cs typeface="Times New Roman"/>
              </a:rPr>
              <a:t>prevalentemente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cima agli </a:t>
            </a:r>
            <a:r>
              <a:rPr sz="1200" dirty="0">
                <a:latin typeface="Times New Roman"/>
                <a:cs typeface="Times New Roman"/>
              </a:rPr>
              <a:t>alberi, </a:t>
            </a:r>
            <a:r>
              <a:rPr sz="1200" spc="-5" dirty="0">
                <a:latin typeface="Times New Roman"/>
                <a:cs typeface="Times New Roman"/>
              </a:rPr>
              <a:t>come fecero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lontani antenati arboricoli.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avete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piccolissimi mammiferi (i pipistrelli) che sono dei navigatori aerei, </a:t>
            </a:r>
            <a:r>
              <a:rPr sz="1200" dirty="0">
                <a:latin typeface="Times New Roman"/>
                <a:cs typeface="Times New Roman"/>
              </a:rPr>
              <a:t>e le vostre foche e balene di habitat </a:t>
            </a:r>
            <a:r>
              <a:rPr sz="1200" spc="-5" dirty="0">
                <a:latin typeface="Times New Roman"/>
                <a:cs typeface="Times New Roman"/>
              </a:rPr>
              <a:t>marino sono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anch’esse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dell’ordine dei</a:t>
            </a:r>
            <a:r>
              <a:rPr sz="1200" dirty="0">
                <a:latin typeface="Times New Roman"/>
                <a:cs typeface="Times New Roman"/>
              </a:rPr>
              <a:t> mammiferi.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1659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555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(562.2) 49:2.18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tipi </a:t>
            </a:r>
            <a:r>
              <a:rPr sz="1200" spc="-5" dirty="0">
                <a:latin typeface="Times New Roman"/>
                <a:cs typeface="Times New Roman"/>
              </a:rPr>
              <a:t>elementali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il sette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acquatici,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aerei, </a:t>
            </a:r>
            <a:r>
              <a:rPr sz="1200" dirty="0">
                <a:latin typeface="Times New Roman"/>
                <a:cs typeface="Times New Roman"/>
              </a:rPr>
              <a:t>il settanta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terrestri, ed  il </a:t>
            </a:r>
            <a:r>
              <a:rPr sz="1200" spc="-5" dirty="0">
                <a:latin typeface="Times New Roman"/>
                <a:cs typeface="Times New Roman"/>
              </a:rPr>
              <a:t>tredici per cento </a:t>
            </a:r>
            <a:r>
              <a:rPr sz="1200" dirty="0">
                <a:latin typeface="Times New Roman"/>
                <a:cs typeface="Times New Roman"/>
              </a:rPr>
              <a:t>tipi combinati </a:t>
            </a:r>
            <a:r>
              <a:rPr sz="1200" spc="-5" dirty="0">
                <a:latin typeface="Times New Roman"/>
                <a:cs typeface="Times New Roman"/>
              </a:rPr>
              <a:t>aeroterrestri. Ma queste modificazioni delle creature intelligenti </a:t>
            </a:r>
            <a:r>
              <a:rPr sz="1200" dirty="0">
                <a:latin typeface="Times New Roman"/>
                <a:cs typeface="Times New Roman"/>
              </a:rPr>
              <a:t>primitive non sono né </a:t>
            </a:r>
            <a:r>
              <a:rPr sz="1200" spc="-5" dirty="0">
                <a:latin typeface="Times New Roman"/>
                <a:cs typeface="Times New Roman"/>
              </a:rPr>
              <a:t>pesci  </a:t>
            </a:r>
            <a:r>
              <a:rPr sz="1200" dirty="0">
                <a:latin typeface="Times New Roman"/>
                <a:cs typeface="Times New Roman"/>
              </a:rPr>
              <a:t>umani né </a:t>
            </a:r>
            <a:r>
              <a:rPr sz="1200" spc="-5" dirty="0">
                <a:latin typeface="Times New Roman"/>
                <a:cs typeface="Times New Roman"/>
              </a:rPr>
              <a:t>uccelli umani. </a:t>
            </a:r>
            <a:r>
              <a:rPr sz="1200" dirty="0">
                <a:latin typeface="Times New Roman"/>
                <a:cs typeface="Times New Roman"/>
              </a:rPr>
              <a:t>Sono tipi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preumani,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superpesci </a:t>
            </a:r>
            <a:r>
              <a:rPr sz="1200" dirty="0">
                <a:latin typeface="Times New Roman"/>
                <a:cs typeface="Times New Roman"/>
              </a:rPr>
              <a:t>né uccelli </a:t>
            </a:r>
            <a:r>
              <a:rPr sz="1200" spc="-5" dirty="0">
                <a:latin typeface="Times New Roman"/>
                <a:cs typeface="Times New Roman"/>
              </a:rPr>
              <a:t>migliorati,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nettamente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2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(562.3) 49:2.19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 tipi </a:t>
            </a:r>
            <a:r>
              <a:rPr sz="1200" i="1" spc="-5" dirty="0">
                <a:latin typeface="Times New Roman"/>
                <a:cs typeface="Times New Roman"/>
              </a:rPr>
              <a:t>gravitazionali. </a:t>
            </a:r>
            <a:r>
              <a:rPr sz="1200" spc="-5" dirty="0">
                <a:latin typeface="Times New Roman"/>
                <a:cs typeface="Times New Roman"/>
              </a:rPr>
              <a:t>Per modificazione del modello creativo, gli esseri intelligenti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costruiti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da poter  </a:t>
            </a:r>
            <a:r>
              <a:rPr sz="1200" spc="-5" dirty="0">
                <a:latin typeface="Times New Roman"/>
                <a:cs typeface="Times New Roman"/>
              </a:rPr>
              <a:t>funzionare liberamente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sfere sia </a:t>
            </a:r>
            <a:r>
              <a:rPr sz="1200" dirty="0">
                <a:latin typeface="Times New Roman"/>
                <a:cs typeface="Times New Roman"/>
              </a:rPr>
              <a:t>più piccole che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trovandosi </a:t>
            </a:r>
            <a:r>
              <a:rPr sz="1200" spc="-5" dirty="0">
                <a:latin typeface="Times New Roman"/>
                <a:cs typeface="Times New Roman"/>
              </a:rPr>
              <a:t>così adattati,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misura, alla gravità </a:t>
            </a:r>
            <a:r>
              <a:rPr sz="1200" dirty="0">
                <a:latin typeface="Times New Roman"/>
                <a:cs typeface="Times New Roman"/>
              </a:rPr>
              <a:t>di quei  </a:t>
            </a:r>
            <a:r>
              <a:rPr sz="1200" spc="-5" dirty="0">
                <a:latin typeface="Times New Roman"/>
                <a:cs typeface="Times New Roman"/>
              </a:rPr>
              <a:t>pianeti che </a:t>
            </a:r>
            <a:r>
              <a:rPr sz="1200" dirty="0">
                <a:latin typeface="Times New Roman"/>
                <a:cs typeface="Times New Roman"/>
              </a:rPr>
              <a:t>non sono di dimensione e </a:t>
            </a:r>
            <a:r>
              <a:rPr sz="1200" spc="-5" dirty="0">
                <a:latin typeface="Times New Roman"/>
                <a:cs typeface="Times New Roman"/>
              </a:rPr>
              <a:t>densità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(562.4) 49:2.20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di mortali sono di </a:t>
            </a:r>
            <a:r>
              <a:rPr sz="1200" spc="-5" dirty="0">
                <a:latin typeface="Times New Roman"/>
                <a:cs typeface="Times New Roman"/>
              </a:rPr>
              <a:t>varia altezza; </a:t>
            </a:r>
            <a:r>
              <a:rPr sz="1200" dirty="0">
                <a:latin typeface="Times New Roman"/>
                <a:cs typeface="Times New Roman"/>
              </a:rPr>
              <a:t>la media 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di poco più di due </a:t>
            </a:r>
            <a:r>
              <a:rPr sz="1200" spc="-5" dirty="0">
                <a:latin typeface="Times New Roman"/>
                <a:cs typeface="Times New Roman"/>
              </a:rPr>
              <a:t>metri.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dei pianeti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sono popolati da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circa settantacinque centimetri.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statura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va da </a:t>
            </a:r>
            <a:r>
              <a:rPr sz="1200" spc="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minimo,  </a:t>
            </a:r>
            <a:r>
              <a:rPr sz="1200" spc="-5" dirty="0">
                <a:latin typeface="Times New Roman"/>
                <a:cs typeface="Times New Roman"/>
              </a:rPr>
              <a:t>passando per </a:t>
            </a:r>
            <a:r>
              <a:rPr sz="1200" dirty="0">
                <a:latin typeface="Times New Roman"/>
                <a:cs typeface="Times New Roman"/>
              </a:rPr>
              <a:t>le razze mediane </a:t>
            </a:r>
            <a:r>
              <a:rPr sz="1200" spc="-5" dirty="0">
                <a:latin typeface="Times New Roman"/>
                <a:cs typeface="Times New Roman"/>
              </a:rPr>
              <a:t>sui pianeti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taglia media,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tre metri sulle </a:t>
            </a:r>
            <a:r>
              <a:rPr sz="1200" spc="-5" dirty="0">
                <a:latin typeface="Times New Roman"/>
                <a:cs typeface="Times New Roman"/>
              </a:rPr>
              <a:t>sfere abitate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 esiste </a:t>
            </a:r>
            <a:r>
              <a:rPr sz="1200" dirty="0">
                <a:latin typeface="Times New Roman"/>
                <a:cs typeface="Times New Roman"/>
              </a:rPr>
              <a:t>solo  una razza 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un metro e </a:t>
            </a:r>
            <a:r>
              <a:rPr sz="1200" spc="-5" dirty="0">
                <a:latin typeface="Times New Roman"/>
                <a:cs typeface="Times New Roman"/>
              </a:rPr>
              <a:t>venti </a:t>
            </a:r>
            <a:r>
              <a:rPr sz="1200" dirty="0">
                <a:latin typeface="Times New Roman"/>
                <a:cs typeface="Times New Roman"/>
              </a:rPr>
              <a:t>di altezza.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venti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dei mondi abitati di Satania è popolato da mortali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tipo  </a:t>
            </a:r>
            <a:r>
              <a:rPr sz="1200" spc="-5" dirty="0">
                <a:latin typeface="Times New Roman"/>
                <a:cs typeface="Times New Roman"/>
              </a:rPr>
              <a:t>gravitazionale modificato che abitano </a:t>
            </a:r>
            <a:r>
              <a:rPr sz="1200" dirty="0">
                <a:latin typeface="Times New Roman"/>
                <a:cs typeface="Times New Roman"/>
              </a:rPr>
              <a:t>i pianeti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quelli più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piccoli.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(562.5) 49:2.21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 tipi </a:t>
            </a:r>
            <a:r>
              <a:rPr sz="1200" i="1" spc="-5" dirty="0">
                <a:latin typeface="Times New Roman"/>
                <a:cs typeface="Times New Roman"/>
              </a:rPr>
              <a:t>termici.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5" dirty="0">
                <a:latin typeface="Times New Roman"/>
                <a:cs typeface="Times New Roman"/>
              </a:rPr>
              <a:t>creare degli esseri viventi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resistere </a:t>
            </a:r>
            <a:r>
              <a:rPr sz="1200" dirty="0">
                <a:latin typeface="Times New Roman"/>
                <a:cs typeface="Times New Roman"/>
              </a:rPr>
              <a:t>a temperature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molto più </a:t>
            </a:r>
            <a:r>
              <a:rPr sz="1200" spc="-5" dirty="0">
                <a:latin typeface="Times New Roman"/>
                <a:cs typeface="Times New Roman"/>
              </a:rPr>
              <a:t>elevate che </a:t>
            </a:r>
            <a:r>
              <a:rPr sz="1200" dirty="0">
                <a:latin typeface="Times New Roman"/>
                <a:cs typeface="Times New Roman"/>
              </a:rPr>
              <a:t>molto  più </a:t>
            </a:r>
            <a:r>
              <a:rPr sz="1200" spc="-5" dirty="0">
                <a:latin typeface="Times New Roman"/>
                <a:cs typeface="Times New Roman"/>
              </a:rPr>
              <a:t>basse rispetto alla gamma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Urantia. 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ordini distinti di esseri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classificazione riferita  ai loro meccanismi termoregolatori.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scala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il </a:t>
            </a:r>
            <a:r>
              <a:rPr sz="1200" spc="-5" dirty="0">
                <a:latin typeface="Times New Roman"/>
                <a:cs typeface="Times New Roman"/>
              </a:rPr>
              <a:t>numero tre.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trenta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dei mondi 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è  popolato da razze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termici modificati.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per cento appartiene alla gamma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temperature </a:t>
            </a:r>
            <a:r>
              <a:rPr sz="1200" dirty="0">
                <a:latin typeface="Times New Roman"/>
                <a:cs typeface="Times New Roman"/>
              </a:rPr>
              <a:t>più elevate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diciotto </a:t>
            </a:r>
            <a:r>
              <a:rPr sz="1200" spc="-5" dirty="0">
                <a:latin typeface="Times New Roman"/>
                <a:cs typeface="Times New Roman"/>
              </a:rPr>
              <a:t>per  cento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più basse, </a:t>
            </a:r>
            <a:r>
              <a:rPr sz="1200" spc="-5" dirty="0">
                <a:latin typeface="Times New Roman"/>
                <a:cs typeface="Times New Roman"/>
              </a:rPr>
              <a:t>comparate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Urantiani </a:t>
            </a:r>
            <a:r>
              <a:rPr sz="1200" dirty="0">
                <a:latin typeface="Times New Roman"/>
                <a:cs typeface="Times New Roman"/>
              </a:rPr>
              <a:t>che sono nel </a:t>
            </a:r>
            <a:r>
              <a:rPr sz="1200" spc="-5" dirty="0">
                <a:latin typeface="Times New Roman"/>
                <a:cs typeface="Times New Roman"/>
              </a:rPr>
              <a:t>gruppo delle temperature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medie.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96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(562.6) 49:2.22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 tipi </a:t>
            </a:r>
            <a:r>
              <a:rPr sz="1200" i="1" spc="-5" dirty="0">
                <a:latin typeface="Times New Roman"/>
                <a:cs typeface="Times New Roman"/>
              </a:rPr>
              <a:t>elettrici.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elettrico, </a:t>
            </a:r>
            <a:r>
              <a:rPr sz="1200" spc="-5" dirty="0">
                <a:latin typeface="Times New Roman"/>
                <a:cs typeface="Times New Roman"/>
              </a:rPr>
              <a:t>magnetico ed </a:t>
            </a:r>
            <a:r>
              <a:rPr sz="1200" dirty="0">
                <a:latin typeface="Times New Roman"/>
                <a:cs typeface="Times New Roman"/>
              </a:rPr>
              <a:t>elettronico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varia considerevolmente. Esistono dieci  </a:t>
            </a:r>
            <a:r>
              <a:rPr sz="1200" dirty="0">
                <a:latin typeface="Times New Roman"/>
                <a:cs typeface="Times New Roman"/>
              </a:rPr>
              <a:t>modelli di </a:t>
            </a:r>
            <a:r>
              <a:rPr sz="1200" spc="-5" dirty="0">
                <a:latin typeface="Times New Roman"/>
                <a:cs typeface="Times New Roman"/>
              </a:rPr>
              <a:t>esseri mortali variamente formati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resistere alla differente energia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sfere. Queste dieci varietà </a:t>
            </a:r>
            <a:r>
              <a:rPr sz="1200" dirty="0">
                <a:latin typeface="Times New Roman"/>
                <a:cs typeface="Times New Roman"/>
              </a:rPr>
              <a:t>reagiscono anche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67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715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modi </a:t>
            </a:r>
            <a:r>
              <a:rPr sz="1200" spc="-5" dirty="0">
                <a:latin typeface="Times New Roman"/>
                <a:cs typeface="Times New Roman"/>
              </a:rPr>
              <a:t>leggermente diversi ai raggi chimici </a:t>
            </a:r>
            <a:r>
              <a:rPr sz="1200" dirty="0">
                <a:latin typeface="Times New Roman"/>
                <a:cs typeface="Times New Roman"/>
              </a:rPr>
              <a:t>della luce </a:t>
            </a:r>
            <a:r>
              <a:rPr sz="1200" spc="-5" dirty="0">
                <a:latin typeface="Times New Roman"/>
                <a:cs typeface="Times New Roman"/>
              </a:rPr>
              <a:t>solare ordinaria. Ma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piccole varianti </a:t>
            </a:r>
            <a:r>
              <a:rPr sz="1200" dirty="0">
                <a:latin typeface="Times New Roman"/>
                <a:cs typeface="Times New Roman"/>
              </a:rPr>
              <a:t>fisiche non incidono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nulla sulla  vita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(562.7) 49:2.23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elettrici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mortali, </a:t>
            </a:r>
            <a:r>
              <a:rPr sz="1200" dirty="0">
                <a:latin typeface="Times New Roman"/>
                <a:cs typeface="Times New Roman"/>
              </a:rPr>
              <a:t>quasi il ventitré </a:t>
            </a:r>
            <a:r>
              <a:rPr sz="1200" spc="-5" dirty="0">
                <a:latin typeface="Times New Roman"/>
                <a:cs typeface="Times New Roman"/>
              </a:rPr>
              <a:t>per cento appartiene alla </a:t>
            </a:r>
            <a:r>
              <a:rPr sz="1200" dirty="0">
                <a:latin typeface="Times New Roman"/>
                <a:cs typeface="Times New Roman"/>
              </a:rPr>
              <a:t>classe numero </a:t>
            </a:r>
            <a:r>
              <a:rPr sz="1200" spc="-5" dirty="0">
                <a:latin typeface="Times New Roman"/>
                <a:cs typeface="Times New Roman"/>
              </a:rPr>
              <a:t>quattro, </a:t>
            </a:r>
            <a:r>
              <a:rPr sz="1200" dirty="0">
                <a:latin typeface="Times New Roman"/>
                <a:cs typeface="Times New Roman"/>
              </a:rPr>
              <a:t>il tipo d’esistenza  di </a:t>
            </a:r>
            <a:r>
              <a:rPr sz="1200" spc="-5" dirty="0">
                <a:latin typeface="Times New Roman"/>
                <a:cs typeface="Times New Roman"/>
              </a:rPr>
              <a:t>Urantia. Questi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distribuiti, in </a:t>
            </a:r>
            <a:r>
              <a:rPr sz="1200" spc="-5" dirty="0">
                <a:latin typeface="Times New Roman"/>
                <a:cs typeface="Times New Roman"/>
              </a:rPr>
              <a:t>percentuali arrotondate, come segue: numero </a:t>
            </a:r>
            <a:r>
              <a:rPr sz="1200" dirty="0">
                <a:latin typeface="Times New Roman"/>
                <a:cs typeface="Times New Roman"/>
              </a:rPr>
              <a:t>1, uno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cento;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2, due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cento; 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3,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per cento;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4, </a:t>
            </a:r>
            <a:r>
              <a:rPr sz="1200" spc="-5" dirty="0">
                <a:latin typeface="Times New Roman"/>
                <a:cs typeface="Times New Roman"/>
              </a:rPr>
              <a:t>ventitré per cento; numero </a:t>
            </a:r>
            <a:r>
              <a:rPr sz="1200" dirty="0">
                <a:latin typeface="Times New Roman"/>
                <a:cs typeface="Times New Roman"/>
              </a:rPr>
              <a:t>5, ventisette </a:t>
            </a:r>
            <a:r>
              <a:rPr sz="1200" spc="-5" dirty="0">
                <a:latin typeface="Times New Roman"/>
                <a:cs typeface="Times New Roman"/>
              </a:rPr>
              <a:t>per cento; </a:t>
            </a:r>
            <a:r>
              <a:rPr sz="1200" dirty="0">
                <a:latin typeface="Times New Roman"/>
                <a:cs typeface="Times New Roman"/>
              </a:rPr>
              <a:t>numero 6, </a:t>
            </a:r>
            <a:r>
              <a:rPr sz="1200" spc="-5" dirty="0">
                <a:latin typeface="Times New Roman"/>
                <a:cs typeface="Times New Roman"/>
              </a:rPr>
              <a:t>ventiquattro per cento; </a:t>
            </a:r>
            <a:r>
              <a:rPr sz="1200" dirty="0">
                <a:latin typeface="Times New Roman"/>
                <a:cs typeface="Times New Roman"/>
              </a:rPr>
              <a:t>numero  7, otto </a:t>
            </a:r>
            <a:r>
              <a:rPr sz="1200" spc="-5" dirty="0">
                <a:latin typeface="Times New Roman"/>
                <a:cs typeface="Times New Roman"/>
              </a:rPr>
              <a:t>per cento; numero </a:t>
            </a:r>
            <a:r>
              <a:rPr sz="1200" dirty="0">
                <a:latin typeface="Times New Roman"/>
                <a:cs typeface="Times New Roman"/>
              </a:rPr>
              <a:t>8, </a:t>
            </a:r>
            <a:r>
              <a:rPr sz="1200" spc="-5" dirty="0">
                <a:latin typeface="Times New Roman"/>
                <a:cs typeface="Times New Roman"/>
              </a:rPr>
              <a:t>cinque per cento; numero </a:t>
            </a:r>
            <a:r>
              <a:rPr sz="1200" dirty="0">
                <a:latin typeface="Times New Roman"/>
                <a:cs typeface="Times New Roman"/>
              </a:rPr>
              <a:t>9, tre per </a:t>
            </a:r>
            <a:r>
              <a:rPr sz="1200" spc="-5" dirty="0">
                <a:latin typeface="Times New Roman"/>
                <a:cs typeface="Times New Roman"/>
              </a:rPr>
              <a:t>cento; numero </a:t>
            </a:r>
            <a:r>
              <a:rPr sz="1200" dirty="0">
                <a:latin typeface="Times New Roman"/>
                <a:cs typeface="Times New Roman"/>
              </a:rPr>
              <a:t>10, due per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77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(563.1) 49:2.24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 tipi </a:t>
            </a:r>
            <a:r>
              <a:rPr sz="1200" i="1" spc="-5" dirty="0">
                <a:latin typeface="Times New Roman"/>
                <a:cs typeface="Times New Roman"/>
              </a:rPr>
              <a:t>energizzanti. </a:t>
            </a:r>
            <a:r>
              <a:rPr sz="1200" dirty="0">
                <a:latin typeface="Times New Roman"/>
                <a:cs typeface="Times New Roman"/>
              </a:rPr>
              <a:t>I mondi non sono tutti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nel modo di </a:t>
            </a:r>
            <a:r>
              <a:rPr sz="1200" spc="-5" dirty="0">
                <a:latin typeface="Times New Roman"/>
                <a:cs typeface="Times New Roman"/>
              </a:rPr>
              <a:t>assorbire energia. Non </a:t>
            </a:r>
            <a:r>
              <a:rPr sz="1200" dirty="0">
                <a:latin typeface="Times New Roman"/>
                <a:cs typeface="Times New Roman"/>
              </a:rPr>
              <a:t>tutti i mondi abitati hanno </a:t>
            </a:r>
            <a:r>
              <a:rPr sz="1200" spc="-1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oceano atmosferico </a:t>
            </a:r>
            <a:r>
              <a:rPr sz="1200" dirty="0">
                <a:latin typeface="Times New Roman"/>
                <a:cs typeface="Times New Roman"/>
              </a:rPr>
              <a:t>adatto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scambio di </a:t>
            </a:r>
            <a:r>
              <a:rPr sz="1200" spc="-10" dirty="0">
                <a:latin typeface="Times New Roman"/>
                <a:cs typeface="Times New Roman"/>
              </a:rPr>
              <a:t>gas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respirazione come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presente su Urantia. Durante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iniziale e  </a:t>
            </a:r>
            <a:r>
              <a:rPr sz="1200" spc="-5" dirty="0">
                <a:latin typeface="Times New Roman"/>
                <a:cs typeface="Times New Roman"/>
              </a:rPr>
              <a:t>quello finale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pianeti, esseri </a:t>
            </a:r>
            <a:r>
              <a:rPr sz="1200" dirty="0">
                <a:latin typeface="Times New Roman"/>
                <a:cs typeface="Times New Roman"/>
              </a:rPr>
              <a:t>del vostro ordine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non potrebbero </a:t>
            </a:r>
            <a:r>
              <a:rPr sz="1200" spc="-5" dirty="0">
                <a:latin typeface="Times New Roman"/>
                <a:cs typeface="Times New Roman"/>
              </a:rPr>
              <a:t>esistere.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respiratorio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 molto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o molto </a:t>
            </a:r>
            <a:r>
              <a:rPr sz="1200" spc="-5" dirty="0">
                <a:latin typeface="Times New Roman"/>
                <a:cs typeface="Times New Roman"/>
              </a:rPr>
              <a:t>basso, </a:t>
            </a:r>
            <a:r>
              <a:rPr sz="1200" dirty="0">
                <a:latin typeface="Times New Roman"/>
                <a:cs typeface="Times New Roman"/>
              </a:rPr>
              <a:t>ma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preliminari alla vita intelligente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adeguate,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88900" marR="908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stabiliscono spesso su </a:t>
            </a:r>
            <a:r>
              <a:rPr sz="1200" dirty="0">
                <a:latin typeface="Times New Roman"/>
                <a:cs typeface="Times New Roman"/>
              </a:rPr>
              <a:t>tali mondi una </a:t>
            </a:r>
            <a:r>
              <a:rPr sz="1200" spc="-5" dirty="0">
                <a:latin typeface="Times New Roman"/>
                <a:cs typeface="Times New Roman"/>
              </a:rPr>
              <a:t>forma modificata d’esistenza mortale, esseri </a:t>
            </a:r>
            <a:r>
              <a:rPr sz="1200" dirty="0">
                <a:latin typeface="Times New Roman"/>
                <a:cs typeface="Times New Roman"/>
              </a:rPr>
              <a:t>che hanno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effettuare gli </a:t>
            </a:r>
            <a:r>
              <a:rPr sz="1200" dirty="0">
                <a:latin typeface="Times New Roman"/>
                <a:cs typeface="Times New Roman"/>
              </a:rPr>
              <a:t>scambi dei  loro </a:t>
            </a:r>
            <a:r>
              <a:rPr sz="1200" spc="-5" dirty="0">
                <a:latin typeface="Times New Roman"/>
                <a:cs typeface="Times New Roman"/>
              </a:rPr>
              <a:t>processi </a:t>
            </a:r>
            <a:r>
              <a:rPr sz="1200" dirty="0">
                <a:latin typeface="Times New Roman"/>
                <a:cs typeface="Times New Roman"/>
              </a:rPr>
              <a:t>vitali </a:t>
            </a:r>
            <a:r>
              <a:rPr sz="1200" spc="-5" dirty="0">
                <a:latin typeface="Times New Roman"/>
                <a:cs typeface="Times New Roman"/>
              </a:rPr>
              <a:t>utilizzando direttamente l’energia </a:t>
            </a:r>
            <a:r>
              <a:rPr sz="1200" dirty="0">
                <a:latin typeface="Times New Roman"/>
                <a:cs typeface="Times New Roman"/>
              </a:rPr>
              <a:t>della luce 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trasmutazioni dirette del potere dei Controllori Fisici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5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(563.2) 49:2.25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sei tipi differenti </a:t>
            </a:r>
            <a:r>
              <a:rPr sz="1200" dirty="0">
                <a:latin typeface="Times New Roman"/>
                <a:cs typeface="Times New Roman"/>
              </a:rPr>
              <a:t>di nutrizione </a:t>
            </a:r>
            <a:r>
              <a:rPr sz="1200" spc="-5" dirty="0">
                <a:latin typeface="Times New Roman"/>
                <a:cs typeface="Times New Roman"/>
              </a:rPr>
              <a:t>animale ed </a:t>
            </a:r>
            <a:r>
              <a:rPr sz="1200" dirty="0">
                <a:latin typeface="Times New Roman"/>
                <a:cs typeface="Times New Roman"/>
              </a:rPr>
              <a:t>umana: i </a:t>
            </a:r>
            <a:r>
              <a:rPr sz="1200" spc="-5" dirty="0">
                <a:latin typeface="Times New Roman"/>
                <a:cs typeface="Times New Roman"/>
              </a:rPr>
              <a:t>subrespiratori impiegano </a:t>
            </a:r>
            <a:r>
              <a:rPr sz="1200" dirty="0">
                <a:latin typeface="Times New Roman"/>
                <a:cs typeface="Times New Roman"/>
              </a:rPr>
              <a:t>il primo tipo di </a:t>
            </a:r>
            <a:r>
              <a:rPr sz="1200" spc="-5" dirty="0">
                <a:latin typeface="Times New Roman"/>
                <a:cs typeface="Times New Roman"/>
              </a:rPr>
              <a:t>nutrizione, </a:t>
            </a:r>
            <a:r>
              <a:rPr sz="1200" dirty="0">
                <a:latin typeface="Times New Roman"/>
                <a:cs typeface="Times New Roman"/>
              </a:rPr>
              <a:t>gli  </a:t>
            </a:r>
            <a:r>
              <a:rPr sz="1200" spc="-5" dirty="0">
                <a:latin typeface="Times New Roman"/>
                <a:cs typeface="Times New Roman"/>
              </a:rPr>
              <a:t>abitatori marini </a:t>
            </a:r>
            <a:r>
              <a:rPr sz="1200" dirty="0">
                <a:latin typeface="Times New Roman"/>
                <a:cs typeface="Times New Roman"/>
              </a:rPr>
              <a:t>il secondo, i </a:t>
            </a:r>
            <a:r>
              <a:rPr sz="1200" spc="-5" dirty="0">
                <a:latin typeface="Times New Roman"/>
                <a:cs typeface="Times New Roman"/>
              </a:rPr>
              <a:t>mediorespiratori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terzo, come su Urantia.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superrespiratori </a:t>
            </a:r>
            <a:r>
              <a:rPr sz="1200" dirty="0">
                <a:latin typeface="Times New Roman"/>
                <a:cs typeface="Times New Roman"/>
              </a:rPr>
              <a:t>impiegano il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tipo di assorbimento  </a:t>
            </a:r>
            <a:r>
              <a:rPr sz="1200" spc="-5" dirty="0">
                <a:latin typeface="Times New Roman"/>
                <a:cs typeface="Times New Roman"/>
              </a:rPr>
              <a:t>d’energia, mentre </a:t>
            </a:r>
            <a:r>
              <a:rPr sz="1200" dirty="0">
                <a:latin typeface="Times New Roman"/>
                <a:cs typeface="Times New Roman"/>
              </a:rPr>
              <a:t>i non </a:t>
            </a:r>
            <a:r>
              <a:rPr sz="1200" spc="-5" dirty="0">
                <a:latin typeface="Times New Roman"/>
                <a:cs typeface="Times New Roman"/>
              </a:rPr>
              <a:t>respiratori </a:t>
            </a:r>
            <a:r>
              <a:rPr sz="1200" dirty="0">
                <a:latin typeface="Times New Roman"/>
                <a:cs typeface="Times New Roman"/>
              </a:rPr>
              <a:t>utilizzano il </a:t>
            </a:r>
            <a:r>
              <a:rPr sz="1200" spc="-5" dirty="0">
                <a:latin typeface="Times New Roman"/>
                <a:cs typeface="Times New Roman"/>
              </a:rPr>
              <a:t>quinto ordine </a:t>
            </a:r>
            <a:r>
              <a:rPr sz="1200" dirty="0">
                <a:latin typeface="Times New Roman"/>
                <a:cs typeface="Times New Roman"/>
              </a:rPr>
              <a:t>di nutrizione e </a:t>
            </a:r>
            <a:r>
              <a:rPr sz="1200" spc="-5" dirty="0">
                <a:latin typeface="Times New Roman"/>
                <a:cs typeface="Times New Roman"/>
              </a:rPr>
              <a:t>d’energia.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sesta </a:t>
            </a:r>
            <a:r>
              <a:rPr sz="1200" dirty="0">
                <a:latin typeface="Times New Roman"/>
                <a:cs typeface="Times New Roman"/>
              </a:rPr>
              <a:t>tecnica di assorbimento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è  limitata </a:t>
            </a:r>
            <a:r>
              <a:rPr sz="1200" spc="-5" dirty="0">
                <a:latin typeface="Times New Roman"/>
                <a:cs typeface="Times New Roman"/>
              </a:rPr>
              <a:t>alle creature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55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(563.3) 49:2.26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 tipi non </a:t>
            </a:r>
            <a:r>
              <a:rPr sz="1200" i="1" spc="-5" dirty="0">
                <a:latin typeface="Times New Roman"/>
                <a:cs typeface="Times New Roman"/>
              </a:rPr>
              <a:t>denominati. </a:t>
            </a:r>
            <a:r>
              <a:rPr sz="1200" dirty="0">
                <a:latin typeface="Times New Roman"/>
                <a:cs typeface="Times New Roman"/>
              </a:rPr>
              <a:t>Esistono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varianti fisiche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planetaria,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differenze </a:t>
            </a:r>
            <a:r>
              <a:rPr sz="1200" dirty="0">
                <a:latin typeface="Times New Roman"/>
                <a:cs typeface="Times New Roman"/>
              </a:rPr>
              <a:t>sono  solo </a:t>
            </a:r>
            <a:r>
              <a:rPr sz="1200" spc="-5" dirty="0">
                <a:latin typeface="Times New Roman"/>
                <a:cs typeface="Times New Roman"/>
              </a:rPr>
              <a:t>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modificazione anatomica,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differenziazione </a:t>
            </a:r>
            <a:r>
              <a:rPr sz="1200" dirty="0">
                <a:latin typeface="Times New Roman"/>
                <a:cs typeface="Times New Roman"/>
              </a:rPr>
              <a:t>fisiologica e di </a:t>
            </a:r>
            <a:r>
              <a:rPr sz="1200" spc="-5" dirty="0">
                <a:latin typeface="Times New Roman"/>
                <a:cs typeface="Times New Roman"/>
              </a:rPr>
              <a:t>aggiustamento elettrochimico. Queste distinzioni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concernono </a:t>
            </a:r>
            <a:r>
              <a:rPr sz="1200" dirty="0">
                <a:latin typeface="Times New Roman"/>
                <a:cs typeface="Times New Roman"/>
              </a:rPr>
              <a:t>la vita intellettuale o </a:t>
            </a:r>
            <a:r>
              <a:rPr sz="1200" spc="-5" dirty="0">
                <a:latin typeface="Times New Roman"/>
                <a:cs typeface="Times New Roman"/>
              </a:rPr>
              <a:t>quella 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626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non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respiratori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(563.4) 49:3.1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</a:t>
            </a:r>
            <a:r>
              <a:rPr sz="1200" spc="-5" dirty="0">
                <a:latin typeface="Times New Roman"/>
                <a:cs typeface="Times New Roman"/>
              </a:rPr>
              <a:t>dei pianeti abitati </a:t>
            </a:r>
            <a:r>
              <a:rPr sz="1200" dirty="0">
                <a:latin typeface="Times New Roman"/>
                <a:cs typeface="Times New Roman"/>
              </a:rPr>
              <a:t>è popolata da </a:t>
            </a:r>
            <a:r>
              <a:rPr sz="1200" spc="-5" dirty="0">
                <a:latin typeface="Times New Roman"/>
                <a:cs typeface="Times New Roman"/>
              </a:rPr>
              <a:t>esseri intelligenti del </a:t>
            </a:r>
            <a:r>
              <a:rPr sz="1200" dirty="0">
                <a:latin typeface="Times New Roman"/>
                <a:cs typeface="Times New Roman"/>
              </a:rPr>
              <a:t>tipo respiratore.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ordini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mortali capaci </a:t>
            </a:r>
            <a:r>
              <a:rPr sz="1200" dirty="0">
                <a:latin typeface="Times New Roman"/>
                <a:cs typeface="Times New Roman"/>
              </a:rPr>
              <a:t>di vivere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con poca </a:t>
            </a:r>
            <a:r>
              <a:rPr sz="1200" dirty="0">
                <a:latin typeface="Times New Roman"/>
                <a:cs typeface="Times New Roman"/>
              </a:rPr>
              <a:t>aria o </a:t>
            </a:r>
            <a:r>
              <a:rPr sz="1200" spc="-5" dirty="0">
                <a:latin typeface="Times New Roman"/>
                <a:cs typeface="Times New Roman"/>
              </a:rPr>
              <a:t>privi d’aria. </a:t>
            </a:r>
            <a:r>
              <a:rPr sz="1200" dirty="0">
                <a:latin typeface="Times New Roman"/>
                <a:cs typeface="Times New Roman"/>
              </a:rPr>
              <a:t>Tra i mondi abitati 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questo tipo assomma a meno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per cento.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percentuale </a:t>
            </a:r>
            <a:r>
              <a:rPr sz="1200" dirty="0">
                <a:latin typeface="Times New Roman"/>
                <a:cs typeface="Times New Roman"/>
              </a:rPr>
              <a:t>è minore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per cento.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vi sono solo nove mondi di </a:t>
            </a:r>
            <a:r>
              <a:rPr sz="1200" spc="-5" dirty="0">
                <a:latin typeface="Times New Roman"/>
                <a:cs typeface="Times New Roman"/>
              </a:rPr>
              <a:t>tale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23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(563.5) 49:3.2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pochi </a:t>
            </a:r>
            <a:r>
              <a:rPr sz="1200" dirty="0">
                <a:latin typeface="Times New Roman"/>
                <a:cs typeface="Times New Roman"/>
              </a:rPr>
              <a:t>mondi abitati del </a:t>
            </a:r>
            <a:r>
              <a:rPr sz="1200" spc="-5" dirty="0">
                <a:latin typeface="Times New Roman"/>
                <a:cs typeface="Times New Roman"/>
              </a:rPr>
              <a:t>tipo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respiratore </a:t>
            </a:r>
            <a:r>
              <a:rPr sz="1200" dirty="0">
                <a:latin typeface="Times New Roman"/>
                <a:cs typeface="Times New Roman"/>
              </a:rPr>
              <a:t>in Satania </a:t>
            </a:r>
            <a:r>
              <a:rPr sz="1200" spc="-5" dirty="0">
                <a:latin typeface="Times New Roman"/>
                <a:cs typeface="Times New Roman"/>
              </a:rPr>
              <a:t>perché questa </a:t>
            </a:r>
            <a:r>
              <a:rPr sz="1200" dirty="0">
                <a:latin typeface="Times New Roman"/>
                <a:cs typeface="Times New Roman"/>
              </a:rPr>
              <a:t>sezione di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organizzata più  di </a:t>
            </a:r>
            <a:r>
              <a:rPr sz="1200" spc="-5" dirty="0">
                <a:latin typeface="Times New Roman"/>
                <a:cs typeface="Times New Roman"/>
              </a:rPr>
              <a:t>recente abbonda ancora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corpi spaziali </a:t>
            </a:r>
            <a:r>
              <a:rPr sz="1200" dirty="0">
                <a:latin typeface="Times New Roman"/>
                <a:cs typeface="Times New Roman"/>
              </a:rPr>
              <a:t>meteorici. I mondi </a:t>
            </a:r>
            <a:r>
              <a:rPr sz="1200" spc="-5" dirty="0">
                <a:latin typeface="Times New Roman"/>
                <a:cs typeface="Times New Roman"/>
              </a:rPr>
              <a:t>senza un’atmosfera </a:t>
            </a:r>
            <a:r>
              <a:rPr sz="1200" dirty="0">
                <a:latin typeface="Times New Roman"/>
                <a:cs typeface="Times New Roman"/>
              </a:rPr>
              <a:t>di frizione </a:t>
            </a:r>
            <a:r>
              <a:rPr sz="1200" spc="-5" dirty="0">
                <a:latin typeface="Times New Roman"/>
                <a:cs typeface="Times New Roman"/>
              </a:rPr>
              <a:t>protettiva </a:t>
            </a:r>
            <a:r>
              <a:rPr sz="1200" dirty="0">
                <a:latin typeface="Times New Roman"/>
                <a:cs typeface="Times New Roman"/>
              </a:rPr>
              <a:t>sono soggetti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bombardamento </a:t>
            </a:r>
            <a:r>
              <a:rPr sz="1200" dirty="0">
                <a:latin typeface="Times New Roman"/>
                <a:cs typeface="Times New Roman"/>
              </a:rPr>
              <a:t>incessante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vagabondi </a:t>
            </a:r>
            <a:r>
              <a:rPr sz="1200" dirty="0">
                <a:latin typeface="Times New Roman"/>
                <a:cs typeface="Times New Roman"/>
              </a:rPr>
              <a:t>dello spazio. </a:t>
            </a:r>
            <a:r>
              <a:rPr sz="1200" spc="-5" dirty="0">
                <a:latin typeface="Times New Roman"/>
                <a:cs typeface="Times New Roman"/>
              </a:rPr>
              <a:t>Anche alcune comete </a:t>
            </a:r>
            <a:r>
              <a:rPr sz="1200" dirty="0">
                <a:latin typeface="Times New Roman"/>
                <a:cs typeface="Times New Roman"/>
              </a:rPr>
              <a:t>sono costituite da </a:t>
            </a:r>
            <a:r>
              <a:rPr sz="1200" spc="-5" dirty="0">
                <a:latin typeface="Times New Roman"/>
                <a:cs typeface="Times New Roman"/>
              </a:rPr>
              <a:t>sciami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meteore,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normalmente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piccoli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frantumati.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36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(563.6) 49:3.3 </a:t>
            </a:r>
            <a:r>
              <a:rPr sz="1200" spc="-5" dirty="0">
                <a:latin typeface="Times New Roman"/>
                <a:cs typeface="Times New Roman"/>
              </a:rPr>
              <a:t>Milioni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milioni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meteoriti entrano quotidianamente nell’atmosfera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arrivando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velocità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320  </a:t>
            </a:r>
            <a:r>
              <a:rPr sz="1200" spc="-5" dirty="0">
                <a:latin typeface="Times New Roman"/>
                <a:cs typeface="Times New Roman"/>
              </a:rPr>
              <a:t>chilometri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secondo. Sui </a:t>
            </a:r>
            <a:r>
              <a:rPr sz="1200" dirty="0">
                <a:latin typeface="Times New Roman"/>
                <a:cs typeface="Times New Roman"/>
              </a:rPr>
              <a:t>mondi dei non </a:t>
            </a:r>
            <a:r>
              <a:rPr sz="1200" spc="-5" dirty="0">
                <a:latin typeface="Times New Roman"/>
                <a:cs typeface="Times New Roman"/>
              </a:rPr>
              <a:t>respiratori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evolute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impegnarsi </a:t>
            </a:r>
            <a:r>
              <a:rPr sz="1200" dirty="0">
                <a:latin typeface="Times New Roman"/>
                <a:cs typeface="Times New Roman"/>
              </a:rPr>
              <a:t>molto per </a:t>
            </a:r>
            <a:r>
              <a:rPr sz="1200" spc="-5" dirty="0">
                <a:latin typeface="Times New Roman"/>
                <a:cs typeface="Times New Roman"/>
              </a:rPr>
              <a:t>proteggersi dai </a:t>
            </a:r>
            <a:r>
              <a:rPr sz="1200" dirty="0">
                <a:latin typeface="Times New Roman"/>
                <a:cs typeface="Times New Roman"/>
              </a:rPr>
              <a:t>danni meteorici  </a:t>
            </a:r>
            <a:r>
              <a:rPr sz="1200" spc="-5" dirty="0">
                <a:latin typeface="Times New Roman"/>
                <a:cs typeface="Times New Roman"/>
              </a:rPr>
              <a:t>realizzando </a:t>
            </a:r>
            <a:r>
              <a:rPr sz="1200" dirty="0">
                <a:latin typeface="Times New Roman"/>
                <a:cs typeface="Times New Roman"/>
              </a:rPr>
              <a:t>installazioni </a:t>
            </a:r>
            <a:r>
              <a:rPr sz="1200" spc="-5" dirty="0">
                <a:latin typeface="Times New Roman"/>
                <a:cs typeface="Times New Roman"/>
              </a:rPr>
              <a:t>elettriche </a:t>
            </a:r>
            <a:r>
              <a:rPr sz="1200" dirty="0">
                <a:latin typeface="Times New Roman"/>
                <a:cs typeface="Times New Roman"/>
              </a:rPr>
              <a:t>che funzionano </a:t>
            </a:r>
            <a:r>
              <a:rPr sz="1200" spc="-5" dirty="0">
                <a:latin typeface="Times New Roman"/>
                <a:cs typeface="Times New Roman"/>
              </a:rPr>
              <a:t>per distruggere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deviare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meteore. Grandi </a:t>
            </a:r>
            <a:r>
              <a:rPr sz="1200" dirty="0">
                <a:latin typeface="Times New Roman"/>
                <a:cs typeface="Times New Roman"/>
              </a:rPr>
              <a:t>pericoli le </a:t>
            </a:r>
            <a:r>
              <a:rPr sz="1200" spc="-5" dirty="0">
                <a:latin typeface="Times New Roman"/>
                <a:cs typeface="Times New Roman"/>
              </a:rPr>
              <a:t>minacciano quando si  avventurano al </a:t>
            </a:r>
            <a:r>
              <a:rPr sz="1200" dirty="0">
                <a:latin typeface="Times New Roman"/>
                <a:cs typeface="Times New Roman"/>
              </a:rPr>
              <a:t>di là 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protette. Questi </a:t>
            </a:r>
            <a:r>
              <a:rPr sz="1200" dirty="0">
                <a:latin typeface="Times New Roman"/>
                <a:cs typeface="Times New Roman"/>
              </a:rPr>
              <a:t>mondi sono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anche a </a:t>
            </a:r>
            <a:r>
              <a:rPr sz="1200" spc="-5" dirty="0">
                <a:latin typeface="Times New Roman"/>
                <a:cs typeface="Times New Roman"/>
              </a:rPr>
              <a:t>disastrose </a:t>
            </a:r>
            <a:r>
              <a:rPr sz="1200" dirty="0">
                <a:latin typeface="Times New Roman"/>
                <a:cs typeface="Times New Roman"/>
              </a:rPr>
              <a:t>tempeste </a:t>
            </a:r>
            <a:r>
              <a:rPr sz="1200" spc="-5" dirty="0">
                <a:latin typeface="Times New Roman"/>
                <a:cs typeface="Times New Roman"/>
              </a:rPr>
              <a:t>elettriche </a:t>
            </a:r>
            <a:r>
              <a:rPr sz="1200" dirty="0">
                <a:latin typeface="Times New Roman"/>
                <a:cs typeface="Times New Roman"/>
              </a:rPr>
              <a:t>di natura sconosciuta 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periodi di </a:t>
            </a:r>
            <a:r>
              <a:rPr sz="1200" spc="-5" dirty="0">
                <a:latin typeface="Times New Roman"/>
                <a:cs typeface="Times New Roman"/>
              </a:rPr>
              <a:t>formidabile fluttuazione dell’energia gli </a:t>
            </a:r>
            <a:r>
              <a:rPr sz="1200" dirty="0">
                <a:latin typeface="Times New Roman"/>
                <a:cs typeface="Times New Roman"/>
              </a:rPr>
              <a:t>abitanti </a:t>
            </a:r>
            <a:r>
              <a:rPr sz="1200" spc="-5" dirty="0">
                <a:latin typeface="Times New Roman"/>
                <a:cs typeface="Times New Roman"/>
              </a:rPr>
              <a:t>devono rifugiarsi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costruzioni speciali  con isolamento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protettivo.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71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(563.7) 49:3.4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dei non </a:t>
            </a:r>
            <a:r>
              <a:rPr sz="1200" spc="-5" dirty="0">
                <a:latin typeface="Times New Roman"/>
                <a:cs typeface="Times New Roman"/>
              </a:rPr>
              <a:t>respiratori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radicalmente differente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quella esistente su </a:t>
            </a:r>
            <a:r>
              <a:rPr sz="1200" dirty="0">
                <a:latin typeface="Times New Roman"/>
                <a:cs typeface="Times New Roman"/>
              </a:rPr>
              <a:t>Urantia. I non </a:t>
            </a:r>
            <a:r>
              <a:rPr sz="1200" spc="-5" dirty="0">
                <a:latin typeface="Times New Roman"/>
                <a:cs typeface="Times New Roman"/>
              </a:rPr>
              <a:t>respiratori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mangiano cibo </a:t>
            </a:r>
            <a:r>
              <a:rPr sz="1200" dirty="0">
                <a:latin typeface="Times New Roman"/>
                <a:cs typeface="Times New Roman"/>
              </a:rPr>
              <a:t>e non bevono </a:t>
            </a:r>
            <a:r>
              <a:rPr sz="1200" spc="-5" dirty="0">
                <a:latin typeface="Times New Roman"/>
                <a:cs typeface="Times New Roman"/>
              </a:rPr>
              <a:t>acqua come fanno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reazioni </a:t>
            </a:r>
            <a:r>
              <a:rPr sz="1200" spc="-5" dirty="0">
                <a:latin typeface="Times New Roman"/>
                <a:cs typeface="Times New Roman"/>
              </a:rPr>
              <a:t>del sistema nervoso,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meccanismo regolatore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calore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metabolismo </a:t>
            </a:r>
            <a:r>
              <a:rPr sz="1200" dirty="0">
                <a:latin typeface="Times New Roman"/>
                <a:cs typeface="Times New Roman"/>
              </a:rPr>
              <a:t>di questi popoli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radicalmente </a:t>
            </a:r>
            <a:r>
              <a:rPr sz="1200" dirty="0">
                <a:latin typeface="Times New Roman"/>
                <a:cs typeface="Times New Roman"/>
              </a:rPr>
              <a:t>differenti da tali funzioni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mortali di </a:t>
            </a:r>
            <a:r>
              <a:rPr sz="1200" spc="-5" dirty="0">
                <a:latin typeface="Times New Roman"/>
                <a:cs typeface="Times New Roman"/>
              </a:rPr>
              <a:t>Urantia. Quasi </a:t>
            </a:r>
            <a:r>
              <a:rPr sz="1200" dirty="0">
                <a:latin typeface="Times New Roman"/>
                <a:cs typeface="Times New Roman"/>
              </a:rPr>
              <a:t>tutte le  azioni </a:t>
            </a:r>
            <a:r>
              <a:rPr sz="1200" spc="-5" dirty="0">
                <a:latin typeface="Times New Roman"/>
                <a:cs typeface="Times New Roman"/>
              </a:rPr>
              <a:t>vitali, salvo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riproduzione, differiscono,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di procreazione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po’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differenti.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636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 al lampo d’energia spirituale,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improvvisamente  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muta nella </a:t>
            </a:r>
            <a:r>
              <a:rPr sz="1200" spc="-5" dirty="0">
                <a:latin typeface="Times New Roman"/>
                <a:cs typeface="Times New Roman"/>
              </a:rPr>
              <a:t>personale somiglianza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trasmutante con </a:t>
            </a:r>
            <a:r>
              <a:rPr sz="1200" dirty="0">
                <a:latin typeface="Times New Roman"/>
                <a:cs typeface="Times New Roman"/>
              </a:rPr>
              <a:t>lo Spirito 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dell’Universo </a:t>
            </a:r>
            <a:r>
              <a:rPr sz="1200" dirty="0">
                <a:latin typeface="Times New Roman"/>
                <a:cs typeface="Times New Roman"/>
              </a:rPr>
              <a:t>locale acquisisce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una personale </a:t>
            </a:r>
            <a:r>
              <a:rPr sz="1200" spc="-5" dirty="0">
                <a:latin typeface="Times New Roman"/>
                <a:cs typeface="Times New Roman"/>
              </a:rPr>
              <a:t>natura permeata </a:t>
            </a:r>
            <a:r>
              <a:rPr sz="1200" dirty="0">
                <a:latin typeface="Times New Roman"/>
                <a:cs typeface="Times New Roman"/>
              </a:rPr>
              <a:t>da quella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del  Superuniverso </a:t>
            </a:r>
            <a:r>
              <a:rPr sz="1200" dirty="0">
                <a:latin typeface="Times New Roman"/>
                <a:cs typeface="Times New Roman"/>
              </a:rPr>
              <a:t>avente </a:t>
            </a:r>
            <a:r>
              <a:rPr sz="1200" spc="-5" dirty="0">
                <a:latin typeface="Times New Roman"/>
                <a:cs typeface="Times New Roman"/>
              </a:rPr>
              <a:t>giurisdizione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astronomica.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657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(375.3) 34:1.4 </a:t>
            </a:r>
            <a:r>
              <a:rPr sz="1200" spc="-5" dirty="0">
                <a:latin typeface="Times New Roman"/>
                <a:cs typeface="Times New Roman"/>
              </a:rPr>
              <a:t>Questa presenza personalizzata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Madre Creativo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è conosciuta in  </a:t>
            </a:r>
            <a:r>
              <a:rPr sz="1200" spc="-5" dirty="0">
                <a:latin typeface="Times New Roman"/>
                <a:cs typeface="Times New Roman"/>
              </a:rPr>
              <a:t>Satania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Divina Ministra. Ad ogni </a:t>
            </a:r>
            <a:r>
              <a:rPr sz="1200" dirty="0">
                <a:latin typeface="Times New Roman"/>
                <a:cs typeface="Times New Roman"/>
              </a:rPr>
              <a:t>fine pratico e </a:t>
            </a:r>
            <a:r>
              <a:rPr sz="1200" spc="-5" dirty="0">
                <a:latin typeface="Times New Roman"/>
                <a:cs typeface="Times New Roman"/>
              </a:rPr>
              <a:t>per ogni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spirituale questa manifestazione della Deità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un’entità  </a:t>
            </a:r>
            <a:r>
              <a:rPr sz="1200" spc="-5" dirty="0">
                <a:latin typeface="Times New Roman"/>
                <a:cs typeface="Times New Roman"/>
              </a:rPr>
              <a:t>divina,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spirituale. Ed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riconosciuta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considerata tale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Figlio Creatore.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grazie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localizzazione e  </a:t>
            </a:r>
            <a:r>
              <a:rPr sz="1200" spc="-5" dirty="0">
                <a:latin typeface="Times New Roman"/>
                <a:cs typeface="Times New Roman"/>
              </a:rPr>
              <a:t>personalizzazione della Terza Sorgente </a:t>
            </a:r>
            <a:r>
              <a:rPr sz="1200" dirty="0">
                <a:latin typeface="Times New Roman"/>
                <a:cs typeface="Times New Roman"/>
              </a:rPr>
              <a:t>e Centro nel nostro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 Spirito ha potuto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sottomettersi  in modo così completo </a:t>
            </a:r>
            <a:r>
              <a:rPr sz="1200" spc="-5" dirty="0">
                <a:latin typeface="Times New Roman"/>
                <a:cs typeface="Times New Roman"/>
              </a:rPr>
              <a:t>al 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Figlio si </a:t>
            </a:r>
            <a:r>
              <a:rPr sz="1200" dirty="0">
                <a:latin typeface="Times New Roman"/>
                <a:cs typeface="Times New Roman"/>
              </a:rPr>
              <a:t>è potuto a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titolo dire </a:t>
            </a:r>
            <a:r>
              <a:rPr sz="1200" spc="-5" dirty="0">
                <a:latin typeface="Times New Roman"/>
                <a:cs typeface="Times New Roman"/>
              </a:rPr>
              <a:t>che “ogni </a:t>
            </a:r>
            <a:r>
              <a:rPr sz="1200" dirty="0">
                <a:latin typeface="Times New Roman"/>
                <a:cs typeface="Times New Roman"/>
              </a:rPr>
              <a:t>potere in cielo e  </a:t>
            </a:r>
            <a:r>
              <a:rPr sz="1200" spc="-5" dirty="0">
                <a:latin typeface="Times New Roman"/>
                <a:cs typeface="Times New Roman"/>
              </a:rPr>
              <a:t>sulla terra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affidato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La natura della Divina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Ministra</a:t>
            </a:r>
            <a:endParaRPr sz="16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(375.4) 34:2.1 </a:t>
            </a:r>
            <a:r>
              <a:rPr sz="1200" spc="-5" dirty="0">
                <a:latin typeface="Times New Roman"/>
                <a:cs typeface="Times New Roman"/>
              </a:rPr>
              <a:t>Avendo </a:t>
            </a:r>
            <a:r>
              <a:rPr sz="1200" dirty="0">
                <a:latin typeface="Times New Roman"/>
                <a:cs typeface="Times New Roman"/>
              </a:rPr>
              <a:t>subito una </a:t>
            </a:r>
            <a:r>
              <a:rPr sz="1200" spc="-5" dirty="0">
                <a:latin typeface="Times New Roman"/>
                <a:cs typeface="Times New Roman"/>
              </a:rPr>
              <a:t>profonda </a:t>
            </a:r>
            <a:r>
              <a:rPr sz="1200" dirty="0">
                <a:latin typeface="Times New Roman"/>
                <a:cs typeface="Times New Roman"/>
              </a:rPr>
              <a:t>metamorfosi </a:t>
            </a:r>
            <a:r>
              <a:rPr sz="1200" spc="-5" dirty="0">
                <a:latin typeface="Times New Roman"/>
                <a:cs typeface="Times New Roman"/>
              </a:rPr>
              <a:t>della personalità al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della creazione della </a:t>
            </a:r>
            <a:r>
              <a:rPr sz="1200" dirty="0">
                <a:latin typeface="Times New Roman"/>
                <a:cs typeface="Times New Roman"/>
              </a:rPr>
              <a:t>vita, la </a:t>
            </a:r>
            <a:r>
              <a:rPr sz="1200" spc="-5" dirty="0">
                <a:latin typeface="Times New Roman"/>
                <a:cs typeface="Times New Roman"/>
              </a:rPr>
              <a:t>Divina Ministra  </a:t>
            </a:r>
            <a:r>
              <a:rPr sz="1200" dirty="0">
                <a:latin typeface="Times New Roman"/>
                <a:cs typeface="Times New Roman"/>
              </a:rPr>
              <a:t>funziona quindi come una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e coopera in maniera molto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Creatore nel programmare </a:t>
            </a:r>
            <a:r>
              <a:rPr sz="1200" dirty="0">
                <a:latin typeface="Times New Roman"/>
                <a:cs typeface="Times New Roman"/>
              </a:rPr>
              <a:t>e dirigere gli estesi  </a:t>
            </a:r>
            <a:r>
              <a:rPr sz="1200" spc="-5" dirty="0">
                <a:latin typeface="Times New Roman"/>
                <a:cs typeface="Times New Roman"/>
              </a:rPr>
              <a:t>affari della </a:t>
            </a:r>
            <a:r>
              <a:rPr sz="1200" dirty="0">
                <a:latin typeface="Times New Roman"/>
                <a:cs typeface="Times New Roman"/>
              </a:rPr>
              <a:t>loro creazione </a:t>
            </a:r>
            <a:r>
              <a:rPr sz="1200" spc="-5" dirty="0">
                <a:latin typeface="Times New Roman"/>
                <a:cs typeface="Times New Roman"/>
              </a:rPr>
              <a:t>locale. Per </a:t>
            </a:r>
            <a:r>
              <a:rPr sz="1200" dirty="0">
                <a:latin typeface="Times New Roman"/>
                <a:cs typeface="Times New Roman"/>
              </a:rPr>
              <a:t>molti tipi di </a:t>
            </a:r>
            <a:r>
              <a:rPr sz="1200" spc="-5" dirty="0">
                <a:latin typeface="Times New Roman"/>
                <a:cs typeface="Times New Roman"/>
              </a:rPr>
              <a:t>esseri dell’Universo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questa rappresentazione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può non  </a:t>
            </a:r>
            <a:r>
              <a:rPr sz="1200" spc="-5" dirty="0">
                <a:latin typeface="Times New Roman"/>
                <a:cs typeface="Times New Roman"/>
              </a:rPr>
              <a:t>sembrare </a:t>
            </a:r>
            <a:r>
              <a:rPr sz="1200" dirty="0">
                <a:latin typeface="Times New Roman"/>
                <a:cs typeface="Times New Roman"/>
              </a:rPr>
              <a:t>del tutto </a:t>
            </a:r>
            <a:r>
              <a:rPr sz="1200" spc="-5" dirty="0">
                <a:latin typeface="Times New Roman"/>
                <a:cs typeface="Times New Roman"/>
              </a:rPr>
              <a:t>personale durante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ere precedenti </a:t>
            </a:r>
            <a:r>
              <a:rPr sz="1200" spc="-5" dirty="0">
                <a:latin typeface="Times New Roman"/>
                <a:cs typeface="Times New Roman"/>
              </a:rPr>
              <a:t>al conferimento </a:t>
            </a:r>
            <a:r>
              <a:rPr sz="1200" dirty="0">
                <a:latin typeface="Times New Roman"/>
                <a:cs typeface="Times New Roman"/>
              </a:rPr>
              <a:t>finale di </a:t>
            </a:r>
            <a:r>
              <a:rPr sz="1200" spc="-5" dirty="0">
                <a:latin typeface="Times New Roman"/>
                <a:cs typeface="Times New Roman"/>
              </a:rPr>
              <a:t>Micael. Ma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l’elevazione del Figlio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Creatore</a:t>
            </a:r>
            <a:endParaRPr sz="1200">
              <a:latin typeface="Times New Roman"/>
              <a:cs typeface="Times New Roman"/>
            </a:endParaRPr>
          </a:p>
          <a:p>
            <a:pPr marL="76200" marR="27114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all’autorità suprema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Figlio Maestro,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Madre Creativo </a:t>
            </a:r>
            <a:r>
              <a:rPr sz="1200" dirty="0">
                <a:latin typeface="Times New Roman"/>
                <a:cs typeface="Times New Roman"/>
              </a:rPr>
              <a:t>viene talmente </a:t>
            </a:r>
            <a:r>
              <a:rPr sz="1200" spc="-5" dirty="0">
                <a:latin typeface="Times New Roman"/>
                <a:cs typeface="Times New Roman"/>
              </a:rPr>
              <a:t>accresciuto nelle sue qualità personali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essere  personalmente </a:t>
            </a:r>
            <a:r>
              <a:rPr sz="1200" dirty="0">
                <a:latin typeface="Times New Roman"/>
                <a:cs typeface="Times New Roman"/>
              </a:rPr>
              <a:t>riconosciuto da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contattano.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(375.5) 34:2.2 </a:t>
            </a:r>
            <a:r>
              <a:rPr sz="1200" spc="-5" dirty="0">
                <a:latin typeface="Times New Roman"/>
                <a:cs typeface="Times New Roman"/>
              </a:rPr>
              <a:t>Fin dall’inizio della sua associazione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lo Spirito d’Universo </a:t>
            </a:r>
            <a:r>
              <a:rPr sz="1200" spc="-5" dirty="0">
                <a:latin typeface="Times New Roman"/>
                <a:cs typeface="Times New Roman"/>
              </a:rPr>
              <a:t>possiede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controllo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775652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lo 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inclusa 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dell’antigravità. Al raggiungimento </a:t>
            </a:r>
            <a:r>
              <a:rPr sz="1200" dirty="0">
                <a:latin typeface="Times New Roman"/>
                <a:cs typeface="Times New Roman"/>
              </a:rPr>
              <a:t>dello status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884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(564.1) 49:3.5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dei non </a:t>
            </a:r>
            <a:r>
              <a:rPr sz="1200" spc="-5" dirty="0">
                <a:latin typeface="Times New Roman"/>
                <a:cs typeface="Times New Roman"/>
              </a:rPr>
              <a:t>respiratori </a:t>
            </a:r>
            <a:r>
              <a:rPr sz="1200" dirty="0">
                <a:latin typeface="Times New Roman"/>
                <a:cs typeface="Times New Roman"/>
              </a:rPr>
              <a:t>le specie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completamente diverse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atmosfera.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piano  di 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respiratori si differenzia dalla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-5" dirty="0">
                <a:latin typeface="Times New Roman"/>
                <a:cs typeface="Times New Roman"/>
              </a:rPr>
              <a:t>dell’esistenza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-5" dirty="0">
                <a:latin typeface="Times New Roman"/>
                <a:cs typeface="Times New Roman"/>
              </a:rPr>
              <a:t>provvisto d’atmosfera. Anche nella </a:t>
            </a:r>
            <a:r>
              <a:rPr sz="1200" dirty="0">
                <a:latin typeface="Times New Roman"/>
                <a:cs typeface="Times New Roman"/>
              </a:rPr>
              <a:t>sopravvivenza i  loro popoli </a:t>
            </a:r>
            <a:r>
              <a:rPr sz="1200" spc="-5" dirty="0">
                <a:latin typeface="Times New Roman"/>
                <a:cs typeface="Times New Roman"/>
              </a:rPr>
              <a:t>differiscono, essendo candidati alla </a:t>
            </a:r>
            <a:r>
              <a:rPr sz="1200" dirty="0">
                <a:latin typeface="Times New Roman"/>
                <a:cs typeface="Times New Roman"/>
              </a:rPr>
              <a:t>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Spirito. Ciò </a:t>
            </a:r>
            <a:r>
              <a:rPr sz="1200" spc="-5" dirty="0">
                <a:latin typeface="Times New Roman"/>
                <a:cs typeface="Times New Roman"/>
              </a:rPr>
              <a:t>nonostante questi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godono 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proseguono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del regno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stesse prove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gioie relative sperimentate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mortali viventi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1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atmosfera. Quanto </a:t>
            </a:r>
            <a:r>
              <a:rPr sz="1200" dirty="0">
                <a:latin typeface="Times New Roman"/>
                <a:cs typeface="Times New Roman"/>
              </a:rPr>
              <a:t>a mente e 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i non </a:t>
            </a:r>
            <a:r>
              <a:rPr sz="1200" spc="-5" dirty="0">
                <a:latin typeface="Times New Roman"/>
                <a:cs typeface="Times New Roman"/>
              </a:rPr>
              <a:t>respiratori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differiscono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tipi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36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(564.2) 49:3.6 </a:t>
            </a:r>
            <a:r>
              <a:rPr sz="1200" spc="-5" dirty="0">
                <a:latin typeface="Times New Roman"/>
                <a:cs typeface="Times New Roman"/>
              </a:rPr>
              <a:t>Voi sareste </a:t>
            </a:r>
            <a:r>
              <a:rPr sz="1200" dirty="0">
                <a:latin typeface="Times New Roman"/>
                <a:cs typeface="Times New Roman"/>
              </a:rPr>
              <a:t>più che </a:t>
            </a:r>
            <a:r>
              <a:rPr sz="1200" spc="-5" dirty="0">
                <a:latin typeface="Times New Roman"/>
                <a:cs typeface="Times New Roman"/>
              </a:rPr>
              <a:t>interessati al </a:t>
            </a:r>
            <a:r>
              <a:rPr sz="1200" dirty="0">
                <a:latin typeface="Times New Roman"/>
                <a:cs typeface="Times New Roman"/>
              </a:rPr>
              <a:t>comportamento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di questo tipo di mortali,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una tale razza di </a:t>
            </a:r>
            <a:r>
              <a:rPr sz="1200" spc="-5" dirty="0">
                <a:latin typeface="Times New Roman"/>
                <a:cs typeface="Times New Roman"/>
              </a:rPr>
              <a:t>esseri abita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vicina ad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creature evoluzionarie dotate 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volontà</a:t>
            </a:r>
            <a:endParaRPr sz="1600">
              <a:latin typeface="Times New Roman"/>
              <a:cs typeface="Times New Roman"/>
            </a:endParaRPr>
          </a:p>
          <a:p>
            <a:pPr marL="88900" marR="4108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(564.3) 49:4.1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grandi differenze </a:t>
            </a:r>
            <a:r>
              <a:rPr sz="1200" dirty="0">
                <a:latin typeface="Times New Roman"/>
                <a:cs typeface="Times New Roman"/>
              </a:rPr>
              <a:t>tra i mortali dei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mondi, anche tra </a:t>
            </a:r>
            <a:r>
              <a:rPr sz="1200" spc="-5" dirty="0">
                <a:latin typeface="Times New Roman"/>
                <a:cs typeface="Times New Roman"/>
              </a:rPr>
              <a:t>quelli appartenenti agli stessi </a:t>
            </a:r>
            <a:r>
              <a:rPr sz="1200" dirty="0">
                <a:latin typeface="Times New Roman"/>
                <a:cs typeface="Times New Roman"/>
              </a:rPr>
              <a:t>tipi intellettuali e  fisici, ma tutti i mortali </a:t>
            </a:r>
            <a:r>
              <a:rPr sz="1200" spc="-1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dignità </a:t>
            </a:r>
            <a:r>
              <a:rPr sz="1200" dirty="0">
                <a:latin typeface="Times New Roman"/>
                <a:cs typeface="Times New Roman"/>
              </a:rPr>
              <a:t>volitiva sono animali </a:t>
            </a:r>
            <a:r>
              <a:rPr sz="1200" spc="-5" dirty="0">
                <a:latin typeface="Times New Roman"/>
                <a:cs typeface="Times New Roman"/>
              </a:rPr>
              <a:t>eretti,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bipedi.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001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(564.4) 49:4.2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base: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primarie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rossa, gialla </a:t>
            </a:r>
            <a:r>
              <a:rPr sz="1200" dirty="0">
                <a:latin typeface="Times New Roman"/>
                <a:cs typeface="Times New Roman"/>
              </a:rPr>
              <a:t>e blu; e tre </a:t>
            </a:r>
            <a:r>
              <a:rPr sz="1200" spc="-5" dirty="0">
                <a:latin typeface="Times New Roman"/>
                <a:cs typeface="Times New Roman"/>
              </a:rPr>
              <a:t>secondarie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arancio, </a:t>
            </a:r>
            <a:r>
              <a:rPr sz="1200" dirty="0">
                <a:latin typeface="Times New Roman"/>
                <a:cs typeface="Times New Roman"/>
              </a:rPr>
              <a:t>verde e indaco.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mondi abitati ha 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razze, ma molti </a:t>
            </a:r>
            <a:r>
              <a:rPr sz="1200" spc="-5" dirty="0">
                <a:latin typeface="Times New Roman"/>
                <a:cs typeface="Times New Roman"/>
              </a:rPr>
              <a:t>pianeti con esseri </a:t>
            </a:r>
            <a:r>
              <a:rPr sz="1200" dirty="0">
                <a:latin typeface="Times New Roman"/>
                <a:cs typeface="Times New Roman"/>
              </a:rPr>
              <a:t>a tre </a:t>
            </a:r>
            <a:r>
              <a:rPr sz="1200" spc="-5" dirty="0">
                <a:latin typeface="Times New Roman"/>
                <a:cs typeface="Times New Roman"/>
              </a:rPr>
              <a:t>cervelli </a:t>
            </a:r>
            <a:r>
              <a:rPr sz="1200" dirty="0">
                <a:latin typeface="Times New Roman"/>
                <a:cs typeface="Times New Roman"/>
              </a:rPr>
              <a:t>ospitano solo i tre tipi primari. </a:t>
            </a:r>
            <a:r>
              <a:rPr sz="1200" spc="-5" dirty="0">
                <a:latin typeface="Times New Roman"/>
                <a:cs typeface="Times New Roman"/>
              </a:rPr>
              <a:t>Anche  certi sistemi locali hanno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054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(564.5) 49:4.3 </a:t>
            </a:r>
            <a:r>
              <a:rPr sz="1200" spc="-5" dirty="0">
                <a:latin typeface="Times New Roman"/>
                <a:cs typeface="Times New Roman"/>
              </a:rPr>
              <a:t>Gli esseri umani sono </a:t>
            </a:r>
            <a:r>
              <a:rPr sz="1200" dirty="0">
                <a:latin typeface="Times New Roman"/>
                <a:cs typeface="Times New Roman"/>
              </a:rPr>
              <a:t>dotati in media di dodici </a:t>
            </a:r>
            <a:r>
              <a:rPr sz="1200" spc="-5" dirty="0">
                <a:latin typeface="Times New Roman"/>
                <a:cs typeface="Times New Roman"/>
              </a:rPr>
              <a:t>sensi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specifici, 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sensi </a:t>
            </a:r>
            <a:r>
              <a:rPr sz="1200" dirty="0">
                <a:latin typeface="Times New Roman"/>
                <a:cs typeface="Times New Roman"/>
              </a:rPr>
              <a:t>specifici 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 tre </a:t>
            </a:r>
            <a:r>
              <a:rPr sz="1200" spc="-5" dirty="0">
                <a:latin typeface="Times New Roman"/>
                <a:cs typeface="Times New Roman"/>
              </a:rPr>
              <a:t>cervelli  siano </a:t>
            </a:r>
            <a:r>
              <a:rPr sz="1200" dirty="0">
                <a:latin typeface="Times New Roman"/>
                <a:cs typeface="Times New Roman"/>
              </a:rPr>
              <a:t>un po’ più </a:t>
            </a:r>
            <a:r>
              <a:rPr sz="1200" spc="-5" dirty="0">
                <a:latin typeface="Times New Roman"/>
                <a:cs typeface="Times New Roman"/>
              </a:rPr>
              <a:t>acuti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e a due </a:t>
            </a:r>
            <a:r>
              <a:rPr sz="1200" spc="-5" dirty="0">
                <a:latin typeface="Times New Roman"/>
                <a:cs typeface="Times New Roman"/>
              </a:rPr>
              <a:t>cervelli;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e udire </a:t>
            </a:r>
            <a:r>
              <a:rPr sz="1200" spc="-5" dirty="0">
                <a:latin typeface="Times New Roman"/>
                <a:cs typeface="Times New Roman"/>
              </a:rPr>
              <a:t>considerevolmente </a:t>
            </a:r>
            <a:r>
              <a:rPr sz="1200" dirty="0">
                <a:latin typeface="Times New Roman"/>
                <a:cs typeface="Times New Roman"/>
              </a:rPr>
              <a:t>di più rispetto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razze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134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(564.6) 49:4.4 </a:t>
            </a:r>
            <a:r>
              <a:rPr sz="1200" dirty="0">
                <a:latin typeface="Times New Roman"/>
                <a:cs typeface="Times New Roman"/>
              </a:rPr>
              <a:t>I bambini nascono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uno per volta, </a:t>
            </a:r>
            <a:r>
              <a:rPr sz="1200" spc="-5" dirty="0">
                <a:latin typeface="Times New Roman"/>
                <a:cs typeface="Times New Roman"/>
              </a:rPr>
              <a:t>essendo </a:t>
            </a:r>
            <a:r>
              <a:rPr sz="1200" dirty="0">
                <a:latin typeface="Times New Roman"/>
                <a:cs typeface="Times New Roman"/>
              </a:rPr>
              <a:t>le nascite multiple </a:t>
            </a:r>
            <a:r>
              <a:rPr sz="1200" spc="-5" dirty="0">
                <a:latin typeface="Times New Roman"/>
                <a:cs typeface="Times New Roman"/>
              </a:rPr>
              <a:t>l’eccezione, </a:t>
            </a:r>
            <a:r>
              <a:rPr sz="1200" dirty="0">
                <a:latin typeface="Times New Roman"/>
                <a:cs typeface="Times New Roman"/>
              </a:rPr>
              <a:t>e la vita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abbastanza  uniforme su </a:t>
            </a:r>
            <a:r>
              <a:rPr sz="1200" dirty="0">
                <a:latin typeface="Times New Roman"/>
                <a:cs typeface="Times New Roman"/>
              </a:rPr>
              <a:t>tutti i tipi di </a:t>
            </a:r>
            <a:r>
              <a:rPr sz="1200" spc="-5" dirty="0">
                <a:latin typeface="Times New Roman"/>
                <a:cs typeface="Times New Roman"/>
              </a:rPr>
              <a:t>pianeti. L’uguaglianza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sessi prevale su </a:t>
            </a:r>
            <a:r>
              <a:rPr sz="1200" dirty="0">
                <a:latin typeface="Times New Roman"/>
                <a:cs typeface="Times New Roman"/>
              </a:rPr>
              <a:t>tutti i mondi evoluti;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maschio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femmina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uguali per 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status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Noi non </a:t>
            </a:r>
            <a:r>
              <a:rPr sz="1200" spc="-5" dirty="0">
                <a:latin typeface="Times New Roman"/>
                <a:cs typeface="Times New Roman"/>
              </a:rPr>
              <a:t>consideriamo </a:t>
            </a:r>
            <a:r>
              <a:rPr sz="1200" dirty="0">
                <a:latin typeface="Times New Roman"/>
                <a:cs typeface="Times New Roman"/>
              </a:rPr>
              <a:t>che un pianeta sia emerso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barbarie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quando uno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sessi  cerca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tiranneggiare </a:t>
            </a:r>
            <a:r>
              <a:rPr sz="1200" dirty="0">
                <a:latin typeface="Times New Roman"/>
                <a:cs typeface="Times New Roman"/>
              </a:rPr>
              <a:t>l’altro. </a:t>
            </a:r>
            <a:r>
              <a:rPr sz="1200" spc="-5" dirty="0">
                <a:latin typeface="Times New Roman"/>
                <a:cs typeface="Times New Roman"/>
              </a:rPr>
              <a:t>Questo aspetto dell’esperienza delle creature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grandemente migliorato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Figlia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87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(564.7) 49:4.5 </a:t>
            </a:r>
            <a:r>
              <a:rPr sz="1200" spc="-5" dirty="0">
                <a:latin typeface="Times New Roman"/>
                <a:cs typeface="Times New Roman"/>
              </a:rPr>
              <a:t>Certe variazioni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stagioni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temperatura si producono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illuminati e </a:t>
            </a:r>
            <a:r>
              <a:rPr sz="1200" spc="-5" dirty="0">
                <a:latin typeface="Times New Roman"/>
                <a:cs typeface="Times New Roman"/>
              </a:rPr>
              <a:t>riscaldati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soli. L’agricoltura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universale su </a:t>
            </a:r>
            <a:r>
              <a:rPr sz="1200" dirty="0">
                <a:latin typeface="Times New Roman"/>
                <a:cs typeface="Times New Roman"/>
              </a:rPr>
              <a:t>tutti i mondi con </a:t>
            </a:r>
            <a:r>
              <a:rPr sz="1200" spc="-5" dirty="0">
                <a:latin typeface="Times New Roman"/>
                <a:cs typeface="Times New Roman"/>
              </a:rPr>
              <a:t>atmosfera;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coltivazione del </a:t>
            </a:r>
            <a:r>
              <a:rPr sz="1200" dirty="0">
                <a:latin typeface="Times New Roman"/>
                <a:cs typeface="Times New Roman"/>
              </a:rPr>
              <a:t>suolo è la sola </a:t>
            </a:r>
            <a:r>
              <a:rPr sz="1200" spc="-5" dirty="0">
                <a:latin typeface="Times New Roman"/>
                <a:cs typeface="Times New Roman"/>
              </a:rPr>
              <a:t>attività comune alle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progressive </a:t>
            </a:r>
            <a:r>
              <a:rPr sz="1200" dirty="0">
                <a:latin typeface="Times New Roman"/>
                <a:cs typeface="Times New Roman"/>
              </a:rPr>
              <a:t>di tutti questi  </a:t>
            </a:r>
            <a:r>
              <a:rPr sz="1200" spc="-5" dirty="0">
                <a:latin typeface="Times New Roman"/>
                <a:cs typeface="Times New Roman"/>
              </a:rPr>
              <a:t>pianeti.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282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(564.8) 49:4.6 </a:t>
            </a:r>
            <a:r>
              <a:rPr sz="1200" spc="-5" dirty="0">
                <a:latin typeface="Times New Roman"/>
                <a:cs typeface="Times New Roman"/>
              </a:rPr>
              <a:t>Nei loro </a:t>
            </a:r>
            <a:r>
              <a:rPr sz="1200" dirty="0">
                <a:latin typeface="Times New Roman"/>
                <a:cs typeface="Times New Roman"/>
              </a:rPr>
              <a:t>tempi iniziali i </a:t>
            </a:r>
            <a:r>
              <a:rPr sz="1200" spc="-5" dirty="0">
                <a:latin typeface="Times New Roman"/>
                <a:cs typeface="Times New Roman"/>
              </a:rPr>
              <a:t>mortali sostengono </a:t>
            </a:r>
            <a:r>
              <a:rPr sz="1200" dirty="0">
                <a:latin typeface="Times New Roman"/>
                <a:cs typeface="Times New Roman"/>
              </a:rPr>
              <a:t>tutti le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generali con nemici </a:t>
            </a:r>
            <a:r>
              <a:rPr sz="1200" dirty="0">
                <a:latin typeface="Times New Roman"/>
                <a:cs typeface="Times New Roman"/>
              </a:rPr>
              <a:t>microscopici, tipo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di cui voi  </a:t>
            </a:r>
            <a:r>
              <a:rPr sz="1200" spc="-5" dirty="0">
                <a:latin typeface="Times New Roman"/>
                <a:cs typeface="Times New Roman"/>
              </a:rPr>
              <a:t>fate attualmente l’esperienza su Urantia, </a:t>
            </a:r>
            <a:r>
              <a:rPr sz="1200" dirty="0">
                <a:latin typeface="Times New Roman"/>
                <a:cs typeface="Times New Roman"/>
              </a:rPr>
              <a:t>benché forse in </a:t>
            </a:r>
            <a:r>
              <a:rPr sz="1200" spc="-5" dirty="0">
                <a:latin typeface="Times New Roman"/>
                <a:cs typeface="Times New Roman"/>
              </a:rPr>
              <a:t>grado minore.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durata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varia </a:t>
            </a:r>
            <a:r>
              <a:rPr sz="1200" spc="-5" dirty="0">
                <a:latin typeface="Times New Roman"/>
                <a:cs typeface="Times New Roman"/>
              </a:rPr>
              <a:t>sui differenti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dai  venticinque anni sui </a:t>
            </a:r>
            <a:r>
              <a:rPr sz="1200" dirty="0">
                <a:latin typeface="Times New Roman"/>
                <a:cs typeface="Times New Roman"/>
              </a:rPr>
              <a:t>mondi primitivi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cinquecento </a:t>
            </a:r>
            <a:r>
              <a:rPr sz="1200" dirty="0">
                <a:latin typeface="Times New Roman"/>
                <a:cs typeface="Times New Roman"/>
              </a:rPr>
              <a:t>anni sulle sfere più evolute e più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175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(564.9) 49:4.7 </a:t>
            </a:r>
            <a:r>
              <a:rPr sz="1200" spc="-5" dirty="0">
                <a:latin typeface="Times New Roman"/>
                <a:cs typeface="Times New Roman"/>
              </a:rPr>
              <a:t>Gli esseri umani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gregari, sia </a:t>
            </a:r>
            <a:r>
              <a:rPr sz="1200" dirty="0">
                <a:latin typeface="Times New Roman"/>
                <a:cs typeface="Times New Roman"/>
              </a:rPr>
              <a:t>di tribù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razze. Queste separazioni per gruppi </a:t>
            </a:r>
            <a:r>
              <a:rPr sz="1200" dirty="0">
                <a:latin typeface="Times New Roman"/>
                <a:cs typeface="Times New Roman"/>
              </a:rPr>
              <a:t>sono innate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costituzione. Tali tendenze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modificate </a:t>
            </a:r>
            <a:r>
              <a:rPr sz="1200" dirty="0">
                <a:latin typeface="Times New Roman"/>
                <a:cs typeface="Times New Roman"/>
              </a:rPr>
              <a:t>solo dal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e dalla </a:t>
            </a:r>
            <a:r>
              <a:rPr sz="1200" spc="-5" dirty="0">
                <a:latin typeface="Times New Roman"/>
                <a:cs typeface="Times New Roman"/>
              </a:rPr>
              <a:t>graduale </a:t>
            </a:r>
            <a:r>
              <a:rPr sz="1200" dirty="0">
                <a:latin typeface="Times New Roman"/>
                <a:cs typeface="Times New Roman"/>
              </a:rPr>
              <a:t>spiritualizzazione.  I problemi sociali, </a:t>
            </a:r>
            <a:r>
              <a:rPr sz="1200" spc="-5" dirty="0">
                <a:latin typeface="Times New Roman"/>
                <a:cs typeface="Times New Roman"/>
              </a:rPr>
              <a:t>economici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governo dei </a:t>
            </a:r>
            <a:r>
              <a:rPr sz="1200" dirty="0">
                <a:latin typeface="Times New Roman"/>
                <a:cs typeface="Times New Roman"/>
              </a:rPr>
              <a:t>mondi abitati </a:t>
            </a:r>
            <a:r>
              <a:rPr sz="1200" spc="-5" dirty="0">
                <a:latin typeface="Times New Roman"/>
                <a:cs typeface="Times New Roman"/>
              </a:rPr>
              <a:t>variano secondo l’età dei pianeti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sono stati influenzati  dai successivi soggiorni dei Figli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9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(564.10) 49:4.8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Infinito </a:t>
            </a:r>
            <a:r>
              <a:rPr sz="1200" dirty="0">
                <a:latin typeface="Times New Roman"/>
                <a:cs typeface="Times New Roman"/>
              </a:rPr>
              <a:t>e funziona </a:t>
            </a:r>
            <a:r>
              <a:rPr sz="1200" spc="-5" dirty="0">
                <a:latin typeface="Times New Roman"/>
                <a:cs typeface="Times New Roman"/>
              </a:rPr>
              <a:t>allo stesso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ambienti diversi.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menti dei mortali  sono </a:t>
            </a:r>
            <a:r>
              <a:rPr sz="1200" spc="-5" dirty="0">
                <a:latin typeface="Times New Roman"/>
                <a:cs typeface="Times New Roman"/>
              </a:rPr>
              <a:t>affini, indipendentemente </a:t>
            </a:r>
            <a:r>
              <a:rPr sz="1200" dirty="0">
                <a:latin typeface="Times New Roman"/>
                <a:cs typeface="Times New Roman"/>
              </a:rPr>
              <a:t>da certe </a:t>
            </a:r>
            <a:r>
              <a:rPr sz="1200" spc="-5" dirty="0">
                <a:latin typeface="Times New Roman"/>
                <a:cs typeface="Times New Roman"/>
              </a:rPr>
              <a:t>differenze strutturali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chimiche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caratterizzano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fisica delle creature </a:t>
            </a:r>
            <a:r>
              <a:rPr sz="1200" dirty="0">
                <a:latin typeface="Times New Roman"/>
                <a:cs typeface="Times New Roman"/>
              </a:rPr>
              <a:t>dotate di  volontà </a:t>
            </a:r>
            <a:r>
              <a:rPr sz="1200" spc="-5" dirty="0">
                <a:latin typeface="Times New Roman"/>
                <a:cs typeface="Times New Roman"/>
              </a:rPr>
              <a:t>dei sistemi locali. Quali che </a:t>
            </a:r>
            <a:r>
              <a:rPr sz="1200" dirty="0">
                <a:latin typeface="Times New Roman"/>
                <a:cs typeface="Times New Roman"/>
              </a:rPr>
              <a:t>siano le </a:t>
            </a:r>
            <a:r>
              <a:rPr sz="1200" spc="-5" dirty="0">
                <a:latin typeface="Times New Roman"/>
                <a:cs typeface="Times New Roman"/>
              </a:rPr>
              <a:t>differenze planetarie </a:t>
            </a:r>
            <a:r>
              <a:rPr sz="1200" dirty="0">
                <a:latin typeface="Times New Roman"/>
                <a:cs typeface="Times New Roman"/>
              </a:rPr>
              <a:t>personali o </a:t>
            </a:r>
            <a:r>
              <a:rPr sz="1200" spc="-5" dirty="0">
                <a:latin typeface="Times New Roman"/>
                <a:cs typeface="Times New Roman"/>
              </a:rPr>
              <a:t>fisiche,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di tutti questi </a:t>
            </a:r>
            <a:r>
              <a:rPr sz="1200" spc="-5" dirty="0">
                <a:latin typeface="Times New Roman"/>
                <a:cs typeface="Times New Roman"/>
              </a:rPr>
              <a:t>vari ordini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è molto simile e </a:t>
            </a:r>
            <a:r>
              <a:rPr sz="1200" spc="-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carriere immediate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morte si assomigliano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5780" cy="39674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098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(565.1) 49:4.9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mente mortale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immortale non può </a:t>
            </a:r>
            <a:r>
              <a:rPr sz="1200" spc="-5" dirty="0">
                <a:latin typeface="Times New Roman"/>
                <a:cs typeface="Times New Roman"/>
              </a:rPr>
              <a:t>sopravvivere.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mortale; </a:t>
            </a:r>
            <a:r>
              <a:rPr sz="1200" dirty="0">
                <a:latin typeface="Times New Roman"/>
                <a:cs typeface="Times New Roman"/>
              </a:rPr>
              <a:t>solo lo spirito  </a:t>
            </a:r>
            <a:r>
              <a:rPr sz="1200" spc="-5" dirty="0">
                <a:latin typeface="Times New Roman"/>
                <a:cs typeface="Times New Roman"/>
              </a:rPr>
              <a:t>conferito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immortale.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sopravvivenza </a:t>
            </a:r>
            <a:r>
              <a:rPr sz="1200" dirty="0">
                <a:latin typeface="Times New Roman"/>
                <a:cs typeface="Times New Roman"/>
              </a:rPr>
              <a:t>dipende dalla </a:t>
            </a:r>
            <a:r>
              <a:rPr sz="1200" spc="-5" dirty="0">
                <a:latin typeface="Times New Roman"/>
                <a:cs typeface="Times New Roman"/>
              </a:rPr>
              <a:t>spiritualizzazione operata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ministero dell’Aggiustatore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nascita e  </a:t>
            </a:r>
            <a:r>
              <a:rPr sz="1200" spc="-5" dirty="0">
                <a:latin typeface="Times New Roman"/>
                <a:cs typeface="Times New Roman"/>
              </a:rPr>
              <a:t>dall’evoluzione dell’anima immortale. Quanto meno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deve essersi sviluppato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antagonismo verso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missione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dell’Aggiustatore, </a:t>
            </a:r>
            <a:r>
              <a:rPr sz="1200" dirty="0">
                <a:latin typeface="Times New Roman"/>
                <a:cs typeface="Times New Roman"/>
              </a:rPr>
              <a:t>consistente </a:t>
            </a:r>
            <a:r>
              <a:rPr sz="1200" spc="-5" dirty="0">
                <a:latin typeface="Times New Roman"/>
                <a:cs typeface="Times New Roman"/>
              </a:rPr>
              <a:t>nell’effettuare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trasformazione spirituale </a:t>
            </a:r>
            <a:r>
              <a:rPr sz="1200" dirty="0">
                <a:latin typeface="Times New Roman"/>
                <a:cs typeface="Times New Roman"/>
              </a:rPr>
              <a:t>della 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Le serie planetarie di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mortali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400"/>
              </a:lnSpc>
              <a:spcBef>
                <a:spcPts val="13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(565.2) 49:5.1 </a:t>
            </a:r>
            <a:r>
              <a:rPr sz="1200" spc="-5" dirty="0">
                <a:latin typeface="Times New Roman"/>
                <a:cs typeface="Times New Roman"/>
              </a:rPr>
              <a:t>Sarà alquanto difficile fare </a:t>
            </a:r>
            <a:r>
              <a:rPr sz="1200" dirty="0">
                <a:latin typeface="Times New Roman"/>
                <a:cs typeface="Times New Roman"/>
              </a:rPr>
              <a:t>una descrizione </a:t>
            </a:r>
            <a:r>
              <a:rPr sz="1200" spc="-5" dirty="0">
                <a:latin typeface="Times New Roman"/>
                <a:cs typeface="Times New Roman"/>
              </a:rPr>
              <a:t>adeguata delle </a:t>
            </a:r>
            <a:r>
              <a:rPr sz="1200" dirty="0">
                <a:latin typeface="Times New Roman"/>
                <a:cs typeface="Times New Roman"/>
              </a:rPr>
              <a:t>serie </a:t>
            </a:r>
            <a:r>
              <a:rPr sz="1200" spc="-5" dirty="0">
                <a:latin typeface="Times New Roman"/>
                <a:cs typeface="Times New Roman"/>
              </a:rPr>
              <a:t>planetarie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perché voi </a:t>
            </a:r>
            <a:r>
              <a:rPr sz="1200" spc="-5" dirty="0">
                <a:latin typeface="Times New Roman"/>
                <a:cs typeface="Times New Roman"/>
              </a:rPr>
              <a:t>conoscete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poco su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parecchie variazioni.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mortali,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studiate </a:t>
            </a:r>
            <a:r>
              <a:rPr sz="1200" dirty="0">
                <a:latin typeface="Times New Roman"/>
                <a:cs typeface="Times New Roman"/>
              </a:rPr>
              <a:t>sotto molti </a:t>
            </a:r>
            <a:r>
              <a:rPr sz="1200" spc="-5" dirty="0">
                <a:latin typeface="Times New Roman"/>
                <a:cs typeface="Times New Roman"/>
              </a:rPr>
              <a:t>punti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vista,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quali ci </a:t>
            </a:r>
            <a:r>
              <a:rPr sz="1200" dirty="0">
                <a:latin typeface="Times New Roman"/>
                <a:cs typeface="Times New Roman"/>
              </a:rPr>
              <a:t>sono 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(565.3) 49:5.2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Adattamento all’ambiente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(565.4) 49:5.3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Serie dei tipi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cerebrali.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(565.5) 49:5.4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Serie dei tipi ricettivi dello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(565.6) 49:5.5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Epoche planetarie dei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(565.7) 49:5.6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affini.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(565.8) 49:5.7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fusione con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7530" cy="3723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(565.9) 49:5.8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Tecniche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evasione dalla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(565.10) 49:5.9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abitate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popolate </a:t>
            </a:r>
            <a:r>
              <a:rPr sz="1200" dirty="0">
                <a:latin typeface="Times New Roman"/>
                <a:cs typeface="Times New Roman"/>
              </a:rPr>
              <a:t>da mortali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classificati ad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tempo in una o più </a:t>
            </a:r>
            <a:r>
              <a:rPr sz="1200" spc="-5" dirty="0">
                <a:latin typeface="Times New Roman"/>
                <a:cs typeface="Times New Roman"/>
              </a:rPr>
              <a:t>categorie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queste sette </a:t>
            </a:r>
            <a:r>
              <a:rPr sz="1200" spc="-5" dirty="0">
                <a:latin typeface="Times New Roman"/>
                <a:cs typeface="Times New Roman"/>
              </a:rPr>
              <a:t>classi generali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delle creature evoluzionarie.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queste classificazioni generali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tengono  alcun 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quali i </a:t>
            </a:r>
            <a:r>
              <a:rPr sz="1200" spc="-5" dirty="0">
                <a:latin typeface="Times New Roman"/>
                <a:cs typeface="Times New Roman"/>
              </a:rPr>
              <a:t>midsonitari </a:t>
            </a:r>
            <a:r>
              <a:rPr sz="1200" dirty="0">
                <a:latin typeface="Times New Roman"/>
                <a:cs typeface="Times New Roman"/>
              </a:rPr>
              <a:t>né di </a:t>
            </a:r>
            <a:r>
              <a:rPr sz="1200" spc="-5" dirty="0">
                <a:latin typeface="Times New Roman"/>
                <a:cs typeface="Times New Roman"/>
              </a:rPr>
              <a:t>certe altre forme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intelligente.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abitati, 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presentati in  </a:t>
            </a:r>
            <a:r>
              <a:rPr sz="1200" spc="-5" dirty="0">
                <a:latin typeface="Times New Roman"/>
                <a:cs typeface="Times New Roman"/>
              </a:rPr>
              <a:t>queste esposizioni, </a:t>
            </a:r>
            <a:r>
              <a:rPr sz="1200" dirty="0">
                <a:latin typeface="Times New Roman"/>
                <a:cs typeface="Times New Roman"/>
              </a:rPr>
              <a:t>sono popolati 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evoluzionarie, </a:t>
            </a:r>
            <a:r>
              <a:rPr sz="1200" dirty="0">
                <a:latin typeface="Times New Roman"/>
                <a:cs typeface="Times New Roman"/>
              </a:rPr>
              <a:t>ma vi sono </a:t>
            </a:r>
            <a:r>
              <a:rPr sz="1200" spc="-5" dirty="0">
                <a:latin typeface="Times New Roman"/>
                <a:cs typeface="Times New Roman"/>
              </a:rPr>
              <a:t>altre forme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3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(565.11) 49:5.10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Adattamento all’ambiente </a:t>
            </a:r>
            <a:r>
              <a:rPr sz="1200" i="1" dirty="0">
                <a:latin typeface="Times New Roman"/>
                <a:cs typeface="Times New Roman"/>
              </a:rPr>
              <a:t>planetario.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vista dell’adattamento della </a:t>
            </a:r>
            <a:r>
              <a:rPr sz="1200" dirty="0">
                <a:latin typeface="Times New Roman"/>
                <a:cs typeface="Times New Roman"/>
              </a:rPr>
              <a:t>vita delle </a:t>
            </a:r>
            <a:r>
              <a:rPr sz="1200" spc="-5" dirty="0">
                <a:latin typeface="Times New Roman"/>
                <a:cs typeface="Times New Roman"/>
              </a:rPr>
              <a:t>creature all’ambiente  planetario, </a:t>
            </a:r>
            <a:r>
              <a:rPr sz="1200" dirty="0">
                <a:latin typeface="Times New Roman"/>
                <a:cs typeface="Times New Roman"/>
              </a:rPr>
              <a:t>esistono tre </a:t>
            </a:r>
            <a:r>
              <a:rPr sz="1200" spc="-5" dirty="0">
                <a:latin typeface="Times New Roman"/>
                <a:cs typeface="Times New Roman"/>
              </a:rPr>
              <a:t>gruppi generali </a:t>
            </a:r>
            <a:r>
              <a:rPr sz="1200" dirty="0">
                <a:latin typeface="Times New Roman"/>
                <a:cs typeface="Times New Roman"/>
              </a:rPr>
              <a:t>di mondi abitati: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adattamento </a:t>
            </a:r>
            <a:r>
              <a:rPr sz="1200" dirty="0">
                <a:latin typeface="Times New Roman"/>
                <a:cs typeface="Times New Roman"/>
              </a:rPr>
              <a:t>normale, 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adattamento radicale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gruppo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sperimentale.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05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(565.12) 49:5.11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adattamenti normali alle condizioni planetarie seguono </a:t>
            </a:r>
            <a:r>
              <a:rPr sz="1200" dirty="0">
                <a:latin typeface="Times New Roman"/>
                <a:cs typeface="Times New Roman"/>
              </a:rPr>
              <a:t>i modelli </a:t>
            </a:r>
            <a:r>
              <a:rPr sz="1200" spc="-5" dirty="0">
                <a:latin typeface="Times New Roman"/>
                <a:cs typeface="Times New Roman"/>
              </a:rPr>
              <a:t>fisici generali precedentemente considerati.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respiratori rappresentano l’adattamento </a:t>
            </a:r>
            <a:r>
              <a:rPr sz="1200" dirty="0">
                <a:latin typeface="Times New Roman"/>
                <a:cs typeface="Times New Roman"/>
              </a:rPr>
              <a:t>radicale o </a:t>
            </a:r>
            <a:r>
              <a:rPr sz="1200" spc="-5" dirty="0">
                <a:latin typeface="Times New Roman"/>
                <a:cs typeface="Times New Roman"/>
              </a:rPr>
              <a:t>estremo, </a:t>
            </a:r>
            <a:r>
              <a:rPr sz="1200" dirty="0">
                <a:latin typeface="Times New Roman"/>
                <a:cs typeface="Times New Roman"/>
              </a:rPr>
              <a:t>ma sono inclusi in </a:t>
            </a:r>
            <a:r>
              <a:rPr sz="1200" spc="-5" dirty="0">
                <a:latin typeface="Times New Roman"/>
                <a:cs typeface="Times New Roman"/>
              </a:rPr>
              <a:t>questo gruppo anche altri </a:t>
            </a:r>
            <a:r>
              <a:rPr sz="1200" dirty="0">
                <a:latin typeface="Times New Roman"/>
                <a:cs typeface="Times New Roman"/>
              </a:rPr>
              <a:t>tipi. I mondi  </a:t>
            </a:r>
            <a:r>
              <a:rPr sz="1200" spc="-5" dirty="0">
                <a:latin typeface="Times New Roman"/>
                <a:cs typeface="Times New Roman"/>
              </a:rPr>
              <a:t>sperimentali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generale idealmente adatti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tipiche,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questi pianeti decimali </a:t>
            </a:r>
            <a:r>
              <a:rPr sz="1200" dirty="0">
                <a:latin typeface="Times New Roman"/>
                <a:cs typeface="Times New Roman"/>
              </a:rPr>
              <a:t>i Portatori di Vita </a:t>
            </a:r>
            <a:r>
              <a:rPr sz="1200" spc="-5" dirty="0">
                <a:latin typeface="Times New Roman"/>
                <a:cs typeface="Times New Roman"/>
              </a:rPr>
              <a:t>tentano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delle variazioni </a:t>
            </a:r>
            <a:r>
              <a:rPr sz="1200" spc="-5" dirty="0">
                <a:latin typeface="Times New Roman"/>
                <a:cs typeface="Times New Roman"/>
              </a:rPr>
              <a:t>giovevoli </a:t>
            </a:r>
            <a:r>
              <a:rPr sz="1200" dirty="0">
                <a:latin typeface="Times New Roman"/>
                <a:cs typeface="Times New Roman"/>
              </a:rPr>
              <a:t>nei modelli standard di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Poiché il vostro mondo è un </a:t>
            </a:r>
            <a:r>
              <a:rPr sz="1200" spc="-5" dirty="0">
                <a:latin typeface="Times New Roman"/>
                <a:cs typeface="Times New Roman"/>
              </a:rPr>
              <a:t>pianeta sperimentale, </a:t>
            </a:r>
            <a:r>
              <a:rPr sz="1200" dirty="0">
                <a:latin typeface="Times New Roman"/>
                <a:cs typeface="Times New Roman"/>
              </a:rPr>
              <a:t>differisce  notevolmente </a:t>
            </a:r>
            <a:r>
              <a:rPr sz="1200" spc="-5" dirty="0">
                <a:latin typeface="Times New Roman"/>
                <a:cs typeface="Times New Roman"/>
              </a:rPr>
              <a:t>dalle sue sfere </a:t>
            </a:r>
            <a:r>
              <a:rPr sz="1200" dirty="0">
                <a:latin typeface="Times New Roman"/>
                <a:cs typeface="Times New Roman"/>
              </a:rPr>
              <a:t>sorelle di </a:t>
            </a:r>
            <a:r>
              <a:rPr sz="1200" spc="-5" dirty="0">
                <a:latin typeface="Times New Roman"/>
                <a:cs typeface="Times New Roman"/>
              </a:rPr>
              <a:t>Satania. Su Urantia </a:t>
            </a:r>
            <a:r>
              <a:rPr sz="1200" dirty="0">
                <a:latin typeface="Times New Roman"/>
                <a:cs typeface="Times New Roman"/>
              </a:rPr>
              <a:t>sono apparse numerose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trovano altrove;  parimenti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specie </a:t>
            </a:r>
            <a:r>
              <a:rPr sz="1200" dirty="0">
                <a:latin typeface="Times New Roman"/>
                <a:cs typeface="Times New Roman"/>
              </a:rPr>
              <a:t>comuni sono </a:t>
            </a:r>
            <a:r>
              <a:rPr sz="1200" spc="-5" dirty="0">
                <a:latin typeface="Times New Roman"/>
                <a:cs typeface="Times New Roman"/>
              </a:rPr>
              <a:t>assenti sul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1770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(565.13) 49:5.12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tutti i mondi di </a:t>
            </a:r>
            <a:r>
              <a:rPr sz="1200" spc="-5" dirty="0">
                <a:latin typeface="Times New Roman"/>
                <a:cs typeface="Times New Roman"/>
              </a:rPr>
              <a:t>modificazione della </a:t>
            </a:r>
            <a:r>
              <a:rPr sz="1200" dirty="0">
                <a:latin typeface="Times New Roman"/>
                <a:cs typeface="Times New Roman"/>
              </a:rPr>
              <a:t>vita sono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costituiscono </a:t>
            </a:r>
            <a:r>
              <a:rPr sz="1200" dirty="0">
                <a:latin typeface="Times New Roman"/>
                <a:cs typeface="Times New Roman"/>
              </a:rPr>
              <a:t>un dominio  </a:t>
            </a:r>
            <a:r>
              <a:rPr sz="1200" spc="-5" dirty="0">
                <a:latin typeface="Times New Roman"/>
                <a:cs typeface="Times New Roman"/>
              </a:rPr>
              <a:t>speciale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universali affidato </a:t>
            </a:r>
            <a:r>
              <a:rPr sz="1200" dirty="0">
                <a:latin typeface="Times New Roman"/>
                <a:cs typeface="Times New Roman"/>
              </a:rPr>
              <a:t>alle cure di </a:t>
            </a:r>
            <a:r>
              <a:rPr sz="1200" spc="-5" dirty="0">
                <a:latin typeface="Times New Roman"/>
                <a:cs typeface="Times New Roman"/>
              </a:rPr>
              <a:t>appositi amministratori.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sperimentali sono </a:t>
            </a:r>
            <a:r>
              <a:rPr sz="1200" spc="-5" dirty="0">
                <a:latin typeface="Times New Roman"/>
                <a:cs typeface="Times New Roman"/>
              </a:rPr>
              <a:t>periodicamente  </a:t>
            </a:r>
            <a:r>
              <a:rPr sz="1200" dirty="0">
                <a:latin typeface="Times New Roman"/>
                <a:cs typeface="Times New Roman"/>
              </a:rPr>
              <a:t>ispezionati da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direttori universali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capo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finalitario veterano conosciuto </a:t>
            </a:r>
            <a:r>
              <a:rPr sz="1200" dirty="0">
                <a:latin typeface="Times New Roman"/>
                <a:cs typeface="Times New Roman"/>
              </a:rPr>
              <a:t>in Satania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nome di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Tabamantia.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29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936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(566.1) 49:5.13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Serie 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cerebrali.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sola uniformità </a:t>
            </a:r>
            <a:r>
              <a:rPr sz="1200" spc="-5" dirty="0">
                <a:latin typeface="Times New Roman"/>
                <a:cs typeface="Times New Roman"/>
              </a:rPr>
              <a:t>fisica dei mortali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costituita </a:t>
            </a:r>
            <a:r>
              <a:rPr sz="1200" spc="5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cervello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sistema nervoso. Vi </a:t>
            </a:r>
            <a:r>
              <a:rPr sz="1200" dirty="0">
                <a:latin typeface="Times New Roman"/>
                <a:cs typeface="Times New Roman"/>
              </a:rPr>
              <a:t>sono  tuttavia tre </a:t>
            </a:r>
            <a:r>
              <a:rPr sz="1200" spc="-5" dirty="0">
                <a:latin typeface="Times New Roman"/>
                <a:cs typeface="Times New Roman"/>
              </a:rPr>
              <a:t>organizzazioni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base del meccanismo cerebrale: </a:t>
            </a:r>
            <a:r>
              <a:rPr sz="1200" dirty="0">
                <a:latin typeface="Times New Roman"/>
                <a:cs typeface="Times New Roman"/>
              </a:rPr>
              <a:t>i tipi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uno, a due e a tre </a:t>
            </a:r>
            <a:r>
              <a:rPr sz="1200" spc="-5" dirty="0">
                <a:latin typeface="Times New Roman"/>
                <a:cs typeface="Times New Roman"/>
              </a:rPr>
              <a:t>cervelli. Gli Urantiani sono del </a:t>
            </a:r>
            <a:r>
              <a:rPr sz="1200" spc="10" dirty="0">
                <a:latin typeface="Times New Roman"/>
                <a:cs typeface="Times New Roman"/>
              </a:rPr>
              <a:t>tipo </a:t>
            </a:r>
            <a:r>
              <a:rPr sz="1200" dirty="0">
                <a:latin typeface="Times New Roman"/>
                <a:cs typeface="Times New Roman"/>
              </a:rPr>
              <a:t>a due  </a:t>
            </a:r>
            <a:r>
              <a:rPr sz="1200" spc="-5" dirty="0">
                <a:latin typeface="Times New Roman"/>
                <a:cs typeface="Times New Roman"/>
              </a:rPr>
              <a:t>cervelli, </a:t>
            </a:r>
            <a:r>
              <a:rPr sz="1200" dirty="0">
                <a:latin typeface="Times New Roman"/>
                <a:cs typeface="Times New Roman"/>
              </a:rPr>
              <a:t>un po’ più </a:t>
            </a:r>
            <a:r>
              <a:rPr sz="1200" spc="-5" dirty="0">
                <a:latin typeface="Times New Roman"/>
                <a:cs typeface="Times New Roman"/>
              </a:rPr>
              <a:t>immaginativo, </a:t>
            </a:r>
            <a:r>
              <a:rPr sz="1200" dirty="0">
                <a:latin typeface="Times New Roman"/>
                <a:cs typeface="Times New Roman"/>
              </a:rPr>
              <a:t>avventuroso e filosofico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cervello, </a:t>
            </a:r>
            <a:r>
              <a:rPr sz="1200" dirty="0">
                <a:latin typeface="Times New Roman"/>
                <a:cs typeface="Times New Roman"/>
              </a:rPr>
              <a:t>ma un po’ meno </a:t>
            </a:r>
            <a:r>
              <a:rPr sz="1200" spc="-5" dirty="0">
                <a:latin typeface="Times New Roman"/>
                <a:cs typeface="Times New Roman"/>
              </a:rPr>
              <a:t>spirituale, etico </a:t>
            </a:r>
            <a:r>
              <a:rPr sz="1200" dirty="0">
                <a:latin typeface="Times New Roman"/>
                <a:cs typeface="Times New Roman"/>
              </a:rPr>
              <a:t>e portato  </a:t>
            </a:r>
            <a:r>
              <a:rPr sz="1200" spc="-5" dirty="0">
                <a:latin typeface="Times New Roman"/>
                <a:cs typeface="Times New Roman"/>
              </a:rPr>
              <a:t>all’adorazione degli </a:t>
            </a:r>
            <a:r>
              <a:rPr sz="1200" dirty="0">
                <a:latin typeface="Times New Roman"/>
                <a:cs typeface="Times New Roman"/>
              </a:rPr>
              <a:t>ordini a </a:t>
            </a:r>
            <a:r>
              <a:rPr sz="1200" spc="-5" dirty="0">
                <a:latin typeface="Times New Roman"/>
                <a:cs typeface="Times New Roman"/>
              </a:rPr>
              <a:t>tre cervelli. Queste differenze cerebrali caratterizzano 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esistenze animali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preumane.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(566.2) 49:5.14 </a:t>
            </a:r>
            <a:r>
              <a:rPr sz="1200" spc="-5" dirty="0">
                <a:latin typeface="Times New Roman"/>
                <a:cs typeface="Times New Roman"/>
              </a:rPr>
              <a:t>Partendo dal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corteccia cerebrale urantiana </a:t>
            </a:r>
            <a:r>
              <a:rPr sz="1200" dirty="0">
                <a:latin typeface="Times New Roman"/>
                <a:cs typeface="Times New Roman"/>
              </a:rPr>
              <a:t>a due emisferi voi </a:t>
            </a:r>
            <a:r>
              <a:rPr sz="1200" spc="-5" dirty="0">
                <a:latin typeface="Times New Roman"/>
                <a:cs typeface="Times New Roman"/>
              </a:rPr>
              <a:t>potete, per analogia, </a:t>
            </a:r>
            <a:r>
              <a:rPr sz="1200" dirty="0">
                <a:latin typeface="Times New Roman"/>
                <a:cs typeface="Times New Roman"/>
              </a:rPr>
              <a:t>farvi </a:t>
            </a:r>
            <a:r>
              <a:rPr sz="1200" spc="-5" dirty="0">
                <a:latin typeface="Times New Roman"/>
                <a:cs typeface="Times New Roman"/>
              </a:rPr>
              <a:t>un’idea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tipo</a:t>
            </a:r>
            <a:endParaRPr sz="1200">
              <a:latin typeface="Times New Roman"/>
              <a:cs typeface="Times New Roman"/>
            </a:endParaRPr>
          </a:p>
          <a:p>
            <a:pPr marL="88900" marR="268605" algn="just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monocerebrale.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cervello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tricerebrali si </a:t>
            </a:r>
            <a:r>
              <a:rPr sz="1200" dirty="0">
                <a:latin typeface="Times New Roman"/>
                <a:cs typeface="Times New Roman"/>
              </a:rPr>
              <a:t>concepisce meglio come </a:t>
            </a:r>
            <a:r>
              <a:rPr sz="1200" spc="-5" dirty="0">
                <a:latin typeface="Times New Roman"/>
                <a:cs typeface="Times New Roman"/>
              </a:rPr>
              <a:t>un’evoluzione della </a:t>
            </a:r>
            <a:r>
              <a:rPr sz="1200" dirty="0">
                <a:latin typeface="Times New Roman"/>
                <a:cs typeface="Times New Roman"/>
              </a:rPr>
              <a:t>vostra forma inferiore e  </a:t>
            </a:r>
            <a:r>
              <a:rPr sz="1200" spc="-5" dirty="0">
                <a:latin typeface="Times New Roman"/>
                <a:cs typeface="Times New Roman"/>
              </a:rPr>
              <a:t>rudimentale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cervello,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principalmente </a:t>
            </a:r>
            <a:r>
              <a:rPr sz="1200" spc="-5" dirty="0">
                <a:latin typeface="Times New Roman"/>
                <a:cs typeface="Times New Roman"/>
              </a:rPr>
              <a:t>nel controllo delle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fisiche, lasciando </a:t>
            </a:r>
            <a:r>
              <a:rPr sz="1200" dirty="0">
                <a:latin typeface="Times New Roman"/>
                <a:cs typeface="Times New Roman"/>
              </a:rPr>
              <a:t>i due  </a:t>
            </a:r>
            <a:r>
              <a:rPr sz="1200" spc="-5" dirty="0">
                <a:latin typeface="Times New Roman"/>
                <a:cs typeface="Times New Roman"/>
              </a:rPr>
              <a:t>cervelli superiori liberi per compiti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elevati: </a:t>
            </a:r>
            <a:r>
              <a:rPr sz="1200" dirty="0">
                <a:latin typeface="Times New Roman"/>
                <a:cs typeface="Times New Roman"/>
              </a:rPr>
              <a:t>uno per funzioni </a:t>
            </a:r>
            <a:r>
              <a:rPr sz="1200" spc="-5" dirty="0">
                <a:latin typeface="Times New Roman"/>
                <a:cs typeface="Times New Roman"/>
              </a:rPr>
              <a:t>intellettuali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l’altro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contropartita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</a:t>
            </a:r>
            <a:endParaRPr sz="1200">
              <a:latin typeface="Times New Roman"/>
              <a:cs typeface="Times New Roman"/>
            </a:endParaRPr>
          </a:p>
          <a:p>
            <a:pPr marL="889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dell’Aggiustatore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(566.3) 49:5.15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compimenti </a:t>
            </a:r>
            <a:r>
              <a:rPr sz="1200" spc="-5" dirty="0">
                <a:latin typeface="Times New Roman"/>
                <a:cs typeface="Times New Roman"/>
              </a:rPr>
              <a:t>terreni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razze monocerebrali sono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limitati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confronto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quelli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bicerebrali,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più antichi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tricerebrale </a:t>
            </a:r>
            <a:r>
              <a:rPr sz="1200" dirty="0">
                <a:latin typeface="Times New Roman"/>
                <a:cs typeface="Times New Roman"/>
              </a:rPr>
              <a:t>presentano </a:t>
            </a:r>
            <a:r>
              <a:rPr sz="1200" spc="-5" dirty="0">
                <a:latin typeface="Times New Roman"/>
                <a:cs typeface="Times New Roman"/>
              </a:rPr>
              <a:t>civiltà che stupirebbero gli Urantiani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paragone </a:t>
            </a:r>
            <a:r>
              <a:rPr sz="1200" dirty="0">
                <a:latin typeface="Times New Roman"/>
                <a:cs typeface="Times New Roman"/>
              </a:rPr>
              <a:t>umilierebbero un po’  la </a:t>
            </a:r>
            <a:r>
              <a:rPr sz="1200" spc="-5" dirty="0">
                <a:latin typeface="Times New Roman"/>
                <a:cs typeface="Times New Roman"/>
              </a:rPr>
              <a:t>vostra. Per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meccanico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civiltà materiale,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 progresso intellettuale,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bicerebrali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eguagliare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dei tricerebrali. Ma quanto al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superiore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ed allo sviluppo degli scambi </a:t>
            </a:r>
            <a:r>
              <a:rPr sz="1200" dirty="0">
                <a:latin typeface="Times New Roman"/>
                <a:cs typeface="Times New Roman"/>
              </a:rPr>
              <a:t>tra l’intelletto e lo  spirito voi siete un po’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58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(566.4) 49:5.16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valutazioni comparative concernenti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intellettuale od i </a:t>
            </a:r>
            <a:r>
              <a:rPr sz="1200" spc="-5" dirty="0">
                <a:latin typeface="Times New Roman"/>
                <a:cs typeface="Times New Roman"/>
              </a:rPr>
              <a:t>compimenti </a:t>
            </a:r>
            <a:r>
              <a:rPr sz="1200" dirty="0">
                <a:latin typeface="Times New Roman"/>
                <a:cs typeface="Times New Roman"/>
              </a:rPr>
              <a:t>spirituali di un mondo o di 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dovrebbero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equità </a:t>
            </a:r>
            <a:r>
              <a:rPr sz="1200" dirty="0">
                <a:latin typeface="Times New Roman"/>
                <a:cs typeface="Times New Roman"/>
              </a:rPr>
              <a:t>tenere </a:t>
            </a:r>
            <a:r>
              <a:rPr sz="1200" spc="-5" dirty="0">
                <a:latin typeface="Times New Roman"/>
                <a:cs typeface="Times New Roman"/>
              </a:rPr>
              <a:t>conto dell’età planetaria. Molto, moltissimo, dipende dall’età, dall’aiuto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elevatori biologici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missioni </a:t>
            </a:r>
            <a:r>
              <a:rPr sz="1200" spc="-5" dirty="0">
                <a:latin typeface="Times New Roman"/>
                <a:cs typeface="Times New Roman"/>
              </a:rPr>
              <a:t>successive dei vari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dei Figli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(566.5) 49:5.17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popoli a tre </a:t>
            </a:r>
            <a:r>
              <a:rPr sz="1200" spc="-5" dirty="0">
                <a:latin typeface="Times New Roman"/>
                <a:cs typeface="Times New Roman"/>
              </a:rPr>
              <a:t>cervelli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un’evoluzione </a:t>
            </a:r>
            <a:r>
              <a:rPr sz="1200" spc="-5" dirty="0">
                <a:latin typeface="Times New Roman"/>
                <a:cs typeface="Times New Roman"/>
              </a:rPr>
              <a:t>planetaria leggermente superiore </a:t>
            </a:r>
            <a:r>
              <a:rPr sz="1200" dirty="0">
                <a:latin typeface="Times New Roman"/>
                <a:cs typeface="Times New Roman"/>
              </a:rPr>
              <a:t>a quella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spc="5" dirty="0">
                <a:latin typeface="Times New Roman"/>
                <a:cs typeface="Times New Roman"/>
              </a:rPr>
              <a:t>ordini 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o a due </a:t>
            </a:r>
            <a:r>
              <a:rPr sz="1200" spc="-5" dirty="0">
                <a:latin typeface="Times New Roman"/>
                <a:cs typeface="Times New Roman"/>
              </a:rPr>
              <a:t>cervelli, </a:t>
            </a:r>
            <a:r>
              <a:rPr sz="1200" dirty="0">
                <a:latin typeface="Times New Roman"/>
                <a:cs typeface="Times New Roman"/>
              </a:rPr>
              <a:t>tutti hanno 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plasma vitale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svolgono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attività planetarie </a:t>
            </a:r>
            <a:r>
              <a:rPr sz="1200" dirty="0">
                <a:latin typeface="Times New Roman"/>
                <a:cs typeface="Times New Roman"/>
              </a:rPr>
              <a:t>in modo molto simile,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134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89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analogo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degli esseri umani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Questi </a:t>
            </a:r>
            <a:r>
              <a:rPr sz="1200" dirty="0">
                <a:latin typeface="Times New Roman"/>
                <a:cs typeface="Times New Roman"/>
              </a:rPr>
              <a:t>tre tipi di mortali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distribuiti in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dei sistemi </a:t>
            </a:r>
            <a:r>
              <a:rPr sz="1200" spc="-5" dirty="0">
                <a:latin typeface="Times New Roman"/>
                <a:cs typeface="Times New Roman"/>
              </a:rPr>
              <a:t>locali. Nella  maggior </a:t>
            </a:r>
            <a:r>
              <a:rPr sz="1200" dirty="0">
                <a:latin typeface="Times New Roman"/>
                <a:cs typeface="Times New Roman"/>
              </a:rPr>
              <a:t>parte dei </a:t>
            </a:r>
            <a:r>
              <a:rPr sz="1200" spc="-5" dirty="0">
                <a:latin typeface="Times New Roman"/>
                <a:cs typeface="Times New Roman"/>
              </a:rPr>
              <a:t>casi </a:t>
            </a:r>
            <a:r>
              <a:rPr sz="1200" dirty="0">
                <a:latin typeface="Times New Roman"/>
                <a:cs typeface="Times New Roman"/>
              </a:rPr>
              <a:t>le condizioni </a:t>
            </a:r>
            <a:r>
              <a:rPr sz="1200" spc="-5" dirty="0">
                <a:latin typeface="Times New Roman"/>
                <a:cs typeface="Times New Roman"/>
              </a:rPr>
              <a:t>planetarie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pochissima </a:t>
            </a:r>
            <a:r>
              <a:rPr sz="1200" spc="-5" dirty="0">
                <a:latin typeface="Times New Roman"/>
                <a:cs typeface="Times New Roman"/>
              </a:rPr>
              <a:t>influenza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di progettare  </a:t>
            </a:r>
            <a:r>
              <a:rPr sz="1200" spc="-5" dirty="0">
                <a:latin typeface="Times New Roman"/>
                <a:cs typeface="Times New Roman"/>
              </a:rPr>
              <a:t>questi diversi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mortali sui differenti </a:t>
            </a:r>
            <a:r>
              <a:rPr sz="1200" dirty="0">
                <a:latin typeface="Times New Roman"/>
                <a:cs typeface="Times New Roman"/>
              </a:rPr>
              <a:t>mondi. È una </a:t>
            </a:r>
            <a:r>
              <a:rPr sz="1200" spc="-5" dirty="0">
                <a:latin typeface="Times New Roman"/>
                <a:cs typeface="Times New Roman"/>
              </a:rPr>
              <a:t>prerogativa dei </a:t>
            </a:r>
            <a:r>
              <a:rPr sz="1200" dirty="0">
                <a:latin typeface="Times New Roman"/>
                <a:cs typeface="Times New Roman"/>
              </a:rPr>
              <a:t>Portatori di Vita progettare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ed eseguirli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3556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(566.6) 49:5.18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ordini </a:t>
            </a:r>
            <a:r>
              <a:rPr sz="1200" spc="-5" dirty="0">
                <a:latin typeface="Times New Roman"/>
                <a:cs typeface="Times New Roman"/>
              </a:rPr>
              <a:t>si trovano sullo stesso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nella carriera d’ascensione. Ciascuno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percorrere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scala  intellettuale </a:t>
            </a:r>
            <a:r>
              <a:rPr sz="1200" dirty="0">
                <a:latin typeface="Times New Roman"/>
                <a:cs typeface="Times New Roman"/>
              </a:rPr>
              <a:t>di sviluppo ed </a:t>
            </a:r>
            <a:r>
              <a:rPr sz="1200" spc="-5" dirty="0">
                <a:latin typeface="Times New Roman"/>
                <a:cs typeface="Times New Roman"/>
              </a:rPr>
              <a:t>ognuno </a:t>
            </a:r>
            <a:r>
              <a:rPr sz="1200" dirty="0">
                <a:latin typeface="Times New Roman"/>
                <a:cs typeface="Times New Roman"/>
              </a:rPr>
              <a:t>deve superare le </a:t>
            </a:r>
            <a:r>
              <a:rPr sz="1200" spc="-5" dirty="0">
                <a:latin typeface="Times New Roman"/>
                <a:cs typeface="Times New Roman"/>
              </a:rPr>
              <a:t>stesse prove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progressione. L’amministrazione del sistema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supercontrollo della </a:t>
            </a:r>
            <a:r>
              <a:rPr sz="1200" dirty="0">
                <a:latin typeface="Times New Roman"/>
                <a:cs typeface="Times New Roman"/>
              </a:rPr>
              <a:t>costellazione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esenti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discriminazioni;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regimi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Principi 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sono identici.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(566.7) 49:5.19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Serie dei </a:t>
            </a:r>
            <a:r>
              <a:rPr sz="1200" i="1" dirty="0">
                <a:latin typeface="Times New Roman"/>
                <a:cs typeface="Times New Roman"/>
              </a:rPr>
              <a:t>tipi </a:t>
            </a:r>
            <a:r>
              <a:rPr sz="1200" i="1" spc="-5" dirty="0">
                <a:latin typeface="Times New Roman"/>
                <a:cs typeface="Times New Roman"/>
              </a:rPr>
              <a:t>ricettivi </a:t>
            </a:r>
            <a:r>
              <a:rPr sz="1200" i="1" dirty="0">
                <a:latin typeface="Times New Roman"/>
                <a:cs typeface="Times New Roman"/>
              </a:rPr>
              <a:t>allo spirito. </a:t>
            </a:r>
            <a:r>
              <a:rPr sz="1200" spc="-10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modelli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relazione al contatto con gli affari </a:t>
            </a:r>
            <a:r>
              <a:rPr sz="1200" dirty="0">
                <a:latin typeface="Times New Roman"/>
                <a:cs typeface="Times New Roman"/>
              </a:rPr>
              <a:t>spirituali.  </a:t>
            </a:r>
            <a:r>
              <a:rPr sz="1200" spc="-5" dirty="0">
                <a:latin typeface="Times New Roman"/>
                <a:cs typeface="Times New Roman"/>
              </a:rPr>
              <a:t>Questa classificazione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riferisce agli </a:t>
            </a:r>
            <a:r>
              <a:rPr sz="1200" dirty="0">
                <a:latin typeface="Times New Roman"/>
                <a:cs typeface="Times New Roman"/>
              </a:rPr>
              <a:t>ordini di mortali ad uno, a due e a tre </a:t>
            </a:r>
            <a:r>
              <a:rPr sz="1200" spc="-5" dirty="0">
                <a:latin typeface="Times New Roman"/>
                <a:cs typeface="Times New Roman"/>
              </a:rPr>
              <a:t>cervelli; si riferisce principalmente </a:t>
            </a:r>
            <a:r>
              <a:rPr sz="1200" spc="5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chimica  ghiandolare </a:t>
            </a:r>
            <a:r>
              <a:rPr sz="1200" dirty="0">
                <a:latin typeface="Times New Roman"/>
                <a:cs typeface="Times New Roman"/>
              </a:rPr>
              <a:t>e più particolarmente </a:t>
            </a:r>
            <a:r>
              <a:rPr sz="1200" spc="-5" dirty="0">
                <a:latin typeface="Times New Roman"/>
                <a:cs typeface="Times New Roman"/>
              </a:rPr>
              <a:t>all’organizzazione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ghiandole paragonabili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pituitari. Su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mondi le razze </a:t>
            </a:r>
            <a:r>
              <a:rPr sz="1200" spc="-5" dirty="0">
                <a:latin typeface="Times New Roman"/>
                <a:cs typeface="Times New Roman"/>
              </a:rPr>
              <a:t>hanno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ghiandola, su altri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come gli </a:t>
            </a:r>
            <a:r>
              <a:rPr sz="1200" dirty="0">
                <a:latin typeface="Times New Roman"/>
                <a:cs typeface="Times New Roman"/>
              </a:rPr>
              <a:t>Urantiani, </a:t>
            </a:r>
            <a:r>
              <a:rPr sz="1200" spc="-5" dirty="0">
                <a:latin typeface="Times New Roman"/>
                <a:cs typeface="Times New Roman"/>
              </a:rPr>
              <a:t>mentre su </a:t>
            </a:r>
            <a:r>
              <a:rPr sz="1200" dirty="0">
                <a:latin typeface="Times New Roman"/>
                <a:cs typeface="Times New Roman"/>
              </a:rPr>
              <a:t>altre sfere ancora le razze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tre di questi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straordinari.  </a:t>
            </a:r>
            <a:r>
              <a:rPr sz="1200" spc="-5" dirty="0">
                <a:latin typeface="Times New Roman"/>
                <a:cs typeface="Times New Roman"/>
              </a:rPr>
              <a:t>L’immaginazione innata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ricettività </a:t>
            </a:r>
            <a:r>
              <a:rPr sz="1200" dirty="0">
                <a:latin typeface="Times New Roman"/>
                <a:cs typeface="Times New Roman"/>
              </a:rPr>
              <a:t>spirituale sono </a:t>
            </a:r>
            <a:r>
              <a:rPr sz="1200" spc="-5" dirty="0">
                <a:latin typeface="Times New Roman"/>
                <a:cs typeface="Times New Roman"/>
              </a:rPr>
              <a:t>nettamente </a:t>
            </a:r>
            <a:r>
              <a:rPr sz="1200" dirty="0">
                <a:latin typeface="Times New Roman"/>
                <a:cs typeface="Times New Roman"/>
              </a:rPr>
              <a:t>influenzate da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dotazione chimica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differente.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(566.8) 49:5.20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ricettivi </a:t>
            </a:r>
            <a:r>
              <a:rPr sz="1200" dirty="0">
                <a:latin typeface="Times New Roman"/>
                <a:cs typeface="Times New Roman"/>
              </a:rPr>
              <a:t>allo spirito, il </a:t>
            </a:r>
            <a:r>
              <a:rPr sz="1200" spc="-5" dirty="0">
                <a:latin typeface="Times New Roman"/>
                <a:cs typeface="Times New Roman"/>
              </a:rPr>
              <a:t>sessantacinque per cento </a:t>
            </a:r>
            <a:r>
              <a:rPr sz="1200" dirty="0">
                <a:latin typeface="Times New Roman"/>
                <a:cs typeface="Times New Roman"/>
              </a:rPr>
              <a:t>appartiene </a:t>
            </a:r>
            <a:r>
              <a:rPr sz="1200" spc="-5" dirty="0">
                <a:latin typeface="Times New Roman"/>
                <a:cs typeface="Times New Roman"/>
              </a:rPr>
              <a:t>al secondo gruppo, </a:t>
            </a:r>
            <a:r>
              <a:rPr sz="1200" dirty="0">
                <a:latin typeface="Times New Roman"/>
                <a:cs typeface="Times New Roman"/>
              </a:rPr>
              <a:t>come le razze 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dodici  </a:t>
            </a:r>
            <a:r>
              <a:rPr sz="1200" spc="-5" dirty="0">
                <a:latin typeface="Times New Roman"/>
                <a:cs typeface="Times New Roman"/>
              </a:rPr>
              <a:t>per cento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tipo, </a:t>
            </a:r>
            <a:r>
              <a:rPr sz="1200" spc="-5" dirty="0">
                <a:latin typeface="Times New Roman"/>
                <a:cs typeface="Times New Roman"/>
              </a:rPr>
              <a:t>naturalmente meno ricettivo,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ventitré per cento </a:t>
            </a:r>
            <a:r>
              <a:rPr sz="1200" dirty="0">
                <a:latin typeface="Times New Roman"/>
                <a:cs typeface="Times New Roman"/>
              </a:rPr>
              <a:t>è più </a:t>
            </a:r>
            <a:r>
              <a:rPr sz="1200" spc="-5" dirty="0">
                <a:latin typeface="Times New Roman"/>
                <a:cs typeface="Times New Roman"/>
              </a:rPr>
              <a:t>incline </a:t>
            </a:r>
            <a:r>
              <a:rPr sz="1200" dirty="0">
                <a:latin typeface="Times New Roman"/>
                <a:cs typeface="Times New Roman"/>
              </a:rPr>
              <a:t>alla spiritualità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vita  </a:t>
            </a:r>
            <a:r>
              <a:rPr sz="1200" spc="-5" dirty="0">
                <a:latin typeface="Times New Roman"/>
                <a:cs typeface="Times New Roman"/>
              </a:rPr>
              <a:t>terrestre. Ma queste </a:t>
            </a:r>
            <a:r>
              <a:rPr sz="1200" dirty="0">
                <a:latin typeface="Times New Roman"/>
                <a:cs typeface="Times New Roman"/>
              </a:rPr>
              <a:t>distinzioni non </a:t>
            </a:r>
            <a:r>
              <a:rPr sz="1200" spc="-5" dirty="0">
                <a:latin typeface="Times New Roman"/>
                <a:cs typeface="Times New Roman"/>
              </a:rPr>
              <a:t>sopravvivono 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naturale;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differenze </a:t>
            </a:r>
            <a:r>
              <a:rPr sz="1200" dirty="0">
                <a:latin typeface="Times New Roman"/>
                <a:cs typeface="Times New Roman"/>
              </a:rPr>
              <a:t>razziali </a:t>
            </a:r>
            <a:r>
              <a:rPr sz="1200" spc="-5" dirty="0">
                <a:latin typeface="Times New Roman"/>
                <a:cs typeface="Times New Roman"/>
              </a:rPr>
              <a:t>concernono </a:t>
            </a:r>
            <a:r>
              <a:rPr sz="1200" dirty="0">
                <a:latin typeface="Times New Roman"/>
                <a:cs typeface="Times New Roman"/>
              </a:rPr>
              <a:t>soltanto la vita 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(567.1) 49:5.21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Epoche </a:t>
            </a:r>
            <a:r>
              <a:rPr sz="1200" i="1" dirty="0">
                <a:latin typeface="Times New Roman"/>
                <a:cs typeface="Times New Roman"/>
              </a:rPr>
              <a:t>planetarie </a:t>
            </a:r>
            <a:r>
              <a:rPr sz="1200" i="1" spc="-5" dirty="0">
                <a:latin typeface="Times New Roman"/>
                <a:cs typeface="Times New Roman"/>
              </a:rPr>
              <a:t>dei </a:t>
            </a:r>
            <a:r>
              <a:rPr sz="1200" i="1" dirty="0">
                <a:latin typeface="Times New Roman"/>
                <a:cs typeface="Times New Roman"/>
              </a:rPr>
              <a:t>mortali. </a:t>
            </a:r>
            <a:r>
              <a:rPr sz="1200" spc="-5" dirty="0">
                <a:latin typeface="Times New Roman"/>
                <a:cs typeface="Times New Roman"/>
              </a:rPr>
              <a:t>Questa classificazione rispetta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delle dispensazioni </a:t>
            </a:r>
            <a:r>
              <a:rPr sz="1200" spc="-5" dirty="0">
                <a:latin typeface="Times New Roman"/>
                <a:cs typeface="Times New Roman"/>
              </a:rPr>
              <a:t>temporali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riguardanti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5757"/>
            <a:ext cx="433832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terrestre </a:t>
            </a:r>
            <a:r>
              <a:rPr sz="1200" dirty="0">
                <a:latin typeface="Times New Roman"/>
                <a:cs typeface="Times New Roman"/>
              </a:rPr>
              <a:t>degli uomini e la loro </a:t>
            </a:r>
            <a:r>
              <a:rPr sz="1200" spc="-5" dirty="0">
                <a:latin typeface="Times New Roman"/>
                <a:cs typeface="Times New Roman"/>
              </a:rPr>
              <a:t>ricezione del ministero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4355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(567.2) 49:5.22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viene iniziata </a:t>
            </a:r>
            <a:r>
              <a:rPr sz="1200" spc="-5" dirty="0">
                <a:latin typeface="Times New Roman"/>
                <a:cs typeface="Times New Roman"/>
              </a:rPr>
              <a:t>sui pianeti dai 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che sorvegliano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sviluppo fino a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tempo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dopo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l’apparizione evoluzionaria dell’uomo mortale.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un pianeta i Portatori di </a:t>
            </a:r>
            <a:r>
              <a:rPr sz="1200" spc="-5" dirty="0">
                <a:latin typeface="Times New Roman"/>
                <a:cs typeface="Times New Roman"/>
              </a:rPr>
              <a:t>Vita installano debitamente </a:t>
            </a:r>
            <a:r>
              <a:rPr sz="1200" dirty="0">
                <a:latin typeface="Times New Roman"/>
                <a:cs typeface="Times New Roman"/>
              </a:rPr>
              <a:t>un Principe 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governante del regno. </a:t>
            </a:r>
            <a:r>
              <a:rPr sz="1200" dirty="0">
                <a:latin typeface="Times New Roman"/>
                <a:cs typeface="Times New Roman"/>
              </a:rPr>
              <a:t>Con questo </a:t>
            </a:r>
            <a:r>
              <a:rPr sz="1200" spc="-5" dirty="0">
                <a:latin typeface="Times New Roman"/>
                <a:cs typeface="Times New Roman"/>
              </a:rPr>
              <a:t>governante arriva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contingente completo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ausiliari subordinati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assistenti  tutelari, </a:t>
            </a:r>
            <a:r>
              <a:rPr sz="1200" dirty="0">
                <a:latin typeface="Times New Roman"/>
                <a:cs typeface="Times New Roman"/>
              </a:rPr>
              <a:t>ed il primo giudizio dei vivi e </a:t>
            </a:r>
            <a:r>
              <a:rPr sz="1200" spc="-5" dirty="0">
                <a:latin typeface="Times New Roman"/>
                <a:cs typeface="Times New Roman"/>
              </a:rPr>
              <a:t>dei morti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simultaneo al suo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arrivo.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89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(567.3) 49:5.23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l’emergere </a:t>
            </a:r>
            <a:r>
              <a:rPr sz="1200" dirty="0">
                <a:latin typeface="Times New Roman"/>
                <a:cs typeface="Times New Roman"/>
              </a:rPr>
              <a:t>di gruppi </a:t>
            </a:r>
            <a:r>
              <a:rPr sz="1200" spc="-5" dirty="0">
                <a:latin typeface="Times New Roman"/>
                <a:cs typeface="Times New Roman"/>
              </a:rPr>
              <a:t>umani,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arriva </a:t>
            </a:r>
            <a:r>
              <a:rPr sz="1200" spc="-5" dirty="0">
                <a:latin typeface="Times New Roman"/>
                <a:cs typeface="Times New Roman"/>
              </a:rPr>
              <a:t>per inaugurare </a:t>
            </a:r>
            <a:r>
              <a:rPr sz="1200" dirty="0">
                <a:latin typeface="Times New Roman"/>
                <a:cs typeface="Times New Roman"/>
              </a:rPr>
              <a:t>la civiltà </a:t>
            </a:r>
            <a:r>
              <a:rPr sz="1200" spc="-5" dirty="0">
                <a:latin typeface="Times New Roman"/>
                <a:cs typeface="Times New Roman"/>
              </a:rPr>
              <a:t>umana </a:t>
            </a:r>
            <a:r>
              <a:rPr sz="1200" dirty="0">
                <a:latin typeface="Times New Roman"/>
                <a:cs typeface="Times New Roman"/>
              </a:rPr>
              <a:t>e focalizzare la  </a:t>
            </a:r>
            <a:r>
              <a:rPr sz="1200" spc="-5" dirty="0">
                <a:latin typeface="Times New Roman"/>
                <a:cs typeface="Times New Roman"/>
              </a:rPr>
              <a:t>società umana.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mondo di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non è una norma dei primi </a:t>
            </a:r>
            <a:r>
              <a:rPr sz="1200" spc="-5" dirty="0">
                <a:latin typeface="Times New Roman"/>
                <a:cs typeface="Times New Roman"/>
              </a:rPr>
              <a:t>tempi del regno </a:t>
            </a:r>
            <a:r>
              <a:rPr sz="1200" dirty="0">
                <a:latin typeface="Times New Roman"/>
                <a:cs typeface="Times New Roman"/>
              </a:rPr>
              <a:t>dei Principi </a:t>
            </a:r>
            <a:r>
              <a:rPr sz="1200" spc="-5" dirty="0">
                <a:latin typeface="Times New Roman"/>
                <a:cs typeface="Times New Roman"/>
              </a:rPr>
              <a:t>Planetari, perché fu </a:t>
            </a:r>
            <a:r>
              <a:rPr sz="1200" dirty="0">
                <a:latin typeface="Times New Roman"/>
                <a:cs typeface="Times New Roman"/>
              </a:rPr>
              <a:t>all’inizio  di </a:t>
            </a:r>
            <a:r>
              <a:rPr sz="1200" spc="-5" dirty="0">
                <a:latin typeface="Times New Roman"/>
                <a:cs typeface="Times New Roman"/>
              </a:rPr>
              <a:t>tale amministrazione su Urantia </a:t>
            </a:r>
            <a:r>
              <a:rPr sz="1200" dirty="0">
                <a:latin typeface="Times New Roman"/>
                <a:cs typeface="Times New Roman"/>
              </a:rPr>
              <a:t>che il vostro Principe </a:t>
            </a:r>
            <a:r>
              <a:rPr sz="1200" spc="-5" dirty="0">
                <a:latin typeface="Times New Roman"/>
                <a:cs typeface="Times New Roman"/>
              </a:rPr>
              <a:t>Planetario, Caligastia, legò </a:t>
            </a:r>
            <a:r>
              <a:rPr sz="1200" dirty="0">
                <a:latin typeface="Times New Roman"/>
                <a:cs typeface="Times New Roman"/>
              </a:rPr>
              <a:t>la sua sorte </a:t>
            </a:r>
            <a:r>
              <a:rPr sz="1200" spc="-5" dirty="0">
                <a:latin typeface="Times New Roman"/>
                <a:cs typeface="Times New Roman"/>
              </a:rPr>
              <a:t>alla ribellione del Sovrano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Sistema, Lucifero. Da </a:t>
            </a:r>
            <a:r>
              <a:rPr sz="1200" dirty="0">
                <a:latin typeface="Times New Roman"/>
                <a:cs typeface="Times New Roman"/>
              </a:rPr>
              <a:t>allora il vostro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ha sempre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un percorso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tempestoso.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00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(567.4) 49:5.24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 normale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apice biologico </a:t>
            </a:r>
            <a:r>
              <a:rPr sz="1200" spc="-5" dirty="0">
                <a:latin typeface="Times New Roman"/>
                <a:cs typeface="Times New Roman"/>
              </a:rPr>
              <a:t>naturale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del  Principe Planetario, </a:t>
            </a:r>
            <a:r>
              <a:rPr sz="1200" dirty="0">
                <a:latin typeface="Times New Roman"/>
                <a:cs typeface="Times New Roman"/>
              </a:rPr>
              <a:t>e poco dopo il </a:t>
            </a:r>
            <a:r>
              <a:rPr sz="1200" spc="-5" dirty="0">
                <a:latin typeface="Times New Roman"/>
                <a:cs typeface="Times New Roman"/>
              </a:rPr>
              <a:t>Sovrano del Sistema manda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ed una </a:t>
            </a:r>
            <a:r>
              <a:rPr sz="1200" spc="-5" dirty="0">
                <a:latin typeface="Times New Roman"/>
                <a:cs typeface="Times New Roman"/>
              </a:rPr>
              <a:t>Figlia Materiali su quel pianeta. Questi </a:t>
            </a:r>
            <a:r>
              <a:rPr sz="1200" dirty="0">
                <a:latin typeface="Times New Roman"/>
                <a:cs typeface="Times New Roman"/>
              </a:rPr>
              <a:t>importati  </a:t>
            </a:r>
            <a:r>
              <a:rPr sz="1200" spc="-5" dirty="0">
                <a:latin typeface="Times New Roman"/>
                <a:cs typeface="Times New Roman"/>
              </a:rPr>
              <a:t>esseri adempiono </a:t>
            </a:r>
            <a:r>
              <a:rPr sz="1200" dirty="0">
                <a:latin typeface="Times New Roman"/>
                <a:cs typeface="Times New Roman"/>
              </a:rPr>
              <a:t>il servizio di </a:t>
            </a:r>
            <a:r>
              <a:rPr sz="1200" spc="-5" dirty="0">
                <a:latin typeface="Times New Roman"/>
                <a:cs typeface="Times New Roman"/>
              </a:rPr>
              <a:t>elevatori biologici;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fallimento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complicò ulteriormente </a:t>
            </a:r>
            <a:r>
              <a:rPr sz="1200" dirty="0">
                <a:latin typeface="Times New Roman"/>
                <a:cs typeface="Times New Roman"/>
              </a:rPr>
              <a:t>la vostra storia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66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(567.5) 49:5.25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etico di una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umana 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 limiti dello </a:t>
            </a:r>
            <a:r>
              <a:rPr sz="1200" spc="-5" dirty="0">
                <a:latin typeface="Times New Roman"/>
                <a:cs typeface="Times New Roman"/>
              </a:rPr>
              <a:t>sviluppo evoluzionario, giunge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Avonal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missione </a:t>
            </a:r>
            <a:r>
              <a:rPr sz="1200" spc="-5" dirty="0">
                <a:latin typeface="Times New Roman"/>
                <a:cs typeface="Times New Roman"/>
              </a:rPr>
              <a:t>magistrale. </a:t>
            </a:r>
            <a:r>
              <a:rPr sz="1200" dirty="0">
                <a:latin typeface="Times New Roman"/>
                <a:cs typeface="Times New Roman"/>
              </a:rPr>
              <a:t>E più </a:t>
            </a:r>
            <a:r>
              <a:rPr sz="1200" spc="-5" dirty="0">
                <a:latin typeface="Times New Roman"/>
                <a:cs typeface="Times New Roman"/>
              </a:rPr>
              <a:t>tardi, quando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spirituale </a:t>
            </a:r>
            <a:r>
              <a:rPr sz="1200" dirty="0">
                <a:latin typeface="Times New Roman"/>
                <a:cs typeface="Times New Roman"/>
              </a:rPr>
              <a:t>di un tale mondo </a:t>
            </a:r>
            <a:r>
              <a:rPr sz="1200" spc="-5" dirty="0">
                <a:latin typeface="Times New Roman"/>
                <a:cs typeface="Times New Roman"/>
              </a:rPr>
              <a:t>si avvicina al suo  </a:t>
            </a:r>
            <a:r>
              <a:rPr sz="1200" dirty="0">
                <a:latin typeface="Times New Roman"/>
                <a:cs typeface="Times New Roman"/>
              </a:rPr>
              <a:t>limite di sviluppo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riceve </a:t>
            </a:r>
            <a:r>
              <a:rPr sz="1200" dirty="0">
                <a:latin typeface="Times New Roman"/>
                <a:cs typeface="Times New Roman"/>
              </a:rPr>
              <a:t>la visita 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conferimento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è di stabilire lo </a:t>
            </a:r>
            <a:r>
              <a:rPr sz="1200" spc="-5" dirty="0">
                <a:latin typeface="Times New Roman"/>
                <a:cs typeface="Times New Roman"/>
              </a:rPr>
              <a:t>status planetario,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liberare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perché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sul pianeta, </a:t>
            </a:r>
            <a:r>
              <a:rPr sz="1200" dirty="0">
                <a:latin typeface="Times New Roman"/>
                <a:cs typeface="Times New Roman"/>
              </a:rPr>
              <a:t>e di assicurare </a:t>
            </a:r>
            <a:r>
              <a:rPr sz="1200" spc="-5" dirty="0">
                <a:latin typeface="Times New Roman"/>
                <a:cs typeface="Times New Roman"/>
              </a:rPr>
              <a:t>così  l’arrivo universale degli Aggiustatori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Pensiero.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685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(567.6) 49:5.26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punto Urantia devia </a:t>
            </a:r>
            <a:r>
              <a:rPr sz="1200" dirty="0">
                <a:latin typeface="Times New Roman"/>
                <a:cs typeface="Times New Roman"/>
              </a:rPr>
              <a:t>di nuovo </a:t>
            </a:r>
            <a:r>
              <a:rPr sz="1200" spc="-5" dirty="0">
                <a:latin typeface="Times New Roman"/>
                <a:cs typeface="Times New Roman"/>
              </a:rPr>
              <a:t>dalla norma: </a:t>
            </a:r>
            <a:r>
              <a:rPr sz="1200" dirty="0">
                <a:latin typeface="Times New Roman"/>
                <a:cs typeface="Times New Roman"/>
              </a:rPr>
              <a:t>non c’è mai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missione magistrale sul </a:t>
            </a:r>
            <a:r>
              <a:rPr sz="1200" dirty="0">
                <a:latin typeface="Times New Roman"/>
                <a:cs typeface="Times New Roman"/>
              </a:rPr>
              <a:t>vostro mondo, né il  vostro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conferimento </a:t>
            </a:r>
            <a:r>
              <a:rPr sz="1200" spc="-5" dirty="0">
                <a:latin typeface="Times New Roman"/>
                <a:cs typeface="Times New Roman"/>
              </a:rPr>
              <a:t>era dell’ordine degli Avonal.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goduto dell’onore </a:t>
            </a:r>
            <a:r>
              <a:rPr sz="1200" dirty="0">
                <a:latin typeface="Times New Roman"/>
                <a:cs typeface="Times New Roman"/>
              </a:rPr>
              <a:t>insigne di divenire il domicilio  </a:t>
            </a:r>
            <a:r>
              <a:rPr sz="1200" spc="-5" dirty="0">
                <a:latin typeface="Times New Roman"/>
                <a:cs typeface="Times New Roman"/>
              </a:rPr>
              <a:t>planetario, </a:t>
            </a:r>
            <a:r>
              <a:rPr sz="1200" dirty="0">
                <a:latin typeface="Times New Roman"/>
                <a:cs typeface="Times New Roman"/>
              </a:rPr>
              <a:t>come mortale, </a:t>
            </a:r>
            <a:r>
              <a:rPr sz="1200" spc="-5" dirty="0">
                <a:latin typeface="Times New Roman"/>
                <a:cs typeface="Times New Roman"/>
              </a:rPr>
              <a:t>del Figlio Sovrano, Micael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30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175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(567.7) 49:5.27 </a:t>
            </a:r>
            <a:r>
              <a:rPr sz="1200" spc="-5" dirty="0">
                <a:latin typeface="Times New Roman"/>
                <a:cs typeface="Times New Roman"/>
              </a:rPr>
              <a:t>A seguito del </a:t>
            </a:r>
            <a:r>
              <a:rPr sz="1200" dirty="0">
                <a:latin typeface="Times New Roman"/>
                <a:cs typeface="Times New Roman"/>
              </a:rPr>
              <a:t>ministero di tutti </a:t>
            </a:r>
            <a:r>
              <a:rPr sz="1200" spc="-5" dirty="0">
                <a:latin typeface="Times New Roman"/>
                <a:cs typeface="Times New Roman"/>
              </a:rPr>
              <a:t>gli ordini successivi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divina, i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razze in </a:t>
            </a:r>
            <a:r>
              <a:rPr sz="1200" spc="-5" dirty="0">
                <a:latin typeface="Times New Roman"/>
                <a:cs typeface="Times New Roman"/>
              </a:rPr>
              <a:t>progresso  cominciano ad </a:t>
            </a:r>
            <a:r>
              <a:rPr sz="1200" dirty="0">
                <a:latin typeface="Times New Roman"/>
                <a:cs typeface="Times New Roman"/>
              </a:rPr>
              <a:t>avvicinarsi </a:t>
            </a:r>
            <a:r>
              <a:rPr sz="1200" spc="-5" dirty="0">
                <a:latin typeface="Times New Roman"/>
                <a:cs typeface="Times New Roman"/>
              </a:rPr>
              <a:t>all’apice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planetaria.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divengono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maturi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culminante, 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Istruttori Trinitari. Quest’epoca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spc="-10" dirty="0">
                <a:latin typeface="Times New Roman"/>
                <a:cs typeface="Times New Roman"/>
              </a:rPr>
              <a:t>Istruttori </a:t>
            </a:r>
            <a:r>
              <a:rPr sz="1200" dirty="0">
                <a:latin typeface="Times New Roman"/>
                <a:cs typeface="Times New Roman"/>
              </a:rPr>
              <a:t>è il preludio </a:t>
            </a:r>
            <a:r>
              <a:rPr sz="1200" spc="-5" dirty="0">
                <a:latin typeface="Times New Roman"/>
                <a:cs typeface="Times New Roman"/>
              </a:rPr>
              <a:t>dell’era planetaria finale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dell’utopia  evoluzionaria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di luce 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(567.8) 49:5.28 </a:t>
            </a:r>
            <a:r>
              <a:rPr sz="1200" spc="-5" dirty="0">
                <a:latin typeface="Times New Roman"/>
                <a:cs typeface="Times New Roman"/>
              </a:rPr>
              <a:t>Detta </a:t>
            </a:r>
            <a:r>
              <a:rPr sz="1200" dirty="0">
                <a:latin typeface="Times New Roman"/>
                <a:cs typeface="Times New Roman"/>
              </a:rPr>
              <a:t>classificazione </a:t>
            </a:r>
            <a:r>
              <a:rPr sz="1200" spc="-5" dirty="0">
                <a:latin typeface="Times New Roman"/>
                <a:cs typeface="Times New Roman"/>
              </a:rPr>
              <a:t>degli esseri umani riceverà particolare </a:t>
            </a:r>
            <a:r>
              <a:rPr sz="1200" dirty="0">
                <a:latin typeface="Times New Roman"/>
                <a:cs typeface="Times New Roman"/>
              </a:rPr>
              <a:t>attenzione in un </a:t>
            </a:r>
            <a:r>
              <a:rPr sz="1200" spc="-5" dirty="0">
                <a:latin typeface="Times New Roman"/>
                <a:cs typeface="Times New Roman"/>
              </a:rPr>
              <a:t>fascicolo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successivo.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460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(567.9) 49:5.29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Serie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creature </a:t>
            </a:r>
            <a:r>
              <a:rPr sz="1200" i="1" dirty="0">
                <a:latin typeface="Times New Roman"/>
                <a:cs typeface="Times New Roman"/>
              </a:rPr>
              <a:t>affini.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organizzati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verticalmente </a:t>
            </a:r>
            <a:r>
              <a:rPr sz="1200" dirty="0">
                <a:latin typeface="Times New Roman"/>
                <a:cs typeface="Times New Roman"/>
              </a:rPr>
              <a:t>in sistemi,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via, ma  l’amministrazione universale prevede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raggruppamenti </a:t>
            </a:r>
            <a:r>
              <a:rPr sz="1200" dirty="0">
                <a:latin typeface="Times New Roman"/>
                <a:cs typeface="Times New Roman"/>
              </a:rPr>
              <a:t>orizzontali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il tipo, la </a:t>
            </a:r>
            <a:r>
              <a:rPr sz="1200" spc="-5" dirty="0">
                <a:latin typeface="Times New Roman"/>
                <a:cs typeface="Times New Roman"/>
              </a:rPr>
              <a:t>serie ed altre </a:t>
            </a:r>
            <a:r>
              <a:rPr sz="1200" dirty="0">
                <a:latin typeface="Times New Roman"/>
                <a:cs typeface="Times New Roman"/>
              </a:rPr>
              <a:t>relazioni.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  <a:p>
            <a:pPr marL="76200" marR="11683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amministrazione laterale dell’Universo </a:t>
            </a:r>
            <a:r>
              <a:rPr sz="1200" dirty="0">
                <a:latin typeface="Times New Roman"/>
                <a:cs typeface="Times New Roman"/>
              </a:rPr>
              <a:t>concerne più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la coordinazione di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affine </a:t>
            </a:r>
            <a:r>
              <a:rPr sz="1200" dirty="0">
                <a:latin typeface="Times New Roman"/>
                <a:cs typeface="Times New Roman"/>
              </a:rPr>
              <a:t>che sono state  </a:t>
            </a:r>
            <a:r>
              <a:rPr sz="1200" spc="-5" dirty="0">
                <a:latin typeface="Times New Roman"/>
                <a:cs typeface="Times New Roman"/>
              </a:rPr>
              <a:t>promosse indipendentemente su sfere differenti.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classi collegate </a:t>
            </a:r>
            <a:r>
              <a:rPr sz="1200" dirty="0">
                <a:latin typeface="Times New Roman"/>
                <a:cs typeface="Times New Roman"/>
              </a:rPr>
              <a:t>di creature dell’Universo sono ispezionate </a:t>
            </a:r>
            <a:r>
              <a:rPr sz="1200" spc="-5" dirty="0">
                <a:latin typeface="Times New Roman"/>
                <a:cs typeface="Times New Roman"/>
              </a:rPr>
              <a:t>periodicamente </a:t>
            </a:r>
            <a:r>
              <a:rPr sz="1200" dirty="0">
                <a:latin typeface="Times New Roman"/>
                <a:cs typeface="Times New Roman"/>
              </a:rPr>
              <a:t>da  un </a:t>
            </a:r>
            <a:r>
              <a:rPr sz="1200" spc="-5" dirty="0">
                <a:latin typeface="Times New Roman"/>
                <a:cs typeface="Times New Roman"/>
              </a:rPr>
              <a:t>corpo composito </a:t>
            </a:r>
            <a:r>
              <a:rPr sz="1200" dirty="0">
                <a:latin typeface="Times New Roman"/>
                <a:cs typeface="Times New Roman"/>
              </a:rPr>
              <a:t>di alte </a:t>
            </a:r>
            <a:r>
              <a:rPr sz="1200" spc="-5" dirty="0">
                <a:latin typeface="Times New Roman"/>
                <a:cs typeface="Times New Roman"/>
              </a:rPr>
              <a:t>personalità presieduto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finalitari con lunga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(568.1) 49:5.30 </a:t>
            </a:r>
            <a:r>
              <a:rPr sz="1200" spc="-5" dirty="0">
                <a:latin typeface="Times New Roman"/>
                <a:cs typeface="Times New Roman"/>
              </a:rPr>
              <a:t>Questi fattori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affinità si manifestano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livelli, perché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serie affini esistono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umane </a:t>
            </a:r>
            <a:r>
              <a:rPr sz="1200" spc="5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come 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—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tra ordini umani e </a:t>
            </a:r>
            <a:r>
              <a:rPr sz="1200" spc="-5" dirty="0">
                <a:latin typeface="Times New Roman"/>
                <a:cs typeface="Times New Roman"/>
              </a:rPr>
              <a:t>superumani. Gli esseri intelligenti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collegati verticalmente </a:t>
            </a:r>
            <a:r>
              <a:rPr sz="1200" dirty="0">
                <a:latin typeface="Times New Roman"/>
                <a:cs typeface="Times New Roman"/>
              </a:rPr>
              <a:t>in dodici 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gruppi di sette divisioni </a:t>
            </a:r>
            <a:r>
              <a:rPr sz="1200" spc="-5" dirty="0">
                <a:latin typeface="Times New Roman"/>
                <a:cs typeface="Times New Roman"/>
              </a:rPr>
              <a:t>maggiori ciascuno.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collegati </a:t>
            </a:r>
            <a:r>
              <a:rPr sz="1200" dirty="0">
                <a:latin typeface="Times New Roman"/>
                <a:cs typeface="Times New Roman"/>
              </a:rPr>
              <a:t>in modo 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è probabilmente </a:t>
            </a:r>
            <a:r>
              <a:rPr sz="1200" spc="-5" dirty="0">
                <a:latin typeface="Times New Roman"/>
                <a:cs typeface="Times New Roman"/>
              </a:rPr>
              <a:t>effettuata </a:t>
            </a:r>
            <a:r>
              <a:rPr sz="1200" dirty="0">
                <a:latin typeface="Times New Roman"/>
                <a:cs typeface="Times New Roman"/>
              </a:rPr>
              <a:t>mediante una </a:t>
            </a:r>
            <a:r>
              <a:rPr sz="1200" spc="-5" dirty="0">
                <a:latin typeface="Times New Roman"/>
                <a:cs typeface="Times New Roman"/>
              </a:rPr>
              <a:t>tecnica dell’Essere Supremo </a:t>
            </a:r>
            <a:r>
              <a:rPr sz="1200" dirty="0">
                <a:latin typeface="Times New Roman"/>
                <a:cs typeface="Times New Roman"/>
              </a:rPr>
              <a:t>da noi non pienamente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compresa.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(568.2) 49:5.31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Serie </a:t>
            </a:r>
            <a:r>
              <a:rPr sz="1200" i="1" dirty="0">
                <a:latin typeface="Times New Roman"/>
                <a:cs typeface="Times New Roman"/>
              </a:rPr>
              <a:t>a </a:t>
            </a:r>
            <a:r>
              <a:rPr sz="1200" i="1" spc="-5" dirty="0">
                <a:latin typeface="Times New Roman"/>
                <a:cs typeface="Times New Roman"/>
              </a:rPr>
              <a:t>fusione con </a:t>
            </a:r>
            <a:r>
              <a:rPr sz="1200" i="1" dirty="0">
                <a:latin typeface="Times New Roman"/>
                <a:cs typeface="Times New Roman"/>
              </a:rPr>
              <a:t>l’Aggiustatore.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classificazione o </a:t>
            </a:r>
            <a:r>
              <a:rPr sz="1200" spc="-5" dirty="0">
                <a:latin typeface="Times New Roman"/>
                <a:cs typeface="Times New Roman"/>
              </a:rPr>
              <a:t>raggruppamento </a:t>
            </a:r>
            <a:r>
              <a:rPr sz="1200" dirty="0">
                <a:latin typeface="Times New Roman"/>
                <a:cs typeface="Times New Roman"/>
              </a:rPr>
              <a:t>spirituale di tutti i </a:t>
            </a:r>
            <a:r>
              <a:rPr sz="1200" spc="-5" dirty="0">
                <a:latin typeface="Times New Roman"/>
                <a:cs typeface="Times New Roman"/>
              </a:rPr>
              <a:t>mortali durante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esperienza precedente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determinata dalla relazione tra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dirty="0">
                <a:latin typeface="Times New Roman"/>
                <a:cs typeface="Times New Roman"/>
              </a:rPr>
              <a:t>il Monitore </a:t>
            </a:r>
            <a:r>
              <a:rPr sz="1200" spc="-5" dirty="0">
                <a:latin typeface="Times New Roman"/>
                <a:cs typeface="Times New Roman"/>
              </a:rPr>
              <a:t>del  Mistero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risiede. Quasi </a:t>
            </a:r>
            <a:r>
              <a:rPr sz="1200" dirty="0">
                <a:latin typeface="Times New Roman"/>
                <a:cs typeface="Times New Roman"/>
              </a:rPr>
              <a:t>il novanta </a:t>
            </a:r>
            <a:r>
              <a:rPr sz="1200" spc="-5" dirty="0">
                <a:latin typeface="Times New Roman"/>
                <a:cs typeface="Times New Roman"/>
              </a:rPr>
              <a:t>per cento dei </a:t>
            </a:r>
            <a:r>
              <a:rPr sz="1200" dirty="0">
                <a:latin typeface="Times New Roman"/>
                <a:cs typeface="Times New Roman"/>
              </a:rPr>
              <a:t>mondi abitati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popolato da mortali a </a:t>
            </a:r>
            <a:r>
              <a:rPr sz="1200" spc="-5" dirty="0">
                <a:latin typeface="Times New Roman"/>
                <a:cs typeface="Times New Roman"/>
              </a:rPr>
              <a:t>fusione con </a:t>
            </a:r>
            <a:r>
              <a:rPr sz="1200" dirty="0">
                <a:latin typeface="Times New Roman"/>
                <a:cs typeface="Times New Roman"/>
              </a:rPr>
              <a:t>l’Aggiustatore,  </a:t>
            </a:r>
            <a:r>
              <a:rPr sz="1200" spc="-5" dirty="0">
                <a:latin typeface="Times New Roman"/>
                <a:cs typeface="Times New Roman"/>
              </a:rPr>
              <a:t>contrariamente ad </a:t>
            </a:r>
            <a:r>
              <a:rPr sz="1200" dirty="0">
                <a:latin typeface="Times New Roman"/>
                <a:cs typeface="Times New Roman"/>
              </a:rPr>
              <a:t>un Universo vicino dove appena più della </a:t>
            </a:r>
            <a:r>
              <a:rPr sz="1200" spc="-5" dirty="0">
                <a:latin typeface="Times New Roman"/>
                <a:cs typeface="Times New Roman"/>
              </a:rPr>
              <a:t>metà dei </a:t>
            </a:r>
            <a:r>
              <a:rPr sz="1200" dirty="0">
                <a:latin typeface="Times New Roman"/>
                <a:cs typeface="Times New Roman"/>
              </a:rPr>
              <a:t>mondi ospita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che sono candidati alla </a:t>
            </a:r>
            <a:r>
              <a:rPr sz="1200" spc="-5" dirty="0">
                <a:latin typeface="Times New Roman"/>
                <a:cs typeface="Times New Roman"/>
              </a:rPr>
              <a:t>fusione eterna con  l’Aggiustatore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819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(568.3) 49:5.32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Tecniche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evasione </a:t>
            </a:r>
            <a:r>
              <a:rPr sz="1200" i="1" dirty="0">
                <a:latin typeface="Times New Roman"/>
                <a:cs typeface="Times New Roman"/>
              </a:rPr>
              <a:t>dalla </a:t>
            </a:r>
            <a:r>
              <a:rPr sz="1200" i="1" spc="-5" dirty="0">
                <a:latin typeface="Times New Roman"/>
                <a:cs typeface="Times New Roman"/>
              </a:rPr>
              <a:t>terra. </a:t>
            </a:r>
            <a:r>
              <a:rPr sz="1200" spc="-5" dirty="0">
                <a:latin typeface="Times New Roman"/>
                <a:cs typeface="Times New Roman"/>
              </a:rPr>
              <a:t>Esiste fondamentalmente </a:t>
            </a:r>
            <a:r>
              <a:rPr sz="1200" dirty="0">
                <a:latin typeface="Times New Roman"/>
                <a:cs typeface="Times New Roman"/>
              </a:rPr>
              <a:t>soltanto un 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vita umana individuale può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iniziata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cioè attraverso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procreazione delle </a:t>
            </a:r>
            <a:r>
              <a:rPr sz="1200" dirty="0">
                <a:latin typeface="Times New Roman"/>
                <a:cs typeface="Times New Roman"/>
              </a:rPr>
              <a:t>creature e la </a:t>
            </a:r>
            <a:r>
              <a:rPr sz="1200" spc="-5" dirty="0">
                <a:latin typeface="Times New Roman"/>
                <a:cs typeface="Times New Roman"/>
              </a:rPr>
              <a:t>nascita naturale. Ma vi </a:t>
            </a:r>
            <a:r>
              <a:rPr sz="1200" dirty="0">
                <a:latin typeface="Times New Roman"/>
                <a:cs typeface="Times New Roman"/>
              </a:rPr>
              <a:t>sono numerose tecniche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delle quali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10" dirty="0">
                <a:latin typeface="Times New Roman"/>
                <a:cs typeface="Times New Roman"/>
              </a:rPr>
              <a:t>sfugge </a:t>
            </a:r>
            <a:r>
              <a:rPr sz="1200" spc="-5" dirty="0">
                <a:latin typeface="Times New Roman"/>
                <a:cs typeface="Times New Roman"/>
              </a:rPr>
              <a:t>al suo status terrestre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guadagna l’accesso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corrente </a:t>
            </a:r>
            <a:r>
              <a:rPr sz="1200" dirty="0">
                <a:latin typeface="Times New Roman"/>
                <a:cs typeface="Times New Roman"/>
              </a:rPr>
              <a:t>in movimento </a:t>
            </a:r>
            <a:r>
              <a:rPr sz="1200" spc="-5" dirty="0">
                <a:latin typeface="Times New Roman"/>
                <a:cs typeface="Times New Roman"/>
              </a:rPr>
              <a:t>verso l’interno degli  ascendenti al</a:t>
            </a:r>
            <a:r>
              <a:rPr sz="1200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L’evasione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dalla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terra</a:t>
            </a:r>
            <a:endParaRPr sz="160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(568.4) 49:6.1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serie planetarie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beneficiano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eguale misura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ministero degli Aggiustatori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Pensiero, degli angeli guardiani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schiere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Tutti sono </a:t>
            </a:r>
            <a:r>
              <a:rPr sz="1200" spc="-5" dirty="0">
                <a:latin typeface="Times New Roman"/>
                <a:cs typeface="Times New Roman"/>
              </a:rPr>
              <a:t>similmente liberati dai  </a:t>
            </a:r>
            <a:r>
              <a:rPr sz="1200" dirty="0">
                <a:latin typeface="Times New Roman"/>
                <a:cs typeface="Times New Roman"/>
              </a:rPr>
              <a:t>vincoli della </a:t>
            </a:r>
            <a:r>
              <a:rPr sz="1200" spc="-5" dirty="0">
                <a:latin typeface="Times New Roman"/>
                <a:cs typeface="Times New Roman"/>
              </a:rPr>
              <a:t>carne attraverso l’emancipazione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morte naturale,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procedono </a:t>
            </a:r>
            <a:r>
              <a:rPr sz="1200" dirty="0">
                <a:latin typeface="Times New Roman"/>
                <a:cs typeface="Times New Roman"/>
              </a:rPr>
              <a:t>quindi in modo </a:t>
            </a:r>
            <a:r>
              <a:rPr sz="1200" spc="-5" dirty="0">
                <a:latin typeface="Times New Roman"/>
                <a:cs typeface="Times New Roman"/>
              </a:rPr>
              <a:t>simile sui </a:t>
            </a:r>
            <a:r>
              <a:rPr sz="1200" dirty="0">
                <a:latin typeface="Times New Roman"/>
                <a:cs typeface="Times New Roman"/>
              </a:rPr>
              <a:t>mondi morontiali di  evoluzione spirituale e di </a:t>
            </a:r>
            <a:r>
              <a:rPr sz="1200" spc="-5" dirty="0">
                <a:latin typeface="Times New Roman"/>
                <a:cs typeface="Times New Roman"/>
              </a:rPr>
              <a:t>progresso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3050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(568.5) 49:6.2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tanto, su </a:t>
            </a:r>
            <a:r>
              <a:rPr sz="1200" dirty="0">
                <a:latin typeface="Times New Roman"/>
                <a:cs typeface="Times New Roman"/>
              </a:rPr>
              <a:t>proposta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planetarie </a:t>
            </a:r>
            <a:r>
              <a:rPr sz="1200" dirty="0">
                <a:latin typeface="Times New Roman"/>
                <a:cs typeface="Times New Roman"/>
              </a:rPr>
              <a:t>o dei dirigenti </a:t>
            </a:r>
            <a:r>
              <a:rPr sz="1200" spc="-5" dirty="0">
                <a:latin typeface="Times New Roman"/>
                <a:cs typeface="Times New Roman"/>
              </a:rPr>
              <a:t>del sistema, vengono eseguite </a:t>
            </a:r>
            <a:r>
              <a:rPr sz="1200" dirty="0">
                <a:latin typeface="Times New Roman"/>
                <a:cs typeface="Times New Roman"/>
              </a:rPr>
              <a:t>risurrezioni </a:t>
            </a:r>
            <a:r>
              <a:rPr sz="1200" spc="-5" dirty="0">
                <a:latin typeface="Times New Roman"/>
                <a:cs typeface="Times New Roman"/>
              </a:rPr>
              <a:t>speciali  dei sopravviventi addormentati. Tali risurrezioni avvengono almeno ogni </a:t>
            </a:r>
            <a:r>
              <a:rPr sz="1200" dirty="0">
                <a:latin typeface="Times New Roman"/>
                <a:cs typeface="Times New Roman"/>
              </a:rPr>
              <a:t>millennio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planetario, quando non tutti ma  </a:t>
            </a:r>
            <a:r>
              <a:rPr sz="1200" spc="-5" dirty="0">
                <a:latin typeface="Times New Roman"/>
                <a:cs typeface="Times New Roman"/>
              </a:rPr>
              <a:t>“molti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dormono nella </a:t>
            </a:r>
            <a:r>
              <a:rPr sz="1200" spc="-5" dirty="0">
                <a:latin typeface="Times New Roman"/>
                <a:cs typeface="Times New Roman"/>
              </a:rPr>
              <a:t>polvere si risvegliano”. Queste </a:t>
            </a:r>
            <a:r>
              <a:rPr sz="1200" dirty="0">
                <a:latin typeface="Times New Roman"/>
                <a:cs typeface="Times New Roman"/>
              </a:rPr>
              <a:t>risurrezioni </a:t>
            </a:r>
            <a:r>
              <a:rPr sz="1200" spc="-5" dirty="0">
                <a:latin typeface="Times New Roman"/>
                <a:cs typeface="Times New Roman"/>
              </a:rPr>
              <a:t>speciali sono l’occasione per mobilitare </a:t>
            </a:r>
            <a:r>
              <a:rPr sz="1200" dirty="0">
                <a:latin typeface="Times New Roman"/>
                <a:cs typeface="Times New Roman"/>
              </a:rPr>
              <a:t>gruppi 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ascendenti per servizi specifici nel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d’ascensione dei </a:t>
            </a:r>
            <a:r>
              <a:rPr sz="1200" dirty="0">
                <a:latin typeface="Times New Roman"/>
                <a:cs typeface="Times New Roman"/>
              </a:rPr>
              <a:t>mortali dell’Universo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ragioni pratiche ed  associazioni sentimentali connesse con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risurrezioni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speciali.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1404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(568.6) 49:6.3 </a:t>
            </a:r>
            <a:r>
              <a:rPr sz="1200" spc="-5" dirty="0">
                <a:latin typeface="Times New Roman"/>
                <a:cs typeface="Times New Roman"/>
              </a:rPr>
              <a:t>Nel corso delle ere </a:t>
            </a:r>
            <a:r>
              <a:rPr sz="1200" dirty="0">
                <a:latin typeface="Times New Roman"/>
                <a:cs typeface="Times New Roman"/>
              </a:rPr>
              <a:t>primitive di un mondo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molti sono </a:t>
            </a:r>
            <a:r>
              <a:rPr sz="1200" spc="-5" dirty="0">
                <a:latin typeface="Times New Roman"/>
                <a:cs typeface="Times New Roman"/>
              </a:rPr>
              <a:t>chiamati nelle sfere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dimore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delle  risurrezioni speciali millenarie, </a:t>
            </a:r>
            <a:r>
              <a:rPr sz="1200" dirty="0">
                <a:latin typeface="Times New Roman"/>
                <a:cs typeface="Times New Roman"/>
              </a:rPr>
              <a:t>ma la maggior </a:t>
            </a:r>
            <a:r>
              <a:rPr sz="1200" spc="-5" dirty="0">
                <a:latin typeface="Times New Roman"/>
                <a:cs typeface="Times New Roman"/>
              </a:rPr>
              <a:t>parte dei sopravviventi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ripersonalizzati all’inaugurazione </a:t>
            </a:r>
            <a:r>
              <a:rPr sz="1200" dirty="0">
                <a:latin typeface="Times New Roman"/>
                <a:cs typeface="Times New Roman"/>
              </a:rPr>
              <a:t>di una nuova  dispensazione </a:t>
            </a:r>
            <a:r>
              <a:rPr sz="1200" spc="-5" dirty="0">
                <a:latin typeface="Times New Roman"/>
                <a:cs typeface="Times New Roman"/>
              </a:rPr>
              <a:t>associata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per servire sul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46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(568.7) 49:6.4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Mortali dell’ordine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sopravvivenza </a:t>
            </a:r>
            <a:r>
              <a:rPr sz="1200" i="1" dirty="0">
                <a:latin typeface="Times New Roman"/>
                <a:cs typeface="Times New Roman"/>
              </a:rPr>
              <a:t>dispensazionale o di gruppo.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del primo </a:t>
            </a:r>
            <a:r>
              <a:rPr sz="1200" spc="-5" dirty="0">
                <a:latin typeface="Times New Roman"/>
                <a:cs typeface="Times New Roman"/>
              </a:rPr>
              <a:t>Aggiustatore su </a:t>
            </a:r>
            <a:r>
              <a:rPr sz="1200" dirty="0">
                <a:latin typeface="Times New Roman"/>
                <a:cs typeface="Times New Roman"/>
              </a:rPr>
              <a:t>un mondo  </a:t>
            </a:r>
            <a:r>
              <a:rPr sz="1200" spc="-5" dirty="0">
                <a:latin typeface="Times New Roman"/>
                <a:cs typeface="Times New Roman"/>
              </a:rPr>
              <a:t>abitato fanno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apparizione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serafini </a:t>
            </a:r>
            <a:r>
              <a:rPr sz="1200" spc="-5" dirty="0">
                <a:latin typeface="Times New Roman"/>
                <a:cs typeface="Times New Roman"/>
              </a:rPr>
              <a:t>guardiani;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indispensabili per lasciare </a:t>
            </a:r>
            <a:r>
              <a:rPr sz="1200" dirty="0">
                <a:latin typeface="Times New Roman"/>
                <a:cs typeface="Times New Roman"/>
              </a:rPr>
              <a:t>la terra.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2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abbandono della </a:t>
            </a:r>
            <a:r>
              <a:rPr sz="1200" dirty="0">
                <a:latin typeface="Times New Roman"/>
                <a:cs typeface="Times New Roman"/>
              </a:rPr>
              <a:t>vita dei </a:t>
            </a:r>
            <a:r>
              <a:rPr sz="1200" spc="-5" dirty="0">
                <a:latin typeface="Times New Roman"/>
                <a:cs typeface="Times New Roman"/>
              </a:rPr>
              <a:t>sopravviventi addormentati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 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eterne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anime </a:t>
            </a:r>
            <a:r>
              <a:rPr sz="1200" spc="-5" dirty="0">
                <a:latin typeface="Times New Roman"/>
                <a:cs typeface="Times New Roman"/>
              </a:rPr>
              <a:t>immortali appena </a:t>
            </a:r>
            <a:r>
              <a:rPr sz="1200" dirty="0">
                <a:latin typeface="Times New Roman"/>
                <a:cs typeface="Times New Roman"/>
              </a:rPr>
              <a:t>evolutesi  sono </a:t>
            </a:r>
            <a:r>
              <a:rPr sz="1200" spc="-5" dirty="0">
                <a:latin typeface="Times New Roman"/>
                <a:cs typeface="Times New Roman"/>
              </a:rPr>
              <a:t>conservati come </a:t>
            </a:r>
            <a:r>
              <a:rPr sz="1200" dirty="0">
                <a:latin typeface="Times New Roman"/>
                <a:cs typeface="Times New Roman"/>
              </a:rPr>
              <a:t>patrimonio </a:t>
            </a:r>
            <a:r>
              <a:rPr sz="1200" spc="-5" dirty="0">
                <a:latin typeface="Times New Roman"/>
                <a:cs typeface="Times New Roman"/>
              </a:rPr>
              <a:t>fiduciario sacro dai serafini guardiani </a:t>
            </a:r>
            <a:r>
              <a:rPr sz="1200" dirty="0">
                <a:latin typeface="Times New Roman"/>
                <a:cs typeface="Times New Roman"/>
              </a:rPr>
              <a:t>personali o 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25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(568.8) 49:6.5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assegnati ai </a:t>
            </a:r>
            <a:r>
              <a:rPr sz="1200" dirty="0">
                <a:latin typeface="Times New Roman"/>
                <a:cs typeface="Times New Roman"/>
              </a:rPr>
              <a:t>sopravviventi </a:t>
            </a:r>
            <a:r>
              <a:rPr sz="1200" spc="-5" dirty="0">
                <a:latin typeface="Times New Roman"/>
                <a:cs typeface="Times New Roman"/>
              </a:rPr>
              <a:t>addormentati operano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al loro </a:t>
            </a:r>
            <a:r>
              <a:rPr sz="1200" spc="-5" dirty="0">
                <a:latin typeface="Times New Roman"/>
                <a:cs typeface="Times New Roman"/>
              </a:rPr>
              <a:t>arrivo sul  pianeta. “Egli </a:t>
            </a:r>
            <a:r>
              <a:rPr sz="1200" dirty="0">
                <a:latin typeface="Times New Roman"/>
                <a:cs typeface="Times New Roman"/>
              </a:rPr>
              <a:t>manderà i </a:t>
            </a:r>
            <a:r>
              <a:rPr sz="1200" spc="-5" dirty="0">
                <a:latin typeface="Times New Roman"/>
                <a:cs typeface="Times New Roman"/>
              </a:rPr>
              <a:t>suoi angeli, ed essi riuniranno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eletti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quattro venti.”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ogni serafino incaricato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ripersonalizzazione </a:t>
            </a:r>
            <a:r>
              <a:rPr sz="1200" dirty="0">
                <a:latin typeface="Times New Roman"/>
                <a:cs typeface="Times New Roman"/>
              </a:rPr>
              <a:t>di un mortale dormiente opera </a:t>
            </a:r>
            <a:r>
              <a:rPr sz="1200" spc="-5" dirty="0">
                <a:latin typeface="Times New Roman"/>
                <a:cs typeface="Times New Roman"/>
              </a:rPr>
              <a:t>l’Aggiustatore ritornato, </a:t>
            </a:r>
            <a:r>
              <a:rPr sz="1200" dirty="0">
                <a:latin typeface="Times New Roman"/>
                <a:cs typeface="Times New Roman"/>
              </a:rPr>
              <a:t>il medesimo </a:t>
            </a:r>
            <a:r>
              <a:rPr sz="1200" spc="-5" dirty="0">
                <a:latin typeface="Times New Roman"/>
                <a:cs typeface="Times New Roman"/>
              </a:rPr>
              <a:t>frammento immortale del Padre che </a:t>
            </a:r>
            <a:r>
              <a:rPr sz="1200" dirty="0">
                <a:latin typeface="Times New Roman"/>
                <a:cs typeface="Times New Roman"/>
              </a:rPr>
              <a:t>viveva  in lui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vita nella carne,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è </a:t>
            </a:r>
            <a:r>
              <a:rPr sz="1200" spc="-5" dirty="0">
                <a:latin typeface="Times New Roman"/>
                <a:cs typeface="Times New Roman"/>
              </a:rPr>
              <a:t>ristabilita l’identità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risuscitata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personalità.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sonno </a:t>
            </a:r>
            <a:r>
              <a:rPr sz="1200" spc="-5" dirty="0">
                <a:latin typeface="Times New Roman"/>
                <a:cs typeface="Times New Roman"/>
              </a:rPr>
              <a:t>dei loro  soggetti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 servono su Divinington; essi </a:t>
            </a:r>
            <a:r>
              <a:rPr sz="1200" dirty="0">
                <a:latin typeface="Times New Roman"/>
                <a:cs typeface="Times New Roman"/>
              </a:rPr>
              <a:t>non abitano </a:t>
            </a:r>
            <a:r>
              <a:rPr sz="1200" spc="-5" dirty="0">
                <a:latin typeface="Times New Roman"/>
                <a:cs typeface="Times New Roman"/>
              </a:rPr>
              <a:t>mai un’altra </a:t>
            </a:r>
            <a:r>
              <a:rPr sz="1200" dirty="0">
                <a:latin typeface="Times New Roman"/>
                <a:cs typeface="Times New Roman"/>
              </a:rPr>
              <a:t>mente mortale durante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intervallo.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47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(569.1) 49:6.6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mondi d’esistenza </a:t>
            </a:r>
            <a:r>
              <a:rPr sz="1200" dirty="0">
                <a:latin typeface="Times New Roman"/>
                <a:cs typeface="Times New Roman"/>
              </a:rPr>
              <a:t>mortale più antichi ospitano i tipi di </a:t>
            </a:r>
            <a:r>
              <a:rPr sz="1200" spc="-1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umani altamente </a:t>
            </a:r>
            <a:r>
              <a:rPr sz="1200" dirty="0">
                <a:latin typeface="Times New Roman"/>
                <a:cs typeface="Times New Roman"/>
              </a:rPr>
              <a:t>sviluppati e </a:t>
            </a:r>
            <a:r>
              <a:rPr sz="1200" spc="-5" dirty="0">
                <a:latin typeface="Times New Roman"/>
                <a:cs typeface="Times New Roman"/>
              </a:rPr>
              <a:t>squisitamente  spirituali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praticamente esenti dalla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iniziali delle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animale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caratterizzate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primitivi così </a:t>
            </a:r>
            <a:r>
              <a:rPr sz="1200" spc="-5" dirty="0">
                <a:latin typeface="Times New Roman"/>
                <a:cs typeface="Times New Roman"/>
              </a:rPr>
              <a:t>immaturi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fusione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Aggiustatori </a:t>
            </a:r>
            <a:r>
              <a:rPr sz="1200" dirty="0">
                <a:latin typeface="Times New Roman"/>
                <a:cs typeface="Times New Roman"/>
              </a:rPr>
              <a:t>è impossibile.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risveglio </a:t>
            </a:r>
            <a:r>
              <a:rPr sz="1200" dirty="0">
                <a:latin typeface="Times New Roman"/>
                <a:cs typeface="Times New Roman"/>
              </a:rPr>
              <a:t>di questi mortali è compiuto dal  </a:t>
            </a:r>
            <a:r>
              <a:rPr sz="1200" spc="-5" dirty="0">
                <a:latin typeface="Times New Roman"/>
                <a:cs typeface="Times New Roman"/>
              </a:rPr>
              <a:t>serafino guardiano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congiunzione con </a:t>
            </a:r>
            <a:r>
              <a:rPr sz="1200" dirty="0">
                <a:latin typeface="Times New Roman"/>
                <a:cs typeface="Times New Roman"/>
              </a:rPr>
              <a:t>una porzione individualizzata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immortale della Terza Sorgente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Centro.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(569.2) 49:6.7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 sopravviventi addormentati di </a:t>
            </a:r>
            <a:r>
              <a:rPr sz="1200" spc="-5" dirty="0">
                <a:latin typeface="Times New Roman"/>
                <a:cs typeface="Times New Roman"/>
              </a:rPr>
              <a:t>un’era planetaria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ripersonalizzati al momento degli appelli  </a:t>
            </a:r>
            <a:r>
              <a:rPr sz="1200" dirty="0">
                <a:latin typeface="Times New Roman"/>
                <a:cs typeface="Times New Roman"/>
              </a:rPr>
              <a:t>dispensazionali. </a:t>
            </a:r>
            <a:r>
              <a:rPr sz="1200" spc="-5" dirty="0">
                <a:latin typeface="Times New Roman"/>
                <a:cs typeface="Times New Roman"/>
              </a:rPr>
              <a:t>Ma per quanto riguarda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recuperabili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regno, nessuno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immortale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 per agire  assieme ai guardiani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del </a:t>
            </a:r>
            <a:r>
              <a:rPr sz="1200" dirty="0">
                <a:latin typeface="Times New Roman"/>
                <a:cs typeface="Times New Roman"/>
              </a:rPr>
              <a:t>destino, 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costituisce la </a:t>
            </a:r>
            <a:r>
              <a:rPr sz="1200" spc="-5" dirty="0">
                <a:latin typeface="Times New Roman"/>
                <a:cs typeface="Times New Roman"/>
              </a:rPr>
              <a:t>cessazione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esistenza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creature. Sebbene alcuni </a:t>
            </a:r>
            <a:r>
              <a:rPr sz="1200" dirty="0">
                <a:latin typeface="Times New Roman"/>
                <a:cs typeface="Times New Roman"/>
              </a:rPr>
              <a:t>vostri testi  </a:t>
            </a:r>
            <a:r>
              <a:rPr sz="1200" spc="-5" dirty="0">
                <a:latin typeface="Times New Roman"/>
                <a:cs typeface="Times New Roman"/>
              </a:rPr>
              <a:t>abbiano descritto questi avvenimenti come se si verificassero sui </a:t>
            </a:r>
            <a:r>
              <a:rPr sz="1200" dirty="0">
                <a:latin typeface="Times New Roman"/>
                <a:cs typeface="Times New Roman"/>
              </a:rPr>
              <a:t>pianeti in cui muoiono i </a:t>
            </a:r>
            <a:r>
              <a:rPr sz="1200" spc="-5" dirty="0">
                <a:latin typeface="Times New Roman"/>
                <a:cs typeface="Times New Roman"/>
              </a:rPr>
              <a:t>mortali, essi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hanno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luogo 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40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7180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d’Universo esercita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un controllo pieno e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gravità mentale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eserciterebbe </a:t>
            </a:r>
            <a:r>
              <a:rPr sz="1200" dirty="0">
                <a:latin typeface="Times New Roman"/>
                <a:cs typeface="Times New Roman"/>
              </a:rPr>
              <a:t>lo Spirito  </a:t>
            </a:r>
            <a:r>
              <a:rPr sz="1200" spc="-5" dirty="0">
                <a:latin typeface="Times New Roman"/>
                <a:cs typeface="Times New Roman"/>
              </a:rPr>
              <a:t>Infinito se fosse </a:t>
            </a:r>
            <a:r>
              <a:rPr sz="1200" dirty="0">
                <a:latin typeface="Times New Roman"/>
                <a:cs typeface="Times New Roman"/>
              </a:rPr>
              <a:t>personalmente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(375.6) 34:2.3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la Divina Ministra funziona in concordanza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caratteristiche </a:t>
            </a:r>
            <a:r>
              <a:rPr sz="1200" dirty="0">
                <a:latin typeface="Times New Roman"/>
                <a:cs typeface="Times New Roman"/>
              </a:rPr>
              <a:t>proprie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Infinito qual </a:t>
            </a:r>
            <a:r>
              <a:rPr sz="1200" dirty="0">
                <a:latin typeface="Times New Roman"/>
                <a:cs typeface="Times New Roman"/>
              </a:rPr>
              <a:t>è incorporato in uno dei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Benché ci sia </a:t>
            </a:r>
            <a:r>
              <a:rPr sz="1200" dirty="0">
                <a:latin typeface="Times New Roman"/>
                <a:cs typeface="Times New Roman"/>
              </a:rPr>
              <a:t>un’uniformità di base </a:t>
            </a:r>
            <a:r>
              <a:rPr sz="1200" spc="-5" dirty="0">
                <a:latin typeface="Times New Roman"/>
                <a:cs typeface="Times New Roman"/>
              </a:rPr>
              <a:t>nel carattere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d’Universo, c’è </a:t>
            </a:r>
            <a:r>
              <a:rPr sz="1200" dirty="0">
                <a:latin typeface="Times New Roman"/>
                <a:cs typeface="Times New Roman"/>
              </a:rPr>
              <a:t>anche una diversità di funzioni </a:t>
            </a:r>
            <a:r>
              <a:rPr sz="1200" spc="-5" dirty="0">
                <a:latin typeface="Times New Roman"/>
                <a:cs typeface="Times New Roman"/>
              </a:rPr>
              <a:t>determinata dalla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tramite uno </a:t>
            </a:r>
            <a:r>
              <a:rPr sz="1200" spc="-5" dirty="0">
                <a:latin typeface="Times New Roman"/>
                <a:cs typeface="Times New Roman"/>
              </a:rPr>
              <a:t>dei 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Maestri. Questa  differenza d’origine spiega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diverse </a:t>
            </a:r>
            <a:r>
              <a:rPr sz="1200" dirty="0">
                <a:latin typeface="Times New Roman"/>
                <a:cs typeface="Times New Roman"/>
              </a:rPr>
              <a:t>tecniche nella </a:t>
            </a:r>
            <a:r>
              <a:rPr sz="1200" spc="-5" dirty="0">
                <a:latin typeface="Times New Roman"/>
                <a:cs typeface="Times New Roman"/>
              </a:rPr>
              <a:t>funzione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Madre degli </a:t>
            </a:r>
            <a:r>
              <a:rPr sz="1200" dirty="0">
                <a:latin typeface="Times New Roman"/>
                <a:cs typeface="Times New Roman"/>
              </a:rPr>
              <a:t>Universi locali in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Superuniversi. 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attributi spirituali essenziali </a:t>
            </a:r>
            <a:r>
              <a:rPr sz="1200" dirty="0">
                <a:latin typeface="Times New Roman"/>
                <a:cs typeface="Times New Roman"/>
              </a:rPr>
              <a:t>questi Spiriti sono </a:t>
            </a:r>
            <a:r>
              <a:rPr sz="1200" spc="-5" dirty="0">
                <a:latin typeface="Times New Roman"/>
                <a:cs typeface="Times New Roman"/>
              </a:rPr>
              <a:t>identici, ugualmente </a:t>
            </a:r>
            <a:r>
              <a:rPr sz="1200" dirty="0">
                <a:latin typeface="Times New Roman"/>
                <a:cs typeface="Times New Roman"/>
              </a:rPr>
              <a:t>spirituali e totalmente divini, indipendentemente  </a:t>
            </a:r>
            <a:r>
              <a:rPr sz="1200" spc="-5" dirty="0">
                <a:latin typeface="Times New Roman"/>
                <a:cs typeface="Times New Roman"/>
              </a:rPr>
              <a:t>dalla differenziazione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46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(376.1) 34:2.4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corresponsabile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generazione delle creature dei </a:t>
            </a:r>
            <a:r>
              <a:rPr sz="1200" dirty="0">
                <a:latin typeface="Times New Roman"/>
                <a:cs typeface="Times New Roman"/>
              </a:rPr>
              <a:t>mondi e non abbandona  mai il </a:t>
            </a:r>
            <a:r>
              <a:rPr sz="1200" spc="-5" dirty="0">
                <a:latin typeface="Times New Roman"/>
                <a:cs typeface="Times New Roman"/>
              </a:rPr>
              <a:t>Figlio nel suo grande sforzo per </a:t>
            </a:r>
            <a:r>
              <a:rPr sz="1200" dirty="0">
                <a:latin typeface="Times New Roman"/>
                <a:cs typeface="Times New Roman"/>
              </a:rPr>
              <a:t>sostenere e </a:t>
            </a:r>
            <a:r>
              <a:rPr sz="1200" spc="-5" dirty="0">
                <a:latin typeface="Times New Roman"/>
                <a:cs typeface="Times New Roman"/>
              </a:rPr>
              <a:t>conservare </a:t>
            </a:r>
            <a:r>
              <a:rPr sz="1200" dirty="0">
                <a:latin typeface="Times New Roman"/>
                <a:cs typeface="Times New Roman"/>
              </a:rPr>
              <a:t>queste creazioni.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è </a:t>
            </a:r>
            <a:r>
              <a:rPr sz="1200" spc="-5" dirty="0">
                <a:latin typeface="Times New Roman"/>
                <a:cs typeface="Times New Roman"/>
              </a:rPr>
              <a:t>fornita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mantenuta per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Creativo. “Tu mandi </a:t>
            </a:r>
            <a:r>
              <a:rPr sz="1200" dirty="0">
                <a:latin typeface="Times New Roman"/>
                <a:cs typeface="Times New Roman"/>
              </a:rPr>
              <a:t>il tuo Spirito, </a:t>
            </a:r>
            <a:r>
              <a:rPr sz="1200" spc="-5" dirty="0">
                <a:latin typeface="Times New Roman"/>
                <a:cs typeface="Times New Roman"/>
              </a:rPr>
              <a:t>ed essi sono creati.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rinnovi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faccia della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(376.2) 34:2.5 </a:t>
            </a:r>
            <a:r>
              <a:rPr sz="1200" spc="-5" dirty="0">
                <a:latin typeface="Times New Roman"/>
                <a:cs typeface="Times New Roman"/>
              </a:rPr>
              <a:t>Nella creazione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intelligenti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Madre Creativo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dapprima nella </a:t>
            </a:r>
            <a:r>
              <a:rPr sz="1200" dirty="0">
                <a:latin typeface="Times New Roman"/>
                <a:cs typeface="Times New Roman"/>
              </a:rPr>
              <a:t>sfera di  </a:t>
            </a:r>
            <a:r>
              <a:rPr sz="1200" spc="-5" dirty="0">
                <a:latin typeface="Times New Roman"/>
                <a:cs typeface="Times New Roman"/>
              </a:rPr>
              <a:t>perfezione universale, collaborando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generare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Radioso Astro del </a:t>
            </a:r>
            <a:r>
              <a:rPr sz="1200" dirty="0">
                <a:latin typeface="Times New Roman"/>
                <a:cs typeface="Times New Roman"/>
              </a:rPr>
              <a:t>Mattino.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la discendenza </a:t>
            </a:r>
            <a:r>
              <a:rPr sz="1200" spc="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all’ordine degli esseri creati sui pianeti, </a:t>
            </a:r>
            <a:r>
              <a:rPr sz="1200" dirty="0">
                <a:latin typeface="Times New Roman"/>
                <a:cs typeface="Times New Roman"/>
              </a:rPr>
              <a:t>così come i </a:t>
            </a:r>
            <a:r>
              <a:rPr sz="1200" spc="-5" dirty="0">
                <a:latin typeface="Times New Roman"/>
                <a:cs typeface="Times New Roman"/>
              </a:rPr>
              <a:t>Figli si </a:t>
            </a:r>
            <a:r>
              <a:rPr sz="1200" dirty="0">
                <a:latin typeface="Times New Roman"/>
                <a:cs typeface="Times New Roman"/>
              </a:rPr>
              <a:t>ordinano </a:t>
            </a:r>
            <a:r>
              <a:rPr sz="1200" spc="-5" dirty="0">
                <a:latin typeface="Times New Roman"/>
                <a:cs typeface="Times New Roman"/>
              </a:rPr>
              <a:t>per gradi discendenti </a:t>
            </a:r>
            <a:r>
              <a:rPr sz="120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Melchizedek sino ai Figli Materiali,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entrano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effettivo contatto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regni. Nell’evoluzione successiva delle  creature </a:t>
            </a:r>
            <a:r>
              <a:rPr sz="1200" dirty="0">
                <a:latin typeface="Times New Roman"/>
                <a:cs typeface="Times New Roman"/>
              </a:rPr>
              <a:t>mortali i </a:t>
            </a:r>
            <a:r>
              <a:rPr sz="1200" spc="-5" dirty="0">
                <a:latin typeface="Times New Roman"/>
                <a:cs typeface="Times New Roman"/>
              </a:rPr>
              <a:t>Figli 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forniscono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fabbricato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organizzato </a:t>
            </a:r>
            <a:r>
              <a:rPr sz="1200" spc="-5" dirty="0">
                <a:latin typeface="Times New Roman"/>
                <a:cs typeface="Times New Roman"/>
              </a:rPr>
              <a:t>esistente nel regno, mentre 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d’Universo </a:t>
            </a:r>
            <a:r>
              <a:rPr sz="1200" dirty="0">
                <a:latin typeface="Times New Roman"/>
                <a:cs typeface="Times New Roman"/>
              </a:rPr>
              <a:t>fornisce il </a:t>
            </a:r>
            <a:r>
              <a:rPr sz="1200" spc="-5" dirty="0">
                <a:latin typeface="Times New Roman"/>
                <a:cs typeface="Times New Roman"/>
              </a:rPr>
              <a:t>“soffio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(376.3) 34:2.6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il settimo </a:t>
            </a:r>
            <a:r>
              <a:rPr sz="1200" spc="-5" dirty="0">
                <a:latin typeface="Times New Roman"/>
                <a:cs typeface="Times New Roman"/>
              </a:rPr>
              <a:t>segmento del grande Universo </a:t>
            </a:r>
            <a:r>
              <a:rPr sz="1200" dirty="0">
                <a:latin typeface="Times New Roman"/>
                <a:cs typeface="Times New Roman"/>
              </a:rPr>
              <a:t>può per molti </a:t>
            </a:r>
            <a:r>
              <a:rPr sz="1200" spc="-5" dirty="0">
                <a:latin typeface="Times New Roman"/>
                <a:cs typeface="Times New Roman"/>
              </a:rPr>
              <a:t>aspetti essere </a:t>
            </a:r>
            <a:r>
              <a:rPr sz="1200" dirty="0">
                <a:latin typeface="Times New Roman"/>
                <a:cs typeface="Times New Roman"/>
              </a:rPr>
              <a:t>lento 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sviluppo,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studiano  </a:t>
            </a:r>
            <a:r>
              <a:rPr sz="1200" spc="-5" dirty="0">
                <a:latin typeface="Times New Roman"/>
                <a:cs typeface="Times New Roman"/>
              </a:rPr>
              <a:t>attentamente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nostri </a:t>
            </a:r>
            <a:r>
              <a:rPr sz="1200" dirty="0">
                <a:latin typeface="Times New Roman"/>
                <a:cs typeface="Times New Roman"/>
              </a:rPr>
              <a:t>problemi attendono,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future, </a:t>
            </a:r>
            <a:r>
              <a:rPr sz="1200" dirty="0">
                <a:latin typeface="Times New Roman"/>
                <a:cs typeface="Times New Roman"/>
              </a:rPr>
              <a:t>l’evoluzione di una </a:t>
            </a:r>
            <a:r>
              <a:rPr sz="1200" spc="-5" dirty="0">
                <a:latin typeface="Times New Roman"/>
                <a:cs typeface="Times New Roman"/>
              </a:rPr>
              <a:t>creazione straordinariamente ben equilibrata.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65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(569.3) 49:6.8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Mortali degli </a:t>
            </a:r>
            <a:r>
              <a:rPr sz="1200" i="1" dirty="0">
                <a:latin typeface="Times New Roman"/>
                <a:cs typeface="Times New Roman"/>
              </a:rPr>
              <a:t>ordini </a:t>
            </a:r>
            <a:r>
              <a:rPr sz="1200" i="1" spc="-5" dirty="0">
                <a:latin typeface="Times New Roman"/>
                <a:cs typeface="Times New Roman"/>
              </a:rPr>
              <a:t>d’ascensione individuali. </a:t>
            </a:r>
            <a:r>
              <a:rPr sz="1200" spc="-5" dirty="0">
                <a:latin typeface="Times New Roman"/>
                <a:cs typeface="Times New Roman"/>
              </a:rPr>
              <a:t>L’avanzamento </a:t>
            </a:r>
            <a:r>
              <a:rPr sz="1200" dirty="0">
                <a:latin typeface="Times New Roman"/>
                <a:cs typeface="Times New Roman"/>
              </a:rPr>
              <a:t>individuale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umani è </a:t>
            </a:r>
            <a:r>
              <a:rPr sz="1200" spc="-5" dirty="0">
                <a:latin typeface="Times New Roman"/>
                <a:cs typeface="Times New Roman"/>
              </a:rPr>
              <a:t>misurato </a:t>
            </a:r>
            <a:r>
              <a:rPr sz="1200" dirty="0">
                <a:latin typeface="Times New Roman"/>
                <a:cs typeface="Times New Roman"/>
              </a:rPr>
              <a:t>dal loro  </a:t>
            </a:r>
            <a:r>
              <a:rPr sz="1200" spc="-5" dirty="0">
                <a:latin typeface="Times New Roman"/>
                <a:cs typeface="Times New Roman"/>
              </a:rPr>
              <a:t>successivo raggiungimento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superamento </a:t>
            </a:r>
            <a:r>
              <a:rPr sz="1200" dirty="0">
                <a:latin typeface="Times New Roman"/>
                <a:cs typeface="Times New Roman"/>
              </a:rPr>
              <a:t>(padronanza)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cerchi cosmici. Questi cerchi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dei mortali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76200" marR="1549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associano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intellettuali, sociali,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d’intuizione cosmica. Partendo dal settimo cerchio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sforzano  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primo, e a tutti </a:t>
            </a:r>
            <a:r>
              <a:rPr sz="1200" spc="-5" dirty="0">
                <a:latin typeface="Times New Roman"/>
                <a:cs typeface="Times New Roman"/>
              </a:rPr>
              <a:t>coloro che hanno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immediatamente assegnati dei guardiani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destino.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possono essere ripersonalizzati 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morontiale indipendentemente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giudizi dispensazionali </a:t>
            </a:r>
            <a:r>
              <a:rPr sz="1200" dirty="0">
                <a:latin typeface="Times New Roman"/>
                <a:cs typeface="Times New Roman"/>
              </a:rPr>
              <a:t>o da </a:t>
            </a:r>
            <a:r>
              <a:rPr sz="1200" spc="-5" dirty="0">
                <a:latin typeface="Times New Roman"/>
                <a:cs typeface="Times New Roman"/>
              </a:rPr>
              <a:t>altri</a:t>
            </a:r>
            <a:r>
              <a:rPr sz="1200" dirty="0">
                <a:latin typeface="Times New Roman"/>
                <a:cs typeface="Times New Roman"/>
              </a:rPr>
              <a:t> giudizi.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(569.4) 49:6.9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prime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di un mondo evoluzionario pochi </a:t>
            </a:r>
            <a:r>
              <a:rPr sz="1200" spc="-5" dirty="0">
                <a:latin typeface="Times New Roman"/>
                <a:cs typeface="Times New Roman"/>
              </a:rPr>
              <a:t>mortali vanno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giorno. Ma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trascorrere  delle ere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guardiani personali del </a:t>
            </a:r>
            <a:r>
              <a:rPr sz="1200" dirty="0">
                <a:latin typeface="Times New Roman"/>
                <a:cs typeface="Times New Roman"/>
              </a:rPr>
              <a:t>destino in </a:t>
            </a:r>
            <a:r>
              <a:rPr sz="1200" spc="-5" dirty="0">
                <a:latin typeface="Times New Roman"/>
                <a:cs typeface="Times New Roman"/>
              </a:rPr>
              <a:t>numero sempre maggiore,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spc="5" dirty="0">
                <a:latin typeface="Times New Roman"/>
                <a:cs typeface="Times New Roman"/>
              </a:rPr>
              <a:t>quantità  </a:t>
            </a:r>
            <a:r>
              <a:rPr sz="1200" spc="-5" dirty="0">
                <a:latin typeface="Times New Roman"/>
                <a:cs typeface="Times New Roman"/>
              </a:rPr>
              <a:t>sempre crescenti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 evoluzione sono </a:t>
            </a:r>
            <a:r>
              <a:rPr sz="1200" spc="-5" dirty="0">
                <a:latin typeface="Times New Roman"/>
                <a:cs typeface="Times New Roman"/>
              </a:rPr>
              <a:t>ripersonalizzate sul </a:t>
            </a:r>
            <a:r>
              <a:rPr sz="1200" dirty="0">
                <a:latin typeface="Times New Roman"/>
                <a:cs typeface="Times New Roman"/>
              </a:rPr>
              <a:t>primo mondo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</a:t>
            </a:r>
            <a:r>
              <a:rPr sz="1200" dirty="0">
                <a:latin typeface="Times New Roman"/>
                <a:cs typeface="Times New Roman"/>
              </a:rPr>
              <a:t>dopo la morte  </a:t>
            </a:r>
            <a:r>
              <a:rPr sz="1200" spc="-5" dirty="0">
                <a:latin typeface="Times New Roman"/>
                <a:cs typeface="Times New Roman"/>
              </a:rPr>
              <a:t>naturale.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occasioni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dell’Aggiustatore segnala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risveglio dell’anima umana, </a:t>
            </a:r>
            <a:r>
              <a:rPr sz="1200" dirty="0">
                <a:latin typeface="Times New Roman"/>
                <a:cs typeface="Times New Roman"/>
              </a:rPr>
              <a:t>e questa è la ripersonalizzazione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morti </a:t>
            </a:r>
            <a:r>
              <a:rPr sz="1200" spc="-5" dirty="0">
                <a:latin typeface="Times New Roman"/>
                <a:cs typeface="Times New Roman"/>
              </a:rPr>
              <a:t>esattamente come avviene all’atto dell’appello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massa alla fine </a:t>
            </a:r>
            <a:r>
              <a:rPr sz="1200" dirty="0">
                <a:latin typeface="Times New Roman"/>
                <a:cs typeface="Times New Roman"/>
              </a:rPr>
              <a:t>di una dispensazione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31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(569.5) 49:6.10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tre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individuali: i </a:t>
            </a:r>
            <a:r>
              <a:rPr sz="1200" spc="-5" dirty="0">
                <a:latin typeface="Times New Roman"/>
                <a:cs typeface="Times New Roman"/>
              </a:rPr>
              <a:t>meno avanzati atterrano sul </a:t>
            </a:r>
            <a:r>
              <a:rPr sz="1200" dirty="0">
                <a:latin typeface="Times New Roman"/>
                <a:cs typeface="Times New Roman"/>
              </a:rPr>
              <a:t>mondo iniziale o primo mondo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evoluto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intraprendere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morontiale su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intermedi,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precedente  </a:t>
            </a:r>
            <a:r>
              <a:rPr sz="1200" spc="-5" dirty="0">
                <a:latin typeface="Times New Roman"/>
                <a:cs typeface="Times New Roman"/>
              </a:rPr>
              <a:t>progressione planetaria.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di questi ordini iniziano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esperienza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mondo  delle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6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(569.6) 49:6.11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Mortali degli </a:t>
            </a:r>
            <a:r>
              <a:rPr sz="1200" i="1" dirty="0">
                <a:latin typeface="Times New Roman"/>
                <a:cs typeface="Times New Roman"/>
              </a:rPr>
              <a:t>ordini </a:t>
            </a:r>
            <a:r>
              <a:rPr sz="1200" i="1" spc="-5" dirty="0">
                <a:latin typeface="Times New Roman"/>
                <a:cs typeface="Times New Roman"/>
              </a:rPr>
              <a:t>d’ascensione subordinata </a:t>
            </a:r>
            <a:r>
              <a:rPr sz="1200" i="1" dirty="0">
                <a:latin typeface="Times New Roman"/>
                <a:cs typeface="Times New Roman"/>
              </a:rPr>
              <a:t>a </a:t>
            </a:r>
            <a:r>
              <a:rPr sz="1200" i="1" spc="-5" dirty="0">
                <a:latin typeface="Times New Roman"/>
                <a:cs typeface="Times New Roman"/>
              </a:rPr>
              <a:t>prove. </a:t>
            </a:r>
            <a:r>
              <a:rPr sz="1200" spc="-5" dirty="0">
                <a:latin typeface="Times New Roman"/>
                <a:cs typeface="Times New Roman"/>
              </a:rPr>
              <a:t>Agli occhi </a:t>
            </a:r>
            <a:r>
              <a:rPr sz="1200" dirty="0">
                <a:latin typeface="Times New Roman"/>
                <a:cs typeface="Times New Roman"/>
              </a:rPr>
              <a:t>dell’Universo, l’arrivo di un </a:t>
            </a:r>
            <a:r>
              <a:rPr sz="1200" spc="-5" dirty="0">
                <a:latin typeface="Times New Roman"/>
                <a:cs typeface="Times New Roman"/>
              </a:rPr>
              <a:t>Aggiustatore  costituisce l’identità </a:t>
            </a:r>
            <a:r>
              <a:rPr sz="1200" dirty="0">
                <a:latin typeface="Times New Roman"/>
                <a:cs typeface="Times New Roman"/>
              </a:rPr>
              <a:t>e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dimora un </a:t>
            </a:r>
            <a:r>
              <a:rPr sz="1200" spc="-5" dirty="0">
                <a:latin typeface="Times New Roman"/>
                <a:cs typeface="Times New Roman"/>
              </a:rPr>
              <a:t>Aggiustatore figurano sulle </a:t>
            </a:r>
            <a:r>
              <a:rPr sz="1200" dirty="0">
                <a:latin typeface="Times New Roman"/>
                <a:cs typeface="Times New Roman"/>
              </a:rPr>
              <a:t>liste </a:t>
            </a:r>
            <a:r>
              <a:rPr sz="1200" spc="-5" dirty="0">
                <a:latin typeface="Times New Roman"/>
                <a:cs typeface="Times New Roman"/>
              </a:rPr>
              <a:t>d’appello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giustizia. Ma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temporale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incerta, </a:t>
            </a:r>
            <a:r>
              <a:rPr sz="1200" dirty="0">
                <a:latin typeface="Times New Roman"/>
                <a:cs typeface="Times New Roman"/>
              </a:rPr>
              <a:t>e molti muoiono </a:t>
            </a:r>
            <a:r>
              <a:rPr sz="1200" spc="-5" dirty="0">
                <a:latin typeface="Times New Roman"/>
                <a:cs typeface="Times New Roman"/>
              </a:rPr>
              <a:t>giovani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avere </a:t>
            </a:r>
            <a:r>
              <a:rPr sz="1200" dirty="0">
                <a:latin typeface="Times New Roman"/>
                <a:cs typeface="Times New Roman"/>
              </a:rPr>
              <a:t>scelto la </a:t>
            </a:r>
            <a:r>
              <a:rPr sz="1200" spc="-5" dirty="0">
                <a:latin typeface="Times New Roman"/>
                <a:cs typeface="Times New Roman"/>
              </a:rPr>
              <a:t>carriera del Paradiso. Questi </a:t>
            </a:r>
            <a:r>
              <a:rPr sz="1200" spc="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giovani abitati </a:t>
            </a:r>
            <a:r>
              <a:rPr sz="1200" dirty="0">
                <a:latin typeface="Times New Roman"/>
                <a:cs typeface="Times New Roman"/>
              </a:rPr>
              <a:t>da un Aggiustatore </a:t>
            </a:r>
            <a:r>
              <a:rPr sz="1200" spc="-5" dirty="0">
                <a:latin typeface="Times New Roman"/>
                <a:cs typeface="Times New Roman"/>
              </a:rPr>
              <a:t>seguono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spirituale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avanzato </a:t>
            </a:r>
            <a:r>
              <a:rPr sz="1200" dirty="0">
                <a:latin typeface="Times New Roman"/>
                <a:cs typeface="Times New Roman"/>
              </a:rPr>
              <a:t>e procedono così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finalitario del  sistema (l’asilo </a:t>
            </a:r>
            <a:r>
              <a:rPr sz="1200" dirty="0">
                <a:latin typeface="Times New Roman"/>
                <a:cs typeface="Times New Roman"/>
              </a:rPr>
              <a:t>probatorio) il </a:t>
            </a:r>
            <a:r>
              <a:rPr sz="1200" spc="-5" dirty="0">
                <a:latin typeface="Times New Roman"/>
                <a:cs typeface="Times New Roman"/>
              </a:rPr>
              <a:t>terzo giorno,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di una </a:t>
            </a:r>
            <a:r>
              <a:rPr sz="1200" spc="-5" dirty="0">
                <a:latin typeface="Times New Roman"/>
                <a:cs typeface="Times New Roman"/>
              </a:rPr>
              <a:t>risurrezione speciale,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all’atto dell’appello nominale </a:t>
            </a:r>
            <a:r>
              <a:rPr sz="1200" dirty="0">
                <a:latin typeface="Times New Roman"/>
                <a:cs typeface="Times New Roman"/>
              </a:rPr>
              <a:t>regolare  </a:t>
            </a:r>
            <a:r>
              <a:rPr sz="1200" spc="-5" dirty="0">
                <a:latin typeface="Times New Roman"/>
                <a:cs typeface="Times New Roman"/>
              </a:rPr>
              <a:t>millenario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dispensazionale.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3723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(570.1) 49:6.12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bambini </a:t>
            </a:r>
            <a:r>
              <a:rPr sz="1200" dirty="0">
                <a:latin typeface="Times New Roman"/>
                <a:cs typeface="Times New Roman"/>
              </a:rPr>
              <a:t>che muoiono troppo </a:t>
            </a:r>
            <a:r>
              <a:rPr sz="1200" spc="-5" dirty="0">
                <a:latin typeface="Times New Roman"/>
                <a:cs typeface="Times New Roman"/>
              </a:rPr>
              <a:t>giovani per </a:t>
            </a:r>
            <a:r>
              <a:rPr sz="1200" dirty="0">
                <a:latin typeface="Times New Roman"/>
                <a:cs typeface="Times New Roman"/>
              </a:rPr>
              <a:t>avere degli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sono ripersonalizzati </a:t>
            </a:r>
            <a:r>
              <a:rPr sz="1200" spc="-10" dirty="0">
                <a:latin typeface="Times New Roman"/>
                <a:cs typeface="Times New Roman"/>
              </a:rPr>
              <a:t>sul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endParaRPr sz="1200">
              <a:latin typeface="Times New Roman"/>
              <a:cs typeface="Times New Roman"/>
            </a:endParaRPr>
          </a:p>
          <a:p>
            <a:pPr marL="88900" marR="1270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finalitario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locali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concomitanza con l’arrivo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genitori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dimore. Un bambino </a:t>
            </a:r>
            <a:r>
              <a:rPr sz="1200" dirty="0">
                <a:latin typeface="Times New Roman"/>
                <a:cs typeface="Times New Roman"/>
              </a:rPr>
              <a:t>acquisisce la  </a:t>
            </a:r>
            <a:r>
              <a:rPr sz="1200" spc="-5" dirty="0">
                <a:latin typeface="Times New Roman"/>
                <a:cs typeface="Times New Roman"/>
              </a:rPr>
              <a:t>sua entità fisica alla </a:t>
            </a:r>
            <a:r>
              <a:rPr sz="1200" dirty="0">
                <a:latin typeface="Times New Roman"/>
                <a:cs typeface="Times New Roman"/>
              </a:rPr>
              <a:t>nascita </a:t>
            </a:r>
            <a:r>
              <a:rPr sz="1200" spc="-5" dirty="0">
                <a:latin typeface="Times New Roman"/>
                <a:cs typeface="Times New Roman"/>
              </a:rPr>
              <a:t>come mortale, </a:t>
            </a:r>
            <a:r>
              <a:rPr sz="1200" dirty="0">
                <a:latin typeface="Times New Roman"/>
                <a:cs typeface="Times New Roman"/>
              </a:rPr>
              <a:t>ma per 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la sopravvivenza tutti i bambini </a:t>
            </a:r>
            <a:r>
              <a:rPr sz="1200" spc="-5" dirty="0">
                <a:latin typeface="Times New Roman"/>
                <a:cs typeface="Times New Roman"/>
              </a:rPr>
              <a:t>privi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considerati come ancora legati ai loro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genitori.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9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(570.2) 49:6.13 </a:t>
            </a:r>
            <a:r>
              <a:rPr sz="1200" spc="-5" dirty="0">
                <a:latin typeface="Times New Roman"/>
                <a:cs typeface="Times New Roman"/>
              </a:rPr>
              <a:t>A tempo debito,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vengono ad </a:t>
            </a:r>
            <a:r>
              <a:rPr sz="1200" dirty="0">
                <a:latin typeface="Times New Roman"/>
                <a:cs typeface="Times New Roman"/>
              </a:rPr>
              <a:t>abitare </a:t>
            </a:r>
            <a:r>
              <a:rPr sz="1200" spc="-5" dirty="0">
                <a:latin typeface="Times New Roman"/>
                <a:cs typeface="Times New Roman"/>
              </a:rPr>
              <a:t>questi bambini,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serafico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gruppi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sopravvivenza subordinata </a:t>
            </a:r>
            <a:r>
              <a:rPr sz="1200" dirty="0">
                <a:latin typeface="Times New Roman"/>
                <a:cs typeface="Times New Roman"/>
              </a:rPr>
              <a:t>a prove è 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simile a quello </a:t>
            </a:r>
            <a:r>
              <a:rPr sz="1200" spc="-5" dirty="0">
                <a:latin typeface="Times New Roman"/>
                <a:cs typeface="Times New Roman"/>
              </a:rPr>
              <a:t>del genitore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avanzato, </a:t>
            </a:r>
            <a:r>
              <a:rPr sz="1200" spc="5" dirty="0">
                <a:latin typeface="Times New Roman"/>
                <a:cs typeface="Times New Roman"/>
              </a:rPr>
              <a:t>oppure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equivalente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del genitore </a:t>
            </a:r>
            <a:r>
              <a:rPr sz="1200" dirty="0">
                <a:latin typeface="Times New Roman"/>
                <a:cs typeface="Times New Roman"/>
              </a:rPr>
              <a:t>unico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caso che soltanto uno </a:t>
            </a:r>
            <a:r>
              <a:rPr sz="1200" spc="-5" dirty="0">
                <a:latin typeface="Times New Roman"/>
                <a:cs typeface="Times New Roman"/>
              </a:rPr>
              <a:t>sopravviva. A coloro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cerchio,  indipendentemente dallo status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genitori,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accordati dei guardiani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(570.3) 49:6.14 </a:t>
            </a:r>
            <a:r>
              <a:rPr sz="1200" spc="-5" dirty="0">
                <a:latin typeface="Times New Roman"/>
                <a:cs typeface="Times New Roman"/>
              </a:rPr>
              <a:t>Asili probatori simili sono mantenuti sulle sfere finalitarie della costellazione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capitale </a:t>
            </a:r>
            <a:r>
              <a:rPr sz="1200" dirty="0">
                <a:latin typeface="Times New Roman"/>
                <a:cs typeface="Times New Roman"/>
              </a:rPr>
              <a:t>dell’Universo per i bambini  </a:t>
            </a:r>
            <a:r>
              <a:rPr sz="1200" spc="-5" dirty="0">
                <a:latin typeface="Times New Roman"/>
                <a:cs typeface="Times New Roman"/>
              </a:rPr>
              <a:t>privi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Aggiustatore appartenenti agli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modificati primari </a:t>
            </a:r>
            <a:r>
              <a:rPr sz="1200" dirty="0">
                <a:latin typeface="Times New Roman"/>
                <a:cs typeface="Times New Roman"/>
              </a:rPr>
              <a:t>e secondari 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762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(570.4) 49:6.15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Mortali degli </a:t>
            </a:r>
            <a:r>
              <a:rPr sz="1200" i="1" dirty="0">
                <a:latin typeface="Times New Roman"/>
                <a:cs typeface="Times New Roman"/>
              </a:rPr>
              <a:t>ordini </a:t>
            </a:r>
            <a:r>
              <a:rPr sz="1200" i="1" spc="-5" dirty="0">
                <a:latin typeface="Times New Roman"/>
                <a:cs typeface="Times New Roman"/>
              </a:rPr>
              <a:t>d’ascensione secondari modificati.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esseri umani progressivi </a:t>
            </a:r>
            <a:r>
              <a:rPr sz="1200" dirty="0">
                <a:latin typeface="Times New Roman"/>
                <a:cs typeface="Times New Roman"/>
              </a:rPr>
              <a:t>dei mondi  </a:t>
            </a:r>
            <a:r>
              <a:rPr sz="1200" spc="-5" dirty="0">
                <a:latin typeface="Times New Roman"/>
                <a:cs typeface="Times New Roman"/>
              </a:rPr>
              <a:t>evoluzionari intermedi. Di regola essi </a:t>
            </a:r>
            <a:r>
              <a:rPr sz="1200" dirty="0">
                <a:latin typeface="Times New Roman"/>
                <a:cs typeface="Times New Roman"/>
              </a:rPr>
              <a:t>non sono immuni dalla morte </a:t>
            </a:r>
            <a:r>
              <a:rPr sz="1200" spc="-5" dirty="0">
                <a:latin typeface="Times New Roman"/>
                <a:cs typeface="Times New Roman"/>
              </a:rPr>
              <a:t>naturale,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esentati dal passare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 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8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(570.5) 49:6.16 </a:t>
            </a:r>
            <a:r>
              <a:rPr sz="1200" dirty="0">
                <a:latin typeface="Times New Roman"/>
                <a:cs typeface="Times New Roman"/>
              </a:rPr>
              <a:t>I meno perfezionati </a:t>
            </a:r>
            <a:r>
              <a:rPr sz="1200" spc="-5" dirty="0">
                <a:latin typeface="Times New Roman"/>
                <a:cs typeface="Times New Roman"/>
              </a:rPr>
              <a:t>si risvegliano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del loro sistema locale, scavalcando </a:t>
            </a:r>
            <a:r>
              <a:rPr sz="1200" dirty="0">
                <a:latin typeface="Times New Roman"/>
                <a:cs typeface="Times New Roman"/>
              </a:rPr>
              <a:t>solo i mondi </a:t>
            </a:r>
            <a:r>
              <a:rPr sz="1200" spc="-5" dirty="0">
                <a:latin typeface="Times New Roman"/>
                <a:cs typeface="Times New Roman"/>
              </a:rPr>
              <a:t>delle dimore. Quelli  del gruppo intermedio </a:t>
            </a:r>
            <a:r>
              <a:rPr sz="1200" dirty="0">
                <a:latin typeface="Times New Roman"/>
                <a:cs typeface="Times New Roman"/>
              </a:rPr>
              <a:t>vanno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d’istruzione </a:t>
            </a:r>
            <a:r>
              <a:rPr sz="1200" spc="-5" dirty="0">
                <a:latin typeface="Times New Roman"/>
                <a:cs typeface="Times New Roman"/>
              </a:rPr>
              <a:t>della costellazione;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oltrepassano l’intero regime morontiale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 locale. Più tardi </a:t>
            </a:r>
            <a:r>
              <a:rPr sz="1200" dirty="0">
                <a:latin typeface="Times New Roman"/>
                <a:cs typeface="Times New Roman"/>
              </a:rPr>
              <a:t>ancora nelle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planetarie di sforzo spirituale molti </a:t>
            </a:r>
            <a:r>
              <a:rPr sz="1200" spc="-5" dirty="0">
                <a:latin typeface="Times New Roman"/>
                <a:cs typeface="Times New Roman"/>
              </a:rPr>
              <a:t>sopravviventi si risvegliano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della costellazione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iniziano da là la loro </a:t>
            </a:r>
            <a:r>
              <a:rPr sz="1200" spc="-5" dirty="0">
                <a:latin typeface="Times New Roman"/>
                <a:cs typeface="Times New Roman"/>
              </a:rPr>
              <a:t>ascensione 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5940" cy="30194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(570.6) 49:6.17 </a:t>
            </a:r>
            <a:r>
              <a:rPr sz="1200" spc="-5" dirty="0">
                <a:latin typeface="Times New Roman"/>
                <a:cs typeface="Times New Roman"/>
              </a:rPr>
              <a:t>Ma prima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gruppi possano avanzare,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ritornare come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che hanno  oltrepassato, acquisendo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esperienze come insegnanti </a:t>
            </a:r>
            <a:r>
              <a:rPr sz="1200" dirty="0">
                <a:latin typeface="Times New Roman"/>
                <a:cs typeface="Times New Roman"/>
              </a:rPr>
              <a:t>in quei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scavalcato come </a:t>
            </a:r>
            <a:r>
              <a:rPr sz="1200" dirty="0">
                <a:latin typeface="Times New Roman"/>
                <a:cs typeface="Times New Roman"/>
              </a:rPr>
              <a:t>studenti. Successivamente </a:t>
            </a:r>
            <a:r>
              <a:rPr sz="1200" spc="-5" dirty="0">
                <a:latin typeface="Times New Roman"/>
                <a:cs typeface="Times New Roman"/>
              </a:rPr>
              <a:t>essi  procedono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per </a:t>
            </a:r>
            <a:r>
              <a:rPr sz="1200" dirty="0">
                <a:latin typeface="Times New Roman"/>
                <a:cs typeface="Times New Roman"/>
              </a:rPr>
              <a:t>le vie stabilite 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28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(570.7) 49:6.18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Mortali dell’ordine d’ascensione primario modificato.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appartengono al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esseri evoluzionari </a:t>
            </a:r>
            <a:r>
              <a:rPr sz="1200" dirty="0">
                <a:latin typeface="Times New Roman"/>
                <a:cs typeface="Times New Roman"/>
              </a:rPr>
              <a:t>fusi  </a:t>
            </a:r>
            <a:r>
              <a:rPr sz="1200" spc="-5" dirty="0">
                <a:latin typeface="Times New Roman"/>
                <a:cs typeface="Times New Roman"/>
              </a:rPr>
              <a:t>con l’Aggiustatore,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finali dello sviluppo umano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in evoluzione. </a:t>
            </a:r>
            <a:r>
              <a:rPr sz="1200" spc="-5" dirty="0">
                <a:latin typeface="Times New Roman"/>
                <a:cs typeface="Times New Roman"/>
              </a:rPr>
              <a:t>Tali esseri  glorificati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dispensati dal passare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portali della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sottomessi alla presa del Figlio; sono </a:t>
            </a:r>
            <a:r>
              <a:rPr sz="1200" dirty="0">
                <a:latin typeface="Times New Roman"/>
                <a:cs typeface="Times New Roman"/>
              </a:rPr>
              <a:t>trasferiti dai vivi </a:t>
            </a:r>
            <a:r>
              <a:rPr sz="1200" spc="-5" dirty="0">
                <a:latin typeface="Times New Roman"/>
                <a:cs typeface="Times New Roman"/>
              </a:rPr>
              <a:t>ed  appaiono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 Figlio Sovrano nella capitale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(570.8) 49:6.19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mortali che si </a:t>
            </a:r>
            <a:r>
              <a:rPr sz="1200" dirty="0">
                <a:latin typeface="Times New Roman"/>
                <a:cs typeface="Times New Roman"/>
              </a:rPr>
              <a:t>fondono con i </a:t>
            </a:r>
            <a:r>
              <a:rPr sz="1200" spc="-5" dirty="0">
                <a:latin typeface="Times New Roman"/>
                <a:cs typeface="Times New Roman"/>
              </a:rPr>
              <a:t>loro Aggiustatori </a:t>
            </a:r>
            <a:r>
              <a:rPr sz="1200" dirty="0">
                <a:latin typeface="Times New Roman"/>
                <a:cs typeface="Times New Roman"/>
              </a:rPr>
              <a:t>durante la vita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e tali </a:t>
            </a:r>
            <a:r>
              <a:rPr sz="1200" spc="-5" dirty="0">
                <a:latin typeface="Times New Roman"/>
                <a:cs typeface="Times New Roman"/>
              </a:rPr>
              <a:t>personalità fuse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 marR="2222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l’Aggiustatore attraversano liberamente </a:t>
            </a:r>
            <a:r>
              <a:rPr sz="1200" dirty="0">
                <a:latin typeface="Times New Roman"/>
                <a:cs typeface="Times New Roman"/>
              </a:rPr>
              <a:t>lo spazio prima di </a:t>
            </a:r>
            <a:r>
              <a:rPr sz="1200" spc="-5" dirty="0">
                <a:latin typeface="Times New Roman"/>
                <a:cs typeface="Times New Roman"/>
              </a:rPr>
              <a:t>essere rivestite delle forme morontiali. Queste anime fusesi </a:t>
            </a:r>
            <a:r>
              <a:rPr sz="1200" dirty="0">
                <a:latin typeface="Times New Roman"/>
                <a:cs typeface="Times New Roman"/>
              </a:rPr>
              <a:t>vanno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transito diretto dell’Aggiustatore nelle </a:t>
            </a:r>
            <a:r>
              <a:rPr sz="1200" dirty="0">
                <a:latin typeface="Times New Roman"/>
                <a:cs typeface="Times New Roman"/>
              </a:rPr>
              <a:t>sale di </a:t>
            </a:r>
            <a:r>
              <a:rPr sz="1200" spc="-5" dirty="0">
                <a:latin typeface="Times New Roman"/>
                <a:cs typeface="Times New Roman"/>
              </a:rPr>
              <a:t>risurrezione delle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morontiali superiori,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ricevono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10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investitura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come tutti </a:t>
            </a:r>
            <a:r>
              <a:rPr sz="1200" spc="-5" dirty="0">
                <a:latin typeface="Times New Roman"/>
                <a:cs typeface="Times New Roman"/>
              </a:rPr>
              <a:t>gli altri mortali che arrivano dai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76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(570.9) 49:6.20 </a:t>
            </a:r>
            <a:r>
              <a:rPr sz="1200" spc="-5" dirty="0">
                <a:latin typeface="Times New Roman"/>
                <a:cs typeface="Times New Roman"/>
              </a:rPr>
              <a:t>Quest’ordine primario modificato d’ascensione </a:t>
            </a:r>
            <a:r>
              <a:rPr sz="1200" dirty="0">
                <a:latin typeface="Times New Roman"/>
                <a:cs typeface="Times New Roman"/>
              </a:rPr>
              <a:t>mortale può </a:t>
            </a:r>
            <a:r>
              <a:rPr sz="1200" spc="-5" dirty="0">
                <a:latin typeface="Times New Roman"/>
                <a:cs typeface="Times New Roman"/>
              </a:rPr>
              <a:t>essere applicato agli </a:t>
            </a:r>
            <a:r>
              <a:rPr sz="1200" dirty="0">
                <a:latin typeface="Times New Roman"/>
                <a:cs typeface="Times New Roman"/>
              </a:rPr>
              <a:t>individui di qualunque </a:t>
            </a:r>
            <a:r>
              <a:rPr sz="1200" spc="-5" dirty="0">
                <a:latin typeface="Times New Roman"/>
                <a:cs typeface="Times New Roman"/>
              </a:rPr>
              <a:t>serie planetaria,  dagli </a:t>
            </a:r>
            <a:r>
              <a:rPr sz="1200" dirty="0">
                <a:latin typeface="Times New Roman"/>
                <a:cs typeface="Times New Roman"/>
              </a:rPr>
              <a:t>stadi più </a:t>
            </a:r>
            <a:r>
              <a:rPr sz="1200" spc="-5" dirty="0">
                <a:latin typeface="Times New Roman"/>
                <a:cs typeface="Times New Roman"/>
              </a:rPr>
              <a:t>bassi </a:t>
            </a:r>
            <a:r>
              <a:rPr sz="1200" dirty="0">
                <a:latin typeface="Times New Roman"/>
                <a:cs typeface="Times New Roman"/>
              </a:rPr>
              <a:t>a quelli più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dei mondi a </a:t>
            </a:r>
            <a:r>
              <a:rPr sz="1200" spc="-5" dirty="0">
                <a:latin typeface="Times New Roman"/>
                <a:cs typeface="Times New Roman"/>
              </a:rPr>
              <a:t>fusione con l’Aggiustatore,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funziona con </a:t>
            </a:r>
            <a:r>
              <a:rPr sz="1200" dirty="0">
                <a:latin typeface="Times New Roman"/>
                <a:cs typeface="Times New Roman"/>
              </a:rPr>
              <a:t>maggiore </a:t>
            </a:r>
            <a:r>
              <a:rPr sz="1200" spc="-5" dirty="0">
                <a:latin typeface="Times New Roman"/>
                <a:cs typeface="Times New Roman"/>
              </a:rPr>
              <a:t>frequenza sulle </a:t>
            </a:r>
            <a:r>
              <a:rPr sz="1200" dirty="0">
                <a:latin typeface="Times New Roman"/>
                <a:cs typeface="Times New Roman"/>
              </a:rPr>
              <a:t>più antiche  di queste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hanno beneficiato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numerosi soggiorni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09584" cy="1086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(570.10) 49:6.21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l’istituzione dell’era planetaria </a:t>
            </a:r>
            <a:r>
              <a:rPr sz="1200" dirty="0">
                <a:latin typeface="Times New Roman"/>
                <a:cs typeface="Times New Roman"/>
              </a:rPr>
              <a:t>di luce e vita molti mortali </a:t>
            </a:r>
            <a:r>
              <a:rPr sz="1200" spc="-5" dirty="0">
                <a:latin typeface="Times New Roman"/>
                <a:cs typeface="Times New Roman"/>
              </a:rPr>
              <a:t>vanno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morontiali dell’Universo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tramite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l’ordine primario modificato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traslazione. Più tardi ancora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stadi </a:t>
            </a:r>
            <a:r>
              <a:rPr sz="1200" dirty="0">
                <a:latin typeface="Times New Roman"/>
                <a:cs typeface="Times New Roman"/>
              </a:rPr>
              <a:t>avanzati </a:t>
            </a:r>
            <a:r>
              <a:rPr sz="1200" spc="-5" dirty="0">
                <a:latin typeface="Times New Roman"/>
                <a:cs typeface="Times New Roman"/>
              </a:rPr>
              <a:t>dell’esistenza stabilizzata, quando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 dei 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lasciano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è inclusa in questa </a:t>
            </a:r>
            <a:r>
              <a:rPr sz="1200" spc="-5" dirty="0">
                <a:latin typeface="Times New Roman"/>
                <a:cs typeface="Times New Roman"/>
              </a:rPr>
              <a:t>classe,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considerato come </a:t>
            </a:r>
            <a:r>
              <a:rPr sz="1200" spc="-5" dirty="0">
                <a:latin typeface="Times New Roman"/>
                <a:cs typeface="Times New Roman"/>
              </a:rPr>
              <a:t>appartenente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serie.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diviene sempre meno </a:t>
            </a:r>
            <a:r>
              <a:rPr sz="1200" spc="-5" dirty="0">
                <a:latin typeface="Times New Roman"/>
                <a:cs typeface="Times New Roman"/>
              </a:rPr>
              <a:t>frequente su queste sfere </a:t>
            </a:r>
            <a:r>
              <a:rPr sz="1200" dirty="0">
                <a:latin typeface="Times New Roman"/>
                <a:cs typeface="Times New Roman"/>
              </a:rPr>
              <a:t>stabilizzate da lungo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luce e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(571.1) 49:6.22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Melchizedek della </a:t>
            </a:r>
            <a:r>
              <a:rPr sz="1200" dirty="0">
                <a:latin typeface="Times New Roman"/>
                <a:cs typeface="Times New Roman"/>
              </a:rPr>
              <a:t>Scuola </a:t>
            </a:r>
            <a:r>
              <a:rPr sz="1200" spc="-5" dirty="0">
                <a:latin typeface="Times New Roman"/>
                <a:cs typeface="Times New Roman"/>
              </a:rPr>
              <a:t>d’Amministrazione Planetaria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395097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50: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Principi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Planetari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66734" cy="3429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0477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(572.1) 50:0.1 </a:t>
            </a:r>
            <a:r>
              <a:rPr sz="1200" spc="-5" dirty="0">
                <a:latin typeface="Times New Roman"/>
                <a:cs typeface="Times New Roman"/>
              </a:rPr>
              <a:t>PUR appartenendo all’ordine dei Figli Lanonandek,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Planetari sono </a:t>
            </a:r>
            <a:r>
              <a:rPr sz="1200" dirty="0">
                <a:latin typeface="Times New Roman"/>
                <a:cs typeface="Times New Roman"/>
              </a:rPr>
              <a:t>talmente </a:t>
            </a:r>
            <a:r>
              <a:rPr sz="1200" spc="-5" dirty="0">
                <a:latin typeface="Times New Roman"/>
                <a:cs typeface="Times New Roman"/>
              </a:rPr>
              <a:t>specializzati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10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comunemente considerati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distinto. 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certificati dai </a:t>
            </a:r>
            <a:r>
              <a:rPr sz="1200" dirty="0">
                <a:latin typeface="Times New Roman"/>
                <a:cs typeface="Times New Roman"/>
              </a:rPr>
              <a:t>Melchizedek come </a:t>
            </a:r>
            <a:r>
              <a:rPr sz="1200" spc="-5" dirty="0">
                <a:latin typeface="Times New Roman"/>
                <a:cs typeface="Times New Roman"/>
              </a:rPr>
              <a:t>Lanonandek </a:t>
            </a:r>
            <a:r>
              <a:rPr sz="1200" dirty="0">
                <a:latin typeface="Times New Roman"/>
                <a:cs typeface="Times New Roman"/>
              </a:rPr>
              <a:t>secondari, 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alle riserve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loro ordine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della costellazione. Da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assegnati ai vari incarichi dai Sovrani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designati </a:t>
            </a:r>
            <a:r>
              <a:rPr sz="1200" dirty="0">
                <a:latin typeface="Times New Roman"/>
                <a:cs typeface="Times New Roman"/>
              </a:rPr>
              <a:t>Principi </a:t>
            </a:r>
            <a:r>
              <a:rPr sz="1200" spc="-5" dirty="0">
                <a:latin typeface="Times New Roman"/>
                <a:cs typeface="Times New Roman"/>
              </a:rPr>
              <a:t>Planetari ed inviati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dirty="0">
                <a:latin typeface="Times New Roman"/>
                <a:cs typeface="Times New Roman"/>
              </a:rPr>
              <a:t>i mondi abitati in  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173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(572.2) 50:0.2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Sistema il </a:t>
            </a:r>
            <a:r>
              <a:rPr sz="1200" spc="-5" dirty="0">
                <a:latin typeface="Times New Roman"/>
                <a:cs typeface="Times New Roman"/>
              </a:rPr>
              <a:t>segnale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merito all’assegnazione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governante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dato pianeta </a:t>
            </a:r>
            <a:r>
              <a:rPr sz="1200" dirty="0">
                <a:latin typeface="Times New Roman"/>
                <a:cs typeface="Times New Roman"/>
              </a:rPr>
              <a:t>è il  </a:t>
            </a:r>
            <a:r>
              <a:rPr sz="1200" spc="-5" dirty="0">
                <a:latin typeface="Times New Roman"/>
                <a:cs typeface="Times New Roman"/>
              </a:rPr>
              <a:t>ricevimento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richiesta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Portatori di </a:t>
            </a:r>
            <a:r>
              <a:rPr sz="1200" spc="-5" dirty="0">
                <a:latin typeface="Times New Roman"/>
                <a:cs typeface="Times New Roman"/>
              </a:rPr>
              <a:t>Vita per l’invio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dirigente amministrativo che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su questo pianeta  nel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essi hanno </a:t>
            </a:r>
            <a:r>
              <a:rPr sz="1200" dirty="0">
                <a:latin typeface="Times New Roman"/>
                <a:cs typeface="Times New Roman"/>
              </a:rPr>
              <a:t>stabilito la vita e sviluppato </a:t>
            </a:r>
            <a:r>
              <a:rPr sz="1200" spc="-5" dirty="0">
                <a:latin typeface="Times New Roman"/>
                <a:cs typeface="Times New Roman"/>
              </a:rPr>
              <a:t>degli esseri evoluzionari intelligenti. A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pianeti che </a:t>
            </a:r>
            <a:r>
              <a:rPr sz="1200" dirty="0">
                <a:latin typeface="Times New Roman"/>
                <a:cs typeface="Times New Roman"/>
              </a:rPr>
              <a:t>sono abitati da </a:t>
            </a:r>
            <a:r>
              <a:rPr sz="1200" spc="-5" dirty="0">
                <a:latin typeface="Times New Roman"/>
                <a:cs typeface="Times New Roman"/>
              </a:rPr>
              <a:t>creature  mortali evoluzionarie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governante </a:t>
            </a:r>
            <a:r>
              <a:rPr sz="1200" dirty="0">
                <a:latin typeface="Times New Roman"/>
                <a:cs typeface="Times New Roman"/>
              </a:rPr>
              <a:t>planetario di quest’ordine 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filiazione.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missione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dei</a:t>
            </a:r>
            <a:r>
              <a:rPr sz="1600" b="1" spc="3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Principi</a:t>
            </a:r>
            <a:endParaRPr sz="1600">
              <a:latin typeface="Times New Roman"/>
              <a:cs typeface="Times New Roman"/>
            </a:endParaRPr>
          </a:p>
          <a:p>
            <a:pPr marL="63500" algn="just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(572.3) 50:1.1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suoi fratelli assistenti rappresentano l’approccio </a:t>
            </a:r>
            <a:r>
              <a:rPr sz="1200" dirty="0">
                <a:latin typeface="Times New Roman"/>
                <a:cs typeface="Times New Roman"/>
              </a:rPr>
              <a:t>personalizzato più vicino </a:t>
            </a:r>
            <a:r>
              <a:rPr sz="1200" spc="-5" dirty="0">
                <a:latin typeface="Times New Roman"/>
                <a:cs typeface="Times New Roman"/>
              </a:rPr>
              <a:t>(a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parte</a:t>
            </a:r>
            <a:endParaRPr sz="1200">
              <a:latin typeface="Times New Roman"/>
              <a:cs typeface="Times New Roman"/>
            </a:endParaRPr>
          </a:p>
          <a:p>
            <a:pPr marL="63500" marR="236220" algn="just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l’incarnazione) che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Eterno del Paradiso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alle basse </a:t>
            </a:r>
            <a:r>
              <a:rPr sz="1200" spc="-5" dirty="0">
                <a:latin typeface="Times New Roman"/>
                <a:cs typeface="Times New Roman"/>
              </a:rPr>
              <a:t>creature del tempo </a:t>
            </a:r>
            <a:r>
              <a:rPr sz="1200" dirty="0">
                <a:latin typeface="Times New Roman"/>
                <a:cs typeface="Times New Roman"/>
              </a:rPr>
              <a:t>e dello spazio. È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 </a:t>
            </a:r>
            <a:r>
              <a:rPr sz="1200" spc="-5" dirty="0">
                <a:latin typeface="Times New Roman"/>
                <a:cs typeface="Times New Roman"/>
              </a:rPr>
              <a:t>tocca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dei regni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 suo spirito,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Principi Planetari sono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Figli personali che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63500" marR="43180" algn="just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estendono dal Paradiso </a:t>
            </a:r>
            <a:r>
              <a:rPr sz="1200" dirty="0">
                <a:latin typeface="Times New Roman"/>
                <a:cs typeface="Times New Roman"/>
              </a:rPr>
              <a:t>sino </a:t>
            </a:r>
            <a:r>
              <a:rPr sz="1200" spc="-5" dirty="0">
                <a:latin typeface="Times New Roman"/>
                <a:cs typeface="Times New Roman"/>
              </a:rPr>
              <a:t>ai figli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giunge molto </a:t>
            </a:r>
            <a:r>
              <a:rPr sz="1200" spc="-5" dirty="0">
                <a:latin typeface="Times New Roman"/>
                <a:cs typeface="Times New Roman"/>
              </a:rPr>
              <a:t>vicino agli </a:t>
            </a:r>
            <a:r>
              <a:rPr sz="1200" dirty="0">
                <a:latin typeface="Times New Roman"/>
                <a:cs typeface="Times New Roman"/>
              </a:rPr>
              <a:t>uomini nelle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dei guardiani </a:t>
            </a:r>
            <a:r>
              <a:rPr sz="1200" spc="-5" dirty="0">
                <a:latin typeface="Times New Roman"/>
                <a:cs typeface="Times New Roman"/>
              </a:rPr>
              <a:t>del  destino </a:t>
            </a:r>
            <a:r>
              <a:rPr sz="1200" dirty="0">
                <a:latin typeface="Times New Roman"/>
                <a:cs typeface="Times New Roman"/>
              </a:rPr>
              <a:t>e di altri </a:t>
            </a:r>
            <a:r>
              <a:rPr sz="1200" spc="-5" dirty="0">
                <a:latin typeface="Times New Roman"/>
                <a:cs typeface="Times New Roman"/>
              </a:rPr>
              <a:t>esseri angelici;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nell’uomo tramite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prepersonale dei Monitori </a:t>
            </a:r>
            <a:r>
              <a:rPr sz="1200" dirty="0">
                <a:latin typeface="Times New Roman"/>
                <a:cs typeface="Times New Roman"/>
              </a:rPr>
              <a:t>del Mistero; ma il  </a:t>
            </a:r>
            <a:r>
              <a:rPr sz="1200" spc="-5" dirty="0">
                <a:latin typeface="Times New Roman"/>
                <a:cs typeface="Times New Roman"/>
              </a:rPr>
              <a:t>Principe Planetario rappresenta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sforzo del Figlio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avvicinarsi </a:t>
            </a:r>
            <a:r>
              <a:rPr sz="1200" dirty="0">
                <a:latin typeface="Times New Roman"/>
                <a:cs typeface="Times New Roman"/>
              </a:rPr>
              <a:t>a voi. Su un mondo abitato </a:t>
            </a:r>
            <a:r>
              <a:rPr sz="1200" spc="-10" dirty="0">
                <a:latin typeface="Times New Roman"/>
                <a:cs typeface="Times New Roman"/>
              </a:rPr>
              <a:t>da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poco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1529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è il solo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di divinità </a:t>
            </a:r>
            <a:r>
              <a:rPr sz="1200" spc="-5" dirty="0">
                <a:latin typeface="Times New Roman"/>
                <a:cs typeface="Times New Roman"/>
              </a:rPr>
              <a:t>completa, poiché </a:t>
            </a:r>
            <a:r>
              <a:rPr sz="1200" dirty="0">
                <a:latin typeface="Times New Roman"/>
                <a:cs typeface="Times New Roman"/>
              </a:rPr>
              <a:t>scaturisce dal </a:t>
            </a:r>
            <a:r>
              <a:rPr sz="1200" spc="-5" dirty="0">
                <a:latin typeface="Times New Roman"/>
                <a:cs typeface="Times New Roman"/>
              </a:rPr>
              <a:t>Figlio Creatore (la progenie del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Eterno) e dalla </a:t>
            </a:r>
            <a:r>
              <a:rPr sz="1200" spc="-5" dirty="0">
                <a:latin typeface="Times New Roman"/>
                <a:cs typeface="Times New Roman"/>
              </a:rPr>
              <a:t>Divina Ministra (la Figlia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Infinito).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(572.4) 50:1.2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principe 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abitato </a:t>
            </a:r>
            <a:r>
              <a:rPr sz="1200" dirty="0">
                <a:latin typeface="Times New Roman"/>
                <a:cs typeface="Times New Roman"/>
              </a:rPr>
              <a:t>di recente è </a:t>
            </a:r>
            <a:r>
              <a:rPr sz="1200" spc="-5" dirty="0">
                <a:latin typeface="Times New Roman"/>
                <a:cs typeface="Times New Roman"/>
              </a:rPr>
              <a:t>circondato </a:t>
            </a:r>
            <a:r>
              <a:rPr sz="1200" dirty="0">
                <a:latin typeface="Times New Roman"/>
                <a:cs typeface="Times New Roman"/>
              </a:rPr>
              <a:t>da un corpo </a:t>
            </a:r>
            <a:r>
              <a:rPr sz="1200" spc="-5" dirty="0">
                <a:latin typeface="Times New Roman"/>
                <a:cs typeface="Times New Roman"/>
              </a:rPr>
              <a:t>leale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e da un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 spiriti </a:t>
            </a:r>
            <a:r>
              <a:rPr sz="1200" spc="-5" dirty="0">
                <a:latin typeface="Times New Roman"/>
                <a:cs typeface="Times New Roman"/>
              </a:rPr>
              <a:t>tutelari.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dirigente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nuovi mondi </a:t>
            </a:r>
            <a:r>
              <a:rPr sz="1200" spc="-5" dirty="0">
                <a:latin typeface="Times New Roman"/>
                <a:cs typeface="Times New Roman"/>
              </a:rPr>
              <a:t>deve appartenere agli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amministratori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al </a:t>
            </a:r>
            <a:r>
              <a:rPr sz="1200" dirty="0">
                <a:latin typeface="Times New Roman"/>
                <a:cs typeface="Times New Roman"/>
              </a:rPr>
              <a:t>fine 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sensibile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problemi e </a:t>
            </a:r>
            <a:r>
              <a:rPr sz="1200" spc="-5" dirty="0">
                <a:latin typeface="Times New Roman"/>
                <a:cs typeface="Times New Roman"/>
              </a:rPr>
              <a:t>alle difficoltà planetarie,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comprenderli.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sforzo per fornire </a:t>
            </a:r>
            <a:r>
              <a:rPr sz="1200" spc="10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governo comprensivo comporta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rischio maggiore </a:t>
            </a:r>
            <a:r>
              <a:rPr sz="1200" dirty="0">
                <a:latin typeface="Times New Roman"/>
                <a:cs typeface="Times New Roman"/>
              </a:rPr>
              <a:t>che queste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sviate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dall’esaltazione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stesse menti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dei Governanti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(572.5) 50:1.3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 soli </a:t>
            </a:r>
            <a:r>
              <a:rPr sz="1200" spc="-5" dirty="0">
                <a:latin typeface="Times New Roman"/>
                <a:cs typeface="Times New Roman"/>
              </a:rPr>
              <a:t>rappresentanti 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sui singoli pianeti, questi Figli </a:t>
            </a:r>
            <a:r>
              <a:rPr sz="1200" dirty="0">
                <a:latin typeface="Times New Roman"/>
                <a:cs typeface="Times New Roman"/>
              </a:rPr>
              <a:t>sono sottoposti a </a:t>
            </a:r>
            <a:r>
              <a:rPr sz="1200" spc="-5" dirty="0">
                <a:latin typeface="Times New Roman"/>
                <a:cs typeface="Times New Roman"/>
              </a:rPr>
              <a:t>prove severe;  Nebadon </a:t>
            </a:r>
            <a:r>
              <a:rPr sz="1200" dirty="0">
                <a:latin typeface="Times New Roman"/>
                <a:cs typeface="Times New Roman"/>
              </a:rPr>
              <a:t>ha sofferto la sfortuna di </a:t>
            </a:r>
            <a:r>
              <a:rPr sz="1200" spc="-5" dirty="0">
                <a:latin typeface="Times New Roman"/>
                <a:cs typeface="Times New Roman"/>
              </a:rPr>
              <a:t>parecchie ribellioni. Nella creazione dei 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Principi Planetari </a:t>
            </a:r>
            <a:r>
              <a:rPr sz="1200" spc="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personalizzazione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concetto che si </a:t>
            </a:r>
            <a:r>
              <a:rPr sz="1200" dirty="0">
                <a:latin typeface="Times New Roman"/>
                <a:cs typeface="Times New Roman"/>
              </a:rPr>
              <a:t>è distanziato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dal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Figlio Eterno, </a:t>
            </a:r>
            <a:r>
              <a:rPr sz="1200" dirty="0">
                <a:latin typeface="Times New Roman"/>
                <a:cs typeface="Times New Roman"/>
              </a:rPr>
              <a:t>e c’è un </a:t>
            </a:r>
            <a:r>
              <a:rPr sz="1200" spc="-5" dirty="0">
                <a:latin typeface="Times New Roman"/>
                <a:cs typeface="Times New Roman"/>
              </a:rPr>
              <a:t>crescente  pericolo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 delle proporzioni dell’importanza personale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probabilità maggiore </a:t>
            </a:r>
            <a:r>
              <a:rPr sz="1200" dirty="0">
                <a:latin typeface="Times New Roman"/>
                <a:cs typeface="Times New Roman"/>
              </a:rPr>
              <a:t>di non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a conservare un  </a:t>
            </a:r>
            <a:r>
              <a:rPr sz="1200" spc="-5" dirty="0">
                <a:latin typeface="Times New Roman"/>
                <a:cs typeface="Times New Roman"/>
              </a:rPr>
              <a:t>adeguato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valori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relazioni dei </a:t>
            </a:r>
            <a:r>
              <a:rPr sz="1200" spc="-5" dirty="0">
                <a:latin typeface="Times New Roman"/>
                <a:cs typeface="Times New Roman"/>
              </a:rPr>
              <a:t>numerosi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graduazioni </a:t>
            </a:r>
            <a:r>
              <a:rPr sz="1200" spc="-5" dirty="0">
                <a:latin typeface="Times New Roman"/>
                <a:cs typeface="Times New Roman"/>
              </a:rPr>
              <a:t>d’autorità.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il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personalmente presente 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impone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certa prova </a:t>
            </a:r>
            <a:r>
              <a:rPr sz="1200" dirty="0">
                <a:latin typeface="Times New Roman"/>
                <a:cs typeface="Times New Roman"/>
              </a:rPr>
              <a:t>di fede e di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lealtà.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9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(573.1) 50:1.4 </a:t>
            </a:r>
            <a:r>
              <a:rPr sz="1200" spc="-5" dirty="0">
                <a:latin typeface="Times New Roman"/>
                <a:cs typeface="Times New Roman"/>
              </a:rPr>
              <a:t>Comunque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accade spesso </a:t>
            </a:r>
            <a:r>
              <a:rPr sz="1200" dirty="0">
                <a:latin typeface="Times New Roman"/>
                <a:cs typeface="Times New Roman"/>
              </a:rPr>
              <a:t>che questi </a:t>
            </a:r>
            <a:r>
              <a:rPr sz="1200" spc="-5" dirty="0">
                <a:latin typeface="Times New Roman"/>
                <a:cs typeface="Times New Roman"/>
              </a:rPr>
              <a:t>principi planetari falliscano nelle </a:t>
            </a:r>
            <a:r>
              <a:rPr sz="1200" dirty="0">
                <a:latin typeface="Times New Roman"/>
                <a:cs typeface="Times New Roman"/>
              </a:rPr>
              <a:t>loro missioni di </a:t>
            </a:r>
            <a:r>
              <a:rPr sz="1200" spc="-5" dirty="0">
                <a:latin typeface="Times New Roman"/>
                <a:cs typeface="Times New Roman"/>
              </a:rPr>
              <a:t>organizzare ed amministrare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abitate;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riuscita </a:t>
            </a:r>
            <a:r>
              <a:rPr sz="1200" spc="-5" dirty="0">
                <a:latin typeface="Times New Roman"/>
                <a:cs typeface="Times New Roman"/>
              </a:rPr>
              <a:t>facilita grandemente </a:t>
            </a:r>
            <a:r>
              <a:rPr sz="1200" dirty="0">
                <a:latin typeface="Times New Roman"/>
                <a:cs typeface="Times New Roman"/>
              </a:rPr>
              <a:t>le missioni </a:t>
            </a:r>
            <a:r>
              <a:rPr sz="1200" spc="-5" dirty="0">
                <a:latin typeface="Times New Roman"/>
                <a:cs typeface="Times New Roman"/>
              </a:rPr>
              <a:t>successive dei Figli Materiali, che vengono ad </a:t>
            </a:r>
            <a:r>
              <a:rPr sz="1200" dirty="0">
                <a:latin typeface="Times New Roman"/>
                <a:cs typeface="Times New Roman"/>
              </a:rPr>
              <a:t>innestare le forme 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uomini primitivi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governo contribuisce </a:t>
            </a:r>
            <a:r>
              <a:rPr sz="1200" dirty="0">
                <a:latin typeface="Times New Roman"/>
                <a:cs typeface="Times New Roman"/>
              </a:rPr>
              <a:t>molto anche a preparare i </a:t>
            </a:r>
            <a:r>
              <a:rPr sz="1200" spc="-5" dirty="0">
                <a:latin typeface="Times New Roman"/>
                <a:cs typeface="Times New Roman"/>
              </a:rPr>
              <a:t>pianeti per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verranno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i mondi e </a:t>
            </a:r>
            <a:r>
              <a:rPr sz="1200" spc="-5" dirty="0">
                <a:latin typeface="Times New Roman"/>
                <a:cs typeface="Times New Roman"/>
              </a:rPr>
              <a:t>ad inaugurare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dispensazioni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721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L’amministrazione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planetaria</a:t>
            </a:r>
            <a:endParaRPr sz="1600">
              <a:latin typeface="Times New Roman"/>
              <a:cs typeface="Times New Roman"/>
            </a:endParaRPr>
          </a:p>
          <a:p>
            <a:pPr marL="76200" marR="2749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(573.2) 50:2.1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Planetari </a:t>
            </a:r>
            <a:r>
              <a:rPr sz="1200" dirty="0">
                <a:latin typeface="Times New Roman"/>
                <a:cs typeface="Times New Roman"/>
              </a:rPr>
              <a:t>sono sotto la </a:t>
            </a:r>
            <a:r>
              <a:rPr sz="1200" spc="-5" dirty="0">
                <a:latin typeface="Times New Roman"/>
                <a:cs typeface="Times New Roman"/>
              </a:rPr>
              <a:t>giurisdizione amministrativa universale </a:t>
            </a:r>
            <a:r>
              <a:rPr sz="1200" dirty="0">
                <a:latin typeface="Times New Roman"/>
                <a:cs typeface="Times New Roman"/>
              </a:rPr>
              <a:t>di Gabriele, il </a:t>
            </a:r>
            <a:r>
              <a:rPr sz="1200" spc="-5" dirty="0">
                <a:latin typeface="Times New Roman"/>
                <a:cs typeface="Times New Roman"/>
              </a:rPr>
              <a:t>capo esecutivo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 mentre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autorità diretta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sottomessi ai mandati esecutivi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(573.3) 50:2.2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Planetari possono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chiedere consiglio ai Melchizedek,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istruttori e </a:t>
            </a:r>
            <a:r>
              <a:rPr sz="1200" spc="-5" dirty="0">
                <a:latin typeface="Times New Roman"/>
                <a:cs typeface="Times New Roman"/>
              </a:rPr>
              <a:t>patrocinatori,  </a:t>
            </a:r>
            <a:r>
              <a:rPr sz="1200" dirty="0">
                <a:latin typeface="Times New Roman"/>
                <a:cs typeface="Times New Roman"/>
              </a:rPr>
              <a:t>ma non sono </a:t>
            </a:r>
            <a:r>
              <a:rPr sz="1200" spc="-5" dirty="0">
                <a:latin typeface="Times New Roman"/>
                <a:cs typeface="Times New Roman"/>
              </a:rPr>
              <a:t>arbitrariamente obbligati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ricorrere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assistenza,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aiuto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volontariamente richiesto </a:t>
            </a:r>
            <a:r>
              <a:rPr sz="1200" dirty="0">
                <a:latin typeface="Times New Roman"/>
                <a:cs typeface="Times New Roman"/>
              </a:rPr>
              <a:t>i Melchizedek  non </a:t>
            </a:r>
            <a:r>
              <a:rPr sz="1200" spc="-5" dirty="0">
                <a:latin typeface="Times New Roman"/>
                <a:cs typeface="Times New Roman"/>
              </a:rPr>
              <a:t>interferiscono nell’amministrazione planetaria. Questi governanti del pianeta </a:t>
            </a:r>
            <a:r>
              <a:rPr sz="1200" dirty="0">
                <a:latin typeface="Times New Roman"/>
                <a:cs typeface="Times New Roman"/>
              </a:rPr>
              <a:t>possono anche </a:t>
            </a:r>
            <a:r>
              <a:rPr sz="1200" spc="-5" dirty="0">
                <a:latin typeface="Times New Roman"/>
                <a:cs typeface="Times New Roman"/>
              </a:rPr>
              <a:t>avvalersi </a:t>
            </a:r>
            <a:r>
              <a:rPr sz="1200" dirty="0">
                <a:latin typeface="Times New Roman"/>
                <a:cs typeface="Times New Roman"/>
              </a:rPr>
              <a:t>del parere </a:t>
            </a:r>
            <a:r>
              <a:rPr sz="1200" spc="-5" dirty="0">
                <a:latin typeface="Times New Roman"/>
                <a:cs typeface="Times New Roman"/>
              </a:rPr>
              <a:t>dei  ventiquattro consiglieri riuniti dai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Satania </a:t>
            </a:r>
            <a:r>
              <a:rPr sz="1200" spc="-5" dirty="0">
                <a:latin typeface="Times New Roman"/>
                <a:cs typeface="Times New Roman"/>
              </a:rPr>
              <a:t>questi consiglieri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consiglio analogo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settanta </a:t>
            </a:r>
            <a:r>
              <a:rPr sz="1200" dirty="0">
                <a:latin typeface="Times New Roman"/>
                <a:cs typeface="Times New Roman"/>
              </a:rPr>
              <a:t>membri </a:t>
            </a:r>
            <a:r>
              <a:rPr sz="1200" spc="-5" dirty="0">
                <a:latin typeface="Times New Roman"/>
                <a:cs typeface="Times New Roman"/>
              </a:rPr>
              <a:t>sulla capitale della costellazione, anch’essi scelti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esseri evoluzionari dei  regni.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787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(573.4) 50:2.3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dei pianeti evoluzionari </a:t>
            </a:r>
            <a:r>
              <a:rPr sz="1200" dirty="0">
                <a:latin typeface="Times New Roman"/>
                <a:cs typeface="Times New Roman"/>
              </a:rPr>
              <a:t>all’inizio della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instabile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larga misura autocratico.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Planetari  organizzano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gruppi specializzati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assistenti reclutandoli dai loro </a:t>
            </a:r>
            <a:r>
              <a:rPr sz="1200" dirty="0">
                <a:latin typeface="Times New Roman"/>
                <a:cs typeface="Times New Roman"/>
              </a:rPr>
              <a:t>corpi di </a:t>
            </a:r>
            <a:r>
              <a:rPr sz="1200" spc="-5" dirty="0">
                <a:latin typeface="Times New Roman"/>
                <a:cs typeface="Times New Roman"/>
              </a:rPr>
              <a:t>aiuti planetari. Essi si circondano </a:t>
            </a:r>
            <a:r>
              <a:rPr sz="1200" dirty="0">
                <a:latin typeface="Times New Roman"/>
                <a:cs typeface="Times New Roman"/>
              </a:rPr>
              <a:t>generalmente di  un </a:t>
            </a:r>
            <a:r>
              <a:rPr sz="1200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di dodici </a:t>
            </a:r>
            <a:r>
              <a:rPr sz="1200" spc="-5" dirty="0">
                <a:latin typeface="Times New Roman"/>
                <a:cs typeface="Times New Roman"/>
              </a:rPr>
              <a:t>membri,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variamente scelto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diversamente costituito sui differenti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Principe 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può anche avere </a:t>
            </a:r>
            <a:r>
              <a:rPr sz="1200" spc="-5" dirty="0">
                <a:latin typeface="Times New Roman"/>
                <a:cs typeface="Times New Roman"/>
              </a:rPr>
              <a:t>come assistenti </a:t>
            </a:r>
            <a:r>
              <a:rPr sz="1200" dirty="0">
                <a:latin typeface="Times New Roman"/>
                <a:cs typeface="Times New Roman"/>
              </a:rPr>
              <a:t>uno o più </a:t>
            </a:r>
            <a:r>
              <a:rPr sz="1200" spc="-5" dirty="0">
                <a:latin typeface="Times New Roman"/>
                <a:cs typeface="Times New Roman"/>
              </a:rPr>
              <a:t>membri del terzo ordine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filiazione e </a:t>
            </a:r>
            <a:r>
              <a:rPr sz="1200" spc="-5" dirty="0">
                <a:latin typeface="Times New Roman"/>
                <a:cs typeface="Times New Roman"/>
              </a:rPr>
              <a:t>talvolta, su </a:t>
            </a:r>
            <a:r>
              <a:rPr sz="1200" dirty="0">
                <a:latin typeface="Times New Roman"/>
                <a:cs typeface="Times New Roman"/>
              </a:rPr>
              <a:t>certi mondi,  uno </a:t>
            </a:r>
            <a:r>
              <a:rPr sz="1200" spc="-5" dirty="0">
                <a:latin typeface="Times New Roman"/>
                <a:cs typeface="Times New Roman"/>
              </a:rPr>
              <a:t>del suo stesso </a:t>
            </a:r>
            <a:r>
              <a:rPr sz="1200" dirty="0">
                <a:latin typeface="Times New Roman"/>
                <a:cs typeface="Times New Roman"/>
              </a:rPr>
              <a:t>ordine, un </a:t>
            </a:r>
            <a:r>
              <a:rPr sz="1200" spc="-5" dirty="0">
                <a:latin typeface="Times New Roman"/>
                <a:cs typeface="Times New Roman"/>
              </a:rPr>
              <a:t>Lanonandek </a:t>
            </a:r>
            <a:r>
              <a:rPr sz="1200" dirty="0">
                <a:latin typeface="Times New Roman"/>
                <a:cs typeface="Times New Roman"/>
              </a:rPr>
              <a:t>secondario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62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(573.5) 50:2.4 </a:t>
            </a:r>
            <a:r>
              <a:rPr sz="1200" spc="-5" dirty="0">
                <a:latin typeface="Times New Roman"/>
                <a:cs typeface="Times New Roman"/>
              </a:rPr>
              <a:t>L’intero personale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governante planetario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personalità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esseri  superiori evoluti </a:t>
            </a:r>
            <a:r>
              <a:rPr sz="1200" dirty="0">
                <a:latin typeface="Times New Roman"/>
                <a:cs typeface="Times New Roman"/>
              </a:rPr>
              <a:t>e da mortali </a:t>
            </a:r>
            <a:r>
              <a:rPr sz="1200" spc="-5" dirty="0">
                <a:latin typeface="Times New Roman"/>
                <a:cs typeface="Times New Roman"/>
              </a:rPr>
              <a:t>ascendenti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Un tale gruppo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in media da un </a:t>
            </a:r>
            <a:r>
              <a:rPr sz="1200" spc="-5" dirty="0">
                <a:latin typeface="Times New Roman"/>
                <a:cs typeface="Times New Roman"/>
              </a:rPr>
              <a:t>migliaio </a:t>
            </a:r>
            <a:r>
              <a:rPr sz="1200" dirty="0">
                <a:latin typeface="Times New Roman"/>
                <a:cs typeface="Times New Roman"/>
              </a:rPr>
              <a:t>di persone,  e via via che il </a:t>
            </a:r>
            <a:r>
              <a:rPr sz="1200" spc="-5" dirty="0">
                <a:latin typeface="Times New Roman"/>
                <a:cs typeface="Times New Roman"/>
              </a:rPr>
              <a:t>pianeta progredisce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aumentato fino a </a:t>
            </a:r>
            <a:r>
              <a:rPr sz="1200" spc="-5" dirty="0">
                <a:latin typeface="Times New Roman"/>
                <a:cs typeface="Times New Roman"/>
              </a:rPr>
              <a:t>centomila </a:t>
            </a:r>
            <a:r>
              <a:rPr sz="1200" dirty="0">
                <a:latin typeface="Times New Roman"/>
                <a:cs typeface="Times New Roman"/>
              </a:rPr>
              <a:t>o più.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volta che hanno  </a:t>
            </a:r>
            <a:r>
              <a:rPr sz="1200" spc="-5" dirty="0">
                <a:latin typeface="Times New Roman"/>
                <a:cs typeface="Times New Roman"/>
              </a:rPr>
              <a:t>bisogno </a:t>
            </a:r>
            <a:r>
              <a:rPr sz="1200" dirty="0">
                <a:latin typeface="Times New Roman"/>
                <a:cs typeface="Times New Roman"/>
              </a:rPr>
              <a:t>di altri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Planetari </a:t>
            </a:r>
            <a:r>
              <a:rPr sz="1200" dirty="0">
                <a:latin typeface="Times New Roman"/>
                <a:cs typeface="Times New Roman"/>
              </a:rPr>
              <a:t>devono solo </a:t>
            </a:r>
            <a:r>
              <a:rPr sz="1200" spc="-5" dirty="0">
                <a:latin typeface="Times New Roman"/>
                <a:cs typeface="Times New Roman"/>
              </a:rPr>
              <a:t>farne </a:t>
            </a:r>
            <a:r>
              <a:rPr sz="1200" dirty="0">
                <a:latin typeface="Times New Roman"/>
                <a:cs typeface="Times New Roman"/>
              </a:rPr>
              <a:t>richiesta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fratelli,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domanda  viene subito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esaudita.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568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(573.6) 50:2.5 </a:t>
            </a:r>
            <a:r>
              <a:rPr sz="1200" dirty="0">
                <a:latin typeface="Times New Roman"/>
                <a:cs typeface="Times New Roman"/>
              </a:rPr>
              <a:t>I pianeti </a:t>
            </a:r>
            <a:r>
              <a:rPr sz="1200" spc="-5" dirty="0">
                <a:latin typeface="Times New Roman"/>
                <a:cs typeface="Times New Roman"/>
              </a:rPr>
              <a:t>variano </a:t>
            </a:r>
            <a:r>
              <a:rPr sz="1200" dirty="0">
                <a:latin typeface="Times New Roman"/>
                <a:cs typeface="Times New Roman"/>
              </a:rPr>
              <a:t>molto per </a:t>
            </a:r>
            <a:r>
              <a:rPr sz="1200" spc="-5" dirty="0">
                <a:latin typeface="Times New Roman"/>
                <a:cs typeface="Times New Roman"/>
              </a:rPr>
              <a:t>natura, </a:t>
            </a:r>
            <a:r>
              <a:rPr sz="1200" dirty="0">
                <a:latin typeface="Times New Roman"/>
                <a:cs typeface="Times New Roman"/>
              </a:rPr>
              <a:t>organizzazione </a:t>
            </a:r>
            <a:r>
              <a:rPr sz="1200" spc="-5" dirty="0">
                <a:latin typeface="Times New Roman"/>
                <a:cs typeface="Times New Roman"/>
              </a:rPr>
              <a:t>ed amministrazione, </a:t>
            </a:r>
            <a:r>
              <a:rPr sz="1200" dirty="0">
                <a:latin typeface="Times New Roman"/>
                <a:cs typeface="Times New Roman"/>
              </a:rPr>
              <a:t>ma sono tutti provvisti di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sistema giudiziario dell’Universo locale </a:t>
            </a:r>
            <a:r>
              <a:rPr sz="1200" dirty="0">
                <a:latin typeface="Times New Roman"/>
                <a:cs typeface="Times New Roman"/>
              </a:rPr>
              <a:t>inizia dai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Principe Planetario, </a:t>
            </a:r>
            <a:r>
              <a:rPr sz="1200" dirty="0">
                <a:latin typeface="Times New Roman"/>
                <a:cs typeface="Times New Roman"/>
              </a:rPr>
              <a:t>che sono presieduti da un </a:t>
            </a:r>
            <a:r>
              <a:rPr sz="1200" spc="-5" dirty="0">
                <a:latin typeface="Times New Roman"/>
                <a:cs typeface="Times New Roman"/>
              </a:rPr>
              <a:t>membro del suo  gruppo </a:t>
            </a:r>
            <a:r>
              <a:rPr sz="1200" dirty="0">
                <a:latin typeface="Times New Roman"/>
                <a:cs typeface="Times New Roman"/>
              </a:rPr>
              <a:t>personale. I decreti di </a:t>
            </a:r>
            <a:r>
              <a:rPr sz="1200" spc="-5" dirty="0">
                <a:latin typeface="Times New Roman"/>
                <a:cs typeface="Times New Roman"/>
              </a:rPr>
              <a:t>tali tribunali riflettono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paterno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discrezionale. </a:t>
            </a:r>
            <a:r>
              <a:rPr sz="1200" dirty="0">
                <a:latin typeface="Times New Roman"/>
                <a:cs typeface="Times New Roman"/>
              </a:rPr>
              <a:t>Tutti i problemi che </a:t>
            </a:r>
            <a:r>
              <a:rPr sz="1200" spc="-5" dirty="0">
                <a:latin typeface="Times New Roman"/>
                <a:cs typeface="Times New Roman"/>
              </a:rPr>
              <a:t>vanno  </a:t>
            </a:r>
            <a:r>
              <a:rPr sz="1200" dirty="0">
                <a:latin typeface="Times New Roman"/>
                <a:cs typeface="Times New Roman"/>
              </a:rPr>
              <a:t>oltre la </a:t>
            </a:r>
            <a:r>
              <a:rPr sz="1200" spc="-5" dirty="0">
                <a:latin typeface="Times New Roman"/>
                <a:cs typeface="Times New Roman"/>
              </a:rPr>
              <a:t>regolamentazione degli abitanti del </a:t>
            </a:r>
            <a:r>
              <a:rPr sz="1200" dirty="0">
                <a:latin typeface="Times New Roman"/>
                <a:cs typeface="Times New Roman"/>
              </a:rPr>
              <a:t>pianeta sono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appello ai tribunali </a:t>
            </a:r>
            <a:r>
              <a:rPr sz="1200" dirty="0">
                <a:latin typeface="Times New Roman"/>
                <a:cs typeface="Times New Roman"/>
              </a:rPr>
              <a:t>superiori, ma le </a:t>
            </a:r>
            <a:r>
              <a:rPr sz="1200" spc="-5" dirty="0">
                <a:latin typeface="Times New Roman"/>
                <a:cs typeface="Times New Roman"/>
              </a:rPr>
              <a:t>questioni relative al </a:t>
            </a:r>
            <a:r>
              <a:rPr sz="1200" dirty="0">
                <a:latin typeface="Times New Roman"/>
                <a:cs typeface="Times New Roman"/>
              </a:rPr>
              <a:t>suo  dominio </a:t>
            </a:r>
            <a:r>
              <a:rPr sz="1200" spc="-5" dirty="0">
                <a:latin typeface="Times New Roman"/>
                <a:cs typeface="Times New Roman"/>
              </a:rPr>
              <a:t>planetario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trattate </a:t>
            </a:r>
            <a:r>
              <a:rPr sz="1200" dirty="0">
                <a:latin typeface="Times New Roman"/>
                <a:cs typeface="Times New Roman"/>
              </a:rPr>
              <a:t>secondo la </a:t>
            </a:r>
            <a:r>
              <a:rPr sz="1200" spc="-5" dirty="0">
                <a:latin typeface="Times New Roman"/>
                <a:cs typeface="Times New Roman"/>
              </a:rPr>
              <a:t>discrezione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principe.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3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(574.1) 50:2.6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commissioni itineranti dei conciliatori servono ed integrano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planetari,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 controllori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che quelli  </a:t>
            </a:r>
            <a:r>
              <a:rPr sz="1200" spc="-5" dirty="0">
                <a:latin typeface="Times New Roman"/>
                <a:cs typeface="Times New Roman"/>
              </a:rPr>
              <a:t>spirituali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conclusioni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conciliatori.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nessuna sentenza </a:t>
            </a:r>
            <a:r>
              <a:rPr sz="1200" dirty="0">
                <a:latin typeface="Times New Roman"/>
                <a:cs typeface="Times New Roman"/>
              </a:rPr>
              <a:t>è mai posta </a:t>
            </a:r>
            <a:r>
              <a:rPr sz="1200" spc="-5" dirty="0">
                <a:latin typeface="Times New Roman"/>
                <a:cs typeface="Times New Roman"/>
              </a:rPr>
              <a:t>arbitrariamente </a:t>
            </a:r>
            <a:r>
              <a:rPr sz="1200" dirty="0">
                <a:latin typeface="Times New Roman"/>
                <a:cs typeface="Times New Roman"/>
              </a:rPr>
              <a:t>in esecuzione 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consenso del Padre della </a:t>
            </a:r>
            <a:r>
              <a:rPr sz="1200" dirty="0">
                <a:latin typeface="Times New Roman"/>
                <a:cs typeface="Times New Roman"/>
              </a:rPr>
              <a:t>Costellazione, </a:t>
            </a:r>
            <a:r>
              <a:rPr sz="1200" spc="-5" dirty="0">
                <a:latin typeface="Times New Roman"/>
                <a:cs typeface="Times New Roman"/>
              </a:rPr>
              <a:t>perché gli “Altissimi governano nei regni degli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uomini”.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(574.2) 50:2.7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trasformatori assegnati ai pianeti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collaborare con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gli altri </a:t>
            </a:r>
            <a:r>
              <a:rPr sz="1200" spc="5" dirty="0">
                <a:latin typeface="Times New Roman"/>
                <a:cs typeface="Times New Roman"/>
              </a:rPr>
              <a:t>ordini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celesti </a:t>
            </a:r>
            <a:r>
              <a:rPr sz="1200" dirty="0">
                <a:latin typeface="Times New Roman"/>
                <a:cs typeface="Times New Roman"/>
              </a:rPr>
              <a:t>per rendere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ultime personalità visibili alle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occasioni particolari </a:t>
            </a:r>
            <a:r>
              <a:rPr sz="1200" spc="-5" dirty="0">
                <a:latin typeface="Times New Roman"/>
                <a:cs typeface="Times New Roman"/>
              </a:rPr>
              <a:t>gli assistenti serafici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rendersi </a:t>
            </a:r>
            <a:r>
              <a:rPr sz="1200" dirty="0">
                <a:latin typeface="Times New Roman"/>
                <a:cs typeface="Times New Roman"/>
              </a:rPr>
              <a:t>visibili </a:t>
            </a:r>
            <a:r>
              <a:rPr sz="1200" spc="-5" dirty="0">
                <a:latin typeface="Times New Roman"/>
                <a:cs typeface="Times New Roman"/>
              </a:rPr>
              <a:t>agli abitanti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evoluzionari,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fanno.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ragione principale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portare 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dalla capitale del sistema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facilitare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comunicazione con  gli abitanti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gruppo corporale del Principe</a:t>
            </a:r>
            <a:endParaRPr sz="1600">
              <a:latin typeface="Times New Roman"/>
              <a:cs typeface="Times New Roman"/>
            </a:endParaRPr>
          </a:p>
          <a:p>
            <a:pPr marL="76200" marR="23304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(574.3) 50:3.1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giovane, </a:t>
            </a:r>
            <a:r>
              <a:rPr sz="1200" dirty="0">
                <a:latin typeface="Times New Roman"/>
                <a:cs typeface="Times New Roman"/>
              </a:rPr>
              <a:t>abitualmente porta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sé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ascendenti  volontari proveniente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capitale del sistema </a:t>
            </a:r>
            <a:r>
              <a:rPr sz="1200" dirty="0">
                <a:latin typeface="Times New Roman"/>
                <a:cs typeface="Times New Roman"/>
              </a:rPr>
              <a:t>locale. </a:t>
            </a:r>
            <a:r>
              <a:rPr sz="1200" spc="-5" dirty="0">
                <a:latin typeface="Times New Roman"/>
                <a:cs typeface="Times New Roman"/>
              </a:rPr>
              <a:t>Questi ascendenti accompagnano </a:t>
            </a:r>
            <a:r>
              <a:rPr sz="1200" dirty="0">
                <a:latin typeface="Times New Roman"/>
                <a:cs typeface="Times New Roman"/>
              </a:rPr>
              <a:t>il principe </a:t>
            </a:r>
            <a:r>
              <a:rPr sz="1200" spc="-5" dirty="0">
                <a:latin typeface="Times New Roman"/>
                <a:cs typeface="Times New Roman"/>
              </a:rPr>
              <a:t>come consiglieri ed assistenti  nel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razza primitiva. Tale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assistenti materiali costituisce l’anello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congiunzione </a:t>
            </a:r>
            <a:r>
              <a:rPr sz="1200" spc="10" dirty="0">
                <a:latin typeface="Times New Roman"/>
                <a:cs typeface="Times New Roman"/>
              </a:rPr>
              <a:t>tra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e le razze </a:t>
            </a:r>
            <a:r>
              <a:rPr sz="1200" spc="-5" dirty="0">
                <a:latin typeface="Times New Roman"/>
                <a:cs typeface="Times New Roman"/>
              </a:rPr>
              <a:t>del pianeta.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di Urantia,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aveva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di tali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assistenti.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35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85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(574.4) 50:3.2 </a:t>
            </a:r>
            <a:r>
              <a:rPr sz="1200" spc="-5" dirty="0">
                <a:latin typeface="Times New Roman"/>
                <a:cs typeface="Times New Roman"/>
              </a:rPr>
              <a:t>Questi assistenti volontari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cittadini della capitale </a:t>
            </a:r>
            <a:r>
              <a:rPr sz="1200" dirty="0">
                <a:latin typeface="Times New Roman"/>
                <a:cs typeface="Times New Roman"/>
              </a:rPr>
              <a:t>di un sistema, e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fuso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Aggiustatore  interiore.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degli Aggiustatori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servitori volontari rimane quello della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residenziale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sistema, mentre questi progressori morontiali ritornano temporaneamente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stato materiale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908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(574.5) 50:3.3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architetti della </a:t>
            </a:r>
            <a:r>
              <a:rPr sz="1200" spc="-5" dirty="0">
                <a:latin typeface="Times New Roman"/>
                <a:cs typeface="Times New Roman"/>
              </a:rPr>
              <a:t>forma, forniscono </a:t>
            </a:r>
            <a:r>
              <a:rPr sz="1200" dirty="0">
                <a:latin typeface="Times New Roman"/>
                <a:cs typeface="Times New Roman"/>
              </a:rPr>
              <a:t>a questi </a:t>
            </a:r>
            <a:r>
              <a:rPr sz="1200" spc="-5" dirty="0">
                <a:latin typeface="Times New Roman"/>
                <a:cs typeface="Times New Roman"/>
              </a:rPr>
              <a:t>volontari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corpi fisici,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occupano </a:t>
            </a:r>
            <a:r>
              <a:rPr sz="1200" dirty="0">
                <a:latin typeface="Times New Roman"/>
                <a:cs typeface="Times New Roman"/>
              </a:rPr>
              <a:t>per il  tempo </a:t>
            </a:r>
            <a:r>
              <a:rPr sz="1200" spc="-5" dirty="0">
                <a:latin typeface="Times New Roman"/>
                <a:cs typeface="Times New Roman"/>
              </a:rPr>
              <a:t>del loro soggiorno planetario.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forme della personalità, </a:t>
            </a:r>
            <a:r>
              <a:rPr sz="1200" dirty="0">
                <a:latin typeface="Times New Roman"/>
                <a:cs typeface="Times New Roman"/>
              </a:rPr>
              <a:t>mentre sono </a:t>
            </a:r>
            <a:r>
              <a:rPr sz="1200" spc="-5" dirty="0">
                <a:latin typeface="Times New Roman"/>
                <a:cs typeface="Times New Roman"/>
              </a:rPr>
              <a:t>esenti dalle malattie ordinarie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regni, </a:t>
            </a:r>
            <a:r>
              <a:rPr sz="1200" spc="5" dirty="0">
                <a:latin typeface="Times New Roman"/>
                <a:cs typeface="Times New Roman"/>
              </a:rPr>
              <a:t>sono,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corpi morontiali </a:t>
            </a:r>
            <a:r>
              <a:rPr sz="1200" dirty="0">
                <a:latin typeface="Times New Roman"/>
                <a:cs typeface="Times New Roman"/>
              </a:rPr>
              <a:t>iniziali, </a:t>
            </a:r>
            <a:r>
              <a:rPr sz="1200" spc="-5" dirty="0">
                <a:latin typeface="Times New Roman"/>
                <a:cs typeface="Times New Roman"/>
              </a:rPr>
              <a:t>soggette </a:t>
            </a:r>
            <a:r>
              <a:rPr sz="1200" dirty="0">
                <a:latin typeface="Times New Roman"/>
                <a:cs typeface="Times New Roman"/>
              </a:rPr>
              <a:t>a certi </a:t>
            </a:r>
            <a:r>
              <a:rPr sz="1200" spc="-5" dirty="0">
                <a:latin typeface="Times New Roman"/>
                <a:cs typeface="Times New Roman"/>
              </a:rPr>
              <a:t>accidenti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meccanica.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11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(574.6) 50:3.4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corporale del </a:t>
            </a:r>
            <a:r>
              <a:rPr sz="1200" dirty="0">
                <a:latin typeface="Times New Roman"/>
                <a:cs typeface="Times New Roman"/>
              </a:rPr>
              <a:t>principe è solitamente </a:t>
            </a:r>
            <a:r>
              <a:rPr sz="1200" spc="-5" dirty="0">
                <a:latin typeface="Times New Roman"/>
                <a:cs typeface="Times New Roman"/>
              </a:rPr>
              <a:t>rimosso </a:t>
            </a:r>
            <a:r>
              <a:rPr sz="1200" dirty="0">
                <a:latin typeface="Times New Roman"/>
                <a:cs typeface="Times New Roman"/>
              </a:rPr>
              <a:t>dal pianeta 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successivo giudizio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 dell’arrivo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secondo Figlio sulla sfera.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andarsene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assegnano </a:t>
            </a:r>
            <a:r>
              <a:rPr sz="1200" dirty="0">
                <a:latin typeface="Times New Roman"/>
                <a:cs typeface="Times New Roman"/>
              </a:rPr>
              <a:t>di consueto i </a:t>
            </a:r>
            <a:r>
              <a:rPr sz="1200" spc="-5" dirty="0">
                <a:latin typeface="Times New Roman"/>
                <a:cs typeface="Times New Roman"/>
              </a:rPr>
              <a:t>loro vari </a:t>
            </a:r>
            <a:r>
              <a:rPr sz="1200" dirty="0">
                <a:latin typeface="Times New Roman"/>
                <a:cs typeface="Times New Roman"/>
              </a:rPr>
              <a:t>incarichi ai  </a:t>
            </a:r>
            <a:r>
              <a:rPr sz="1200" spc="-5" dirty="0">
                <a:latin typeface="Times New Roman"/>
                <a:cs typeface="Times New Roman"/>
              </a:rPr>
              <a:t>rispettivi discendenti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certi nativi volontari </a:t>
            </a:r>
            <a:r>
              <a:rPr sz="1200" dirty="0">
                <a:latin typeface="Times New Roman"/>
                <a:cs typeface="Times New Roman"/>
              </a:rPr>
              <a:t>superiori. Sui mondi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assistenti del principe hanno avuto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accoppiarsi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superiori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native, </a:t>
            </a:r>
            <a:r>
              <a:rPr sz="1200" dirty="0">
                <a:latin typeface="Times New Roman"/>
                <a:cs typeface="Times New Roman"/>
              </a:rPr>
              <a:t>tali discendenti </a:t>
            </a:r>
            <a:r>
              <a:rPr sz="1200" spc="-5" dirty="0">
                <a:latin typeface="Times New Roman"/>
                <a:cs typeface="Times New Roman"/>
              </a:rPr>
              <a:t>normalmente succedono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(574.7) 50:3.5 </a:t>
            </a:r>
            <a:r>
              <a:rPr sz="1200" spc="-5" dirty="0">
                <a:latin typeface="Times New Roman"/>
                <a:cs typeface="Times New Roman"/>
              </a:rPr>
              <a:t>Questi assistenti del Principe Planetario raramente si accoppiano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del pianeta,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si accoppiano </a:t>
            </a:r>
            <a:r>
              <a:rPr sz="1200" dirty="0">
                <a:latin typeface="Times New Roman"/>
                <a:cs typeface="Times New Roman"/>
              </a:rPr>
              <a:t>sempre tra di  loro. </a:t>
            </a:r>
            <a:r>
              <a:rPr sz="1200" spc="-5" dirty="0">
                <a:latin typeface="Times New Roman"/>
                <a:cs typeface="Times New Roman"/>
              </a:rPr>
              <a:t>Da queste </a:t>
            </a:r>
            <a:r>
              <a:rPr sz="1200" dirty="0">
                <a:latin typeface="Times New Roman"/>
                <a:cs typeface="Times New Roman"/>
              </a:rPr>
              <a:t>unioni hanno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esseri: </a:t>
            </a:r>
            <a:r>
              <a:rPr sz="1200" dirty="0">
                <a:latin typeface="Times New Roman"/>
                <a:cs typeface="Times New Roman"/>
              </a:rPr>
              <a:t>il tipo </a:t>
            </a:r>
            <a:r>
              <a:rPr sz="1200" spc="-5" dirty="0">
                <a:latin typeface="Times New Roman"/>
                <a:cs typeface="Times New Roman"/>
              </a:rPr>
              <a:t>primario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intermedie </a:t>
            </a:r>
            <a:r>
              <a:rPr sz="1200" dirty="0">
                <a:latin typeface="Times New Roman"/>
                <a:cs typeface="Times New Roman"/>
              </a:rPr>
              <a:t>e certi tipi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materiali  che restano assegnati al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genitori sono stati </a:t>
            </a:r>
            <a:r>
              <a:rPr sz="1200" dirty="0">
                <a:latin typeface="Times New Roman"/>
                <a:cs typeface="Times New Roman"/>
              </a:rPr>
              <a:t>rimossi dal </a:t>
            </a:r>
            <a:r>
              <a:rPr sz="1200" spc="-5" dirty="0">
                <a:latin typeface="Times New Roman"/>
                <a:cs typeface="Times New Roman"/>
              </a:rPr>
              <a:t>pianeta all’arrivo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spc="15" dirty="0">
                <a:latin typeface="Times New Roman"/>
                <a:cs typeface="Times New Roman"/>
              </a:rPr>
              <a:t>ed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Eva.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accoppiano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mortali salvo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certi </a:t>
            </a:r>
            <a:r>
              <a:rPr sz="1200" spc="-5" dirty="0">
                <a:latin typeface="Times New Roman"/>
                <a:cs typeface="Times New Roman"/>
              </a:rPr>
              <a:t>casi d’emergenza, ed allora soltanto </a:t>
            </a:r>
            <a:r>
              <a:rPr sz="1200" dirty="0">
                <a:latin typeface="Times New Roman"/>
                <a:cs typeface="Times New Roman"/>
              </a:rPr>
              <a:t>per ordine del </a:t>
            </a:r>
            <a:r>
              <a:rPr sz="1200" spc="-5" dirty="0">
                <a:latin typeface="Times New Roman"/>
                <a:cs typeface="Times New Roman"/>
              </a:rPr>
              <a:t>Principe  Planetario.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caso i loro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— i nipoti </a:t>
            </a:r>
            <a:r>
              <a:rPr sz="1200" spc="-5" dirty="0">
                <a:latin typeface="Times New Roman"/>
                <a:cs typeface="Times New Roman"/>
              </a:rPr>
              <a:t>dei membri del gruppo </a:t>
            </a:r>
            <a:r>
              <a:rPr sz="1200" dirty="0">
                <a:latin typeface="Times New Roman"/>
                <a:cs typeface="Times New Roman"/>
              </a:rPr>
              <a:t>corporale — </a:t>
            </a:r>
            <a:r>
              <a:rPr sz="1200" spc="-5" dirty="0">
                <a:latin typeface="Times New Roman"/>
                <a:cs typeface="Times New Roman"/>
              </a:rPr>
              <a:t>godono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stesso status </a:t>
            </a:r>
            <a:r>
              <a:rPr sz="1200" dirty="0">
                <a:latin typeface="Times New Roman"/>
                <a:cs typeface="Times New Roman"/>
              </a:rPr>
              <a:t>delle razze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  loro tempo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generazione. Tutti </a:t>
            </a:r>
            <a:r>
              <a:rPr sz="1200" dirty="0">
                <a:latin typeface="Times New Roman"/>
                <a:cs typeface="Times New Roman"/>
              </a:rPr>
              <a:t>i discendenti di questi </a:t>
            </a:r>
            <a:r>
              <a:rPr sz="1200" spc="-5" dirty="0">
                <a:latin typeface="Times New Roman"/>
                <a:cs typeface="Times New Roman"/>
              </a:rPr>
              <a:t>assistenti semimateriali del Principe Planetario sono abitati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Aggiustatori.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9334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(575.1) 50:3.6 </a:t>
            </a:r>
            <a:r>
              <a:rPr sz="1200" spc="-5" dirty="0">
                <a:latin typeface="Times New Roman"/>
                <a:cs typeface="Times New Roman"/>
              </a:rPr>
              <a:t>Alla fine della </a:t>
            </a:r>
            <a:r>
              <a:rPr sz="1200" dirty="0">
                <a:latin typeface="Times New Roman"/>
                <a:cs typeface="Times New Roman"/>
              </a:rPr>
              <a:t>dispensazione </a:t>
            </a:r>
            <a:r>
              <a:rPr sz="1200" spc="-5" dirty="0">
                <a:latin typeface="Times New Roman"/>
                <a:cs typeface="Times New Roman"/>
              </a:rPr>
              <a:t>del principe, quando per questo “gruppo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ritorno” 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rimandato  alla 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per riprendere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del Paradiso, questi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si presentano ai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per restituire</a:t>
            </a:r>
            <a:r>
              <a:rPr sz="1200" spc="2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927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129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corpo materiale.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entrano nel </a:t>
            </a:r>
            <a:r>
              <a:rPr sz="1200" dirty="0">
                <a:latin typeface="Times New Roman"/>
                <a:cs typeface="Times New Roman"/>
              </a:rPr>
              <a:t>sonno di transizione e </a:t>
            </a:r>
            <a:r>
              <a:rPr sz="1200" spc="-5" dirty="0">
                <a:latin typeface="Times New Roman"/>
                <a:cs typeface="Times New Roman"/>
              </a:rPr>
              <a:t>si svegliano </a:t>
            </a:r>
            <a:r>
              <a:rPr sz="1200" dirty="0">
                <a:latin typeface="Times New Roman"/>
                <a:cs typeface="Times New Roman"/>
              </a:rPr>
              <a:t>privi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spoglie </a:t>
            </a:r>
            <a:r>
              <a:rPr sz="1200" dirty="0">
                <a:latin typeface="Times New Roman"/>
                <a:cs typeface="Times New Roman"/>
              </a:rPr>
              <a:t>mortali e </a:t>
            </a:r>
            <a:r>
              <a:rPr sz="1200" spc="-5" dirty="0">
                <a:latin typeface="Times New Roman"/>
                <a:cs typeface="Times New Roman"/>
              </a:rPr>
              <a:t>rivestiti delle forme  morontiali, pronti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trasporto serafico </a:t>
            </a:r>
            <a:r>
              <a:rPr sz="1200" dirty="0">
                <a:latin typeface="Times New Roman"/>
                <a:cs typeface="Times New Roman"/>
              </a:rPr>
              <a:t>di ritorno </a:t>
            </a:r>
            <a:r>
              <a:rPr sz="1200" spc="-5" dirty="0">
                <a:latin typeface="Times New Roman"/>
                <a:cs typeface="Times New Roman"/>
              </a:rPr>
              <a:t>alla 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dove i </a:t>
            </a:r>
            <a:r>
              <a:rPr sz="1200" spc="-5" dirty="0">
                <a:latin typeface="Times New Roman"/>
                <a:cs typeface="Times New Roman"/>
              </a:rPr>
              <a:t>loro Aggiustatori distaccati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attendono. Essi 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ritardo di un’intera </a:t>
            </a:r>
            <a:r>
              <a:rPr sz="1200" dirty="0">
                <a:latin typeface="Times New Roman"/>
                <a:cs typeface="Times New Roman"/>
              </a:rPr>
              <a:t>dispensazione </a:t>
            </a:r>
            <a:r>
              <a:rPr sz="1200" spc="-5" dirty="0">
                <a:latin typeface="Times New Roman"/>
                <a:cs typeface="Times New Roman"/>
              </a:rPr>
              <a:t>rispetto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classe </a:t>
            </a:r>
            <a:r>
              <a:rPr sz="1200" dirty="0">
                <a:latin typeface="Times New Roman"/>
                <a:cs typeface="Times New Roman"/>
              </a:rPr>
              <a:t>di Jerusem, ma </a:t>
            </a:r>
            <a:r>
              <a:rPr sz="1200" spc="-5" dirty="0">
                <a:latin typeface="Times New Roman"/>
                <a:cs typeface="Times New Roman"/>
              </a:rPr>
              <a:t>hanno acquisito un’esperienza </a:t>
            </a:r>
            <a:r>
              <a:rPr sz="1200" dirty="0">
                <a:latin typeface="Times New Roman"/>
                <a:cs typeface="Times New Roman"/>
              </a:rPr>
              <a:t>unica e  </a:t>
            </a:r>
            <a:r>
              <a:rPr sz="1200" spc="-5" dirty="0">
                <a:latin typeface="Times New Roman"/>
                <a:cs typeface="Times New Roman"/>
              </a:rPr>
              <a:t>straordinaria,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capitolo raro nella carriera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ascendente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quartier generale e le scuole planetarie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(575.2) 50:4.1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corporale del </a:t>
            </a:r>
            <a:r>
              <a:rPr sz="1200" dirty="0">
                <a:latin typeface="Times New Roman"/>
                <a:cs typeface="Times New Roman"/>
              </a:rPr>
              <a:t>principe organizza subito le </a:t>
            </a:r>
            <a:r>
              <a:rPr sz="1200" spc="-5" dirty="0">
                <a:latin typeface="Times New Roman"/>
                <a:cs typeface="Times New Roman"/>
              </a:rPr>
              <a:t>scuole planetarie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cultura, nelle quali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crema 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viene </a:t>
            </a:r>
            <a:r>
              <a:rPr sz="1200" dirty="0">
                <a:latin typeface="Times New Roman"/>
                <a:cs typeface="Times New Roman"/>
              </a:rPr>
              <a:t>istruita e poi mandata </a:t>
            </a:r>
            <a:r>
              <a:rPr sz="1200" spc="-5" dirty="0">
                <a:latin typeface="Times New Roman"/>
                <a:cs typeface="Times New Roman"/>
              </a:rPr>
              <a:t>ad insegnare </a:t>
            </a:r>
            <a:r>
              <a:rPr sz="1200" dirty="0">
                <a:latin typeface="Times New Roman"/>
                <a:cs typeface="Times New Roman"/>
              </a:rPr>
              <a:t>questi metodi </a:t>
            </a:r>
            <a:r>
              <a:rPr sz="1200" spc="-5" dirty="0">
                <a:latin typeface="Times New Roman"/>
                <a:cs typeface="Times New Roman"/>
              </a:rPr>
              <a:t>migliori </a:t>
            </a:r>
            <a:r>
              <a:rPr sz="1200" dirty="0">
                <a:latin typeface="Times New Roman"/>
                <a:cs typeface="Times New Roman"/>
              </a:rPr>
              <a:t>ai loro popoli. </a:t>
            </a:r>
            <a:r>
              <a:rPr sz="1200" spc="-5" dirty="0">
                <a:latin typeface="Times New Roman"/>
                <a:cs typeface="Times New Roman"/>
              </a:rPr>
              <a:t>Queste scuole del </a:t>
            </a:r>
            <a:r>
              <a:rPr sz="1200" dirty="0">
                <a:latin typeface="Times New Roman"/>
                <a:cs typeface="Times New Roman"/>
              </a:rPr>
              <a:t>principe  sono situate </a:t>
            </a:r>
            <a:r>
              <a:rPr sz="1200" spc="-5" dirty="0">
                <a:latin typeface="Times New Roman"/>
                <a:cs typeface="Times New Roman"/>
              </a:rPr>
              <a:t>nel quartier generale materiale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96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(575.3) 50:4.2 </a:t>
            </a:r>
            <a:r>
              <a:rPr sz="1200" spc="-5" dirty="0">
                <a:latin typeface="Times New Roman"/>
                <a:cs typeface="Times New Roman"/>
              </a:rPr>
              <a:t>Gran parte del lavoro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connesso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costruzione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città-quartier generale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compiuto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gruppo  corporale. Tali città-quartier generale </a:t>
            </a:r>
            <a:r>
              <a:rPr sz="1200" dirty="0">
                <a:latin typeface="Times New Roman"/>
                <a:cs typeface="Times New Roman"/>
              </a:rPr>
              <a:t>o insediamenti </a:t>
            </a:r>
            <a:r>
              <a:rPr sz="1200" spc="-5" dirty="0">
                <a:latin typeface="Times New Roman"/>
                <a:cs typeface="Times New Roman"/>
              </a:rPr>
              <a:t>dei tempi iniziali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Planetario 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da quello </a:t>
            </a:r>
            <a:r>
              <a:rPr sz="1200" spc="-5" dirty="0">
                <a:latin typeface="Times New Roman"/>
                <a:cs typeface="Times New Roman"/>
              </a:rPr>
              <a:t>che  potrebbe immaginare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A paragone con </a:t>
            </a:r>
            <a:r>
              <a:rPr sz="1200" dirty="0">
                <a:latin typeface="Times New Roman"/>
                <a:cs typeface="Times New Roman"/>
              </a:rPr>
              <a:t>quelle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successive esse </a:t>
            </a:r>
            <a:r>
              <a:rPr sz="1200" dirty="0">
                <a:latin typeface="Times New Roman"/>
                <a:cs typeface="Times New Roman"/>
              </a:rPr>
              <a:t>sono semplici e sono </a:t>
            </a:r>
            <a:r>
              <a:rPr sz="1200" spc="-5" dirty="0">
                <a:latin typeface="Times New Roman"/>
                <a:cs typeface="Times New Roman"/>
              </a:rPr>
              <a:t>caratterizzate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abbellimenti minerali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una costruzione </a:t>
            </a:r>
            <a:r>
              <a:rPr sz="1200" spc="-5" dirty="0">
                <a:latin typeface="Times New Roman"/>
                <a:cs typeface="Times New Roman"/>
              </a:rPr>
              <a:t>materiale relativamente avanzata. Tutto ciò contrasta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adamico </a:t>
            </a:r>
            <a:r>
              <a:rPr sz="1200" dirty="0">
                <a:latin typeface="Times New Roman"/>
                <a:cs typeface="Times New Roman"/>
              </a:rPr>
              <a:t>incentrato  </a:t>
            </a:r>
            <a:r>
              <a:rPr sz="1200" spc="-5" dirty="0">
                <a:latin typeface="Times New Roman"/>
                <a:cs typeface="Times New Roman"/>
              </a:rPr>
              <a:t>attorno ad </a:t>
            </a:r>
            <a:r>
              <a:rPr sz="1200" dirty="0">
                <a:latin typeface="Times New Roman"/>
                <a:cs typeface="Times New Roman"/>
              </a:rPr>
              <a:t>un quartier </a:t>
            </a:r>
            <a:r>
              <a:rPr sz="1200" spc="-5" dirty="0">
                <a:latin typeface="Times New Roman"/>
                <a:cs typeface="Times New Roman"/>
              </a:rPr>
              <a:t>generale giardino dal </a:t>
            </a:r>
            <a:r>
              <a:rPr sz="1200" dirty="0">
                <a:latin typeface="Times New Roman"/>
                <a:cs typeface="Times New Roman"/>
              </a:rPr>
              <a:t>quale viene portata </a:t>
            </a:r>
            <a:r>
              <a:rPr sz="1200" spc="-5" dirty="0">
                <a:latin typeface="Times New Roman"/>
                <a:cs typeface="Times New Roman"/>
              </a:rPr>
              <a:t>avanti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seconda  dispensazione </a:t>
            </a:r>
            <a:r>
              <a:rPr sz="1200" spc="-5" dirty="0">
                <a:latin typeface="Times New Roman"/>
                <a:cs typeface="Times New Roman"/>
              </a:rPr>
              <a:t>dei Figli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47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(575.4) 50:4.3 </a:t>
            </a:r>
            <a:r>
              <a:rPr sz="1200" spc="-5" dirty="0">
                <a:latin typeface="Times New Roman"/>
                <a:cs typeface="Times New Roman"/>
              </a:rPr>
              <a:t>Nell’installazione del quartier generale sul vostro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abitazione </a:t>
            </a:r>
            <a:r>
              <a:rPr sz="1200" spc="-5" dirty="0">
                <a:latin typeface="Times New Roman"/>
                <a:cs typeface="Times New Roman"/>
              </a:rPr>
              <a:t>umana era abbondantemente dotata </a:t>
            </a:r>
            <a:r>
              <a:rPr sz="1200" dirty="0">
                <a:latin typeface="Times New Roman"/>
                <a:cs typeface="Times New Roman"/>
              </a:rPr>
              <a:t>di terreno. 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le tribù lontane </a:t>
            </a:r>
            <a:r>
              <a:rPr sz="1200" spc="-5" dirty="0">
                <a:latin typeface="Times New Roman"/>
                <a:cs typeface="Times New Roman"/>
              </a:rPr>
              <a:t>continuassero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cacciare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cercare cibo, gli </a:t>
            </a:r>
            <a:r>
              <a:rPr sz="1200" dirty="0">
                <a:latin typeface="Times New Roman"/>
                <a:cs typeface="Times New Roman"/>
              </a:rPr>
              <a:t>studenti e </a:t>
            </a:r>
            <a:r>
              <a:rPr sz="1200" spc="-5" dirty="0">
                <a:latin typeface="Times New Roman"/>
                <a:cs typeface="Times New Roman"/>
              </a:rPr>
              <a:t>gli insegnanti delle scuole del Principe erano </a:t>
            </a:r>
            <a:r>
              <a:rPr sz="1200" dirty="0">
                <a:latin typeface="Times New Roman"/>
                <a:cs typeface="Times New Roman"/>
              </a:rPr>
              <a:t>tutti  </a:t>
            </a:r>
            <a:r>
              <a:rPr sz="1200" spc="-5" dirty="0">
                <a:latin typeface="Times New Roman"/>
                <a:cs typeface="Times New Roman"/>
              </a:rPr>
              <a:t>agricoltori ed </a:t>
            </a:r>
            <a:r>
              <a:rPr sz="1200" dirty="0">
                <a:latin typeface="Times New Roman"/>
                <a:cs typeface="Times New Roman"/>
              </a:rPr>
              <a:t>orticoltori.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era quasi </a:t>
            </a:r>
            <a:r>
              <a:rPr sz="1200" spc="-5" dirty="0">
                <a:latin typeface="Times New Roman"/>
                <a:cs typeface="Times New Roman"/>
              </a:rPr>
              <a:t>equamente </a:t>
            </a:r>
            <a:r>
              <a:rPr sz="1200" dirty="0">
                <a:latin typeface="Times New Roman"/>
                <a:cs typeface="Times New Roman"/>
              </a:rPr>
              <a:t>diviso tra le </a:t>
            </a:r>
            <a:r>
              <a:rPr sz="1200" spc="-5" dirty="0">
                <a:latin typeface="Times New Roman"/>
                <a:cs typeface="Times New Roman"/>
              </a:rPr>
              <a:t>seguenti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attività: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(575.5) 50:4.4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Lavoro fisico. </a:t>
            </a:r>
            <a:r>
              <a:rPr sz="1200" dirty="0">
                <a:latin typeface="Times New Roman"/>
                <a:cs typeface="Times New Roman"/>
              </a:rPr>
              <a:t>Coltivazione </a:t>
            </a:r>
            <a:r>
              <a:rPr sz="1200" spc="-5" dirty="0">
                <a:latin typeface="Times New Roman"/>
                <a:cs typeface="Times New Roman"/>
              </a:rPr>
              <a:t>del suolo associata alla </a:t>
            </a:r>
            <a:r>
              <a:rPr sz="1200" dirty="0">
                <a:latin typeface="Times New Roman"/>
                <a:cs typeface="Times New Roman"/>
              </a:rPr>
              <a:t>costruzione a </a:t>
            </a:r>
            <a:r>
              <a:rPr sz="1200" spc="-5" dirty="0">
                <a:latin typeface="Times New Roman"/>
                <a:cs typeface="Times New Roman"/>
              </a:rPr>
              <a:t>all’abbellimento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abitazioni.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884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44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presagiamo questo </a:t>
            </a:r>
            <a:r>
              <a:rPr sz="1200" dirty="0">
                <a:latin typeface="Times New Roman"/>
                <a:cs typeface="Times New Roman"/>
              </a:rPr>
              <a:t>alto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simmetria in Orvonton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lo Spirito che </a:t>
            </a:r>
            <a:r>
              <a:rPr sz="1200" spc="-5" dirty="0">
                <a:latin typeface="Times New Roman"/>
                <a:cs typeface="Times New Roman"/>
              </a:rPr>
              <a:t>presiede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Superuniverso </a:t>
            </a:r>
            <a:r>
              <a:rPr sz="1200" dirty="0">
                <a:latin typeface="Times New Roman"/>
                <a:cs typeface="Times New Roman"/>
              </a:rPr>
              <a:t>è il capo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cieli, essendo un’intelligenza spirituale che </a:t>
            </a:r>
            <a:r>
              <a:rPr sz="1200" dirty="0">
                <a:latin typeface="Times New Roman"/>
                <a:cs typeface="Times New Roman"/>
              </a:rPr>
              <a:t>incorpora l’unione </a:t>
            </a:r>
            <a:r>
              <a:rPr sz="1200" spc="-5" dirty="0">
                <a:latin typeface="Times New Roman"/>
                <a:cs typeface="Times New Roman"/>
              </a:rPr>
              <a:t>equilibrata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coordinazione perfetta dei tratti </a:t>
            </a:r>
            <a:r>
              <a:rPr sz="1200" dirty="0">
                <a:latin typeface="Times New Roman"/>
                <a:cs typeface="Times New Roman"/>
              </a:rPr>
              <a:t>e del 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di tutte e tre le </a:t>
            </a:r>
            <a:r>
              <a:rPr sz="1200" spc="-5" dirty="0">
                <a:latin typeface="Times New Roman"/>
                <a:cs typeface="Times New Roman"/>
              </a:rPr>
              <a:t>Deità eterne. Noi siamo </a:t>
            </a:r>
            <a:r>
              <a:rPr sz="1200" dirty="0">
                <a:latin typeface="Times New Roman"/>
                <a:cs typeface="Times New Roman"/>
              </a:rPr>
              <a:t>lenti </a:t>
            </a:r>
            <a:r>
              <a:rPr sz="1200" spc="-5" dirty="0">
                <a:latin typeface="Times New Roman"/>
                <a:cs typeface="Times New Roman"/>
              </a:rPr>
              <a:t>ed arretrati </a:t>
            </a:r>
            <a:r>
              <a:rPr sz="1200" dirty="0">
                <a:latin typeface="Times New Roman"/>
                <a:cs typeface="Times New Roman"/>
              </a:rPr>
              <a:t>a paragone di altri settori, ma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attende indubbiamente uno  sviluppo </a:t>
            </a:r>
            <a:r>
              <a:rPr sz="1200" spc="-5" dirty="0">
                <a:latin typeface="Times New Roman"/>
                <a:cs typeface="Times New Roman"/>
              </a:rPr>
              <a:t>trascendente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precedenti,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giorno, nelle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eterne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Figlio e lo Spirito nel tempo e nello</a:t>
            </a:r>
            <a:r>
              <a:rPr sz="1600" b="1" spc="4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spazio</a:t>
            </a:r>
            <a:endParaRPr sz="1600">
              <a:latin typeface="Times New Roman"/>
              <a:cs typeface="Times New Roman"/>
            </a:endParaRPr>
          </a:p>
          <a:p>
            <a:pPr marL="88900" marR="30162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(376.4) 34:3.1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né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limitati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condizionati dal tempo </a:t>
            </a:r>
            <a:r>
              <a:rPr sz="1200" dirty="0">
                <a:latin typeface="Times New Roman"/>
                <a:cs typeface="Times New Roman"/>
              </a:rPr>
              <a:t>o dallo spazio, ma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lo è.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(376.5) 34:3.2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pervade </a:t>
            </a:r>
            <a:r>
              <a:rPr sz="1200" dirty="0">
                <a:latin typeface="Times New Roman"/>
                <a:cs typeface="Times New Roman"/>
              </a:rPr>
              <a:t>tutto 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abita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cerchio dell’eternità. Nondimeno, nei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contatti personali con </a:t>
            </a:r>
            <a:r>
              <a:rPr sz="1200" dirty="0">
                <a:latin typeface="Times New Roman"/>
                <a:cs typeface="Times New Roman"/>
              </a:rPr>
              <a:t>i figli  </a:t>
            </a:r>
            <a:r>
              <a:rPr sz="1200" spc="-5" dirty="0">
                <a:latin typeface="Times New Roman"/>
                <a:cs typeface="Times New Roman"/>
              </a:rPr>
              <a:t>del tempo,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spesso tenere conto dei fattori temporali,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non altrettanto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endParaRPr sz="1200">
              <a:latin typeface="Times New Roman"/>
              <a:cs typeface="Times New Roman"/>
            </a:endParaRPr>
          </a:p>
          <a:p>
            <a:pPr marL="88900" marR="2101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spazio.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ministeri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ignorano </a:t>
            </a:r>
            <a:r>
              <a:rPr sz="1200" dirty="0">
                <a:latin typeface="Times New Roman"/>
                <a:cs typeface="Times New Roman"/>
              </a:rPr>
              <a:t>lo spazio, ma </a:t>
            </a:r>
            <a:r>
              <a:rPr sz="1200" spc="-5" dirty="0">
                <a:latin typeface="Times New Roman"/>
                <a:cs typeface="Times New Roman"/>
              </a:rPr>
              <a:t>subiscono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ritardo di tempo nell’effettuare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livelli  diversi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realtà universale. Un Messaggero </a:t>
            </a:r>
            <a:r>
              <a:rPr sz="1200" dirty="0">
                <a:latin typeface="Times New Roman"/>
                <a:cs typeface="Times New Roman"/>
              </a:rPr>
              <a:t>Solitario è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indipendente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spazio, salvo che </a:t>
            </a:r>
            <a:r>
              <a:rPr sz="1200" spc="-5" dirty="0">
                <a:latin typeface="Times New Roman"/>
                <a:cs typeface="Times New Roman"/>
              </a:rPr>
              <a:t>necessita  effettivamente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per spostarsi </a:t>
            </a:r>
            <a:r>
              <a:rPr sz="1200" dirty="0">
                <a:latin typeface="Times New Roman"/>
                <a:cs typeface="Times New Roman"/>
              </a:rPr>
              <a:t>da un luogo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altro; </a:t>
            </a:r>
            <a:r>
              <a:rPr sz="1200" dirty="0">
                <a:latin typeface="Times New Roman"/>
                <a:cs typeface="Times New Roman"/>
              </a:rPr>
              <a:t>e vi sono entità </a:t>
            </a:r>
            <a:r>
              <a:rPr sz="1200" spc="-5" dirty="0">
                <a:latin typeface="Times New Roman"/>
                <a:cs typeface="Times New Roman"/>
              </a:rPr>
              <a:t>similari </a:t>
            </a:r>
            <a:r>
              <a:rPr sz="1200" dirty="0">
                <a:latin typeface="Times New Roman"/>
                <a:cs typeface="Times New Roman"/>
              </a:rPr>
              <a:t>a voi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sconosciute.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477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(376.6) 34:3.3 </a:t>
            </a:r>
            <a:r>
              <a:rPr sz="1200" spc="-5" dirty="0">
                <a:latin typeface="Times New Roman"/>
                <a:cs typeface="Times New Roman"/>
              </a:rPr>
              <a:t>Nelle sue prerogative personali </a:t>
            </a:r>
            <a:r>
              <a:rPr sz="1200" dirty="0">
                <a:latin typeface="Times New Roman"/>
                <a:cs typeface="Times New Roman"/>
              </a:rPr>
              <a:t>uno 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totalmente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completamente indipendente dallo </a:t>
            </a:r>
            <a:r>
              <a:rPr sz="1200" dirty="0">
                <a:latin typeface="Times New Roman"/>
                <a:cs typeface="Times New Roman"/>
              </a:rPr>
              <a:t>spazio, ma non </a:t>
            </a:r>
            <a:r>
              <a:rPr sz="1200" spc="-5" dirty="0">
                <a:latin typeface="Times New Roman"/>
                <a:cs typeface="Times New Roman"/>
              </a:rPr>
              <a:t>dal 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Non c’è alcuna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personale specifica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Spirito </a:t>
            </a:r>
            <a:r>
              <a:rPr sz="1200" dirty="0">
                <a:latin typeface="Times New Roman"/>
                <a:cs typeface="Times New Roman"/>
              </a:rPr>
              <a:t>d’Universo né </a:t>
            </a:r>
            <a:r>
              <a:rPr sz="1200" spc="-5" dirty="0">
                <a:latin typeface="Times New Roman"/>
                <a:cs typeface="Times New Roman"/>
              </a:rPr>
              <a:t>nelle capitali delle costellazioni </a:t>
            </a:r>
            <a:r>
              <a:rPr sz="1200" dirty="0">
                <a:latin typeface="Times New Roman"/>
                <a:cs typeface="Times New Roman"/>
              </a:rPr>
              <a:t>né in quelle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sistemi, 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egualmente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diffusamente </a:t>
            </a:r>
            <a:r>
              <a:rPr sz="1200" dirty="0">
                <a:latin typeface="Times New Roman"/>
                <a:cs typeface="Times New Roman"/>
              </a:rPr>
              <a:t>presente in tutto il </a:t>
            </a:r>
            <a:r>
              <a:rPr sz="1200" spc="-5" dirty="0">
                <a:latin typeface="Times New Roman"/>
                <a:cs typeface="Times New Roman"/>
              </a:rPr>
              <a:t>suo Universo locale ed è, </a:t>
            </a:r>
            <a:r>
              <a:rPr sz="1200" dirty="0">
                <a:latin typeface="Times New Roman"/>
                <a:cs typeface="Times New Roman"/>
              </a:rPr>
              <a:t>quindi,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personalmente  presente su </a:t>
            </a:r>
            <a:r>
              <a:rPr sz="1200" dirty="0">
                <a:latin typeface="Times New Roman"/>
                <a:cs typeface="Times New Roman"/>
              </a:rPr>
              <a:t>un mondo quanto </a:t>
            </a:r>
            <a:r>
              <a:rPr sz="1200" spc="-5" dirty="0">
                <a:latin typeface="Times New Roman"/>
                <a:cs typeface="Times New Roman"/>
              </a:rPr>
              <a:t>su qualsiasi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(376.7) 34:3.4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concerne l’elemento </a:t>
            </a:r>
            <a:r>
              <a:rPr sz="1200" dirty="0">
                <a:latin typeface="Times New Roman"/>
                <a:cs typeface="Times New Roman"/>
              </a:rPr>
              <a:t>tempo uno 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limitato </a:t>
            </a:r>
            <a:r>
              <a:rPr sz="1200" spc="-5" dirty="0">
                <a:latin typeface="Times New Roman"/>
                <a:cs typeface="Times New Roman"/>
              </a:rPr>
              <a:t>nel suo ministero </a:t>
            </a:r>
            <a:r>
              <a:rPr sz="1200" dirty="0">
                <a:latin typeface="Times New Roman"/>
                <a:cs typeface="Times New Roman"/>
              </a:rPr>
              <a:t>nell’Universo.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6717"/>
            <a:ext cx="786447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istantaneamente in tutto il </a:t>
            </a:r>
            <a:r>
              <a:rPr sz="1200" spc="-5" dirty="0">
                <a:latin typeface="Times New Roman"/>
                <a:cs typeface="Times New Roman"/>
              </a:rPr>
              <a:t>suo Universo, </a:t>
            </a:r>
            <a:r>
              <a:rPr sz="1200" dirty="0">
                <a:latin typeface="Times New Roman"/>
                <a:cs typeface="Times New Roman"/>
              </a:rPr>
              <a:t>ma lo Spirito </a:t>
            </a:r>
            <a:r>
              <a:rPr sz="1200" spc="-5" dirty="0">
                <a:latin typeface="Times New Roman"/>
                <a:cs typeface="Times New Roman"/>
              </a:rPr>
              <a:t>Creativo deve </a:t>
            </a:r>
            <a:r>
              <a:rPr sz="1200" dirty="0">
                <a:latin typeface="Times New Roman"/>
                <a:cs typeface="Times New Roman"/>
              </a:rPr>
              <a:t>tenere conto del tempo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ministero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6259" cy="3726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(575.6) 50:4.5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Attività sociali.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ricreative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gruppi culturali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sociali.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10693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(575.7) 50:4.6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Applicazione educativa. </a:t>
            </a:r>
            <a:r>
              <a:rPr sz="1200" spc="-5" dirty="0">
                <a:latin typeface="Times New Roman"/>
                <a:cs typeface="Times New Roman"/>
              </a:rPr>
              <a:t>Istruzione </a:t>
            </a:r>
            <a:r>
              <a:rPr sz="1200" dirty="0">
                <a:latin typeface="Times New Roman"/>
                <a:cs typeface="Times New Roman"/>
              </a:rPr>
              <a:t>individuale in </a:t>
            </a:r>
            <a:r>
              <a:rPr sz="1200" spc="-5" dirty="0">
                <a:latin typeface="Times New Roman"/>
                <a:cs typeface="Times New Roman"/>
              </a:rPr>
              <a:t>connessione con l’insegnamento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famiglia, completata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preparazione specializzata per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classe.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8572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(575.8) 50:4.7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Preparazione professionale. </a:t>
            </a:r>
            <a:r>
              <a:rPr sz="1200" spc="-5" dirty="0">
                <a:latin typeface="Times New Roman"/>
                <a:cs typeface="Times New Roman"/>
              </a:rPr>
              <a:t>Scuole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matrimonio </a:t>
            </a:r>
            <a:r>
              <a:rPr sz="1200" dirty="0">
                <a:latin typeface="Times New Roman"/>
                <a:cs typeface="Times New Roman"/>
              </a:rPr>
              <a:t>e la formazione </a:t>
            </a:r>
            <a:r>
              <a:rPr sz="1200" spc="-5" dirty="0">
                <a:latin typeface="Times New Roman"/>
                <a:cs typeface="Times New Roman"/>
              </a:rPr>
              <a:t>della famiglia,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applicazione delle arti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mestieri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degli insegnanti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secolari, </a:t>
            </a:r>
            <a:r>
              <a:rPr sz="1200" dirty="0">
                <a:latin typeface="Times New Roman"/>
                <a:cs typeface="Times New Roman"/>
              </a:rPr>
              <a:t>culturali 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84264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(575.9) 50:4.8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Cultura spirituale.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insegnanti, l’educazione illuminata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ragazzi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di bambini </a:t>
            </a:r>
            <a:r>
              <a:rPr sz="1200" spc="-5" dirty="0">
                <a:latin typeface="Times New Roman"/>
                <a:cs typeface="Times New Roman"/>
              </a:rPr>
              <a:t>nativi adottati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missionari presso </a:t>
            </a:r>
            <a:r>
              <a:rPr sz="1200" dirty="0">
                <a:latin typeface="Times New Roman"/>
                <a:cs typeface="Times New Roman"/>
              </a:rPr>
              <a:t>i loro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popoli.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(575.10) 50:4.9 </a:t>
            </a:r>
            <a:r>
              <a:rPr sz="1200" spc="-5" dirty="0">
                <a:latin typeface="Times New Roman"/>
                <a:cs typeface="Times New Roman"/>
              </a:rPr>
              <a:t>Un Principe Planetario </a:t>
            </a:r>
            <a:r>
              <a:rPr sz="1200" dirty="0">
                <a:latin typeface="Times New Roman"/>
                <a:cs typeface="Times New Roman"/>
              </a:rPr>
              <a:t>non è visibile </a:t>
            </a:r>
            <a:r>
              <a:rPr sz="1200" spc="-5" dirty="0">
                <a:latin typeface="Times New Roman"/>
                <a:cs typeface="Times New Roman"/>
              </a:rPr>
              <a:t>agli esseri </a:t>
            </a:r>
            <a:r>
              <a:rPr sz="1200" dirty="0">
                <a:latin typeface="Times New Roman"/>
                <a:cs typeface="Times New Roman"/>
              </a:rPr>
              <a:t>mortali; è una prova di fede </a:t>
            </a:r>
            <a:r>
              <a:rPr sz="1200" spc="-5" dirty="0">
                <a:latin typeface="Times New Roman"/>
                <a:cs typeface="Times New Roman"/>
              </a:rPr>
              <a:t>credere alle rappresentazioni fatte dagli  esseri semimateriali del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personale.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scuole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di preparazione sono </a:t>
            </a:r>
            <a:r>
              <a:rPr sz="1200" spc="-5" dirty="0">
                <a:latin typeface="Times New Roman"/>
                <a:cs typeface="Times New Roman"/>
              </a:rPr>
              <a:t>ben adattate </a:t>
            </a:r>
            <a:r>
              <a:rPr sz="1200" spc="1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pianeta,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 </a:t>
            </a:r>
            <a:r>
              <a:rPr sz="1200" spc="-5" dirty="0">
                <a:latin typeface="Times New Roman"/>
                <a:cs typeface="Times New Roman"/>
              </a:rPr>
              <a:t>ben presto </a:t>
            </a:r>
            <a:r>
              <a:rPr sz="1200" dirty="0">
                <a:latin typeface="Times New Roman"/>
                <a:cs typeface="Times New Roman"/>
              </a:rPr>
              <a:t>una viva e lodevole </a:t>
            </a:r>
            <a:r>
              <a:rPr sz="1200" spc="-5" dirty="0">
                <a:latin typeface="Times New Roman"/>
                <a:cs typeface="Times New Roman"/>
              </a:rPr>
              <a:t>rivalità </a:t>
            </a:r>
            <a:r>
              <a:rPr sz="1200" dirty="0">
                <a:latin typeface="Times New Roman"/>
                <a:cs typeface="Times New Roman"/>
              </a:rPr>
              <a:t>tra le razze di uomini </a:t>
            </a:r>
            <a:r>
              <a:rPr sz="1200" spc="-1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loro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ammessi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varie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istituzioni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d’insegnamento.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78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(575.11) 50:4.10 </a:t>
            </a:r>
            <a:r>
              <a:rPr sz="1200" spc="-5" dirty="0">
                <a:latin typeface="Times New Roman"/>
                <a:cs typeface="Times New Roman"/>
              </a:rPr>
              <a:t>Da questo centro mondiale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e di realizzazione </a:t>
            </a:r>
            <a:r>
              <a:rPr sz="1200" spc="-5" dirty="0">
                <a:latin typeface="Times New Roman"/>
                <a:cs typeface="Times New Roman"/>
              </a:rPr>
              <a:t>s’irradia gradualmente verso </a:t>
            </a:r>
            <a:r>
              <a:rPr sz="1200" dirty="0">
                <a:latin typeface="Times New Roman"/>
                <a:cs typeface="Times New Roman"/>
              </a:rPr>
              <a:t>tutti i popoli </a:t>
            </a:r>
            <a:r>
              <a:rPr sz="1200" spc="-5" dirty="0">
                <a:latin typeface="Times New Roman"/>
                <a:cs typeface="Times New Roman"/>
              </a:rPr>
              <a:t>un’influenza  elevatrice </a:t>
            </a:r>
            <a:r>
              <a:rPr sz="1200" dirty="0">
                <a:latin typeface="Times New Roman"/>
                <a:cs typeface="Times New Roman"/>
              </a:rPr>
              <a:t>e civilizzatrice </a:t>
            </a:r>
            <a:r>
              <a:rPr sz="1200" spc="-5" dirty="0">
                <a:latin typeface="Times New Roman"/>
                <a:cs typeface="Times New Roman"/>
              </a:rPr>
              <a:t>che trasforma </a:t>
            </a:r>
            <a:r>
              <a:rPr sz="1200" dirty="0">
                <a:latin typeface="Times New Roman"/>
                <a:cs typeface="Times New Roman"/>
              </a:rPr>
              <a:t>lentamente ma </a:t>
            </a:r>
            <a:r>
              <a:rPr sz="1200" spc="-5" dirty="0">
                <a:latin typeface="Times New Roman"/>
                <a:cs typeface="Times New Roman"/>
              </a:rPr>
              <a:t>sicuramente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evoluzionarie. Nel </a:t>
            </a:r>
            <a:r>
              <a:rPr sz="1200" dirty="0">
                <a:latin typeface="Times New Roman"/>
                <a:cs typeface="Times New Roman"/>
              </a:rPr>
              <a:t>frattempo i </a:t>
            </a:r>
            <a:r>
              <a:rPr sz="1200" spc="-5" dirty="0">
                <a:latin typeface="Times New Roman"/>
                <a:cs typeface="Times New Roman"/>
              </a:rPr>
              <a:t>bambini educati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spiritualizzati dei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circostanti,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adottati ed </a:t>
            </a:r>
            <a:r>
              <a:rPr sz="1200" dirty="0">
                <a:latin typeface="Times New Roman"/>
                <a:cs typeface="Times New Roman"/>
              </a:rPr>
              <a:t>istruiti nelle </a:t>
            </a:r>
            <a:r>
              <a:rPr sz="1200" spc="-5" dirty="0">
                <a:latin typeface="Times New Roman"/>
                <a:cs typeface="Times New Roman"/>
              </a:rPr>
              <a:t>scuole del principe, </a:t>
            </a:r>
            <a:r>
              <a:rPr sz="1200" dirty="0">
                <a:latin typeface="Times New Roman"/>
                <a:cs typeface="Times New Roman"/>
              </a:rPr>
              <a:t>ritornano tra i </a:t>
            </a:r>
            <a:r>
              <a:rPr sz="1200" spc="-5" dirty="0">
                <a:latin typeface="Times New Roman"/>
                <a:cs typeface="Times New Roman"/>
              </a:rPr>
              <a:t>loro gruppi d’origine  e, al meglio 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capacità,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stabiliscono </a:t>
            </a:r>
            <a:r>
              <a:rPr sz="1200" dirty="0">
                <a:latin typeface="Times New Roman"/>
                <a:cs typeface="Times New Roman"/>
              </a:rPr>
              <a:t>nuovi e </a:t>
            </a:r>
            <a:r>
              <a:rPr sz="1200" spc="-5" dirty="0">
                <a:latin typeface="Times New Roman"/>
                <a:cs typeface="Times New Roman"/>
              </a:rPr>
              <a:t>potenti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apprendimento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cultura che essi </a:t>
            </a:r>
            <a:r>
              <a:rPr sz="1200" dirty="0">
                <a:latin typeface="Times New Roman"/>
                <a:cs typeface="Times New Roman"/>
              </a:rPr>
              <a:t>conducono </a:t>
            </a:r>
            <a:r>
              <a:rPr sz="1200" spc="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il  piano </a:t>
            </a:r>
            <a:r>
              <a:rPr sz="1200" spc="-5" dirty="0">
                <a:latin typeface="Times New Roman"/>
                <a:cs typeface="Times New Roman"/>
              </a:rPr>
              <a:t>delle scuole del</a:t>
            </a:r>
            <a:r>
              <a:rPr sz="1200" dirty="0">
                <a:latin typeface="Times New Roman"/>
                <a:cs typeface="Times New Roman"/>
              </a:rPr>
              <a:t> principe.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395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(576.1) 50:4.11 </a:t>
            </a:r>
            <a:r>
              <a:rPr sz="1200" spc="-5" dirty="0">
                <a:latin typeface="Times New Roman"/>
                <a:cs typeface="Times New Roman"/>
              </a:rPr>
              <a:t>Su Urantia questi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planetario </a:t>
            </a:r>
            <a:r>
              <a:rPr sz="1200" dirty="0">
                <a:latin typeface="Times New Roman"/>
                <a:cs typeface="Times New Roman"/>
              </a:rPr>
              <a:t>e per l’avanzamento </a:t>
            </a:r>
            <a:r>
              <a:rPr sz="1200" spc="-5" dirty="0">
                <a:latin typeface="Times New Roman"/>
                <a:cs typeface="Times New Roman"/>
              </a:rPr>
              <a:t>culturale erano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avviati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procedevano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maniera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soddisfacente, quando </a:t>
            </a:r>
            <a:r>
              <a:rPr sz="1200" dirty="0">
                <a:latin typeface="Times New Roman"/>
                <a:cs typeface="Times New Roman"/>
              </a:rPr>
              <a:t>l’intera </a:t>
            </a:r>
            <a:r>
              <a:rPr sz="1200" spc="-5" dirty="0">
                <a:latin typeface="Times New Roman"/>
                <a:cs typeface="Times New Roman"/>
              </a:rPr>
              <a:t>impresa fu interrotta </a:t>
            </a:r>
            <a:r>
              <a:rPr sz="1200" dirty="0">
                <a:latin typeface="Times New Roman"/>
                <a:cs typeface="Times New Roman"/>
              </a:rPr>
              <a:t>in modo piuttosto </a:t>
            </a:r>
            <a:r>
              <a:rPr sz="1200" spc="-5" dirty="0">
                <a:latin typeface="Times New Roman"/>
                <a:cs typeface="Times New Roman"/>
              </a:rPr>
              <a:t>improvviso ed assai inglorioso </a:t>
            </a:r>
            <a:r>
              <a:rPr sz="1200" dirty="0">
                <a:latin typeface="Times New Roman"/>
                <a:cs typeface="Times New Roman"/>
              </a:rPr>
              <a:t>dall’adesione di  </a:t>
            </a:r>
            <a:r>
              <a:rPr sz="1200" spc="-5" dirty="0">
                <a:latin typeface="Times New Roman"/>
                <a:cs typeface="Times New Roman"/>
              </a:rPr>
              <a:t>Caligastia alla ribellione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25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(576.2) 50:4.12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episodi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profondamente </a:t>
            </a:r>
            <a:r>
              <a:rPr sz="1200" dirty="0">
                <a:latin typeface="Times New Roman"/>
                <a:cs typeface="Times New Roman"/>
              </a:rPr>
              <a:t>dolorosi di questa </a:t>
            </a:r>
            <a:r>
              <a:rPr sz="1200" spc="-5" dirty="0">
                <a:latin typeface="Times New Roman"/>
                <a:cs typeface="Times New Roman"/>
              </a:rPr>
              <a:t>ribellione apprendere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crudele </a:t>
            </a:r>
            <a:r>
              <a:rPr sz="1200" dirty="0">
                <a:latin typeface="Times New Roman"/>
                <a:cs typeface="Times New Roman"/>
              </a:rPr>
              <a:t>perfidia di un </a:t>
            </a:r>
            <a:r>
              <a:rPr sz="1200" spc="-5" dirty="0">
                <a:latin typeface="Times New Roman"/>
                <a:cs typeface="Times New Roman"/>
              </a:rPr>
              <a:t>membro 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ordine di filiazione, </a:t>
            </a:r>
            <a:r>
              <a:rPr sz="1200" spc="-5" dirty="0">
                <a:latin typeface="Times New Roman"/>
                <a:cs typeface="Times New Roman"/>
              </a:rPr>
              <a:t>Caligastia, che deliberatamente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premeditata malizia </a:t>
            </a:r>
            <a:r>
              <a:rPr sz="1200" spc="-5" dirty="0">
                <a:latin typeface="Times New Roman"/>
                <a:cs typeface="Times New Roman"/>
              </a:rPr>
              <a:t>pervertì sistematicamente </a:t>
            </a:r>
            <a:r>
              <a:rPr sz="1200" dirty="0">
                <a:latin typeface="Times New Roman"/>
                <a:cs typeface="Times New Roman"/>
              </a:rPr>
              <a:t>l’istruzione  </a:t>
            </a:r>
            <a:r>
              <a:rPr sz="1200" spc="-5" dirty="0">
                <a:latin typeface="Times New Roman"/>
                <a:cs typeface="Times New Roman"/>
              </a:rPr>
              <a:t>ed avvelenò l’insegnamento </a:t>
            </a:r>
            <a:r>
              <a:rPr sz="1200" dirty="0">
                <a:latin typeface="Times New Roman"/>
                <a:cs typeface="Times New Roman"/>
              </a:rPr>
              <a:t>che era </a:t>
            </a:r>
            <a:r>
              <a:rPr sz="1200" spc="-5" dirty="0">
                <a:latin typeface="Times New Roman"/>
                <a:cs typeface="Times New Roman"/>
              </a:rPr>
              <a:t>impartito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scuole planetarie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attive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momento.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rovina di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scuole fu </a:t>
            </a:r>
            <a:r>
              <a:rPr sz="1200" dirty="0">
                <a:latin typeface="Times New Roman"/>
                <a:cs typeface="Times New Roman"/>
              </a:rPr>
              <a:t>rapida 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completa.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71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(576.3) 50:4.13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figli degli ascendenti del gruppo materializzato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rimasero fedeli, </a:t>
            </a:r>
            <a:r>
              <a:rPr sz="1200" dirty="0">
                <a:latin typeface="Times New Roman"/>
                <a:cs typeface="Times New Roman"/>
              </a:rPr>
              <a:t>disertando i </a:t>
            </a:r>
            <a:r>
              <a:rPr sz="1200" spc="-5" dirty="0">
                <a:latin typeface="Times New Roman"/>
                <a:cs typeface="Times New Roman"/>
              </a:rPr>
              <a:t>ranghi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Caligastia.  Questi lealisti furono incoraggiati dagli amministratori fiduciari </a:t>
            </a:r>
            <a:r>
              <a:rPr sz="1200" dirty="0">
                <a:latin typeface="Times New Roman"/>
                <a:cs typeface="Times New Roman"/>
              </a:rPr>
              <a:t>Melchizedek di </a:t>
            </a:r>
            <a:r>
              <a:rPr sz="1200" spc="-5" dirty="0">
                <a:latin typeface="Times New Roman"/>
                <a:cs typeface="Times New Roman"/>
              </a:rPr>
              <a:t>Urantia,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tempi successivi </a:t>
            </a:r>
            <a:r>
              <a:rPr sz="1200" dirty="0">
                <a:latin typeface="Times New Roman"/>
                <a:cs typeface="Times New Roman"/>
              </a:rPr>
              <a:t>i loro discendenti  </a:t>
            </a:r>
            <a:r>
              <a:rPr sz="1200" spc="-5" dirty="0">
                <a:latin typeface="Times New Roman"/>
                <a:cs typeface="Times New Roman"/>
              </a:rPr>
              <a:t>contribuirono </a:t>
            </a:r>
            <a:r>
              <a:rPr sz="1200" dirty="0">
                <a:latin typeface="Times New Roman"/>
                <a:cs typeface="Times New Roman"/>
              </a:rPr>
              <a:t>molto ad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concetti planetari della verità </a:t>
            </a:r>
            <a:r>
              <a:rPr sz="1200" dirty="0">
                <a:latin typeface="Times New Roman"/>
                <a:cs typeface="Times New Roman"/>
              </a:rPr>
              <a:t>e della rettitudine.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di questi leali </a:t>
            </a:r>
            <a:r>
              <a:rPr sz="1200" spc="-5" dirty="0">
                <a:latin typeface="Times New Roman"/>
                <a:cs typeface="Times New Roman"/>
              </a:rPr>
              <a:t>evàngeli aiutò ad </a:t>
            </a:r>
            <a:r>
              <a:rPr sz="1200" dirty="0">
                <a:latin typeface="Times New Roman"/>
                <a:cs typeface="Times New Roman"/>
              </a:rPr>
              <a:t>impedire  la </a:t>
            </a:r>
            <a:r>
              <a:rPr sz="1200" spc="-5" dirty="0">
                <a:latin typeface="Times New Roman"/>
                <a:cs typeface="Times New Roman"/>
              </a:rPr>
              <a:t>scomparsa totale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spirituale su Urantia. Tali anime coraggiose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discendenti mantennero </a:t>
            </a:r>
            <a:r>
              <a:rPr sz="1200" dirty="0">
                <a:latin typeface="Times New Roman"/>
                <a:cs typeface="Times New Roman"/>
              </a:rPr>
              <a:t>viva una certa  </a:t>
            </a:r>
            <a:r>
              <a:rPr sz="1200" spc="-5" dirty="0">
                <a:latin typeface="Times New Roman"/>
                <a:cs typeface="Times New Roman"/>
              </a:rPr>
              <a:t>conoscenza della </a:t>
            </a:r>
            <a:r>
              <a:rPr sz="1200" dirty="0">
                <a:latin typeface="Times New Roman"/>
                <a:cs typeface="Times New Roman"/>
              </a:rPr>
              <a:t>legge 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preservarono </a:t>
            </a:r>
            <a:r>
              <a:rPr sz="1200" dirty="0">
                <a:latin typeface="Times New Roman"/>
                <a:cs typeface="Times New Roman"/>
              </a:rPr>
              <a:t>per le razze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il </a:t>
            </a:r>
            <a:r>
              <a:rPr sz="1200" spc="-5" dirty="0">
                <a:latin typeface="Times New Roman"/>
                <a:cs typeface="Times New Roman"/>
              </a:rPr>
              <a:t>concetto delle </a:t>
            </a:r>
            <a:r>
              <a:rPr sz="1200" dirty="0">
                <a:latin typeface="Times New Roman"/>
                <a:cs typeface="Times New Roman"/>
              </a:rPr>
              <a:t>dispensazioni </a:t>
            </a:r>
            <a:r>
              <a:rPr sz="1200" spc="-5" dirty="0">
                <a:latin typeface="Times New Roman"/>
                <a:cs typeface="Times New Roman"/>
              </a:rPr>
              <a:t>planetarie successive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vari 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civilizzazione progressiva</a:t>
            </a:r>
            <a:endParaRPr sz="1600">
              <a:latin typeface="Times New Roman"/>
              <a:cs typeface="Times New Roman"/>
            </a:endParaRPr>
          </a:p>
          <a:p>
            <a:pPr marL="76200" marR="26225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(576.4) 50:5.1 </a:t>
            </a:r>
            <a:r>
              <a:rPr sz="1200" dirty="0">
                <a:latin typeface="Times New Roman"/>
                <a:cs typeface="Times New Roman"/>
              </a:rPr>
              <a:t>I prìncipi </a:t>
            </a:r>
            <a:r>
              <a:rPr sz="1200" spc="-5" dirty="0">
                <a:latin typeface="Times New Roman"/>
                <a:cs typeface="Times New Roman"/>
              </a:rPr>
              <a:t>leali dei </a:t>
            </a:r>
            <a:r>
              <a:rPr sz="1200" dirty="0">
                <a:latin typeface="Times New Roman"/>
                <a:cs typeface="Times New Roman"/>
              </a:rPr>
              <a:t>mondi abitati </a:t>
            </a:r>
            <a:r>
              <a:rPr sz="1200" spc="-5" dirty="0">
                <a:latin typeface="Times New Roman"/>
                <a:cs typeface="Times New Roman"/>
              </a:rPr>
              <a:t>restano assegnati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permanenza ai pianeti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destinazione originaria.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le loro dispensazioni possono </a:t>
            </a:r>
            <a:r>
              <a:rPr sz="1200" spc="-5" dirty="0">
                <a:latin typeface="Times New Roman"/>
                <a:cs typeface="Times New Roman"/>
              </a:rPr>
              <a:t>venire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ripartire, </a:t>
            </a:r>
            <a:r>
              <a:rPr sz="1200" dirty="0">
                <a:latin typeface="Times New Roman"/>
                <a:cs typeface="Times New Roman"/>
              </a:rPr>
              <a:t>ma un 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successo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regno.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lavoro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 dalle </a:t>
            </a:r>
            <a:r>
              <a:rPr sz="1200" dirty="0">
                <a:latin typeface="Times New Roman"/>
                <a:cs typeface="Times New Roman"/>
              </a:rPr>
              <a:t>missioni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superiori, essendo </a:t>
            </a:r>
            <a:r>
              <a:rPr sz="1200" spc="-5" dirty="0">
                <a:latin typeface="Times New Roman"/>
                <a:cs typeface="Times New Roman"/>
              </a:rPr>
              <a:t>destinato </a:t>
            </a:r>
            <a:r>
              <a:rPr sz="1200" dirty="0">
                <a:latin typeface="Times New Roman"/>
                <a:cs typeface="Times New Roman"/>
              </a:rPr>
              <a:t>a favorire lo sviluppo </a:t>
            </a:r>
            <a:r>
              <a:rPr sz="1200" spc="-5" dirty="0">
                <a:latin typeface="Times New Roman"/>
                <a:cs typeface="Times New Roman"/>
              </a:rPr>
              <a:t>della  civilizzazione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7934325" cy="407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(576.5) 50:5.2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civilizzazione si somiglia ben </a:t>
            </a:r>
            <a:r>
              <a:rPr sz="1200" dirty="0">
                <a:latin typeface="Times New Roman"/>
                <a:cs typeface="Times New Roman"/>
              </a:rPr>
              <a:t>poco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due pianeti </a:t>
            </a:r>
            <a:r>
              <a:rPr sz="1200" spc="-5" dirty="0">
                <a:latin typeface="Times New Roman"/>
                <a:cs typeface="Times New Roman"/>
              </a:rPr>
              <a:t>qualsiasi.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dettagli </a:t>
            </a:r>
            <a:r>
              <a:rPr sz="1200" dirty="0">
                <a:latin typeface="Times New Roman"/>
                <a:cs typeface="Times New Roman"/>
              </a:rPr>
              <a:t>dello</a:t>
            </a:r>
            <a:r>
              <a:rPr sz="1200" spc="-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svolgimento</a:t>
            </a:r>
            <a:endParaRPr sz="1200">
              <a:latin typeface="Times New Roman"/>
              <a:cs typeface="Times New Roman"/>
            </a:endParaRPr>
          </a:p>
          <a:p>
            <a:pPr marL="88900" marR="20955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dell’evoluzione dei mortali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differente sui numerosi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dissimili. Nonostante queste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diversificazioni dello 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planetario negli aspetti fisico,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sociale, </a:t>
            </a:r>
            <a:r>
              <a:rPr sz="1200" dirty="0">
                <a:latin typeface="Times New Roman"/>
                <a:cs typeface="Times New Roman"/>
              </a:rPr>
              <a:t>tutte le sfere </a:t>
            </a:r>
            <a:r>
              <a:rPr sz="1200" spc="-5" dirty="0">
                <a:latin typeface="Times New Roman"/>
                <a:cs typeface="Times New Roman"/>
              </a:rPr>
              <a:t>evoluzionarie progrediscono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direzioni ben  </a:t>
            </a:r>
            <a:r>
              <a:rPr sz="1200" spc="-5" dirty="0">
                <a:latin typeface="Times New Roman"/>
                <a:cs typeface="Times New Roman"/>
              </a:rPr>
              <a:t>definite.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(576.6) 50:5.3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benevolo </a:t>
            </a:r>
            <a:r>
              <a:rPr sz="1200" dirty="0">
                <a:latin typeface="Times New Roman"/>
                <a:cs typeface="Times New Roman"/>
              </a:rPr>
              <a:t>di un Principe </a:t>
            </a:r>
            <a:r>
              <a:rPr sz="1200" spc="-5" dirty="0">
                <a:latin typeface="Times New Roman"/>
                <a:cs typeface="Times New Roman"/>
              </a:rPr>
              <a:t>Planetario, migliorato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e perfezionato </a:t>
            </a:r>
            <a:r>
              <a:rPr sz="1200" spc="-5" dirty="0">
                <a:latin typeface="Times New Roman"/>
                <a:cs typeface="Times New Roman"/>
              </a:rPr>
              <a:t>dalle periodiche  </a:t>
            </a:r>
            <a:r>
              <a:rPr sz="1200" dirty="0">
                <a:latin typeface="Times New Roman"/>
                <a:cs typeface="Times New Roman"/>
              </a:rPr>
              <a:t>missioni dei </a:t>
            </a:r>
            <a:r>
              <a:rPr sz="1200" spc="-5" dirty="0">
                <a:latin typeface="Times New Roman"/>
                <a:cs typeface="Times New Roman"/>
              </a:rPr>
              <a:t>Figli del </a:t>
            </a:r>
            <a:r>
              <a:rPr sz="1200" dirty="0">
                <a:latin typeface="Times New Roman"/>
                <a:cs typeface="Times New Roman"/>
              </a:rPr>
              <a:t>Paradiso,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mortali di un mondo </a:t>
            </a:r>
            <a:r>
              <a:rPr sz="1200" spc="-5" dirty="0">
                <a:latin typeface="Times New Roman"/>
                <a:cs typeface="Times New Roman"/>
              </a:rPr>
              <a:t>normale 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passeranno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successione per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seguenti </a:t>
            </a:r>
            <a:r>
              <a:rPr sz="1200" dirty="0">
                <a:latin typeface="Times New Roman"/>
                <a:cs typeface="Times New Roman"/>
              </a:rPr>
              <a:t>sette epoche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evolutive: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4254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(576.7) 50:5.4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L’epoca della </a:t>
            </a:r>
            <a:r>
              <a:rPr sz="1200" i="1" dirty="0">
                <a:latin typeface="Times New Roman"/>
                <a:cs typeface="Times New Roman"/>
              </a:rPr>
              <a:t>nutrizione.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preumane </a:t>
            </a:r>
            <a:r>
              <a:rPr sz="1200" dirty="0">
                <a:latin typeface="Times New Roman"/>
                <a:cs typeface="Times New Roman"/>
              </a:rPr>
              <a:t>e le razze </a:t>
            </a:r>
            <a:r>
              <a:rPr sz="1200" spc="-5" dirty="0">
                <a:latin typeface="Times New Roman"/>
                <a:cs typeface="Times New Roman"/>
              </a:rPr>
              <a:t>iniziali degli </a:t>
            </a:r>
            <a:r>
              <a:rPr sz="1200" dirty="0">
                <a:latin typeface="Times New Roman"/>
                <a:cs typeface="Times New Roman"/>
              </a:rPr>
              <a:t>uomini primitivi </a:t>
            </a:r>
            <a:r>
              <a:rPr sz="1200" spc="-5" dirty="0">
                <a:latin typeface="Times New Roman"/>
                <a:cs typeface="Times New Roman"/>
              </a:rPr>
              <a:t>si occupano  principalmente dei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dell’alimentazione. Questi esseri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passano </a:t>
            </a:r>
            <a:r>
              <a:rPr sz="1200" dirty="0">
                <a:latin typeface="Times New Roman"/>
                <a:cs typeface="Times New Roman"/>
              </a:rPr>
              <a:t>le loro ore di </a:t>
            </a:r>
            <a:r>
              <a:rPr sz="1200" spc="-5" dirty="0">
                <a:latin typeface="Times New Roman"/>
                <a:cs typeface="Times New Roman"/>
              </a:rPr>
              <a:t>veglia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 cibo </a:t>
            </a:r>
            <a:r>
              <a:rPr sz="1200" dirty="0">
                <a:latin typeface="Times New Roman"/>
                <a:cs typeface="Times New Roman"/>
              </a:rPr>
              <a:t>o a </a:t>
            </a:r>
            <a:r>
              <a:rPr sz="1200" spc="-5" dirty="0">
                <a:latin typeface="Times New Roman"/>
                <a:cs typeface="Times New Roman"/>
              </a:rPr>
              <a:t>battersi,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attaccare </a:t>
            </a:r>
            <a:r>
              <a:rPr sz="1200" dirty="0">
                <a:latin typeface="Times New Roman"/>
                <a:cs typeface="Times New Roman"/>
              </a:rPr>
              <a:t>o per </a:t>
            </a:r>
            <a:r>
              <a:rPr sz="1200" spc="-5" dirty="0">
                <a:latin typeface="Times New Roman"/>
                <a:cs typeface="Times New Roman"/>
              </a:rPr>
              <a:t>difendersi.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del cibo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predominante nella </a:t>
            </a:r>
            <a:r>
              <a:rPr sz="1200" dirty="0">
                <a:latin typeface="Times New Roman"/>
                <a:cs typeface="Times New Roman"/>
              </a:rPr>
              <a:t>mente di questi primi  </a:t>
            </a:r>
            <a:r>
              <a:rPr sz="1200" spc="-5" dirty="0">
                <a:latin typeface="Times New Roman"/>
                <a:cs typeface="Times New Roman"/>
              </a:rPr>
              <a:t>antenati della civilizzazione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355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(576.8) 50:5.5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L’era della sicurezza.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cacciatore </a:t>
            </a:r>
            <a:r>
              <a:rPr sz="1200" dirty="0">
                <a:latin typeface="Times New Roman"/>
                <a:cs typeface="Times New Roman"/>
              </a:rPr>
              <a:t>primitivo può </a:t>
            </a:r>
            <a:r>
              <a:rPr sz="1200" spc="-5" dirty="0">
                <a:latin typeface="Times New Roman"/>
                <a:cs typeface="Times New Roman"/>
              </a:rPr>
              <a:t>risparmiare </a:t>
            </a:r>
            <a:r>
              <a:rPr sz="1200" dirty="0">
                <a:latin typeface="Times New Roman"/>
                <a:cs typeface="Times New Roman"/>
              </a:rPr>
              <a:t>tempo nella </a:t>
            </a:r>
            <a:r>
              <a:rPr sz="1200" spc="-5" dirty="0">
                <a:latin typeface="Times New Roman"/>
                <a:cs typeface="Times New Roman"/>
              </a:rPr>
              <a:t>ricerca del </a:t>
            </a:r>
            <a:r>
              <a:rPr sz="1200" dirty="0">
                <a:latin typeface="Times New Roman"/>
                <a:cs typeface="Times New Roman"/>
              </a:rPr>
              <a:t>cibo,  utilizza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libero per 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sicurezza. Un’attenzione sempre maggiore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dedicata alla tecnica  della guerra.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abitazioni vengono fortificate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clan sono consolidati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reciproca </a:t>
            </a:r>
            <a:r>
              <a:rPr sz="1200" dirty="0">
                <a:latin typeface="Times New Roman"/>
                <a:cs typeface="Times New Roman"/>
              </a:rPr>
              <a:t>paura e </a:t>
            </a:r>
            <a:r>
              <a:rPr sz="1200" spc="-5" dirty="0">
                <a:latin typeface="Times New Roman"/>
                <a:cs typeface="Times New Roman"/>
              </a:rPr>
              <a:t>dall’inculcazione  dell’odio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gruppi stranieri. L’autopreservazione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un’attività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segue sempre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l’automantenimento.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4521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(577.1) 50:5.6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L’era del comfort materiale.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che i problemi </a:t>
            </a:r>
            <a:r>
              <a:rPr sz="1200" spc="-5" dirty="0">
                <a:latin typeface="Times New Roman"/>
                <a:cs typeface="Times New Roman"/>
              </a:rPr>
              <a:t>dell’alimentazione sono stati parzialmente </a:t>
            </a:r>
            <a:r>
              <a:rPr sz="1200" dirty="0">
                <a:latin typeface="Times New Roman"/>
                <a:cs typeface="Times New Roman"/>
              </a:rPr>
              <a:t>risolti 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sicurezza, </a:t>
            </a:r>
            <a:r>
              <a:rPr sz="1200" dirty="0">
                <a:latin typeface="Times New Roman"/>
                <a:cs typeface="Times New Roman"/>
              </a:rPr>
              <a:t>il tempo libero </a:t>
            </a:r>
            <a:r>
              <a:rPr sz="1200" spc="-5" dirty="0">
                <a:latin typeface="Times New Roman"/>
                <a:cs typeface="Times New Roman"/>
              </a:rPr>
              <a:t>residuo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utilizzato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comfort  personale.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lusso rivaleggia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necessità </a:t>
            </a:r>
            <a:r>
              <a:rPr sz="1200" dirty="0">
                <a:latin typeface="Times New Roman"/>
                <a:cs typeface="Times New Roman"/>
              </a:rPr>
              <a:t>di occupare 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della scena </a:t>
            </a:r>
            <a:r>
              <a:rPr sz="1200" spc="-5" dirty="0">
                <a:latin typeface="Times New Roman"/>
                <a:cs typeface="Times New Roman"/>
              </a:rPr>
              <a:t>delle attività umane. Una </a:t>
            </a:r>
            <a:r>
              <a:rPr sz="1200" dirty="0">
                <a:latin typeface="Times New Roman"/>
                <a:cs typeface="Times New Roman"/>
              </a:rPr>
              <a:t>tale era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spesso caratterizzata dalla tirannia, dall’intolleranza, dall’ingordigia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 </a:t>
            </a:r>
            <a:r>
              <a:rPr sz="1200" dirty="0">
                <a:latin typeface="Times New Roman"/>
                <a:cs typeface="Times New Roman"/>
              </a:rPr>
              <a:t>ebbrezza. </a:t>
            </a:r>
            <a:r>
              <a:rPr sz="1200" spc="-5" dirty="0">
                <a:latin typeface="Times New Roman"/>
                <a:cs typeface="Times New Roman"/>
              </a:rPr>
              <a:t>Gli elementi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deboli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891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76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propendono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eccessi </a:t>
            </a:r>
            <a:r>
              <a:rPr sz="1200" dirty="0">
                <a:latin typeface="Times New Roman"/>
                <a:cs typeface="Times New Roman"/>
              </a:rPr>
              <a:t>e brutalità. </a:t>
            </a:r>
            <a:r>
              <a:rPr sz="1200" spc="-5" dirty="0">
                <a:latin typeface="Times New Roman"/>
                <a:cs typeface="Times New Roman"/>
              </a:rPr>
              <a:t>Questi cercatori del </a:t>
            </a:r>
            <a:r>
              <a:rPr sz="1200" dirty="0">
                <a:latin typeface="Times New Roman"/>
                <a:cs typeface="Times New Roman"/>
              </a:rPr>
              <a:t>piacere </a:t>
            </a:r>
            <a:r>
              <a:rPr sz="1200" spc="-5" dirty="0">
                <a:latin typeface="Times New Roman"/>
                <a:cs typeface="Times New Roman"/>
              </a:rPr>
              <a:t>dal carattere </a:t>
            </a:r>
            <a:r>
              <a:rPr sz="1200" dirty="0">
                <a:latin typeface="Times New Roman"/>
                <a:cs typeface="Times New Roman"/>
              </a:rPr>
              <a:t>debole sono </a:t>
            </a:r>
            <a:r>
              <a:rPr sz="1200" spc="-5" dirty="0">
                <a:latin typeface="Times New Roman"/>
                <a:cs typeface="Times New Roman"/>
              </a:rPr>
              <a:t>gradualmente  soggiogati dagli elementi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forti ed amanti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della civilizzazione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(577.2) 50:5.7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La ricerca della conoscenza </a:t>
            </a:r>
            <a:r>
              <a:rPr sz="1200" i="1" dirty="0">
                <a:latin typeface="Times New Roman"/>
                <a:cs typeface="Times New Roman"/>
              </a:rPr>
              <a:t>e della </a:t>
            </a:r>
            <a:r>
              <a:rPr sz="1200" i="1" spc="-5" dirty="0">
                <a:latin typeface="Times New Roman"/>
                <a:cs typeface="Times New Roman"/>
              </a:rPr>
              <a:t>saggezza. </a:t>
            </a:r>
            <a:r>
              <a:rPr sz="1200" dirty="0">
                <a:latin typeface="Times New Roman"/>
                <a:cs typeface="Times New Roman"/>
              </a:rPr>
              <a:t>Cibo, </a:t>
            </a:r>
            <a:r>
              <a:rPr sz="1200" spc="-5" dirty="0">
                <a:latin typeface="Times New Roman"/>
                <a:cs typeface="Times New Roman"/>
              </a:rPr>
              <a:t>sicurezza, piacere </a:t>
            </a:r>
            <a:r>
              <a:rPr sz="1200" dirty="0">
                <a:latin typeface="Times New Roman"/>
                <a:cs typeface="Times New Roman"/>
              </a:rPr>
              <a:t>e tempo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forniscono la </a:t>
            </a:r>
            <a:r>
              <a:rPr sz="1200" spc="-5" dirty="0">
                <a:latin typeface="Times New Roman"/>
                <a:cs typeface="Times New Roman"/>
              </a:rPr>
              <a:t>base  per </a:t>
            </a:r>
            <a:r>
              <a:rPr sz="1200" dirty="0">
                <a:latin typeface="Times New Roman"/>
                <a:cs typeface="Times New Roman"/>
              </a:rPr>
              <a:t>lo sviluppo </a:t>
            </a:r>
            <a:r>
              <a:rPr sz="1200" spc="-5" dirty="0">
                <a:latin typeface="Times New Roman"/>
                <a:cs typeface="Times New Roman"/>
              </a:rPr>
              <a:t>della cultura </a:t>
            </a:r>
            <a:r>
              <a:rPr sz="1200" dirty="0">
                <a:latin typeface="Times New Roman"/>
                <a:cs typeface="Times New Roman"/>
              </a:rPr>
              <a:t>e per la </a:t>
            </a:r>
            <a:r>
              <a:rPr sz="1200" spc="-5" dirty="0">
                <a:latin typeface="Times New Roman"/>
                <a:cs typeface="Times New Roman"/>
              </a:rPr>
              <a:t>diffusione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conoscenza.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per 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saggezza, e quando una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imparato </a:t>
            </a:r>
            <a:r>
              <a:rPr sz="1200" dirty="0">
                <a:latin typeface="Times New Roman"/>
                <a:cs typeface="Times New Roman"/>
              </a:rPr>
              <a:t>come trarre </a:t>
            </a:r>
            <a:r>
              <a:rPr sz="1200" spc="-5" dirty="0">
                <a:latin typeface="Times New Roman"/>
                <a:cs typeface="Times New Roman"/>
              </a:rPr>
              <a:t>profitto dall’esperienza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migliorarsi grazie ad  essa </a:t>
            </a:r>
            <a:r>
              <a:rPr sz="1200" dirty="0">
                <a:latin typeface="Times New Roman"/>
                <a:cs typeface="Times New Roman"/>
              </a:rPr>
              <a:t>la civilizzazione è </a:t>
            </a:r>
            <a:r>
              <a:rPr sz="1200" spc="-5" dirty="0">
                <a:latin typeface="Times New Roman"/>
                <a:cs typeface="Times New Roman"/>
              </a:rPr>
              <a:t>veramente arrivata. </a:t>
            </a:r>
            <a:r>
              <a:rPr sz="1200" dirty="0">
                <a:latin typeface="Times New Roman"/>
                <a:cs typeface="Times New Roman"/>
              </a:rPr>
              <a:t>Cibo, </a:t>
            </a:r>
            <a:r>
              <a:rPr sz="1200" spc="-5" dirty="0">
                <a:latin typeface="Times New Roman"/>
                <a:cs typeface="Times New Roman"/>
              </a:rPr>
              <a:t>sicurezza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comfort materiale </a:t>
            </a:r>
            <a:r>
              <a:rPr sz="1200" dirty="0">
                <a:latin typeface="Times New Roman"/>
                <a:cs typeface="Times New Roman"/>
              </a:rPr>
              <a:t>dominano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società, </a:t>
            </a:r>
            <a:r>
              <a:rPr sz="1200" dirty="0">
                <a:latin typeface="Times New Roman"/>
                <a:cs typeface="Times New Roman"/>
              </a:rPr>
              <a:t>ma molti  individui </a:t>
            </a:r>
            <a:r>
              <a:rPr sz="1200" spc="-5" dirty="0">
                <a:latin typeface="Times New Roman"/>
                <a:cs typeface="Times New Roman"/>
              </a:rPr>
              <a:t>lungimiranti hanno fame </a:t>
            </a:r>
            <a:r>
              <a:rPr sz="1200" dirty="0">
                <a:latin typeface="Times New Roman"/>
                <a:cs typeface="Times New Roman"/>
              </a:rPr>
              <a:t>di conoscenza e </a:t>
            </a:r>
            <a:r>
              <a:rPr sz="1200" spc="-5" dirty="0">
                <a:latin typeface="Times New Roman"/>
                <a:cs typeface="Times New Roman"/>
              </a:rPr>
              <a:t>sete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saggezza. Ad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offerta </a:t>
            </a:r>
            <a:r>
              <a:rPr sz="1200" dirty="0">
                <a:latin typeface="Times New Roman"/>
                <a:cs typeface="Times New Roman"/>
              </a:rPr>
              <a:t>l’opportunità di  </a:t>
            </a:r>
            <a:r>
              <a:rPr sz="1200" spc="-5" dirty="0">
                <a:latin typeface="Times New Roman"/>
                <a:cs typeface="Times New Roman"/>
              </a:rPr>
              <a:t>apprendere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pratica; l’educazione </a:t>
            </a:r>
            <a:r>
              <a:rPr sz="1200" dirty="0">
                <a:latin typeface="Times New Roman"/>
                <a:cs typeface="Times New Roman"/>
              </a:rPr>
              <a:t>è la parola </a:t>
            </a:r>
            <a:r>
              <a:rPr sz="1200" spc="-5" dirty="0">
                <a:latin typeface="Times New Roman"/>
                <a:cs typeface="Times New Roman"/>
              </a:rPr>
              <a:t>d’ordine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279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(577.3) 50:5.8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L’epoca della </a:t>
            </a:r>
            <a:r>
              <a:rPr sz="1200" i="1" dirty="0">
                <a:latin typeface="Times New Roman"/>
                <a:cs typeface="Times New Roman"/>
              </a:rPr>
              <a:t>filosofia e </a:t>
            </a:r>
            <a:r>
              <a:rPr sz="1200" i="1" spc="-5" dirty="0">
                <a:latin typeface="Times New Roman"/>
                <a:cs typeface="Times New Roman"/>
              </a:rPr>
              <a:t>della fratellanza.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imparano </a:t>
            </a:r>
            <a:r>
              <a:rPr sz="1200" dirty="0">
                <a:latin typeface="Times New Roman"/>
                <a:cs typeface="Times New Roman"/>
              </a:rPr>
              <a:t>a pensare e </a:t>
            </a:r>
            <a:r>
              <a:rPr sz="1200" spc="-5" dirty="0">
                <a:latin typeface="Times New Roman"/>
                <a:cs typeface="Times New Roman"/>
              </a:rPr>
              <a:t>cominciano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trarre  profitto dall’esperienza </a:t>
            </a:r>
            <a:r>
              <a:rPr sz="1200" dirty="0">
                <a:latin typeface="Times New Roman"/>
                <a:cs typeface="Times New Roman"/>
              </a:rPr>
              <a:t>diventano filosofi — </a:t>
            </a:r>
            <a:r>
              <a:rPr sz="1200" spc="-5" dirty="0">
                <a:latin typeface="Times New Roman"/>
                <a:cs typeface="Times New Roman"/>
              </a:rPr>
              <a:t>iniziano </a:t>
            </a:r>
            <a:r>
              <a:rPr sz="1200" dirty="0">
                <a:latin typeface="Times New Roman"/>
                <a:cs typeface="Times New Roman"/>
              </a:rPr>
              <a:t>a riflettere </a:t>
            </a:r>
            <a:r>
              <a:rPr sz="1200" spc="-5" dirty="0">
                <a:latin typeface="Times New Roman"/>
                <a:cs typeface="Times New Roman"/>
              </a:rPr>
              <a:t>su se </a:t>
            </a:r>
            <a:r>
              <a:rPr sz="1200" dirty="0">
                <a:latin typeface="Times New Roman"/>
                <a:cs typeface="Times New Roman"/>
              </a:rPr>
              <a:t>stessi e </a:t>
            </a:r>
            <a:r>
              <a:rPr sz="1200" spc="-5" dirty="0">
                <a:latin typeface="Times New Roman"/>
                <a:cs typeface="Times New Roman"/>
              </a:rPr>
              <a:t>ad esercitare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discriminante.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diviene etica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una tale </a:t>
            </a:r>
            <a:r>
              <a:rPr sz="1200" spc="-5" dirty="0">
                <a:latin typeface="Times New Roman"/>
                <a:cs typeface="Times New Roman"/>
              </a:rPr>
              <a:t>epoca divengono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10" dirty="0">
                <a:latin typeface="Times New Roman"/>
                <a:cs typeface="Times New Roman"/>
              </a:rPr>
              <a:t>esseri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morali.</a:t>
            </a:r>
            <a:endParaRPr sz="1200">
              <a:latin typeface="Times New Roman"/>
              <a:cs typeface="Times New Roman"/>
            </a:endParaRPr>
          </a:p>
          <a:p>
            <a:pPr marL="76200" marR="39370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Esseri morali saggi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stabilire 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mondo in </a:t>
            </a:r>
            <a:r>
              <a:rPr sz="1200" spc="-5" dirty="0">
                <a:latin typeface="Times New Roman"/>
                <a:cs typeface="Times New Roman"/>
              </a:rPr>
              <a:t>progresso. Gli esseri </a:t>
            </a:r>
            <a:r>
              <a:rPr sz="1200" dirty="0">
                <a:latin typeface="Times New Roman"/>
                <a:cs typeface="Times New Roman"/>
              </a:rPr>
              <a:t>etici e  </a:t>
            </a:r>
            <a:r>
              <a:rPr sz="1200" spc="-5" dirty="0">
                <a:latin typeface="Times New Roman"/>
                <a:cs typeface="Times New Roman"/>
              </a:rPr>
              <a:t>morali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imparare come vivere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alla regola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498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(577.4) 50:5.9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L’era della lotta spirituale.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sono passati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gli stadi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fisico,  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sociale, raggiungono </a:t>
            </a:r>
            <a:r>
              <a:rPr sz="1200" dirty="0">
                <a:latin typeface="Times New Roman"/>
                <a:cs typeface="Times New Roman"/>
              </a:rPr>
              <a:t>presto 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quei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discernimento personale </a:t>
            </a:r>
            <a:r>
              <a:rPr sz="1200" dirty="0">
                <a:latin typeface="Times New Roman"/>
                <a:cs typeface="Times New Roman"/>
              </a:rPr>
              <a:t>che li </a:t>
            </a:r>
            <a:r>
              <a:rPr sz="1200" spc="-5" dirty="0">
                <a:latin typeface="Times New Roman"/>
                <a:cs typeface="Times New Roman"/>
              </a:rPr>
              <a:t>spingono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cercare  soddisfazioni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comprensioni cosmiche.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completa l’ascesa dai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emotivi della </a:t>
            </a:r>
            <a:r>
              <a:rPr sz="1200" dirty="0">
                <a:latin typeface="Times New Roman"/>
                <a:cs typeface="Times New Roman"/>
              </a:rPr>
              <a:t>paura e  </a:t>
            </a:r>
            <a:r>
              <a:rPr sz="1200" spc="-5" dirty="0">
                <a:latin typeface="Times New Roman"/>
                <a:cs typeface="Times New Roman"/>
              </a:rPr>
              <a:t>della superstizione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saggezza cosmica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dell’esperienza spirituale personale. L’educazione  aspira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cultura coglie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cosmiche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veri valori.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evoluzione  sono </a:t>
            </a:r>
            <a:r>
              <a:rPr sz="1200" spc="-5" dirty="0">
                <a:latin typeface="Times New Roman"/>
                <a:cs typeface="Times New Roman"/>
              </a:rPr>
              <a:t>autenticamente colti, veramente educati </a:t>
            </a:r>
            <a:r>
              <a:rPr sz="1200" dirty="0">
                <a:latin typeface="Times New Roman"/>
                <a:cs typeface="Times New Roman"/>
              </a:rPr>
              <a:t>e conoscono </a:t>
            </a:r>
            <a:r>
              <a:rPr sz="1200" spc="-5" dirty="0">
                <a:latin typeface="Times New Roman"/>
                <a:cs typeface="Times New Roman"/>
              </a:rPr>
              <a:t>profondamente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28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791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(577.5) 50:5.10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L’era </a:t>
            </a:r>
            <a:r>
              <a:rPr sz="1200" i="1" dirty="0">
                <a:latin typeface="Times New Roman"/>
                <a:cs typeface="Times New Roman"/>
              </a:rPr>
              <a:t>di luce e </a:t>
            </a:r>
            <a:r>
              <a:rPr sz="1200" i="1" spc="-5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fioritura delle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sicurezza fisica, </a:t>
            </a:r>
            <a:r>
              <a:rPr sz="1200" dirty="0">
                <a:latin typeface="Times New Roman"/>
                <a:cs typeface="Times New Roman"/>
              </a:rPr>
              <a:t>di espansione  </a:t>
            </a:r>
            <a:r>
              <a:rPr sz="1200" spc="-5" dirty="0">
                <a:latin typeface="Times New Roman"/>
                <a:cs typeface="Times New Roman"/>
              </a:rPr>
              <a:t>intellettuale,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sociale </a:t>
            </a:r>
            <a:r>
              <a:rPr sz="1200" dirty="0">
                <a:latin typeface="Times New Roman"/>
                <a:cs typeface="Times New Roman"/>
              </a:rPr>
              <a:t>e di realizzazione </a:t>
            </a:r>
            <a:r>
              <a:rPr sz="1200" spc="-5" dirty="0">
                <a:latin typeface="Times New Roman"/>
                <a:cs typeface="Times New Roman"/>
              </a:rPr>
              <a:t>spirituale. Questi </a:t>
            </a:r>
            <a:r>
              <a:rPr sz="1200" dirty="0">
                <a:latin typeface="Times New Roman"/>
                <a:cs typeface="Times New Roman"/>
              </a:rPr>
              <a:t>compimenti </a:t>
            </a:r>
            <a:r>
              <a:rPr sz="1200" spc="-5" dirty="0">
                <a:latin typeface="Times New Roman"/>
                <a:cs typeface="Times New Roman"/>
              </a:rPr>
              <a:t>umani sono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fusi, associati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coordinati nell’unità </a:t>
            </a:r>
            <a:r>
              <a:rPr sz="1200" dirty="0">
                <a:latin typeface="Times New Roman"/>
                <a:cs typeface="Times New Roman"/>
              </a:rPr>
              <a:t>cosmica e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disinteressato. </a:t>
            </a:r>
            <a:r>
              <a:rPr sz="1200" dirty="0">
                <a:latin typeface="Times New Roman"/>
                <a:cs typeface="Times New Roman"/>
              </a:rPr>
              <a:t>Entro i limiti </a:t>
            </a:r>
            <a:r>
              <a:rPr sz="1200" spc="-5" dirty="0">
                <a:latin typeface="Times New Roman"/>
                <a:cs typeface="Times New Roman"/>
              </a:rPr>
              <a:t>della natura finita </a:t>
            </a:r>
            <a:r>
              <a:rPr sz="1200" dirty="0">
                <a:latin typeface="Times New Roman"/>
                <a:cs typeface="Times New Roman"/>
              </a:rPr>
              <a:t>e delle doti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limiti </a:t>
            </a:r>
            <a:r>
              <a:rPr sz="1200" spc="-5" dirty="0">
                <a:latin typeface="Times New Roman"/>
                <a:cs typeface="Times New Roman"/>
              </a:rPr>
              <a:t>imposti alle </a:t>
            </a:r>
            <a:r>
              <a:rPr sz="1200" dirty="0">
                <a:latin typeface="Times New Roman"/>
                <a:cs typeface="Times New Roman"/>
              </a:rPr>
              <a:t>possibilità di </a:t>
            </a:r>
            <a:r>
              <a:rPr sz="1200" spc="-5" dirty="0">
                <a:latin typeface="Times New Roman"/>
                <a:cs typeface="Times New Roman"/>
              </a:rPr>
              <a:t>successo evoluzionario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delle generazioni in </a:t>
            </a:r>
            <a:r>
              <a:rPr sz="1200" spc="-5" dirty="0">
                <a:latin typeface="Times New Roman"/>
                <a:cs typeface="Times New Roman"/>
              </a:rPr>
              <a:t>progresso che </a:t>
            </a:r>
            <a:r>
              <a:rPr sz="1200" dirty="0">
                <a:latin typeface="Times New Roman"/>
                <a:cs typeface="Times New Roman"/>
              </a:rPr>
              <a:t>vivono in  </a:t>
            </a:r>
            <a:r>
              <a:rPr sz="1200" spc="-5" dirty="0">
                <a:latin typeface="Times New Roman"/>
                <a:cs typeface="Times New Roman"/>
              </a:rPr>
              <a:t>successione su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superni </a:t>
            </a:r>
            <a:r>
              <a:rPr sz="1200" dirty="0">
                <a:latin typeface="Times New Roman"/>
                <a:cs typeface="Times New Roman"/>
              </a:rPr>
              <a:t>e stabilizzati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(577.6) 50:5.11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servito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sfere </a:t>
            </a:r>
            <a:r>
              <a:rPr sz="1200" dirty="0">
                <a:latin typeface="Times New Roman"/>
                <a:cs typeface="Times New Roman"/>
              </a:rPr>
              <a:t>nel corso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dispensazioni </a:t>
            </a:r>
            <a:r>
              <a:rPr sz="1200" spc="-5" dirty="0">
                <a:latin typeface="Times New Roman"/>
                <a:cs typeface="Times New Roman"/>
              </a:rPr>
              <a:t>successive della </a:t>
            </a:r>
            <a:r>
              <a:rPr sz="1200" dirty="0">
                <a:latin typeface="Times New Roman"/>
                <a:cs typeface="Times New Roman"/>
              </a:rPr>
              <a:t>storia del mondo 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progressive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avanzamento planetario,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Planetari sono elevati alla </a:t>
            </a:r>
            <a:r>
              <a:rPr sz="1200" dirty="0">
                <a:latin typeface="Times New Roman"/>
                <a:cs typeface="Times New Roman"/>
              </a:rPr>
              <a:t>posizione di </a:t>
            </a:r>
            <a:r>
              <a:rPr sz="1200" spc="-5" dirty="0">
                <a:latin typeface="Times New Roman"/>
                <a:cs typeface="Times New Roman"/>
              </a:rPr>
              <a:t>Sovrani Planetari all’inaugurazione dell’era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La cultura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planetaria</a:t>
            </a:r>
            <a:endParaRPr sz="1600">
              <a:latin typeface="Times New Roman"/>
              <a:cs typeface="Times New Roman"/>
            </a:endParaRPr>
          </a:p>
          <a:p>
            <a:pPr marL="76200" marR="195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(578.1) 50:6.1 </a:t>
            </a:r>
            <a:r>
              <a:rPr sz="1200" spc="-5" dirty="0">
                <a:latin typeface="Times New Roman"/>
                <a:cs typeface="Times New Roman"/>
              </a:rPr>
              <a:t>L’isolamento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rende impossibile </a:t>
            </a:r>
            <a:r>
              <a:rPr sz="1200" spc="-5" dirty="0">
                <a:latin typeface="Times New Roman"/>
                <a:cs typeface="Times New Roman"/>
              </a:rPr>
              <a:t>intraprendere </a:t>
            </a:r>
            <a:r>
              <a:rPr sz="1200" dirty="0">
                <a:latin typeface="Times New Roman"/>
                <a:cs typeface="Times New Roman"/>
              </a:rPr>
              <a:t>la descrizione di molti particolari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dell’ambiente dei 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vicini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questa presentazione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siamo limitati dalla quarantena planetaria </a:t>
            </a:r>
            <a:r>
              <a:rPr sz="1200" dirty="0">
                <a:latin typeface="Times New Roman"/>
                <a:cs typeface="Times New Roman"/>
              </a:rPr>
              <a:t>e dall’isolamento del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Dobbiamo sottostare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restrizioni </a:t>
            </a:r>
            <a:r>
              <a:rPr sz="1200" dirty="0">
                <a:latin typeface="Times New Roman"/>
                <a:cs typeface="Times New Roman"/>
              </a:rPr>
              <a:t>in tutti i nostri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illuminare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consentito </a:t>
            </a:r>
            <a:r>
              <a:rPr sz="1200" dirty="0">
                <a:latin typeface="Times New Roman"/>
                <a:cs typeface="Times New Roman"/>
              </a:rPr>
              <a:t>voi  siete stati </a:t>
            </a:r>
            <a:r>
              <a:rPr sz="1200" spc="-5" dirty="0">
                <a:latin typeface="Times New Roman"/>
                <a:cs typeface="Times New Roman"/>
              </a:rPr>
              <a:t>informati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progressi </a:t>
            </a:r>
            <a:r>
              <a:rPr sz="1200" dirty="0">
                <a:latin typeface="Times New Roman"/>
                <a:cs typeface="Times New Roman"/>
              </a:rPr>
              <a:t>di un mondo evoluzionario </a:t>
            </a:r>
            <a:r>
              <a:rPr sz="1200" spc="-5" dirty="0">
                <a:latin typeface="Times New Roman"/>
                <a:cs typeface="Times New Roman"/>
              </a:rPr>
              <a:t>medio </a:t>
            </a:r>
            <a:r>
              <a:rPr sz="1200" dirty="0">
                <a:latin typeface="Times New Roman"/>
                <a:cs typeface="Times New Roman"/>
              </a:rPr>
              <a:t>e siete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comparare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spc="5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 stato </a:t>
            </a:r>
            <a:r>
              <a:rPr sz="1200" spc="-5" dirty="0">
                <a:latin typeface="Times New Roman"/>
                <a:cs typeface="Times New Roman"/>
              </a:rPr>
              <a:t>attuale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8895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(578.2) 50:6.2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della </a:t>
            </a:r>
            <a:r>
              <a:rPr sz="1200" spc="-5" dirty="0">
                <a:latin typeface="Times New Roman"/>
                <a:cs typeface="Times New Roman"/>
              </a:rPr>
              <a:t>civiltà su Urantia </a:t>
            </a:r>
            <a:r>
              <a:rPr sz="1200" dirty="0">
                <a:latin typeface="Times New Roman"/>
                <a:cs typeface="Times New Roman"/>
              </a:rPr>
              <a:t>non è stato molto </a:t>
            </a:r>
            <a:r>
              <a:rPr sz="1200" spc="-5" dirty="0">
                <a:latin typeface="Times New Roman"/>
                <a:cs typeface="Times New Roman"/>
              </a:rPr>
              <a:t>diverso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altri mondi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subito la </a:t>
            </a:r>
            <a:r>
              <a:rPr sz="1200" spc="-5" dirty="0">
                <a:latin typeface="Times New Roman"/>
                <a:cs typeface="Times New Roman"/>
              </a:rPr>
              <a:t>disgrazia  dell’isolamento spirituale. Ma se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si confronta </a:t>
            </a:r>
            <a:r>
              <a:rPr sz="1200" dirty="0">
                <a:latin typeface="Times New Roman"/>
                <a:cs typeface="Times New Roman"/>
              </a:rPr>
              <a:t>con i mondi </a:t>
            </a:r>
            <a:r>
              <a:rPr sz="1200" spc="-5" dirty="0">
                <a:latin typeface="Times New Roman"/>
                <a:cs typeface="Times New Roman"/>
              </a:rPr>
              <a:t>leali </a:t>
            </a:r>
            <a:r>
              <a:rPr sz="1200" dirty="0">
                <a:latin typeface="Times New Roman"/>
                <a:cs typeface="Times New Roman"/>
              </a:rPr>
              <a:t>dell’Universo, il vostro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assai disorientato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grandemente ritardato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progresso intellettuale e di </a:t>
            </a:r>
            <a:r>
              <a:rPr sz="1200" spc="-5" dirty="0">
                <a:latin typeface="Times New Roman"/>
                <a:cs typeface="Times New Roman"/>
              </a:rPr>
              <a:t>realizzazione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753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44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(578.3) 50:6.3 </a:t>
            </a:r>
            <a:r>
              <a:rPr sz="1200" spc="-5" dirty="0">
                <a:latin typeface="Times New Roman"/>
                <a:cs typeface="Times New Roman"/>
              </a:rPr>
              <a:t>A causa 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sventure </a:t>
            </a:r>
            <a:r>
              <a:rPr sz="1200" dirty="0">
                <a:latin typeface="Times New Roman"/>
                <a:cs typeface="Times New Roman"/>
              </a:rPr>
              <a:t>planetarie </a:t>
            </a:r>
            <a:r>
              <a:rPr sz="1200" spc="-5" dirty="0">
                <a:latin typeface="Times New Roman"/>
                <a:cs typeface="Times New Roman"/>
              </a:rPr>
              <a:t>gli Urantiani sono </a:t>
            </a:r>
            <a:r>
              <a:rPr sz="1200" dirty="0">
                <a:latin typeface="Times New Roman"/>
                <a:cs typeface="Times New Roman"/>
              </a:rPr>
              <a:t>impediti nel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dei mondi  </a:t>
            </a:r>
            <a:r>
              <a:rPr sz="1200" spc="-5" dirty="0">
                <a:latin typeface="Times New Roman"/>
                <a:cs typeface="Times New Roman"/>
              </a:rPr>
              <a:t>normali. Ma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dovreste immaginare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evoluzionari,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ideali, come </a:t>
            </a:r>
            <a:r>
              <a:rPr sz="1200" dirty="0">
                <a:latin typeface="Times New Roman"/>
                <a:cs typeface="Times New Roman"/>
              </a:rPr>
              <a:t>sfere in cui la vita è un letto di </a:t>
            </a:r>
            <a:r>
              <a:rPr sz="1200" spc="-5" dirty="0">
                <a:latin typeface="Times New Roman"/>
                <a:cs typeface="Times New Roman"/>
              </a:rPr>
              <a:t>rose.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vita iniziale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accompagnata </a:t>
            </a:r>
            <a:r>
              <a:rPr sz="1200" dirty="0">
                <a:latin typeface="Times New Roman"/>
                <a:cs typeface="Times New Roman"/>
              </a:rPr>
              <a:t>da lotte.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decisione sono fattori </a:t>
            </a:r>
            <a:r>
              <a:rPr sz="1200" dirty="0">
                <a:latin typeface="Times New Roman"/>
                <a:cs typeface="Times New Roman"/>
              </a:rPr>
              <a:t>essenziali per l’acquisizione 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59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(578.4) 50:6.4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presuppone una certa </a:t>
            </a:r>
            <a:r>
              <a:rPr sz="1200" spc="-5" dirty="0">
                <a:latin typeface="Times New Roman"/>
                <a:cs typeface="Times New Roman"/>
              </a:rPr>
              <a:t>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innalzata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viene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la mente. </a:t>
            </a:r>
            <a:r>
              <a:rPr sz="1200" spc="-5" dirty="0">
                <a:latin typeface="Times New Roman"/>
                <a:cs typeface="Times New Roman"/>
              </a:rPr>
              <a:t>Un  intelletto superiore cercherà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nobile e </a:t>
            </a:r>
            <a:r>
              <a:rPr sz="1200" spc="-5" dirty="0">
                <a:latin typeface="Times New Roman"/>
                <a:cs typeface="Times New Roman"/>
              </a:rPr>
              <a:t>troverà </a:t>
            </a:r>
            <a:r>
              <a:rPr sz="1200" dirty="0">
                <a:latin typeface="Times New Roman"/>
                <a:cs typeface="Times New Roman"/>
              </a:rPr>
              <a:t>un modo per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tale meta.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inferiori rifiuteranno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cultura </a:t>
            </a:r>
            <a:r>
              <a:rPr sz="1200" dirty="0">
                <a:latin typeface="Times New Roman"/>
                <a:cs typeface="Times New Roman"/>
              </a:rPr>
              <a:t>più elevata 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loro </a:t>
            </a:r>
            <a:r>
              <a:rPr sz="1200" spc="-5" dirty="0">
                <a:latin typeface="Times New Roman"/>
                <a:cs typeface="Times New Roman"/>
              </a:rPr>
              <a:t>offerta già confezionata.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dipende anche </a:t>
            </a:r>
            <a:r>
              <a:rPr sz="1200" dirty="0">
                <a:latin typeface="Times New Roman"/>
                <a:cs typeface="Times New Roman"/>
              </a:rPr>
              <a:t>dalle missioni </a:t>
            </a:r>
            <a:r>
              <a:rPr sz="1200" spc="-5" dirty="0">
                <a:latin typeface="Times New Roman"/>
                <a:cs typeface="Times New Roman"/>
              </a:rPr>
              <a:t>successive dei Figli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dalla  misura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l’illuminazione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ricevuta dalle ere </a:t>
            </a:r>
            <a:r>
              <a:rPr sz="1200" dirty="0">
                <a:latin typeface="Times New Roman"/>
                <a:cs typeface="Times New Roman"/>
              </a:rPr>
              <a:t>delle loro </a:t>
            </a:r>
            <a:r>
              <a:rPr sz="1200" spc="-5" dirty="0">
                <a:latin typeface="Times New Roman"/>
                <a:cs typeface="Times New Roman"/>
              </a:rPr>
              <a:t>rispettive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dispensazioni.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28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(578.5) 50:6.5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dovrebbe dimenticare che </a:t>
            </a:r>
            <a:r>
              <a:rPr sz="1200" dirty="0">
                <a:latin typeface="Times New Roman"/>
                <a:cs typeface="Times New Roman"/>
              </a:rPr>
              <a:t>per duecentomila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tutti i mondi di Satania sono rimasti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bando spirituale di 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in conseguenza </a:t>
            </a:r>
            <a:r>
              <a:rPr sz="1200" spc="-5" dirty="0">
                <a:latin typeface="Times New Roman"/>
                <a:cs typeface="Times New Roman"/>
              </a:rPr>
              <a:t>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 vorranno </a:t>
            </a:r>
            <a:r>
              <a:rPr sz="1200" dirty="0">
                <a:latin typeface="Times New Roman"/>
                <a:cs typeface="Times New Roman"/>
              </a:rPr>
              <a:t>ere ed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risolvere </a:t>
            </a: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risultanti </a:t>
            </a:r>
            <a:r>
              <a:rPr sz="1200" dirty="0">
                <a:latin typeface="Times New Roman"/>
                <a:cs typeface="Times New Roman"/>
              </a:rPr>
              <a:t>dal peccato e  </a:t>
            </a:r>
            <a:r>
              <a:rPr sz="1200" spc="-5" dirty="0">
                <a:latin typeface="Times New Roman"/>
                <a:cs typeface="Times New Roman"/>
              </a:rPr>
              <a:t>dalla secessione.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mondo continua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a seguire una </a:t>
            </a:r>
            <a:r>
              <a:rPr sz="1200" spc="-5" dirty="0">
                <a:latin typeface="Times New Roman"/>
                <a:cs typeface="Times New Roman"/>
              </a:rPr>
              <a:t>carriera irregolare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controllata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doppia </a:t>
            </a:r>
            <a:r>
              <a:rPr sz="1200" spc="-5" dirty="0">
                <a:latin typeface="Times New Roman"/>
                <a:cs typeface="Times New Roman"/>
              </a:rPr>
              <a:t>tragedia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ribelle e di un </a:t>
            </a:r>
            <a:r>
              <a:rPr sz="1200" spc="-5" dirty="0">
                <a:latin typeface="Times New Roman"/>
                <a:cs typeface="Times New Roman"/>
              </a:rPr>
              <a:t>Figlio Materiale venuto meno all’impegno.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Micael su </a:t>
            </a:r>
            <a:r>
              <a:rPr sz="1200" dirty="0">
                <a:latin typeface="Times New Roman"/>
                <a:cs typeface="Times New Roman"/>
              </a:rPr>
              <a:t>Urantia  non ha </a:t>
            </a:r>
            <a:r>
              <a:rPr sz="1200" spc="-5" dirty="0">
                <a:latin typeface="Times New Roman"/>
                <a:cs typeface="Times New Roman"/>
              </a:rPr>
              <a:t>eliminato immediatamente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temporali di questi </a:t>
            </a:r>
            <a:r>
              <a:rPr sz="1200" spc="-5" dirty="0">
                <a:latin typeface="Times New Roman"/>
                <a:cs typeface="Times New Roman"/>
              </a:rPr>
              <a:t>gravi errori nell’amministrazione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Le ricompense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dell’isolamento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(578.6) 50:7.1 </a:t>
            </a:r>
            <a:r>
              <a:rPr sz="1200" spc="-5" dirty="0">
                <a:latin typeface="Times New Roman"/>
                <a:cs typeface="Times New Roman"/>
              </a:rPr>
              <a:t>A prima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potrebbe </a:t>
            </a:r>
            <a:r>
              <a:rPr sz="1200" dirty="0">
                <a:latin typeface="Times New Roman"/>
                <a:cs typeface="Times New Roman"/>
              </a:rPr>
              <a:t>sembrare </a:t>
            </a:r>
            <a:r>
              <a:rPr sz="1200" spc="-5" dirty="0">
                <a:latin typeface="Times New Roman"/>
                <a:cs typeface="Times New Roman"/>
              </a:rPr>
              <a:t>che Urantia ed </a:t>
            </a:r>
            <a:r>
              <a:rPr sz="1200" dirty="0">
                <a:latin typeface="Times New Roman"/>
                <a:cs typeface="Times New Roman"/>
              </a:rPr>
              <a:t>i suoi mondi isolati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siano molto </a:t>
            </a:r>
            <a:r>
              <a:rPr sz="1200" spc="-5" dirty="0">
                <a:latin typeface="Times New Roman"/>
                <a:cs typeface="Times New Roman"/>
              </a:rPr>
              <a:t>sfortunati perché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 privati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e dell’influenza </a:t>
            </a:r>
            <a:r>
              <a:rPr sz="1200" spc="-5" dirty="0">
                <a:latin typeface="Times New Roman"/>
                <a:cs typeface="Times New Roman"/>
              </a:rPr>
              <a:t>benefica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superumane </a:t>
            </a:r>
            <a:r>
              <a:rPr sz="1200" dirty="0">
                <a:latin typeface="Times New Roman"/>
                <a:cs typeface="Times New Roman"/>
              </a:rPr>
              <a:t>quali un </a:t>
            </a:r>
            <a:r>
              <a:rPr sz="1200" spc="-5" dirty="0">
                <a:latin typeface="Times New Roman"/>
                <a:cs typeface="Times New Roman"/>
              </a:rPr>
              <a:t>Principe Planetario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una </a:t>
            </a:r>
            <a:r>
              <a:rPr sz="1200" spc="-5" dirty="0">
                <a:latin typeface="Times New Roman"/>
                <a:cs typeface="Times New Roman"/>
              </a:rPr>
              <a:t>Figlia  Materiali. Ma </a:t>
            </a:r>
            <a:r>
              <a:rPr sz="1200" dirty="0">
                <a:latin typeface="Times New Roman"/>
                <a:cs typeface="Times New Roman"/>
              </a:rPr>
              <a:t>l’isolamento di </a:t>
            </a:r>
            <a:r>
              <a:rPr sz="1200" spc="-5" dirty="0">
                <a:latin typeface="Times New Roman"/>
                <a:cs typeface="Times New Roman"/>
              </a:rPr>
              <a:t>queste sfere </a:t>
            </a:r>
            <a:r>
              <a:rPr sz="1200" dirty="0">
                <a:latin typeface="Times New Roman"/>
                <a:cs typeface="Times New Roman"/>
              </a:rPr>
              <a:t>offre alle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razze un’opportunità </a:t>
            </a:r>
            <a:r>
              <a:rPr sz="1200" spc="-5" dirty="0">
                <a:latin typeface="Times New Roman"/>
                <a:cs typeface="Times New Roman"/>
              </a:rPr>
              <a:t>straordinaria </a:t>
            </a:r>
            <a:r>
              <a:rPr sz="1200" dirty="0">
                <a:latin typeface="Times New Roman"/>
                <a:cs typeface="Times New Roman"/>
              </a:rPr>
              <a:t>per l’esercizio della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 sviluppo di una </a:t>
            </a:r>
            <a:r>
              <a:rPr sz="1200" spc="-5" dirty="0">
                <a:latin typeface="Times New Roman"/>
                <a:cs typeface="Times New Roman"/>
              </a:rPr>
              <a:t>qualità peculiare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 nell’affidabilità cosmica, che </a:t>
            </a:r>
            <a:r>
              <a:rPr sz="1200" dirty="0">
                <a:latin typeface="Times New Roman"/>
                <a:cs typeface="Times New Roman"/>
              </a:rPr>
              <a:t>non dipende né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vista né da </a:t>
            </a:r>
            <a:r>
              <a:rPr sz="1200" spc="-5" dirty="0">
                <a:latin typeface="Times New Roman"/>
                <a:cs typeface="Times New Roman"/>
              </a:rPr>
              <a:t>alcun’altra considerazione  materiale.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accadere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dai mondi in </a:t>
            </a:r>
            <a:r>
              <a:rPr sz="1200" spc="-5" dirty="0">
                <a:latin typeface="Times New Roman"/>
                <a:cs typeface="Times New Roman"/>
              </a:rPr>
              <a:t>quarantena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conseguenza </a:t>
            </a:r>
            <a:r>
              <a:rPr sz="1200" dirty="0">
                <a:latin typeface="Times New Roman"/>
                <a:cs typeface="Times New Roman"/>
              </a:rPr>
              <a:t>di una ribellione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055" cy="28441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08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estremamente fortunate. Noi abbiamo scoperto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ascendenti si </a:t>
            </a:r>
            <a:r>
              <a:rPr sz="1200" dirty="0">
                <a:latin typeface="Times New Roman"/>
                <a:cs typeface="Times New Roman"/>
              </a:rPr>
              <a:t>vedono </a:t>
            </a:r>
            <a:r>
              <a:rPr sz="1200" spc="-5" dirty="0">
                <a:latin typeface="Times New Roman"/>
                <a:cs typeface="Times New Roman"/>
              </a:rPr>
              <a:t>affidare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numerosi incarichi </a:t>
            </a:r>
            <a:r>
              <a:rPr sz="1200" spc="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imprese cosmiche </a:t>
            </a:r>
            <a:r>
              <a:rPr sz="1200" dirty="0">
                <a:latin typeface="Times New Roman"/>
                <a:cs typeface="Times New Roman"/>
              </a:rPr>
              <a:t>nelle quali una </a:t>
            </a:r>
            <a:r>
              <a:rPr sz="1200" spc="-5" dirty="0">
                <a:latin typeface="Times New Roman"/>
                <a:cs typeface="Times New Roman"/>
              </a:rPr>
              <a:t>fede </a:t>
            </a:r>
            <a:r>
              <a:rPr sz="1200" dirty="0">
                <a:latin typeface="Times New Roman"/>
                <a:cs typeface="Times New Roman"/>
              </a:rPr>
              <a:t>senza riserve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fiducia sublime sono </a:t>
            </a:r>
            <a:r>
              <a:rPr sz="1200" spc="-5" dirty="0">
                <a:latin typeface="Times New Roman"/>
                <a:cs typeface="Times New Roman"/>
              </a:rPr>
              <a:t>essenziali </a:t>
            </a:r>
            <a:r>
              <a:rPr sz="1200" dirty="0">
                <a:latin typeface="Times New Roman"/>
                <a:cs typeface="Times New Roman"/>
              </a:rPr>
              <a:t>per la</a:t>
            </a:r>
            <a:r>
              <a:rPr sz="1200" spc="-5" dirty="0">
                <a:latin typeface="Times New Roman"/>
                <a:cs typeface="Times New Roman"/>
              </a:rPr>
              <a:t> riuscita.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47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(579.1) 50:7.2 </a:t>
            </a:r>
            <a:r>
              <a:rPr sz="1200" spc="-5" dirty="0">
                <a:latin typeface="Times New Roman"/>
                <a:cs typeface="Times New Roman"/>
              </a:rPr>
              <a:t>Su Jerusem gli ascendenti </a:t>
            </a:r>
            <a:r>
              <a:rPr sz="1200" dirty="0">
                <a:latin typeface="Times New Roman"/>
                <a:cs typeface="Times New Roman"/>
              </a:rPr>
              <a:t>provenienti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isolati occupano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settore </a:t>
            </a:r>
            <a:r>
              <a:rPr sz="1200" dirty="0">
                <a:latin typeface="Times New Roman"/>
                <a:cs typeface="Times New Roman"/>
              </a:rPr>
              <a:t>residenziale a </a:t>
            </a:r>
            <a:r>
              <a:rPr sz="1200" spc="-5" dirty="0">
                <a:latin typeface="Times New Roman"/>
                <a:cs typeface="Times New Roman"/>
              </a:rPr>
              <a:t>sé stante </a:t>
            </a:r>
            <a:r>
              <a:rPr sz="1200" dirty="0">
                <a:latin typeface="Times New Roman"/>
                <a:cs typeface="Times New Roman"/>
              </a:rPr>
              <a:t>e sono 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i="1" dirty="0">
                <a:latin typeface="Times New Roman"/>
                <a:cs typeface="Times New Roman"/>
              </a:rPr>
              <a:t>agondontari, </a:t>
            </a:r>
            <a:r>
              <a:rPr sz="1200" spc="-5" dirty="0">
                <a:latin typeface="Times New Roman"/>
                <a:cs typeface="Times New Roman"/>
              </a:rPr>
              <a:t>che significa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credere </a:t>
            </a:r>
            <a:r>
              <a:rPr sz="1200" dirty="0">
                <a:latin typeface="Times New Roman"/>
                <a:cs typeface="Times New Roman"/>
              </a:rPr>
              <a:t>senza vedere,  </a:t>
            </a:r>
            <a:r>
              <a:rPr sz="1200" spc="-5" dirty="0">
                <a:latin typeface="Times New Roman"/>
                <a:cs typeface="Times New Roman"/>
              </a:rPr>
              <a:t>perseverare </a:t>
            </a:r>
            <a:r>
              <a:rPr sz="1200" dirty="0">
                <a:latin typeface="Times New Roman"/>
                <a:cs typeface="Times New Roman"/>
              </a:rPr>
              <a:t>nell’isolamento e </a:t>
            </a:r>
            <a:r>
              <a:rPr sz="1200" spc="-5" dirty="0">
                <a:latin typeface="Times New Roman"/>
                <a:cs typeface="Times New Roman"/>
              </a:rPr>
              <a:t>trionfare su </a:t>
            </a:r>
            <a:r>
              <a:rPr sz="1200" dirty="0">
                <a:latin typeface="Times New Roman"/>
                <a:cs typeface="Times New Roman"/>
              </a:rPr>
              <a:t>difficoltà insormontabili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quando sono soli.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degli  agondontari persiste </a:t>
            </a:r>
            <a:r>
              <a:rPr sz="1200" dirty="0">
                <a:latin typeface="Times New Roman"/>
                <a:cs typeface="Times New Roman"/>
              </a:rPr>
              <a:t>per tutta </a:t>
            </a:r>
            <a:r>
              <a:rPr sz="1200" spc="-5" dirty="0">
                <a:latin typeface="Times New Roman"/>
                <a:cs typeface="Times New Roman"/>
              </a:rPr>
              <a:t>l’ascensione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traversata del Superuniverso.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scompare </a:t>
            </a:r>
            <a:r>
              <a:rPr sz="1200" dirty="0">
                <a:latin typeface="Times New Roman"/>
                <a:cs typeface="Times New Roman"/>
              </a:rPr>
              <a:t>durante il  </a:t>
            </a:r>
            <a:r>
              <a:rPr sz="1200" spc="-5" dirty="0">
                <a:latin typeface="Times New Roman"/>
                <a:cs typeface="Times New Roman"/>
              </a:rPr>
              <a:t>soggiorno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riappare prontamente al raggiungimento </a:t>
            </a:r>
            <a:r>
              <a:rPr sz="1200" dirty="0">
                <a:latin typeface="Times New Roman"/>
                <a:cs typeface="Times New Roman"/>
              </a:rPr>
              <a:t>del Paradiso e </a:t>
            </a:r>
            <a:r>
              <a:rPr sz="1200" spc="-5" dirty="0">
                <a:latin typeface="Times New Roman"/>
                <a:cs typeface="Times New Roman"/>
              </a:rPr>
              <a:t>persiste </a:t>
            </a:r>
            <a:r>
              <a:rPr sz="1200" dirty="0">
                <a:latin typeface="Times New Roman"/>
                <a:cs typeface="Times New Roman"/>
              </a:rPr>
              <a:t>definitivamente </a:t>
            </a:r>
            <a:r>
              <a:rPr sz="1200" spc="-5" dirty="0">
                <a:latin typeface="Times New Roman"/>
                <a:cs typeface="Times New Roman"/>
              </a:rPr>
              <a:t>nel Corpo della Finalità  dei </a:t>
            </a:r>
            <a:r>
              <a:rPr sz="1200" dirty="0">
                <a:latin typeface="Times New Roman"/>
                <a:cs typeface="Times New Roman"/>
              </a:rPr>
              <a:t>Mortali. </a:t>
            </a:r>
            <a:r>
              <a:rPr sz="1200" spc="-5" dirty="0">
                <a:latin typeface="Times New Roman"/>
                <a:cs typeface="Times New Roman"/>
              </a:rPr>
              <a:t>Tabamantia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i="1" dirty="0">
                <a:latin typeface="Times New Roman"/>
                <a:cs typeface="Times New Roman"/>
              </a:rPr>
              <a:t>agondontario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finalitario, essendo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sopravvissuto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delle sfere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quarantena coinvolte  nella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che è avvenuta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(579.2) 50:7.3 </a:t>
            </a:r>
            <a:r>
              <a:rPr sz="1200" spc="-10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la ricompensa segue lo sforzo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il risultato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causa.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ricompense </a:t>
            </a:r>
            <a:r>
              <a:rPr sz="1200" spc="-5" dirty="0">
                <a:latin typeface="Times New Roman"/>
                <a:cs typeface="Times New Roman"/>
              </a:rPr>
              <a:t>separano  </a:t>
            </a:r>
            <a:r>
              <a:rPr sz="1200" dirty="0">
                <a:latin typeface="Times New Roman"/>
                <a:cs typeface="Times New Roman"/>
              </a:rPr>
              <a:t>l’individuo dalla </a:t>
            </a:r>
            <a:r>
              <a:rPr sz="1200" spc="-5" dirty="0">
                <a:latin typeface="Times New Roman"/>
                <a:cs typeface="Times New Roman"/>
              </a:rPr>
              <a:t>media, forniscono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differenziale nell’esperienza delle </a:t>
            </a:r>
            <a:r>
              <a:rPr sz="1200" dirty="0">
                <a:latin typeface="Times New Roman"/>
                <a:cs typeface="Times New Roman"/>
              </a:rPr>
              <a:t>creature e </a:t>
            </a:r>
            <a:r>
              <a:rPr sz="1200" spc="-5" dirty="0">
                <a:latin typeface="Times New Roman"/>
                <a:cs typeface="Times New Roman"/>
              </a:rPr>
              <a:t>contribuiscono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versatilità dei </a:t>
            </a:r>
            <a:r>
              <a:rPr sz="1200" dirty="0">
                <a:latin typeface="Times New Roman"/>
                <a:cs typeface="Times New Roman"/>
              </a:rPr>
              <a:t>risultati ultimi  </a:t>
            </a:r>
            <a:r>
              <a:rPr sz="1200" spc="-5" dirty="0">
                <a:latin typeface="Times New Roman"/>
                <a:cs typeface="Times New Roman"/>
              </a:rPr>
              <a:t>nel corpo collettivo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(579.3) 50:7.4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Figlio Lanonandek Secondario del Corpo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Riserva.]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33715" cy="33458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51: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Gli Adami</a:t>
            </a:r>
            <a:r>
              <a:rPr sz="2200" b="1" spc="-1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Planetari</a:t>
            </a:r>
            <a:endParaRPr sz="2200">
              <a:latin typeface="Times New Roman"/>
              <a:cs typeface="Times New Roman"/>
            </a:endParaRPr>
          </a:p>
          <a:p>
            <a:pPr marL="63500" marR="69215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(580.1) 51:0.1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dispensazione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l’uomo primitivo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limite dello sviluppo evoluzionario  naturale,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risultato biologico segnala al Sovrano del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d’inviare su tale </a:t>
            </a:r>
            <a:r>
              <a:rPr sz="1200" dirty="0">
                <a:latin typeface="Times New Roman"/>
                <a:cs typeface="Times New Roman"/>
              </a:rPr>
              <a:t>mondo il secondo 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filiazione, </a:t>
            </a:r>
            <a:r>
              <a:rPr sz="1200" spc="-5" dirty="0">
                <a:latin typeface="Times New Roman"/>
                <a:cs typeface="Times New Roman"/>
              </a:rPr>
              <a:t>gli elevatori biologici. Questi Figli, perché ce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sono due di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Figlia Materiali </a:t>
            </a:r>
            <a:r>
              <a:rPr sz="1200" dirty="0">
                <a:latin typeface="Times New Roman"/>
                <a:cs typeface="Times New Roman"/>
              </a:rPr>
              <a:t>— sono di  solito </a:t>
            </a:r>
            <a:r>
              <a:rPr sz="1200" spc="-5" dirty="0">
                <a:latin typeface="Times New Roman"/>
                <a:cs typeface="Times New Roman"/>
              </a:rPr>
              <a:t>conosciuti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materiale originale </a:t>
            </a:r>
            <a:r>
              <a:rPr sz="1200" dirty="0">
                <a:latin typeface="Times New Roman"/>
                <a:cs typeface="Times New Roman"/>
              </a:rPr>
              <a:t>di Satania è Adamo, 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vanno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5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come elevatori biologici portano </a:t>
            </a:r>
            <a:r>
              <a:rPr sz="1200" dirty="0">
                <a:latin typeface="Times New Roman"/>
                <a:cs typeface="Times New Roman"/>
              </a:rPr>
              <a:t>sempre il nome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Figlio originale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ordine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straordinario.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(580.2) 51:0.2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sono il dono </a:t>
            </a:r>
            <a:r>
              <a:rPr sz="1200" spc="-5" dirty="0">
                <a:latin typeface="Times New Roman"/>
                <a:cs typeface="Times New Roman"/>
              </a:rPr>
              <a:t>materiale del 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abitati. </a:t>
            </a:r>
            <a:r>
              <a:rPr sz="1200" spc="-5" dirty="0">
                <a:latin typeface="Times New Roman"/>
                <a:cs typeface="Times New Roman"/>
              </a:rPr>
              <a:t>Essi restano sul pianeta del loro incarico assieme  al Principe Planetario </a:t>
            </a:r>
            <a:r>
              <a:rPr sz="1200" dirty="0">
                <a:latin typeface="Times New Roman"/>
                <a:cs typeface="Times New Roman"/>
              </a:rPr>
              <a:t>per tutto il </a:t>
            </a:r>
            <a:r>
              <a:rPr sz="1200" spc="-5" dirty="0">
                <a:latin typeface="Times New Roman"/>
                <a:cs typeface="Times New Roman"/>
              </a:rPr>
              <a:t>corso evoluzionario </a:t>
            </a:r>
            <a:r>
              <a:rPr sz="1200" dirty="0">
                <a:latin typeface="Times New Roman"/>
                <a:cs typeface="Times New Roman"/>
              </a:rPr>
              <a:t>di quella </a:t>
            </a:r>
            <a:r>
              <a:rPr sz="1200" spc="-5" dirty="0">
                <a:latin typeface="Times New Roman"/>
                <a:cs typeface="Times New Roman"/>
              </a:rPr>
              <a:t>sfera. Una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avventura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un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Planetario  non </a:t>
            </a:r>
            <a:r>
              <a:rPr sz="1200" spc="-5" dirty="0">
                <a:latin typeface="Times New Roman"/>
                <a:cs typeface="Times New Roman"/>
              </a:rPr>
              <a:t>presenta grandi </a:t>
            </a:r>
            <a:r>
              <a:rPr sz="1200" dirty="0">
                <a:latin typeface="Times New Roman"/>
                <a:cs typeface="Times New Roman"/>
              </a:rPr>
              <a:t>rischi, ma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apostata,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senza un </a:t>
            </a:r>
            <a:r>
              <a:rPr sz="1200" spc="-5" dirty="0">
                <a:latin typeface="Times New Roman"/>
                <a:cs typeface="Times New Roman"/>
              </a:rPr>
              <a:t>governante </a:t>
            </a:r>
            <a:r>
              <a:rPr sz="1200" dirty="0">
                <a:latin typeface="Times New Roman"/>
                <a:cs typeface="Times New Roman"/>
              </a:rPr>
              <a:t>spirituale e privo di </a:t>
            </a:r>
            <a:r>
              <a:rPr sz="1200" spc="-5" dirty="0">
                <a:latin typeface="Times New Roman"/>
                <a:cs typeface="Times New Roman"/>
              </a:rPr>
              <a:t>comunicazioni  interplanetarie, </a:t>
            </a:r>
            <a:r>
              <a:rPr sz="1200" dirty="0">
                <a:latin typeface="Times New Roman"/>
                <a:cs typeface="Times New Roman"/>
              </a:rPr>
              <a:t>una simile missione è piena di </a:t>
            </a:r>
            <a:r>
              <a:rPr sz="1200" spc="-5" dirty="0">
                <a:latin typeface="Times New Roman"/>
                <a:cs typeface="Times New Roman"/>
              </a:rPr>
              <a:t>gravi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pericoli.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28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(580.3) 51:0.3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possiate sperare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l’intera opera di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e di altri </a:t>
            </a:r>
            <a:r>
              <a:rPr sz="1200" spc="-5" dirty="0">
                <a:latin typeface="Times New Roman"/>
                <a:cs typeface="Times New Roman"/>
              </a:rPr>
              <a:t>sistemi,  altri fascicoli </a:t>
            </a:r>
            <a:r>
              <a:rPr sz="1200" dirty="0">
                <a:latin typeface="Times New Roman"/>
                <a:cs typeface="Times New Roman"/>
              </a:rPr>
              <a:t>descrivono più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la vita e le </a:t>
            </a:r>
            <a:r>
              <a:rPr sz="1200" spc="-5" dirty="0">
                <a:latin typeface="Times New Roman"/>
                <a:cs typeface="Times New Roman"/>
              </a:rPr>
              <a:t>esperienze dell’interessante </a:t>
            </a:r>
            <a:r>
              <a:rPr sz="1200" dirty="0">
                <a:latin typeface="Times New Roman"/>
                <a:cs typeface="Times New Roman"/>
              </a:rPr>
              <a:t>coppia, </a:t>
            </a:r>
            <a:r>
              <a:rPr sz="1200" spc="-5" dirty="0">
                <a:latin typeface="Times New Roman"/>
                <a:cs typeface="Times New Roman"/>
              </a:rPr>
              <a:t>Adamo ed Eva,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venne </a:t>
            </a:r>
            <a:r>
              <a:rPr sz="1200" dirty="0">
                <a:latin typeface="Times New Roman"/>
                <a:cs typeface="Times New Roman"/>
              </a:rPr>
              <a:t>dal corpo  </a:t>
            </a:r>
            <a:r>
              <a:rPr sz="1200" spc="-5" dirty="0">
                <a:latin typeface="Times New Roman"/>
                <a:cs typeface="Times New Roman"/>
              </a:rPr>
              <a:t>degli elevatori biologici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elevare </a:t>
            </a:r>
            <a:r>
              <a:rPr sz="1200" dirty="0">
                <a:latin typeface="Times New Roman"/>
                <a:cs typeface="Times New Roman"/>
              </a:rPr>
              <a:t>le razze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dei piani </a:t>
            </a:r>
            <a:r>
              <a:rPr sz="1200" spc="-5" dirty="0">
                <a:latin typeface="Times New Roman"/>
                <a:cs typeface="Times New Roman"/>
              </a:rPr>
              <a:t>ideali per </a:t>
            </a:r>
            <a:r>
              <a:rPr sz="1200" dirty="0">
                <a:latin typeface="Times New Roman"/>
                <a:cs typeface="Times New Roman"/>
              </a:rPr>
              <a:t>migliorare le  vostre razze </a:t>
            </a:r>
            <a:r>
              <a:rPr sz="1200" spc="-5" dirty="0">
                <a:latin typeface="Times New Roman"/>
                <a:cs typeface="Times New Roman"/>
              </a:rPr>
              <a:t>native, </a:t>
            </a:r>
            <a:r>
              <a:rPr sz="1200" dirty="0">
                <a:latin typeface="Times New Roman"/>
                <a:cs typeface="Times New Roman"/>
              </a:rPr>
              <a:t>tuttavia 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Adamo non fu </a:t>
            </a:r>
            <a:r>
              <a:rPr sz="1200" spc="-5" dirty="0">
                <a:latin typeface="Times New Roman"/>
                <a:cs typeface="Times New Roman"/>
              </a:rPr>
              <a:t>compiuta invano. Urantia </a:t>
            </a:r>
            <a:r>
              <a:rPr sz="1200" dirty="0">
                <a:latin typeface="Times New Roman"/>
                <a:cs typeface="Times New Roman"/>
              </a:rPr>
              <a:t>ha tratto un immenso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dal dono di 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</a:t>
            </a:r>
            <a:r>
              <a:rPr sz="1200" dirty="0">
                <a:latin typeface="Times New Roman"/>
                <a:cs typeface="Times New Roman"/>
              </a:rPr>
              <a:t>e tra i loro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consigli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considerata </a:t>
            </a:r>
            <a:r>
              <a:rPr sz="1200" dirty="0">
                <a:latin typeface="Times New Roman"/>
                <a:cs typeface="Times New Roman"/>
              </a:rPr>
              <a:t>una sconfitta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10855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Origine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natura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dei Figli Materiali di Dio</a:t>
            </a:r>
            <a:endParaRPr sz="1600">
              <a:latin typeface="Times New Roman"/>
              <a:cs typeface="Times New Roman"/>
            </a:endParaRPr>
          </a:p>
          <a:p>
            <a:pPr marL="76200" marR="2089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(580.4) 51:1.1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materiali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sessuati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progenie del Figlio Creatore.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non partecipa 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produzione di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che sono destinati </a:t>
            </a:r>
            <a:r>
              <a:rPr sz="1200" spc="-5" dirty="0">
                <a:latin typeface="Times New Roman"/>
                <a:cs typeface="Times New Roman"/>
              </a:rPr>
              <a:t>ad operare come elevatori fisici sui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(580.5) 51:1.2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materiale di filiazione non è </a:t>
            </a:r>
            <a:r>
              <a:rPr sz="1200" spc="-5" dirty="0">
                <a:latin typeface="Times New Roman"/>
                <a:cs typeface="Times New Roman"/>
              </a:rPr>
              <a:t>uniforme </a:t>
            </a:r>
            <a:r>
              <a:rPr sz="1200" dirty="0">
                <a:latin typeface="Times New Roman"/>
                <a:cs typeface="Times New Roman"/>
              </a:rPr>
              <a:t>in tutto l’Universo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produce </a:t>
            </a:r>
            <a:r>
              <a:rPr sz="1200" dirty="0">
                <a:latin typeface="Times New Roman"/>
                <a:cs typeface="Times New Roman"/>
              </a:rPr>
              <a:t>soltanto una coppia  di questi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locale. Tali </a:t>
            </a:r>
            <a:r>
              <a:rPr sz="1200" dirty="0">
                <a:latin typeface="Times New Roman"/>
                <a:cs typeface="Times New Roman"/>
              </a:rPr>
              <a:t>coppie </a:t>
            </a:r>
            <a:r>
              <a:rPr sz="1200" spc="-5" dirty="0">
                <a:latin typeface="Times New Roman"/>
                <a:cs typeface="Times New Roman"/>
              </a:rPr>
              <a:t>originali </a:t>
            </a:r>
            <a:r>
              <a:rPr sz="1200" dirty="0">
                <a:latin typeface="Times New Roman"/>
                <a:cs typeface="Times New Roman"/>
              </a:rPr>
              <a:t>sono di </a:t>
            </a:r>
            <a:r>
              <a:rPr sz="1200" spc="-5" dirty="0">
                <a:latin typeface="Times New Roman"/>
                <a:cs typeface="Times New Roman"/>
              </a:rPr>
              <a:t>natura diversa, essendo </a:t>
            </a:r>
            <a:r>
              <a:rPr sz="1200" dirty="0">
                <a:latin typeface="Times New Roman"/>
                <a:cs typeface="Times New Roman"/>
              </a:rPr>
              <a:t>armonizzate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modello di </a:t>
            </a:r>
            <a:r>
              <a:rPr sz="1200" spc="-5" dirty="0">
                <a:latin typeface="Times New Roman"/>
                <a:cs typeface="Times New Roman"/>
              </a:rPr>
              <a:t>vita dei 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rispettivi </a:t>
            </a:r>
            <a:r>
              <a:rPr sz="1200" dirty="0">
                <a:latin typeface="Times New Roman"/>
                <a:cs typeface="Times New Roman"/>
              </a:rPr>
              <a:t>sistemi.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provvedimento necessario perché </a:t>
            </a:r>
            <a:r>
              <a:rPr sz="1200" dirty="0">
                <a:latin typeface="Times New Roman"/>
                <a:cs typeface="Times New Roman"/>
              </a:rPr>
              <a:t>altrimenti il potenziale </a:t>
            </a:r>
            <a:r>
              <a:rPr sz="1200" spc="-5" dirty="0">
                <a:latin typeface="Times New Roman"/>
                <a:cs typeface="Times New Roman"/>
              </a:rPr>
              <a:t>riproduttivo degli Adami sarebbe  </a:t>
            </a:r>
            <a:r>
              <a:rPr sz="1200" dirty="0">
                <a:latin typeface="Times New Roman"/>
                <a:cs typeface="Times New Roman"/>
              </a:rPr>
              <a:t>funzionalmente </a:t>
            </a:r>
            <a:r>
              <a:rPr sz="1200" spc="-5" dirty="0">
                <a:latin typeface="Times New Roman"/>
                <a:cs typeface="Times New Roman"/>
              </a:rPr>
              <a:t>incompatibile con quello degli esseri mortali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qualsiasi sistema specifico. L’Adamo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l’Eva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vennero </a:t>
            </a:r>
            <a:r>
              <a:rPr sz="1200" spc="-5" dirty="0">
                <a:latin typeface="Times New Roman"/>
                <a:cs typeface="Times New Roman"/>
              </a:rPr>
              <a:t>su Urantia discendevano </a:t>
            </a:r>
            <a:r>
              <a:rPr sz="1200" dirty="0">
                <a:latin typeface="Times New Roman"/>
                <a:cs typeface="Times New Roman"/>
              </a:rPr>
              <a:t>dalla coppia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69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(580.6) 51:1.3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statura </a:t>
            </a:r>
            <a:r>
              <a:rPr sz="1200" spc="-5" dirty="0">
                <a:latin typeface="Times New Roman"/>
                <a:cs typeface="Times New Roman"/>
              </a:rPr>
              <a:t>dei Figli Materiali varia </a:t>
            </a:r>
            <a:r>
              <a:rPr sz="1200" dirty="0">
                <a:latin typeface="Times New Roman"/>
                <a:cs typeface="Times New Roman"/>
              </a:rPr>
              <a:t>dai due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e cinquanta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spc="5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metri </a:t>
            </a:r>
            <a:r>
              <a:rPr sz="1200" dirty="0">
                <a:latin typeface="Times New Roman"/>
                <a:cs typeface="Times New Roman"/>
              </a:rPr>
              <a:t>ed i loro corpi brillano di una luminosità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luce  </a:t>
            </a:r>
            <a:r>
              <a:rPr sz="1200" spc="-5" dirty="0">
                <a:latin typeface="Times New Roman"/>
                <a:cs typeface="Times New Roman"/>
              </a:rPr>
              <a:t>radiante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tonalità </a:t>
            </a:r>
            <a:r>
              <a:rPr sz="1200" dirty="0">
                <a:latin typeface="Times New Roman"/>
                <a:cs typeface="Times New Roman"/>
              </a:rPr>
              <a:t>violetta. </a:t>
            </a:r>
            <a:r>
              <a:rPr sz="1200" spc="-5" dirty="0">
                <a:latin typeface="Times New Roman"/>
                <a:cs typeface="Times New Roman"/>
              </a:rPr>
              <a:t>Anche se circola </a:t>
            </a:r>
            <a:r>
              <a:rPr sz="1200" dirty="0">
                <a:latin typeface="Times New Roman"/>
                <a:cs typeface="Times New Roman"/>
              </a:rPr>
              <a:t>sangue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corpi </a:t>
            </a:r>
            <a:r>
              <a:rPr sz="1200" spc="-5" dirty="0">
                <a:latin typeface="Times New Roman"/>
                <a:cs typeface="Times New Roman"/>
              </a:rPr>
              <a:t>materiali,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 tempo stesso sovraccarichi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saturi </a:t>
            </a:r>
            <a:r>
              <a:rPr sz="1200" dirty="0">
                <a:latin typeface="Times New Roman"/>
                <a:cs typeface="Times New Roman"/>
              </a:rPr>
              <a:t>di luce </a:t>
            </a:r>
            <a:r>
              <a:rPr sz="1200" spc="-5" dirty="0">
                <a:latin typeface="Times New Roman"/>
                <a:cs typeface="Times New Roman"/>
              </a:rPr>
              <a:t>celeste. Questi Figli Materiali (gli Adami) </a:t>
            </a:r>
            <a:r>
              <a:rPr sz="1200" dirty="0">
                <a:latin typeface="Times New Roman"/>
                <a:cs typeface="Times New Roman"/>
              </a:rPr>
              <a:t>e queste </a:t>
            </a:r>
            <a:r>
              <a:rPr sz="1200" spc="-5" dirty="0">
                <a:latin typeface="Times New Roman"/>
                <a:cs typeface="Times New Roman"/>
              </a:rPr>
              <a:t>Figlie Materiali (le Eve)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uguali </a:t>
            </a:r>
            <a:r>
              <a:rPr sz="1200" spc="10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loro,  </a:t>
            </a:r>
            <a:r>
              <a:rPr sz="1200" spc="-5" dirty="0">
                <a:latin typeface="Times New Roman"/>
                <a:cs typeface="Times New Roman"/>
              </a:rPr>
              <a:t>salvo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natura riproduttiva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doti </a:t>
            </a:r>
            <a:r>
              <a:rPr sz="1200" spc="-5" dirty="0">
                <a:latin typeface="Times New Roman"/>
                <a:cs typeface="Times New Roman"/>
              </a:rPr>
              <a:t>chimiche. Essi </a:t>
            </a:r>
            <a:r>
              <a:rPr sz="1200" dirty="0">
                <a:latin typeface="Times New Roman"/>
                <a:cs typeface="Times New Roman"/>
              </a:rPr>
              <a:t>sono uguali ma </a:t>
            </a:r>
            <a:r>
              <a:rPr sz="1200" spc="-5" dirty="0">
                <a:latin typeface="Times New Roman"/>
                <a:cs typeface="Times New Roman"/>
              </a:rPr>
              <a:t>differenziati, </a:t>
            </a:r>
            <a:r>
              <a:rPr sz="1200" dirty="0">
                <a:latin typeface="Times New Roman"/>
                <a:cs typeface="Times New Roman"/>
              </a:rPr>
              <a:t>maschio e </a:t>
            </a:r>
            <a:r>
              <a:rPr sz="1200" spc="-5" dirty="0">
                <a:latin typeface="Times New Roman"/>
                <a:cs typeface="Times New Roman"/>
              </a:rPr>
              <a:t>femmina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perciò  complementari </a:t>
            </a:r>
            <a:r>
              <a:rPr sz="1200" dirty="0">
                <a:latin typeface="Times New Roman"/>
                <a:cs typeface="Times New Roman"/>
              </a:rPr>
              <a:t>— e 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servire in quasi tutti </a:t>
            </a:r>
            <a:r>
              <a:rPr sz="1200" spc="-5" dirty="0">
                <a:latin typeface="Times New Roman"/>
                <a:cs typeface="Times New Roman"/>
              </a:rPr>
              <a:t>gli incarichi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coppia.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63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(581.1) 51:1.4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 beneficiano </a:t>
            </a:r>
            <a:r>
              <a:rPr sz="1200" dirty="0">
                <a:latin typeface="Times New Roman"/>
                <a:cs typeface="Times New Roman"/>
              </a:rPr>
              <a:t>di una duplice nutrizione.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realmente </a:t>
            </a:r>
            <a:r>
              <a:rPr sz="1200" dirty="0">
                <a:latin typeface="Times New Roman"/>
                <a:cs typeface="Times New Roman"/>
              </a:rPr>
              <a:t>duali in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costituzione, </a:t>
            </a:r>
            <a:r>
              <a:rPr sz="1200" spc="-5" dirty="0">
                <a:latin typeface="Times New Roman"/>
                <a:cs typeface="Times New Roman"/>
              </a:rPr>
              <a:t>perché  consumano energia materializzata come gli esseri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del regno,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loro esistenza immortale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mantenuta  </a:t>
            </a:r>
            <a:r>
              <a:rPr sz="1200" spc="-5" dirty="0">
                <a:latin typeface="Times New Roman"/>
                <a:cs typeface="Times New Roman"/>
              </a:rPr>
              <a:t>dall’assorbimento diretto ed automatico </a:t>
            </a:r>
            <a:r>
              <a:rPr sz="1200" dirty="0">
                <a:latin typeface="Times New Roman"/>
                <a:cs typeface="Times New Roman"/>
              </a:rPr>
              <a:t>di certe </a:t>
            </a:r>
            <a:r>
              <a:rPr sz="1200" spc="-5" dirty="0">
                <a:latin typeface="Times New Roman"/>
                <a:cs typeface="Times New Roman"/>
              </a:rPr>
              <a:t>energie cosmiche </a:t>
            </a:r>
            <a:r>
              <a:rPr sz="1200" dirty="0">
                <a:latin typeface="Times New Roman"/>
                <a:cs typeface="Times New Roman"/>
              </a:rPr>
              <a:t>sostentatrici. </a:t>
            </a:r>
            <a:r>
              <a:rPr sz="1200" spc="-5" dirty="0">
                <a:latin typeface="Times New Roman"/>
                <a:cs typeface="Times New Roman"/>
              </a:rPr>
              <a:t>Se falliscono </a:t>
            </a:r>
            <a:r>
              <a:rPr sz="1200" dirty="0">
                <a:latin typeface="Times New Roman"/>
                <a:cs typeface="Times New Roman"/>
              </a:rPr>
              <a:t>in una missione loro </a:t>
            </a:r>
            <a:r>
              <a:rPr sz="1200" spc="-5" dirty="0">
                <a:latin typeface="Times New Roman"/>
                <a:cs typeface="Times New Roman"/>
              </a:rPr>
              <a:t>affidata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  <a:p>
            <a:pPr marL="76200" marR="8890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ribellano coscientemente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deliberatamente, quest’ordine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viene isolato, </a:t>
            </a:r>
            <a:r>
              <a:rPr sz="1200" spc="-5" dirty="0">
                <a:latin typeface="Times New Roman"/>
                <a:cs typeface="Times New Roman"/>
              </a:rPr>
              <a:t>staccato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luce e  vita </a:t>
            </a:r>
            <a:r>
              <a:rPr sz="1200" spc="-5" dirty="0">
                <a:latin typeface="Times New Roman"/>
                <a:cs typeface="Times New Roman"/>
              </a:rPr>
              <a:t>dell’Universo. A </a:t>
            </a:r>
            <a:r>
              <a:rPr sz="1200" dirty="0">
                <a:latin typeface="Times New Roman"/>
                <a:cs typeface="Times New Roman"/>
              </a:rPr>
              <a:t>questo punto </a:t>
            </a:r>
            <a:r>
              <a:rPr sz="1200" spc="-5" dirty="0">
                <a:latin typeface="Times New Roman"/>
                <a:cs typeface="Times New Roman"/>
              </a:rPr>
              <a:t>essi divengono praticamente esseri </a:t>
            </a:r>
            <a:r>
              <a:rPr sz="1200" dirty="0">
                <a:latin typeface="Times New Roman"/>
                <a:cs typeface="Times New Roman"/>
              </a:rPr>
              <a:t>materiali,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materiale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399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32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0797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mondo del loro </a:t>
            </a:r>
            <a:r>
              <a:rPr sz="1200" spc="-5" dirty="0">
                <a:latin typeface="Times New Roman"/>
                <a:cs typeface="Times New Roman"/>
              </a:rPr>
              <a:t>incarico ed obbligati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sottoporsi al giudizio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magistrati dell’Universo.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 infine porrà </a:t>
            </a:r>
            <a:r>
              <a:rPr sz="1200" dirty="0">
                <a:latin typeface="Times New Roman"/>
                <a:cs typeface="Times New Roman"/>
              </a:rPr>
              <a:t>termine  </a:t>
            </a:r>
            <a:r>
              <a:rPr sz="1200" spc="-5" dirty="0">
                <a:latin typeface="Times New Roman"/>
                <a:cs typeface="Times New Roman"/>
              </a:rPr>
              <a:t>alla carriera planetaria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sfortunati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poco saggi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Figlia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3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(581.2) 51:1.5 </a:t>
            </a:r>
            <a:r>
              <a:rPr sz="1200" spc="-5" dirty="0">
                <a:latin typeface="Times New Roman"/>
                <a:cs typeface="Times New Roman"/>
              </a:rPr>
              <a:t>Un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un’Eva originali,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creati direttamente, sono immortali </a:t>
            </a:r>
            <a:r>
              <a:rPr sz="1200" dirty="0">
                <a:latin typeface="Times New Roman"/>
                <a:cs typeface="Times New Roman"/>
              </a:rPr>
              <a:t>per dotazione </a:t>
            </a:r>
            <a:r>
              <a:rPr sz="1200" spc="-5" dirty="0">
                <a:latin typeface="Times New Roman"/>
                <a:cs typeface="Times New Roman"/>
              </a:rPr>
              <a:t>innata come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altri  ordini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dell’Universo locale,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una diminuzione </a:t>
            </a:r>
            <a:r>
              <a:rPr sz="1200" spc="-5" dirty="0">
                <a:latin typeface="Times New Roman"/>
                <a:cs typeface="Times New Roman"/>
              </a:rPr>
              <a:t>del potenziale </a:t>
            </a:r>
            <a:r>
              <a:rPr sz="1200" dirty="0">
                <a:latin typeface="Times New Roman"/>
                <a:cs typeface="Times New Roman"/>
              </a:rPr>
              <a:t>d’immortalità caratterizza 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loro figlie.  Questa coppia originale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dirty="0">
                <a:latin typeface="Times New Roman"/>
                <a:cs typeface="Times New Roman"/>
              </a:rPr>
              <a:t>l’immortalità incondizionata </a:t>
            </a:r>
            <a:r>
              <a:rPr sz="1200" spc="-5" dirty="0">
                <a:latin typeface="Times New Roman"/>
                <a:cs typeface="Times New Roman"/>
              </a:rPr>
              <a:t>ai loro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procreati.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progenie </a:t>
            </a:r>
            <a:r>
              <a:rPr sz="1200" spc="5" dirty="0">
                <a:latin typeface="Times New Roman"/>
                <a:cs typeface="Times New Roman"/>
              </a:rPr>
              <a:t>dipende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continuità della </a:t>
            </a:r>
            <a:r>
              <a:rPr sz="1200" dirty="0">
                <a:latin typeface="Times New Roman"/>
                <a:cs typeface="Times New Roman"/>
              </a:rPr>
              <a:t>vita da </a:t>
            </a:r>
            <a:r>
              <a:rPr sz="1200" spc="-5" dirty="0">
                <a:latin typeface="Times New Roman"/>
                <a:cs typeface="Times New Roman"/>
              </a:rPr>
              <a:t>un’ininterrotta </a:t>
            </a:r>
            <a:r>
              <a:rPr sz="1200" dirty="0">
                <a:latin typeface="Times New Roman"/>
                <a:cs typeface="Times New Roman"/>
              </a:rPr>
              <a:t>sincronia intellettuale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mentale 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Dall’origine del  sistema </a:t>
            </a:r>
            <a:r>
              <a:rPr sz="1200" dirty="0">
                <a:latin typeface="Times New Roman"/>
                <a:cs typeface="Times New Roman"/>
              </a:rPr>
              <a:t>di Satania sono </a:t>
            </a:r>
            <a:r>
              <a:rPr sz="1200" spc="-5" dirty="0">
                <a:latin typeface="Times New Roman"/>
                <a:cs typeface="Times New Roman"/>
              </a:rPr>
              <a:t>stati perduti tredici Adami Planetari </a:t>
            </a:r>
            <a:r>
              <a:rPr sz="1200" dirty="0">
                <a:latin typeface="Times New Roman"/>
                <a:cs typeface="Times New Roman"/>
              </a:rPr>
              <a:t>per ribellione e </a:t>
            </a:r>
            <a:r>
              <a:rPr sz="1200" spc="-5" dirty="0">
                <a:latin typeface="Times New Roman"/>
                <a:cs typeface="Times New Roman"/>
              </a:rPr>
              <a:t>per errore, </a:t>
            </a:r>
            <a:r>
              <a:rPr sz="1200" dirty="0">
                <a:latin typeface="Times New Roman"/>
                <a:cs typeface="Times New Roman"/>
              </a:rPr>
              <a:t>e 681.204 in posti di </a:t>
            </a:r>
            <a:r>
              <a:rPr sz="1200" spc="-5" dirty="0">
                <a:latin typeface="Times New Roman"/>
                <a:cs typeface="Times New Roman"/>
              </a:rPr>
              <a:t>fiducia </a:t>
            </a:r>
            <a:r>
              <a:rPr sz="1200" dirty="0">
                <a:latin typeface="Times New Roman"/>
                <a:cs typeface="Times New Roman"/>
              </a:rPr>
              <a:t>subordinati.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queste defezioni </a:t>
            </a:r>
            <a:r>
              <a:rPr sz="1200" spc="-5" dirty="0">
                <a:latin typeface="Times New Roman"/>
                <a:cs typeface="Times New Roman"/>
              </a:rPr>
              <a:t>avvenne al tempo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(581.3) 51:1.6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vivono come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permanenti sulle </a:t>
            </a:r>
            <a:r>
              <a:rPr sz="1200" spc="-5" dirty="0">
                <a:latin typeface="Times New Roman"/>
                <a:cs typeface="Times New Roman"/>
              </a:rPr>
              <a:t>capitali del sistema, 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scendono in missione </a:t>
            </a:r>
            <a:r>
              <a:rPr sz="1200" spc="-5" dirty="0">
                <a:latin typeface="Times New Roman"/>
                <a:cs typeface="Times New Roman"/>
              </a:rPr>
              <a:t>sui pianeti  evoluzionari,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posseggono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5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stessi servizi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acquisiscono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capacità esperienziale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abitati </a:t>
            </a:r>
            <a:r>
              <a:rPr sz="1200" dirty="0">
                <a:latin typeface="Times New Roman"/>
                <a:cs typeface="Times New Roman"/>
              </a:rPr>
              <a:t>da un Aggiustatore e </a:t>
            </a:r>
            <a:r>
              <a:rPr sz="1200" spc="-5" dirty="0">
                <a:latin typeface="Times New Roman"/>
                <a:cs typeface="Times New Roman"/>
              </a:rPr>
              <a:t>per iniziare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d’ascensione al Paradiso. Questi </a:t>
            </a:r>
            <a:r>
              <a:rPr sz="1200" dirty="0">
                <a:latin typeface="Times New Roman"/>
                <a:cs typeface="Times New Roman"/>
              </a:rPr>
              <a:t>esseri unici e  </a:t>
            </a:r>
            <a:r>
              <a:rPr sz="1200" spc="-5" dirty="0">
                <a:latin typeface="Times New Roman"/>
                <a:cs typeface="Times New Roman"/>
              </a:rPr>
              <a:t>meravigliosamente </a:t>
            </a:r>
            <a:r>
              <a:rPr sz="1200" dirty="0">
                <a:latin typeface="Times New Roman"/>
                <a:cs typeface="Times New Roman"/>
              </a:rPr>
              <a:t>utili sono </a:t>
            </a:r>
            <a:r>
              <a:rPr sz="1200" spc="-5" dirty="0">
                <a:latin typeface="Times New Roman"/>
                <a:cs typeface="Times New Roman"/>
              </a:rPr>
              <a:t>gli anelli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congiunzione tra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fisico </a:t>
            </a:r>
            <a:r>
              <a:rPr sz="1200" dirty="0">
                <a:latin typeface="Times New Roman"/>
                <a:cs typeface="Times New Roman"/>
              </a:rPr>
              <a:t>e quello </a:t>
            </a:r>
            <a:r>
              <a:rPr sz="1200" spc="-5" dirty="0">
                <a:latin typeface="Times New Roman"/>
                <a:cs typeface="Times New Roman"/>
              </a:rPr>
              <a:t>spirituale.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concentrati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del  sistema,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riproducono e </a:t>
            </a:r>
            <a:r>
              <a:rPr sz="1200" spc="-5" dirty="0">
                <a:latin typeface="Times New Roman"/>
                <a:cs typeface="Times New Roman"/>
              </a:rPr>
              <a:t>continuano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-5" dirty="0">
                <a:latin typeface="Times New Roman"/>
                <a:cs typeface="Times New Roman"/>
              </a:rPr>
              <a:t>come cittadini materiali del 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dove sono </a:t>
            </a:r>
            <a:r>
              <a:rPr sz="1200" spc="-5" dirty="0">
                <a:latin typeface="Times New Roman"/>
                <a:cs typeface="Times New Roman"/>
              </a:rPr>
              <a:t>inviati ai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81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(581.4) 51:1.7 </a:t>
            </a:r>
            <a:r>
              <a:rPr sz="1200" spc="-5" dirty="0">
                <a:latin typeface="Times New Roman"/>
                <a:cs typeface="Times New Roman"/>
              </a:rPr>
              <a:t>Diversamente dagli altri Figli creati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servono sui pianeti, </a:t>
            </a:r>
            <a:r>
              <a:rPr sz="1200" dirty="0">
                <a:latin typeface="Times New Roman"/>
                <a:cs typeface="Times New Roman"/>
              </a:rPr>
              <a:t>l’ordine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filiazione non è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sua natura </a:t>
            </a:r>
            <a:r>
              <a:rPr sz="1200" spc="-5" dirty="0">
                <a:latin typeface="Times New Roman"/>
                <a:cs typeface="Times New Roman"/>
              </a:rPr>
              <a:t>invisibile  alle creature materiali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gli abitanti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Questi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possono essere </a:t>
            </a:r>
            <a:r>
              <a:rPr sz="1200" dirty="0">
                <a:latin typeface="Times New Roman"/>
                <a:cs typeface="Times New Roman"/>
              </a:rPr>
              <a:t>visti e compresi, e possono a loro </a:t>
            </a:r>
            <a:r>
              <a:rPr sz="1200" spc="5" dirty="0">
                <a:latin typeface="Times New Roman"/>
                <a:cs typeface="Times New Roman"/>
              </a:rPr>
              <a:t>volta  </a:t>
            </a:r>
            <a:r>
              <a:rPr sz="1200" spc="-5" dirty="0">
                <a:latin typeface="Times New Roman"/>
                <a:cs typeface="Times New Roman"/>
              </a:rPr>
              <a:t>mescolarsi </a:t>
            </a:r>
            <a:r>
              <a:rPr sz="1200" dirty="0">
                <a:latin typeface="Times New Roman"/>
                <a:cs typeface="Times New Roman"/>
              </a:rPr>
              <a:t>effettivamente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del </a:t>
            </a:r>
            <a:r>
              <a:rPr sz="1200" dirty="0">
                <a:latin typeface="Times New Roman"/>
                <a:cs typeface="Times New Roman"/>
              </a:rPr>
              <a:t>tempo; e </a:t>
            </a:r>
            <a:r>
              <a:rPr sz="1200" spc="-5" dirty="0">
                <a:latin typeface="Times New Roman"/>
                <a:cs typeface="Times New Roman"/>
              </a:rPr>
              <a:t>potrebbero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procreare con </a:t>
            </a:r>
            <a:r>
              <a:rPr sz="1200" dirty="0">
                <a:latin typeface="Times New Roman"/>
                <a:cs typeface="Times New Roman"/>
              </a:rPr>
              <a:t>loro, sebbene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ruolo di </a:t>
            </a:r>
            <a:r>
              <a:rPr sz="1200" spc="-5" dirty="0">
                <a:latin typeface="Times New Roman"/>
                <a:cs typeface="Times New Roman"/>
              </a:rPr>
              <a:t>elevazione  biologica </a:t>
            </a:r>
            <a:r>
              <a:rPr sz="1200" dirty="0">
                <a:latin typeface="Times New Roman"/>
                <a:cs typeface="Times New Roman"/>
              </a:rPr>
              <a:t>spetti di solito alla </a:t>
            </a:r>
            <a:r>
              <a:rPr sz="1200" spc="-5" dirty="0">
                <a:latin typeface="Times New Roman"/>
                <a:cs typeface="Times New Roman"/>
              </a:rPr>
              <a:t>progenie degli </a:t>
            </a:r>
            <a:r>
              <a:rPr sz="1200" dirty="0">
                <a:latin typeface="Times New Roman"/>
                <a:cs typeface="Times New Roman"/>
              </a:rPr>
              <a:t>Adami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501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(581.5) 51:1.8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10" dirty="0">
                <a:latin typeface="Times New Roman"/>
                <a:cs typeface="Times New Roman"/>
              </a:rPr>
              <a:t>figli </a:t>
            </a:r>
            <a:r>
              <a:rPr sz="1200" spc="-5" dirty="0">
                <a:latin typeface="Times New Roman"/>
                <a:cs typeface="Times New Roman"/>
              </a:rPr>
              <a:t>leali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un’Eva sono immortali,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5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Materiali  procreati </a:t>
            </a:r>
            <a:r>
              <a:rPr sz="1200" dirty="0">
                <a:latin typeface="Times New Roman"/>
                <a:cs typeface="Times New Roman"/>
              </a:rPr>
              <a:t>dopo il loro </a:t>
            </a:r>
            <a:r>
              <a:rPr sz="1200" spc="-5" dirty="0">
                <a:latin typeface="Times New Roman"/>
                <a:cs typeface="Times New Roman"/>
              </a:rPr>
              <a:t>arrivo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evoluzionario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altrettanto </a:t>
            </a:r>
            <a:r>
              <a:rPr sz="1200" dirty="0">
                <a:latin typeface="Times New Roman"/>
                <a:cs typeface="Times New Roman"/>
              </a:rPr>
              <a:t>immuni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naturale. Quando questi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Figli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08761"/>
            <a:ext cx="4367530" cy="4071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TITOLI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E</a:t>
            </a:r>
            <a:r>
              <a:rPr sz="2200" b="1" spc="-12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AUTORI</a:t>
            </a:r>
            <a:endParaRPr sz="2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340"/>
              </a:spcBef>
            </a:pPr>
            <a:r>
              <a:rPr sz="14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PARTE </a:t>
            </a:r>
            <a:r>
              <a:rPr sz="1400" b="1" dirty="0">
                <a:solidFill>
                  <a:srgbClr val="1F487C"/>
                </a:solidFill>
                <a:latin typeface="Times New Roman"/>
                <a:cs typeface="Times New Roman"/>
              </a:rPr>
              <a:t>II. </a:t>
            </a:r>
            <a:r>
              <a:rPr sz="14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L’Universo</a:t>
            </a:r>
            <a:r>
              <a:rPr sz="14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4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Locale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1400"/>
              </a:lnSpc>
              <a:spcBef>
                <a:spcPts val="1315"/>
              </a:spcBef>
            </a:pPr>
            <a:r>
              <a:rPr sz="1200" b="1" spc="-5" dirty="0">
                <a:latin typeface="Times New Roman"/>
                <a:cs typeface="Times New Roman"/>
              </a:rPr>
              <a:t>Fascicolo </a:t>
            </a:r>
            <a:r>
              <a:rPr sz="1200" b="1" dirty="0">
                <a:latin typeface="Times New Roman"/>
                <a:cs typeface="Times New Roman"/>
              </a:rPr>
              <a:t>. </a:t>
            </a:r>
            <a:r>
              <a:rPr sz="1200" b="1" spc="-5" dirty="0">
                <a:latin typeface="Times New Roman"/>
                <a:cs typeface="Times New Roman"/>
              </a:rPr>
              <a:t>I </a:t>
            </a:r>
            <a:r>
              <a:rPr sz="1200" b="1" dirty="0">
                <a:latin typeface="Times New Roman"/>
                <a:cs typeface="Times New Roman"/>
              </a:rPr>
              <a:t>Titoli </a:t>
            </a:r>
            <a:r>
              <a:rPr sz="1200" b="1" spc="-5" dirty="0">
                <a:latin typeface="Times New Roman"/>
                <a:cs typeface="Times New Roman"/>
              </a:rPr>
              <a:t>dei Fascicoli </a:t>
            </a:r>
            <a:r>
              <a:rPr sz="1200" b="1" dirty="0">
                <a:latin typeface="Times New Roman"/>
                <a:cs typeface="Times New Roman"/>
              </a:rPr>
              <a:t>.</a:t>
            </a:r>
            <a:r>
              <a:rPr sz="1200" b="1" spc="20" dirty="0">
                <a:latin typeface="Times New Roman"/>
                <a:cs typeface="Times New Roman"/>
              </a:rPr>
              <a:t> </a:t>
            </a:r>
            <a:r>
              <a:rPr sz="1200" b="1" spc="-5" dirty="0">
                <a:latin typeface="Times New Roman"/>
                <a:cs typeface="Times New Roman"/>
              </a:rPr>
              <a:t>Autore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70"/>
              </a:lnSpc>
              <a:buAutoNum type="arabicPeriod" startAt="32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L’evoluzione degli Universi locali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Possente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L’amministrazione dell’Universo </a:t>
            </a:r>
            <a:r>
              <a:rPr sz="1200" dirty="0">
                <a:latin typeface="Times New Roman"/>
                <a:cs typeface="Times New Roman"/>
              </a:rPr>
              <a:t>locale 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degli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Possente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Arcangeli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Portatori di Vita . </a:t>
            </a:r>
            <a:r>
              <a:rPr sz="1200" spc="-5" dirty="0">
                <a:latin typeface="Times New Roman"/>
                <a:cs typeface="Times New Roman"/>
              </a:rPr>
              <a:t>Un Figlio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Vorondadek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personalità 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Brillante Astro della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Sera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32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schiere </a:t>
            </a:r>
            <a:r>
              <a:rPr sz="1200" spc="-5" dirty="0">
                <a:latin typeface="Times New Roman"/>
                <a:cs typeface="Times New Roman"/>
              </a:rPr>
              <a:t>serafiche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ascendenti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Possente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32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Aspetti fisici dell’Universo locale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Arcangelo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— mente e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Possente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Malavatia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32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artigiani </a:t>
            </a:r>
            <a:r>
              <a:rPr sz="1200" dirty="0">
                <a:latin typeface="Times New Roman"/>
                <a:cs typeface="Times New Roman"/>
              </a:rPr>
              <a:t>celesti 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L’amministrazione del sistema locale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locale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32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sette mondi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 . </a:t>
            </a:r>
            <a:r>
              <a:rPr sz="1200" spc="-5" dirty="0">
                <a:latin typeface="Times New Roman"/>
                <a:cs typeface="Times New Roman"/>
              </a:rPr>
              <a:t>Un Brillante </a:t>
            </a:r>
            <a:r>
              <a:rPr sz="1200" dirty="0">
                <a:latin typeface="Times New Roman"/>
                <a:cs typeface="Times New Roman"/>
              </a:rPr>
              <a:t>Astro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410"/>
              </a:lnSpc>
              <a:buAutoNum type="arabicPeriod" startAt="32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morontiale .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Arcangelo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26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994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salvo che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avvalga </a:t>
            </a:r>
            <a:r>
              <a:rPr sz="1200" spc="-5" dirty="0">
                <a:latin typeface="Times New Roman"/>
                <a:cs typeface="Times New Roman"/>
              </a:rPr>
              <a:t>coscientemente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deliberatamente delle prerogative personali del Figlio  d’Universo.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-5" dirty="0">
                <a:latin typeface="Times New Roman"/>
                <a:cs typeface="Times New Roman"/>
              </a:rPr>
              <a:t>puro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 agisce indipendentemente dal </a:t>
            </a:r>
            <a:r>
              <a:rPr sz="1200" dirty="0">
                <a:latin typeface="Times New Roman"/>
                <a:cs typeface="Times New Roman"/>
              </a:rPr>
              <a:t>tempo, come pure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collaborazione con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misteriosa della riflettività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(377.1) 34:3.5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spirituale del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operi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i="1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spazio, non </a:t>
            </a:r>
            <a:r>
              <a:rPr sz="1200" spc="-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 funzioni </a:t>
            </a:r>
            <a:r>
              <a:rPr sz="1200" spc="-5" dirty="0">
                <a:latin typeface="Times New Roman"/>
                <a:cs typeface="Times New Roman"/>
              </a:rPr>
              <a:t>dei Figli Creatori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esenti dalle limitazioni dello </a:t>
            </a:r>
            <a:r>
              <a:rPr sz="1200" dirty="0">
                <a:latin typeface="Times New Roman"/>
                <a:cs typeface="Times New Roman"/>
              </a:rPr>
              <a:t>spazio. Se </a:t>
            </a:r>
            <a:r>
              <a:rPr sz="1200" spc="-5" dirty="0">
                <a:latin typeface="Times New Roman"/>
                <a:cs typeface="Times New Roman"/>
              </a:rPr>
              <a:t>si eccettuano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evoluzionari, questi Figli  Micael sembrano essere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in modo relativamente indipendente </a:t>
            </a:r>
            <a:r>
              <a:rPr sz="1200" spc="-5" dirty="0">
                <a:latin typeface="Times New Roman"/>
                <a:cs typeface="Times New Roman"/>
              </a:rPr>
              <a:t>dal tempo. Un Figlio Creatore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ostacolato </a:t>
            </a:r>
            <a:r>
              <a:rPr sz="1200" dirty="0">
                <a:latin typeface="Times New Roman"/>
                <a:cs typeface="Times New Roman"/>
              </a:rPr>
              <a:t>dal  tempo, ma è condizionato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spazio;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personalmente </a:t>
            </a:r>
            <a:r>
              <a:rPr sz="1200" dirty="0">
                <a:latin typeface="Times New Roman"/>
                <a:cs typeface="Times New Roman"/>
              </a:rPr>
              <a:t>in due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stesso momento. Micael </a:t>
            </a:r>
            <a:r>
              <a:rPr sz="1200" dirty="0">
                <a:latin typeface="Times New Roman"/>
                <a:cs typeface="Times New Roman"/>
              </a:rPr>
              <a:t>di Nebadon  </a:t>
            </a:r>
            <a:r>
              <a:rPr sz="1200" spc="-5" dirty="0">
                <a:latin typeface="Times New Roman"/>
                <a:cs typeface="Times New Roman"/>
              </a:rPr>
              <a:t>agisce indipendentemente dal tempo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proprio 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praticamente allo stesso </a:t>
            </a:r>
            <a:r>
              <a:rPr sz="1200" dirty="0">
                <a:latin typeface="Times New Roman"/>
                <a:cs typeface="Times New Roman"/>
              </a:rPr>
              <a:t>modo,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riflettività, nel  Superuniverso. Egli </a:t>
            </a:r>
            <a:r>
              <a:rPr sz="1200" dirty="0">
                <a:latin typeface="Times New Roman"/>
                <a:cs typeface="Times New Roman"/>
              </a:rPr>
              <a:t>comunica </a:t>
            </a:r>
            <a:r>
              <a:rPr sz="1200" spc="-5" dirty="0">
                <a:latin typeface="Times New Roman"/>
                <a:cs typeface="Times New Roman"/>
              </a:rPr>
              <a:t>direttamente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indipendentemente dal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6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(377.2) 34:3.6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Divina Ministra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l’aiutante comprensiva del Figlio Creatore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mette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superare e di compensare le sue  innate limitazioni </a:t>
            </a:r>
            <a:r>
              <a:rPr sz="1200" spc="-5" dirty="0">
                <a:latin typeface="Times New Roman"/>
                <a:cs typeface="Times New Roman"/>
              </a:rPr>
              <a:t>riguardanti </a:t>
            </a:r>
            <a:r>
              <a:rPr sz="1200" dirty="0">
                <a:latin typeface="Times New Roman"/>
                <a:cs typeface="Times New Roman"/>
              </a:rPr>
              <a:t>lo spazio,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funzionano in unione </a:t>
            </a:r>
            <a:r>
              <a:rPr sz="1200" spc="-5" dirty="0">
                <a:latin typeface="Times New Roman"/>
                <a:cs typeface="Times New Roman"/>
              </a:rPr>
              <a:t>amministrativa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praticamente  indipendenti dal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entro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confini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creazione locale. Perciò,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può praticamente osservare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intero Universo locale,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lo Spirito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funzionano di solito </a:t>
            </a:r>
            <a:r>
              <a:rPr sz="1200" spc="-5" dirty="0">
                <a:latin typeface="Times New Roman"/>
                <a:cs typeface="Times New Roman"/>
              </a:rPr>
              <a:t>indipendentemente sia dal tempo </a:t>
            </a:r>
            <a:r>
              <a:rPr sz="1200" dirty="0">
                <a:latin typeface="Times New Roman"/>
                <a:cs typeface="Times New Roman"/>
              </a:rPr>
              <a:t>che dallo 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per ciascuno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utilizzabile l’indipendenza dal tempo </a:t>
            </a:r>
            <a:r>
              <a:rPr sz="1200" dirty="0">
                <a:latin typeface="Times New Roman"/>
                <a:cs typeface="Times New Roman"/>
              </a:rPr>
              <a:t>o dallo spazio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dell’altro.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025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(377.3) 34:3.7 </a:t>
            </a:r>
            <a:r>
              <a:rPr sz="1200" spc="-5" dirty="0">
                <a:latin typeface="Times New Roman"/>
                <a:cs typeface="Times New Roman"/>
              </a:rPr>
              <a:t>Solo gli esseri assoluti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indipendenti dal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 in </a:t>
            </a:r>
            <a:r>
              <a:rPr sz="1200" spc="-5" dirty="0">
                <a:latin typeface="Times New Roman"/>
                <a:cs typeface="Times New Roman"/>
              </a:rPr>
              <a:t>senso </a:t>
            </a:r>
            <a:r>
              <a:rPr sz="1200" dirty="0">
                <a:latin typeface="Times New Roman"/>
                <a:cs typeface="Times New Roman"/>
              </a:rPr>
              <a:t>assoluto.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delle persone  </a:t>
            </a:r>
            <a:r>
              <a:rPr sz="1200" spc="-5" dirty="0">
                <a:latin typeface="Times New Roman"/>
                <a:cs typeface="Times New Roman"/>
              </a:rPr>
              <a:t>subordinate del Figlio </a:t>
            </a:r>
            <a:r>
              <a:rPr sz="1200" dirty="0">
                <a:latin typeface="Times New Roman"/>
                <a:cs typeface="Times New Roman"/>
              </a:rPr>
              <a:t>Eterno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soggetta sia al tempo che allo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46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(377.4) 34:3.8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Spirito Creativo diviene “cosciente dello spazio”, si prepara </a:t>
            </a:r>
            <a:r>
              <a:rPr sz="1200" dirty="0">
                <a:latin typeface="Times New Roman"/>
                <a:cs typeface="Times New Roman"/>
              </a:rPr>
              <a:t>a riconoscere come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“dominio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spazio”  circoscritto,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spazio in </a:t>
            </a:r>
            <a:r>
              <a:rPr sz="1200" spc="-5" dirty="0">
                <a:latin typeface="Times New Roman"/>
                <a:cs typeface="Times New Roman"/>
              </a:rPr>
              <a:t>contrapposizione con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l’altro spazio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quale sarebbe </a:t>
            </a:r>
            <a:r>
              <a:rPr sz="1200" dirty="0">
                <a:latin typeface="Times New Roman"/>
                <a:cs typeface="Times New Roman"/>
              </a:rPr>
              <a:t>condizionato.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soltanto nel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propria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coscienza.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749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vengono rimaterializzati per </a:t>
            </a:r>
            <a:r>
              <a:rPr sz="1200" dirty="0">
                <a:latin typeface="Times New Roman"/>
                <a:cs typeface="Times New Roman"/>
              </a:rPr>
              <a:t>la funzione riproduttiva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evoluzionario, si produce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cambiamento </a:t>
            </a:r>
            <a:r>
              <a:rPr sz="1200" spc="5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meccanismo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trasmissione della vita.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privano </a:t>
            </a:r>
            <a:r>
              <a:rPr sz="1200" dirty="0">
                <a:latin typeface="Times New Roman"/>
                <a:cs typeface="Times New Roman"/>
              </a:rPr>
              <a:t>di proposito </a:t>
            </a:r>
            <a:r>
              <a:rPr sz="1200" spc="-5" dirty="0">
                <a:latin typeface="Times New Roman"/>
                <a:cs typeface="Times New Roman"/>
              </a:rPr>
              <a:t>gli Adami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Eve Planetari </a:t>
            </a:r>
            <a:r>
              <a:rPr sz="1200" dirty="0">
                <a:latin typeface="Times New Roman"/>
                <a:cs typeface="Times New Roman"/>
              </a:rPr>
              <a:t>del potere di </a:t>
            </a:r>
            <a:r>
              <a:rPr sz="1200" spc="-5" dirty="0">
                <a:latin typeface="Times New Roman"/>
                <a:cs typeface="Times New Roman"/>
              </a:rPr>
              <a:t>generare figli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figlie</a:t>
            </a:r>
            <a:endParaRPr sz="1200">
              <a:latin typeface="Times New Roman"/>
              <a:cs typeface="Times New Roman"/>
            </a:endParaRPr>
          </a:p>
          <a:p>
            <a:pPr marL="76200" marR="21526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immortali.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commettono errori, </a:t>
            </a:r>
            <a:r>
              <a:rPr sz="1200" dirty="0">
                <a:latin typeface="Times New Roman"/>
                <a:cs typeface="Times New Roman"/>
              </a:rPr>
              <a:t>un Adamo ed </a:t>
            </a:r>
            <a:r>
              <a:rPr sz="1200" spc="-5" dirty="0">
                <a:latin typeface="Times New Roman"/>
                <a:cs typeface="Times New Roman"/>
              </a:rPr>
              <a:t>un’Eva </a:t>
            </a:r>
            <a:r>
              <a:rPr sz="1200" dirty="0">
                <a:latin typeface="Times New Roman"/>
                <a:cs typeface="Times New Roman"/>
              </a:rPr>
              <a:t>in missione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possono vivere indefinitamente, ma </a:t>
            </a:r>
            <a:r>
              <a:rPr sz="1200" spc="-5" dirty="0">
                <a:latin typeface="Times New Roman"/>
                <a:cs typeface="Times New Roman"/>
              </a:rPr>
              <a:t>entro certi  </a:t>
            </a:r>
            <a:r>
              <a:rPr sz="1200" dirty="0">
                <a:latin typeface="Times New Roman"/>
                <a:cs typeface="Times New Roman"/>
              </a:rPr>
              <a:t>limiti i loro </a:t>
            </a:r>
            <a:r>
              <a:rPr sz="1200" spc="-5" dirty="0">
                <a:latin typeface="Times New Roman"/>
                <a:cs typeface="Times New Roman"/>
              </a:rPr>
              <a:t>figli fanno esperienza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longevità decrescente ad ogni generazione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transito degli Adami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Planetari</a:t>
            </a:r>
            <a:endParaRPr sz="1600">
              <a:latin typeface="Times New Roman"/>
              <a:cs typeface="Times New Roman"/>
            </a:endParaRPr>
          </a:p>
          <a:p>
            <a:pPr marL="76200" marR="46863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(582.1) 51:2.1 </a:t>
            </a:r>
            <a:r>
              <a:rPr sz="1200" spc="-5" dirty="0">
                <a:latin typeface="Times New Roman"/>
                <a:cs typeface="Times New Roman"/>
              </a:rPr>
              <a:t>Al ricevimento </a:t>
            </a:r>
            <a:r>
              <a:rPr sz="1200" dirty="0">
                <a:latin typeface="Times New Roman"/>
                <a:cs typeface="Times New Roman"/>
              </a:rPr>
              <a:t>della notizia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mondo abitato ha </a:t>
            </a:r>
            <a:r>
              <a:rPr sz="1200" spc="-5" dirty="0">
                <a:latin typeface="Times New Roman"/>
                <a:cs typeface="Times New Roman"/>
              </a:rPr>
              <a:t>raggiunto l’apice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del 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riunisce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Materiali sulla capitale del sistema.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l’analisi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di tale mondo  </a:t>
            </a:r>
            <a:r>
              <a:rPr sz="1200" spc="-5" dirty="0">
                <a:latin typeface="Times New Roman"/>
                <a:cs typeface="Times New Roman"/>
              </a:rPr>
              <a:t>evoluzionario,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volontari </a:t>
            </a:r>
            <a:r>
              <a:rPr sz="1200" dirty="0">
                <a:latin typeface="Times New Roman"/>
                <a:cs typeface="Times New Roman"/>
              </a:rPr>
              <a:t>— un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un’Eva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senior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— sono selezionati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25971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intraprendere l’avventura, per sottoporsi </a:t>
            </a:r>
            <a:r>
              <a:rPr sz="1200" dirty="0">
                <a:latin typeface="Times New Roman"/>
                <a:cs typeface="Times New Roman"/>
              </a:rPr>
              <a:t>al profondo </a:t>
            </a:r>
            <a:r>
              <a:rPr sz="1200" spc="-5" dirty="0">
                <a:latin typeface="Times New Roman"/>
                <a:cs typeface="Times New Roman"/>
              </a:rPr>
              <a:t>sonno preparatorio ed essere inserafinati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trasportati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residenza di  </a:t>
            </a:r>
            <a:r>
              <a:rPr sz="1200" spc="-5" dirty="0">
                <a:latin typeface="Times New Roman"/>
                <a:cs typeface="Times New Roman"/>
              </a:rPr>
              <a:t>servizio associato al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nuove opportunità e di nuovi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pericoli.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(582.2) 51:2.2 </a:t>
            </a:r>
            <a:r>
              <a:rPr sz="1200" spc="-5" dirty="0">
                <a:latin typeface="Times New Roman"/>
                <a:cs typeface="Times New Roman"/>
              </a:rPr>
              <a:t>Gli Adami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Eve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creature semimateriali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tali non sono </a:t>
            </a:r>
            <a:r>
              <a:rPr sz="1200" spc="-5" dirty="0">
                <a:latin typeface="Times New Roman"/>
                <a:cs typeface="Times New Roman"/>
              </a:rPr>
              <a:t>trasportabili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serafini. Essi devono sottoporsi </a:t>
            </a:r>
            <a:r>
              <a:rPr sz="1200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smaterializzazione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del sistema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poter essere </a:t>
            </a:r>
            <a:r>
              <a:rPr sz="1200" dirty="0">
                <a:latin typeface="Times New Roman"/>
                <a:cs typeface="Times New Roman"/>
              </a:rPr>
              <a:t>inserafinati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trasporto sul </a:t>
            </a:r>
            <a:r>
              <a:rPr sz="1200" dirty="0">
                <a:latin typeface="Times New Roman"/>
                <a:cs typeface="Times New Roman"/>
              </a:rPr>
              <a:t>mondo di </a:t>
            </a:r>
            <a:r>
              <a:rPr sz="1200" spc="-5" dirty="0">
                <a:latin typeface="Times New Roman"/>
                <a:cs typeface="Times New Roman"/>
              </a:rPr>
              <a:t>destinazione. </a:t>
            </a:r>
            <a:r>
              <a:rPr sz="1200" dirty="0">
                <a:latin typeface="Times New Roman"/>
                <a:cs typeface="Times New Roman"/>
              </a:rPr>
              <a:t>I serafini  </a:t>
            </a:r>
            <a:r>
              <a:rPr sz="1200" spc="-5" dirty="0">
                <a:latin typeface="Times New Roman"/>
                <a:cs typeface="Times New Roman"/>
              </a:rPr>
              <a:t>trasportatori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cambiamenti </a:t>
            </a:r>
            <a:r>
              <a:rPr sz="1200" spc="-5" dirty="0">
                <a:latin typeface="Times New Roman"/>
                <a:cs typeface="Times New Roman"/>
              </a:rPr>
              <a:t>tali nei Figli Materiali </a:t>
            </a:r>
            <a:r>
              <a:rPr sz="1200" dirty="0">
                <a:latin typeface="Times New Roman"/>
                <a:cs typeface="Times New Roman"/>
              </a:rPr>
              <a:t>ed in altri </a:t>
            </a:r>
            <a:r>
              <a:rPr sz="1200" spc="-5" dirty="0">
                <a:latin typeface="Times New Roman"/>
                <a:cs typeface="Times New Roman"/>
              </a:rPr>
              <a:t>esseri semimateriali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consentire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essere  inserafinati </a:t>
            </a:r>
            <a:r>
              <a:rPr sz="1200" dirty="0">
                <a:latin typeface="Times New Roman"/>
                <a:cs typeface="Times New Roman"/>
              </a:rPr>
              <a:t>e di essere così </a:t>
            </a:r>
            <a:r>
              <a:rPr sz="1200" spc="-5" dirty="0">
                <a:latin typeface="Times New Roman"/>
                <a:cs typeface="Times New Roman"/>
              </a:rPr>
              <a:t>trasportati attraverso </a:t>
            </a:r>
            <a:r>
              <a:rPr sz="1200" dirty="0">
                <a:latin typeface="Times New Roman"/>
                <a:cs typeface="Times New Roman"/>
              </a:rPr>
              <a:t>lo spazio da un mondo o da un </a:t>
            </a:r>
            <a:r>
              <a:rPr sz="1200" spc="-5" dirty="0">
                <a:latin typeface="Times New Roman"/>
                <a:cs typeface="Times New Roman"/>
              </a:rPr>
              <a:t>sistema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vogliono circa </a:t>
            </a:r>
            <a:r>
              <a:rPr sz="1200" spc="1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giorni del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standard per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preparazione al </a:t>
            </a:r>
            <a:r>
              <a:rPr sz="1200" dirty="0">
                <a:latin typeface="Times New Roman"/>
                <a:cs typeface="Times New Roman"/>
              </a:rPr>
              <a:t>trasporto,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creatura smaterializzata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giunta al termine del </a:t>
            </a:r>
            <a:r>
              <a:rPr sz="1200" dirty="0">
                <a:latin typeface="Times New Roman"/>
                <a:cs typeface="Times New Roman"/>
              </a:rPr>
              <a:t>viaggio  </a:t>
            </a:r>
            <a:r>
              <a:rPr sz="1200" spc="-5" dirty="0">
                <a:latin typeface="Times New Roman"/>
                <a:cs typeface="Times New Roman"/>
              </a:rPr>
              <a:t>serafico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per riportarla all’esistenza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normale.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70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(582.3) 51:2.3 </a:t>
            </a:r>
            <a:r>
              <a:rPr sz="1200" spc="-5" dirty="0">
                <a:latin typeface="Times New Roman"/>
                <a:cs typeface="Times New Roman"/>
              </a:rPr>
              <a:t>Mentre esiste questa 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smaterializzazione per preparare gli Adami al transito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ai mondi </a:t>
            </a:r>
            <a:r>
              <a:rPr sz="1200" spc="-5" dirty="0">
                <a:latin typeface="Times New Roman"/>
                <a:cs typeface="Times New Roman"/>
              </a:rPr>
              <a:t>evoluzionari,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 metodo equivalente </a:t>
            </a:r>
            <a:r>
              <a:rPr sz="1200" spc="-5" dirty="0">
                <a:latin typeface="Times New Roman"/>
                <a:cs typeface="Times New Roman"/>
              </a:rPr>
              <a:t>per portarli </a:t>
            </a:r>
            <a:r>
              <a:rPr sz="1200" dirty="0">
                <a:latin typeface="Times New Roman"/>
                <a:cs typeface="Times New Roman"/>
              </a:rPr>
              <a:t>via da tali mondi, a </a:t>
            </a:r>
            <a:r>
              <a:rPr sz="1200" spc="-5" dirty="0">
                <a:latin typeface="Times New Roman"/>
                <a:cs typeface="Times New Roman"/>
              </a:rPr>
              <a:t>meno che </a:t>
            </a:r>
            <a:r>
              <a:rPr sz="1200" dirty="0">
                <a:latin typeface="Times New Roman"/>
                <a:cs typeface="Times New Roman"/>
              </a:rPr>
              <a:t>l’intero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non debba </a:t>
            </a:r>
            <a:r>
              <a:rPr sz="1200" spc="-5" dirty="0">
                <a:latin typeface="Times New Roman"/>
                <a:cs typeface="Times New Roman"/>
              </a:rPr>
              <a:t>essere evacuato,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qual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801814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s’impianta un’installazione d’emergenza per applicare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smaterializzazione </a:t>
            </a:r>
            <a:r>
              <a:rPr sz="1200" dirty="0">
                <a:latin typeface="Times New Roman"/>
                <a:cs typeface="Times New Roman"/>
              </a:rPr>
              <a:t>a tutta la popolazione da </a:t>
            </a:r>
            <a:r>
              <a:rPr sz="1200" spc="-5" dirty="0">
                <a:latin typeface="Times New Roman"/>
                <a:cs typeface="Times New Roman"/>
              </a:rPr>
              <a:t>salvare. </a:t>
            </a:r>
            <a:r>
              <a:rPr sz="1200" dirty="0">
                <a:latin typeface="Times New Roman"/>
                <a:cs typeface="Times New Roman"/>
              </a:rPr>
              <a:t>Se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qualche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27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65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catastrofe fisica </a:t>
            </a:r>
            <a:r>
              <a:rPr sz="1200" dirty="0">
                <a:latin typeface="Times New Roman"/>
                <a:cs typeface="Times New Roman"/>
              </a:rPr>
              <a:t>minacciasse la </a:t>
            </a:r>
            <a:r>
              <a:rPr sz="1200" spc="-5" dirty="0">
                <a:latin typeface="Times New Roman"/>
                <a:cs typeface="Times New Roman"/>
              </a:rPr>
              <a:t>residenza </a:t>
            </a:r>
            <a:r>
              <a:rPr sz="1200" dirty="0">
                <a:latin typeface="Times New Roman"/>
                <a:cs typeface="Times New Roman"/>
              </a:rPr>
              <a:t>planetaria di una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in evoluzione, i </a:t>
            </a:r>
            <a:r>
              <a:rPr sz="1200" spc="-5" dirty="0">
                <a:latin typeface="Times New Roman"/>
                <a:cs typeface="Times New Roman"/>
              </a:rPr>
              <a:t>Melchizedek ed </a:t>
            </a:r>
            <a:r>
              <a:rPr sz="1200" dirty="0">
                <a:latin typeface="Times New Roman"/>
                <a:cs typeface="Times New Roman"/>
              </a:rPr>
              <a:t>i Portatori di Vita farebbero 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smaterializzazione </a:t>
            </a:r>
            <a:r>
              <a:rPr sz="1200" spc="-5" dirty="0">
                <a:latin typeface="Times New Roman"/>
                <a:cs typeface="Times New Roman"/>
              </a:rPr>
              <a:t>per 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sopravvissuti,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esseri sarebbero portati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trasporto </a:t>
            </a:r>
            <a:r>
              <a:rPr sz="1200" spc="-5" dirty="0">
                <a:latin typeface="Times New Roman"/>
                <a:cs typeface="Times New Roman"/>
              </a:rPr>
              <a:t>serafico  nel </a:t>
            </a:r>
            <a:r>
              <a:rPr sz="1200" dirty="0">
                <a:latin typeface="Times New Roman"/>
                <a:cs typeface="Times New Roman"/>
              </a:rPr>
              <a:t>nuovo mondo </a:t>
            </a:r>
            <a:r>
              <a:rPr sz="1200" spc="-5" dirty="0">
                <a:latin typeface="Times New Roman"/>
                <a:cs typeface="Times New Roman"/>
              </a:rPr>
              <a:t>preparato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continuazione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esistenza. L’evoluzione </a:t>
            </a:r>
            <a:r>
              <a:rPr sz="1200" dirty="0">
                <a:latin typeface="Times New Roman"/>
                <a:cs typeface="Times New Roman"/>
              </a:rPr>
              <a:t>di una razza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una volta iniziata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 mondo dello spazio, deve </a:t>
            </a:r>
            <a:r>
              <a:rPr sz="1200" spc="-5" dirty="0">
                <a:latin typeface="Times New Roman"/>
                <a:cs typeface="Times New Roman"/>
              </a:rPr>
              <a:t>proseguire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dalla sopravvivenza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di quel pianeta, ma durante le ere 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previsto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od un’Eva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mondo da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scelto.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(582.4) 51:2.4 </a:t>
            </a:r>
            <a:r>
              <a:rPr sz="1200" spc="-5" dirty="0">
                <a:latin typeface="Times New Roman"/>
                <a:cs typeface="Times New Roman"/>
              </a:rPr>
              <a:t>Quando arrivano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destinazione planetaria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Figlia Materiali vengono rimaterializzati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 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Vita. L’intero processo richiede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ventotto giorni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L’incoscienza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sonno </a:t>
            </a:r>
            <a:r>
              <a:rPr sz="1200" spc="-5" dirty="0">
                <a:latin typeface="Times New Roman"/>
                <a:cs typeface="Times New Roman"/>
              </a:rPr>
              <a:t>serafico  continua 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</a:t>
            </a:r>
            <a:r>
              <a:rPr sz="1200" dirty="0">
                <a:latin typeface="Times New Roman"/>
                <a:cs typeface="Times New Roman"/>
              </a:rPr>
              <a:t>di ricostruzione.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riassemblaggio del loro organismo </a:t>
            </a:r>
            <a:r>
              <a:rPr sz="1200" dirty="0">
                <a:latin typeface="Times New Roman"/>
                <a:cs typeface="Times New Roman"/>
              </a:rPr>
              <a:t>fisico è </a:t>
            </a:r>
            <a:r>
              <a:rPr sz="1200" spc="-5" dirty="0">
                <a:latin typeface="Times New Roman"/>
                <a:cs typeface="Times New Roman"/>
              </a:rPr>
              <a:t>completato,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Figlie Materiali si ritrovano nelle </a:t>
            </a:r>
            <a:r>
              <a:rPr sz="1200" dirty="0">
                <a:latin typeface="Times New Roman"/>
                <a:cs typeface="Times New Roman"/>
              </a:rPr>
              <a:t>loro nuove </a:t>
            </a:r>
            <a:r>
              <a:rPr sz="1200" spc="-5" dirty="0">
                <a:latin typeface="Times New Roman"/>
                <a:cs typeface="Times New Roman"/>
              </a:rPr>
              <a:t>dimore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loro nuovi mondi in </a:t>
            </a:r>
            <a:r>
              <a:rPr sz="1200" spc="-5" dirty="0">
                <a:latin typeface="Times New Roman"/>
                <a:cs typeface="Times New Roman"/>
              </a:rPr>
              <a:t>ogni aspetto </a:t>
            </a:r>
            <a:r>
              <a:rPr sz="1200" dirty="0">
                <a:latin typeface="Times New Roman"/>
                <a:cs typeface="Times New Roman"/>
              </a:rPr>
              <a:t>esattamente com’erano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sottoporsi al processo </a:t>
            </a:r>
            <a:r>
              <a:rPr sz="1200" dirty="0">
                <a:latin typeface="Times New Roman"/>
                <a:cs typeface="Times New Roman"/>
              </a:rPr>
              <a:t>di smaterializzazione </a:t>
            </a:r>
            <a:r>
              <a:rPr sz="1200" spc="-5" dirty="0">
                <a:latin typeface="Times New Roman"/>
                <a:cs typeface="Times New Roman"/>
              </a:rPr>
              <a:t>su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missioni adamiche</a:t>
            </a:r>
            <a:endParaRPr sz="1600">
              <a:latin typeface="Times New Roman"/>
              <a:cs typeface="Times New Roman"/>
            </a:endParaRPr>
          </a:p>
          <a:p>
            <a:pPr marL="76200" marR="460375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(582.5) 51:3.1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Materiali costruiscono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dimore giardino, ben </a:t>
            </a:r>
            <a:r>
              <a:rPr sz="1200" dirty="0">
                <a:latin typeface="Times New Roman"/>
                <a:cs typeface="Times New Roman"/>
              </a:rPr>
              <a:t>presto </a:t>
            </a:r>
            <a:r>
              <a:rPr sz="1200" spc="-5" dirty="0">
                <a:latin typeface="Times New Roman"/>
                <a:cs typeface="Times New Roman"/>
              </a:rPr>
              <a:t>assistiti dai loro figli.  Normalmente </a:t>
            </a:r>
            <a:r>
              <a:rPr sz="1200" dirty="0">
                <a:latin typeface="Times New Roman"/>
                <a:cs typeface="Times New Roman"/>
              </a:rPr>
              <a:t>il sito </a:t>
            </a:r>
            <a:r>
              <a:rPr sz="1200" spc="-5" dirty="0">
                <a:latin typeface="Times New Roman"/>
                <a:cs typeface="Times New Roman"/>
              </a:rPr>
              <a:t>del giardino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scelto dal Principe Planetario, </a:t>
            </a:r>
            <a:r>
              <a:rPr sz="1200" dirty="0">
                <a:latin typeface="Times New Roman"/>
                <a:cs typeface="Times New Roman"/>
              </a:rPr>
              <a:t>il cui </a:t>
            </a:r>
            <a:r>
              <a:rPr sz="1200" spc="-5" dirty="0">
                <a:latin typeface="Times New Roman"/>
                <a:cs typeface="Times New Roman"/>
              </a:rPr>
              <a:t>gruppo corporale </a:t>
            </a:r>
            <a:r>
              <a:rPr sz="1200" dirty="0">
                <a:latin typeface="Times New Roman"/>
                <a:cs typeface="Times New Roman"/>
              </a:rPr>
              <a:t>contribuisce molto al </a:t>
            </a:r>
            <a:r>
              <a:rPr sz="1200" spc="-5" dirty="0">
                <a:latin typeface="Times New Roman"/>
                <a:cs typeface="Times New Roman"/>
              </a:rPr>
              <a:t>lavoro  preliminare </a:t>
            </a:r>
            <a:r>
              <a:rPr sz="1200" dirty="0">
                <a:latin typeface="Times New Roman"/>
                <a:cs typeface="Times New Roman"/>
              </a:rPr>
              <a:t>di preparazione </a:t>
            </a:r>
            <a:r>
              <a:rPr sz="1200" spc="-5" dirty="0">
                <a:latin typeface="Times New Roman"/>
                <a:cs typeface="Times New Roman"/>
              </a:rPr>
              <a:t>con l’aiuto </a:t>
            </a:r>
            <a:r>
              <a:rPr sz="1200" dirty="0">
                <a:latin typeface="Times New Roman"/>
                <a:cs typeface="Times New Roman"/>
              </a:rPr>
              <a:t>di molti </a:t>
            </a:r>
            <a:r>
              <a:rPr sz="1200" spc="-5" dirty="0">
                <a:latin typeface="Times New Roman"/>
                <a:cs typeface="Times New Roman"/>
              </a:rPr>
              <a:t>appartenenti ai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razze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(583.1) 51:3.2 </a:t>
            </a:r>
            <a:r>
              <a:rPr sz="1200" spc="-5" dirty="0">
                <a:latin typeface="Times New Roman"/>
                <a:cs typeface="Times New Roman"/>
              </a:rPr>
              <a:t>Questi Giardini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chiamati in </a:t>
            </a:r>
            <a:r>
              <a:rPr sz="1200" spc="-5" dirty="0">
                <a:latin typeface="Times New Roman"/>
                <a:cs typeface="Times New Roman"/>
              </a:rPr>
              <a:t>onore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della costellazione,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sono modellati 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magnificenza botanica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sede degli Altissimi Padri. </a:t>
            </a:r>
            <a:r>
              <a:rPr sz="1200" dirty="0">
                <a:latin typeface="Times New Roman"/>
                <a:cs typeface="Times New Roman"/>
              </a:rPr>
              <a:t>Tali dimore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solitamente situate </a:t>
            </a:r>
            <a:r>
              <a:rPr sz="1200" dirty="0">
                <a:latin typeface="Times New Roman"/>
                <a:cs typeface="Times New Roman"/>
              </a:rPr>
              <a:t>in una  </a:t>
            </a:r>
            <a:r>
              <a:rPr sz="1200" spc="-5" dirty="0">
                <a:latin typeface="Times New Roman"/>
                <a:cs typeface="Times New Roman"/>
              </a:rPr>
              <a:t>regione isolata ed </a:t>
            </a:r>
            <a:r>
              <a:rPr sz="1200" dirty="0">
                <a:latin typeface="Times New Roman"/>
                <a:cs typeface="Times New Roman"/>
              </a:rPr>
              <a:t>in una zona vicina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tropici. Su un mondo </a:t>
            </a:r>
            <a:r>
              <a:rPr sz="1200" spc="-5" dirty="0">
                <a:latin typeface="Times New Roman"/>
                <a:cs typeface="Times New Roman"/>
              </a:rPr>
              <a:t>medio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creazioni meravigliose. Voi </a:t>
            </a:r>
            <a:r>
              <a:rPr sz="1200" dirty="0">
                <a:latin typeface="Times New Roman"/>
                <a:cs typeface="Times New Roman"/>
              </a:rPr>
              <a:t>non potete assolutamente  </a:t>
            </a:r>
            <a:r>
              <a:rPr sz="1200" spc="-5" dirty="0">
                <a:latin typeface="Times New Roman"/>
                <a:cs typeface="Times New Roman"/>
              </a:rPr>
              <a:t>farvi un’opinione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splendidi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 sulla base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resoconto frammentario </a:t>
            </a:r>
            <a:r>
              <a:rPr sz="1200" dirty="0">
                <a:latin typeface="Times New Roman"/>
                <a:cs typeface="Times New Roman"/>
              </a:rPr>
              <a:t>dello sviluppo </a:t>
            </a:r>
            <a:r>
              <a:rPr sz="1200" spc="-5" dirty="0">
                <a:latin typeface="Times New Roman"/>
                <a:cs typeface="Times New Roman"/>
              </a:rPr>
              <a:t>abortito </a:t>
            </a:r>
            <a:r>
              <a:rPr sz="1200" dirty="0">
                <a:latin typeface="Times New Roman"/>
                <a:cs typeface="Times New Roman"/>
              </a:rPr>
              <a:t>di una tale  </a:t>
            </a:r>
            <a:r>
              <a:rPr sz="1200" spc="-5" dirty="0">
                <a:latin typeface="Times New Roman"/>
                <a:cs typeface="Times New Roman"/>
              </a:rPr>
              <a:t>impresa su 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3880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77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(583.2) 51:3.3 </a:t>
            </a:r>
            <a:r>
              <a:rPr sz="1200" spc="-5" dirty="0">
                <a:latin typeface="Times New Roman"/>
                <a:cs typeface="Times New Roman"/>
              </a:rPr>
              <a:t>Un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un’Eva Planetari sono </a:t>
            </a:r>
            <a:r>
              <a:rPr sz="1200" dirty="0">
                <a:latin typeface="Times New Roman"/>
                <a:cs typeface="Times New Roman"/>
              </a:rPr>
              <a:t>in potenziale il dono </a:t>
            </a:r>
            <a:r>
              <a:rPr sz="1200" spc="-5" dirty="0">
                <a:latin typeface="Times New Roman"/>
                <a:cs typeface="Times New Roman"/>
              </a:rPr>
              <a:t>totale della grazia fisica alle </a:t>
            </a:r>
            <a:r>
              <a:rPr sz="1200" dirty="0">
                <a:latin typeface="Times New Roman"/>
                <a:cs typeface="Times New Roman"/>
              </a:rPr>
              <a:t>razze mortali.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compito  </a:t>
            </a:r>
            <a:r>
              <a:rPr sz="1200" spc="-5" dirty="0">
                <a:latin typeface="Times New Roman"/>
                <a:cs typeface="Times New Roman"/>
              </a:rPr>
              <a:t>principale </a:t>
            </a:r>
            <a:r>
              <a:rPr sz="1200" dirty="0">
                <a:latin typeface="Times New Roman"/>
                <a:cs typeface="Times New Roman"/>
              </a:rPr>
              <a:t>di una tale coppia </a:t>
            </a:r>
            <a:r>
              <a:rPr sz="1200" spc="-5" dirty="0">
                <a:latin typeface="Times New Roman"/>
                <a:cs typeface="Times New Roman"/>
              </a:rPr>
              <a:t>importata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moltiplicare </a:t>
            </a:r>
            <a:r>
              <a:rPr sz="1200" dirty="0">
                <a:latin typeface="Times New Roman"/>
                <a:cs typeface="Times New Roman"/>
              </a:rPr>
              <a:t>e di elevare i </a:t>
            </a:r>
            <a:r>
              <a:rPr sz="1200" spc="-5" dirty="0">
                <a:latin typeface="Times New Roman"/>
                <a:cs typeface="Times New Roman"/>
              </a:rPr>
              <a:t>figli del tempo.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alcun incrocio  </a:t>
            </a:r>
            <a:r>
              <a:rPr sz="1200" spc="-5" dirty="0">
                <a:latin typeface="Times New Roman"/>
                <a:cs typeface="Times New Roman"/>
              </a:rPr>
              <a:t>immediato </a:t>
            </a:r>
            <a:r>
              <a:rPr sz="1200" dirty="0">
                <a:latin typeface="Times New Roman"/>
                <a:cs typeface="Times New Roman"/>
              </a:rPr>
              <a:t>tra la popolazione </a:t>
            </a:r>
            <a:r>
              <a:rPr sz="1200" spc="-5" dirty="0">
                <a:latin typeface="Times New Roman"/>
                <a:cs typeface="Times New Roman"/>
              </a:rPr>
              <a:t>del giardino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del pianeta. Per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generazioni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rimangono </a:t>
            </a:r>
            <a:r>
              <a:rPr sz="1200" dirty="0">
                <a:latin typeface="Times New Roman"/>
                <a:cs typeface="Times New Roman"/>
              </a:rPr>
              <a:t>biologicamente  </a:t>
            </a:r>
            <a:r>
              <a:rPr sz="1200" spc="-5" dirty="0">
                <a:latin typeface="Times New Roman"/>
                <a:cs typeface="Times New Roman"/>
              </a:rPr>
              <a:t>separati dai mortali </a:t>
            </a:r>
            <a:r>
              <a:rPr sz="1200" dirty="0">
                <a:latin typeface="Times New Roman"/>
                <a:cs typeface="Times New Roman"/>
              </a:rPr>
              <a:t>evoluzionari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costruiscono una razza </a:t>
            </a:r>
            <a:r>
              <a:rPr sz="1200" spc="-5" dirty="0">
                <a:latin typeface="Times New Roman"/>
                <a:cs typeface="Times New Roman"/>
              </a:rPr>
              <a:t>forte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ordine. Questa </a:t>
            </a:r>
            <a:r>
              <a:rPr sz="1200" dirty="0">
                <a:latin typeface="Times New Roman"/>
                <a:cs typeface="Times New Roman"/>
              </a:rPr>
              <a:t>è l’origine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viola </a:t>
            </a:r>
            <a:r>
              <a:rPr sz="1200" spc="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(583.3) 51:3.4 </a:t>
            </a:r>
            <a:r>
              <a:rPr sz="1200" dirty="0">
                <a:latin typeface="Times New Roman"/>
                <a:cs typeface="Times New Roman"/>
              </a:rPr>
              <a:t>I piani per </a:t>
            </a:r>
            <a:r>
              <a:rPr sz="1200" spc="-5" dirty="0">
                <a:latin typeface="Times New Roman"/>
                <a:cs typeface="Times New Roman"/>
              </a:rPr>
              <a:t>l’elevazione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sono preparati dal Principe Planetario </a:t>
            </a:r>
            <a:r>
              <a:rPr sz="1200" dirty="0">
                <a:latin typeface="Times New Roman"/>
                <a:cs typeface="Times New Roman"/>
              </a:rPr>
              <a:t>e dal </a:t>
            </a:r>
            <a:r>
              <a:rPr sz="1200" spc="-5" dirty="0">
                <a:latin typeface="Times New Roman"/>
                <a:cs typeface="Times New Roman"/>
              </a:rPr>
              <a:t>suo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eseguiti </a:t>
            </a:r>
            <a:r>
              <a:rPr sz="1200" dirty="0">
                <a:latin typeface="Times New Roman"/>
                <a:cs typeface="Times New Roman"/>
              </a:rPr>
              <a:t>da Adamo ed  </a:t>
            </a:r>
            <a:r>
              <a:rPr sz="1200" spc="-5" dirty="0">
                <a:latin typeface="Times New Roman"/>
                <a:cs typeface="Times New Roman"/>
              </a:rPr>
              <a:t>Eva.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fu il punto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quale il vostro </a:t>
            </a:r>
            <a:r>
              <a:rPr sz="1200" spc="-5" dirty="0">
                <a:latin typeface="Times New Roman"/>
                <a:cs typeface="Times New Roman"/>
              </a:rPr>
              <a:t>Figlio Materiale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sua compagna si </a:t>
            </a:r>
            <a:r>
              <a:rPr sz="1200" dirty="0">
                <a:latin typeface="Times New Roman"/>
                <a:cs typeface="Times New Roman"/>
              </a:rPr>
              <a:t>trovarono in condizioni </a:t>
            </a:r>
            <a:r>
              <a:rPr sz="1200" spc="-5" dirty="0">
                <a:latin typeface="Times New Roman"/>
                <a:cs typeface="Times New Roman"/>
              </a:rPr>
              <a:t>molto sfavorevoli quando  arrivarono su Urantia. Caligastia fece un’astuta ed efficace </a:t>
            </a:r>
            <a:r>
              <a:rPr sz="1200" dirty="0">
                <a:latin typeface="Times New Roman"/>
                <a:cs typeface="Times New Roman"/>
              </a:rPr>
              <a:t>opposizione </a:t>
            </a:r>
            <a:r>
              <a:rPr sz="1200" spc="-5" dirty="0">
                <a:latin typeface="Times New Roman"/>
                <a:cs typeface="Times New Roman"/>
              </a:rPr>
              <a:t>alla missione adamica, </a:t>
            </a:r>
            <a:r>
              <a:rPr sz="1200" dirty="0">
                <a:latin typeface="Times New Roman"/>
                <a:cs typeface="Times New Roman"/>
              </a:rPr>
              <a:t>e nonostante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amministratori  </a:t>
            </a:r>
            <a:r>
              <a:rPr sz="1200" spc="-5" dirty="0">
                <a:latin typeface="Times New Roman"/>
                <a:cs typeface="Times New Roman"/>
              </a:rPr>
              <a:t>fiduciari 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avessero </a:t>
            </a:r>
            <a:r>
              <a:rPr sz="1200" dirty="0">
                <a:latin typeface="Times New Roman"/>
                <a:cs typeface="Times New Roman"/>
              </a:rPr>
              <a:t>debitamente avvertito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Eva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pericoli </a:t>
            </a:r>
            <a:r>
              <a:rPr sz="1200" dirty="0">
                <a:latin typeface="Times New Roman"/>
                <a:cs typeface="Times New Roman"/>
              </a:rPr>
              <a:t>planetari insiti nella presenza di un  </a:t>
            </a:r>
            <a:r>
              <a:rPr sz="1200" spc="-5" dirty="0">
                <a:latin typeface="Times New Roman"/>
                <a:cs typeface="Times New Roman"/>
              </a:rPr>
              <a:t>Principe Planetario sedizioso, questo arciribelle,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un’abile stratagemma, superò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astuzia </a:t>
            </a:r>
            <a:r>
              <a:rPr sz="1200" dirty="0">
                <a:latin typeface="Times New Roman"/>
                <a:cs typeface="Times New Roman"/>
              </a:rPr>
              <a:t>la coppia </a:t>
            </a:r>
            <a:r>
              <a:rPr sz="1200" spc="-5" dirty="0">
                <a:latin typeface="Times New Roman"/>
                <a:cs typeface="Times New Roman"/>
              </a:rPr>
              <a:t>edenica </a:t>
            </a:r>
            <a:r>
              <a:rPr sz="1200" dirty="0">
                <a:latin typeface="Times New Roman"/>
                <a:cs typeface="Times New Roman"/>
              </a:rPr>
              <a:t>e la intrappolò in  una violazione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patto </a:t>
            </a:r>
            <a:r>
              <a:rPr sz="1200" spc="-5" dirty="0">
                <a:latin typeface="Times New Roman"/>
                <a:cs typeface="Times New Roman"/>
              </a:rPr>
              <a:t>relativo </a:t>
            </a:r>
            <a:r>
              <a:rPr sz="1200" dirty="0">
                <a:latin typeface="Times New Roman"/>
                <a:cs typeface="Times New Roman"/>
              </a:rPr>
              <a:t>al loro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fiducia come governanti </a:t>
            </a:r>
            <a:r>
              <a:rPr sz="1200" dirty="0">
                <a:latin typeface="Times New Roman"/>
                <a:cs typeface="Times New Roman"/>
              </a:rPr>
              <a:t>visibili del vostro </a:t>
            </a:r>
            <a:r>
              <a:rPr sz="1200" spc="-5" dirty="0">
                <a:latin typeface="Times New Roman"/>
                <a:cs typeface="Times New Roman"/>
              </a:rPr>
              <a:t>mondo.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Planetario  traditore riuscì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compromettere </a:t>
            </a:r>
            <a:r>
              <a:rPr sz="1200" dirty="0">
                <a:latin typeface="Times New Roman"/>
                <a:cs typeface="Times New Roman"/>
              </a:rPr>
              <a:t>i vostri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fallì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tentativo di </a:t>
            </a:r>
            <a:r>
              <a:rPr sz="1200" spc="-5" dirty="0">
                <a:latin typeface="Times New Roman"/>
                <a:cs typeface="Times New Roman"/>
              </a:rPr>
              <a:t>coinvolgerli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91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(583.4) 51:3.5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quinto ordine di </a:t>
            </a:r>
            <a:r>
              <a:rPr sz="1200" spc="-5" dirty="0">
                <a:latin typeface="Times New Roman"/>
                <a:cs typeface="Times New Roman"/>
              </a:rPr>
              <a:t>angeli, gli assistenti planetari,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alla missione </a:t>
            </a:r>
            <a:r>
              <a:rPr sz="1200" spc="-5" dirty="0">
                <a:latin typeface="Times New Roman"/>
                <a:cs typeface="Times New Roman"/>
              </a:rPr>
              <a:t>adamica ed </a:t>
            </a:r>
            <a:r>
              <a:rPr sz="1200" dirty="0">
                <a:latin typeface="Times New Roman"/>
                <a:cs typeface="Times New Roman"/>
              </a:rPr>
              <a:t>accompagna sempre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Adami 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avventure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di </a:t>
            </a:r>
            <a:r>
              <a:rPr sz="1200" spc="-5" dirty="0">
                <a:latin typeface="Times New Roman"/>
                <a:cs typeface="Times New Roman"/>
              </a:rPr>
              <a:t>assegnazione </a:t>
            </a:r>
            <a:r>
              <a:rPr sz="1200" dirty="0">
                <a:latin typeface="Times New Roman"/>
                <a:cs typeface="Times New Roman"/>
              </a:rPr>
              <a:t>iniziale è </a:t>
            </a:r>
            <a:r>
              <a:rPr sz="1200" spc="-5" dirty="0">
                <a:latin typeface="Times New Roman"/>
                <a:cs typeface="Times New Roman"/>
              </a:rPr>
              <a:t>composto solitamente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circa centomila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membri.</a:t>
            </a:r>
            <a:endParaRPr sz="1200">
              <a:latin typeface="Times New Roman"/>
              <a:cs typeface="Times New Roman"/>
            </a:endParaRPr>
          </a:p>
          <a:p>
            <a:pPr marL="63500" marR="1377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Quando l’opera </a:t>
            </a:r>
            <a:r>
              <a:rPr sz="1200" dirty="0">
                <a:latin typeface="Times New Roman"/>
                <a:cs typeface="Times New Roman"/>
              </a:rPr>
              <a:t>dell’Adamo e </a:t>
            </a:r>
            <a:r>
              <a:rPr sz="1200" spc="-5" dirty="0">
                <a:latin typeface="Times New Roman"/>
                <a:cs typeface="Times New Roman"/>
              </a:rPr>
              <a:t>dell’Eva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avviata </a:t>
            </a:r>
            <a:r>
              <a:rPr sz="1200" dirty="0">
                <a:latin typeface="Times New Roman"/>
                <a:cs typeface="Times New Roman"/>
              </a:rPr>
              <a:t>prematuramente, </a:t>
            </a:r>
            <a:r>
              <a:rPr sz="1200" spc="-5" dirty="0">
                <a:latin typeface="Times New Roman"/>
                <a:cs typeface="Times New Roman"/>
              </a:rPr>
              <a:t>quando essi si </a:t>
            </a:r>
            <a:r>
              <a:rPr sz="1200" dirty="0">
                <a:latin typeface="Times New Roman"/>
                <a:cs typeface="Times New Roman"/>
              </a:rPr>
              <a:t>scostarono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-5" dirty="0">
                <a:latin typeface="Times New Roman"/>
                <a:cs typeface="Times New Roman"/>
              </a:rPr>
              <a:t>stabilito, </a:t>
            </a:r>
            <a:r>
              <a:rPr sz="1200" dirty="0">
                <a:latin typeface="Times New Roman"/>
                <a:cs typeface="Times New Roman"/>
              </a:rPr>
              <a:t>fu una  </a:t>
            </a:r>
            <a:r>
              <a:rPr sz="1200" spc="-5" dirty="0">
                <a:latin typeface="Times New Roman"/>
                <a:cs typeface="Times New Roman"/>
              </a:rPr>
              <a:t>delle Voci </a:t>
            </a:r>
            <a:r>
              <a:rPr sz="1200" dirty="0">
                <a:latin typeface="Times New Roman"/>
                <a:cs typeface="Times New Roman"/>
              </a:rPr>
              <a:t>serafiche </a:t>
            </a:r>
            <a:r>
              <a:rPr sz="1200" spc="-5" dirty="0">
                <a:latin typeface="Times New Roman"/>
                <a:cs typeface="Times New Roman"/>
              </a:rPr>
              <a:t>del Giardino che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rimproverò 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condotta reprensibile. </a:t>
            </a:r>
            <a:r>
              <a:rPr sz="1200" dirty="0">
                <a:latin typeface="Times New Roman"/>
                <a:cs typeface="Times New Roman"/>
              </a:rPr>
              <a:t>Ed il vostro </a:t>
            </a:r>
            <a:r>
              <a:rPr sz="1200" spc="-5" dirty="0">
                <a:latin typeface="Times New Roman"/>
                <a:cs typeface="Times New Roman"/>
              </a:rPr>
              <a:t>racconto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avvenimento  illustra </a:t>
            </a:r>
            <a:r>
              <a:rPr sz="1200" spc="-5" dirty="0">
                <a:latin typeface="Times New Roman"/>
                <a:cs typeface="Times New Roman"/>
              </a:rPr>
              <a:t>bene come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tradizioni planetarie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state inclini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ascrivere ogni </a:t>
            </a:r>
            <a:r>
              <a:rPr sz="1200" dirty="0">
                <a:latin typeface="Times New Roman"/>
                <a:cs typeface="Times New Roman"/>
              </a:rPr>
              <a:t>evento soprannaturale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Signore </a:t>
            </a:r>
            <a:r>
              <a:rPr sz="1200" spc="-5" dirty="0">
                <a:latin typeface="Times New Roman"/>
                <a:cs typeface="Times New Roman"/>
              </a:rPr>
              <a:t>Iddio.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 marR="15240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motivo </a:t>
            </a:r>
            <a:r>
              <a:rPr sz="1200" spc="-5" dirty="0">
                <a:latin typeface="Times New Roman"/>
                <a:cs typeface="Times New Roman"/>
              </a:rPr>
              <a:t>gli Urantiani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spesso fatto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riguardo alla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Universale,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parole 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spc="5" dirty="0">
                <a:latin typeface="Times New Roman"/>
                <a:cs typeface="Times New Roman"/>
              </a:rPr>
              <a:t>atti </a:t>
            </a:r>
            <a:r>
              <a:rPr sz="1200" dirty="0">
                <a:latin typeface="Times New Roman"/>
                <a:cs typeface="Times New Roman"/>
              </a:rPr>
              <a:t>di  tutti i </a:t>
            </a:r>
            <a:r>
              <a:rPr sz="1200" spc="-5" dirty="0">
                <a:latin typeface="Times New Roman"/>
                <a:cs typeface="Times New Roman"/>
              </a:rPr>
              <a:t>suoi associati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subordinati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modo così generale attribuiti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caso di </a:t>
            </a:r>
            <a:r>
              <a:rPr sz="1200" spc="-5" dirty="0">
                <a:latin typeface="Times New Roman"/>
                <a:cs typeface="Times New Roman"/>
              </a:rPr>
              <a:t>Adamo ed Eva, l’angelo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altri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degli assistenti planetari </a:t>
            </a:r>
            <a:r>
              <a:rPr sz="1200" dirty="0">
                <a:latin typeface="Times New Roman"/>
                <a:cs typeface="Times New Roman"/>
              </a:rPr>
              <a:t>allora in servizio. </a:t>
            </a:r>
            <a:r>
              <a:rPr sz="1200" spc="-5" dirty="0">
                <a:latin typeface="Times New Roman"/>
                <a:cs typeface="Times New Roman"/>
              </a:rPr>
              <a:t>Questo serafino, </a:t>
            </a:r>
            <a:r>
              <a:rPr sz="1200" dirty="0">
                <a:latin typeface="Times New Roman"/>
                <a:cs typeface="Times New Roman"/>
              </a:rPr>
              <a:t>di nome </a:t>
            </a:r>
            <a:r>
              <a:rPr sz="1200" spc="-5" dirty="0">
                <a:latin typeface="Times New Roman"/>
                <a:cs typeface="Times New Roman"/>
              </a:rPr>
              <a:t>Solonia, proclamò </a:t>
            </a:r>
            <a:r>
              <a:rPr sz="1200" dirty="0">
                <a:latin typeface="Times New Roman"/>
                <a:cs typeface="Times New Roman"/>
              </a:rPr>
              <a:t>il fallimento del  piano divino e </a:t>
            </a:r>
            <a:r>
              <a:rPr sz="1200" spc="-5" dirty="0">
                <a:latin typeface="Times New Roman"/>
                <a:cs typeface="Times New Roman"/>
              </a:rPr>
              <a:t>chiese </a:t>
            </a:r>
            <a:r>
              <a:rPr sz="1200" dirty="0">
                <a:latin typeface="Times New Roman"/>
                <a:cs typeface="Times New Roman"/>
              </a:rPr>
              <a:t>il ritorno </a:t>
            </a:r>
            <a:r>
              <a:rPr sz="1200" spc="-5" dirty="0">
                <a:latin typeface="Times New Roman"/>
                <a:cs typeface="Times New Roman"/>
              </a:rPr>
              <a:t>su Urantia degli amministratori fiduciari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81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(583.5) 51:3.6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</a:t>
            </a:r>
            <a:r>
              <a:rPr sz="1200" spc="-5" dirty="0">
                <a:latin typeface="Times New Roman"/>
                <a:cs typeface="Times New Roman"/>
              </a:rPr>
              <a:t>secondarie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corso delle </a:t>
            </a:r>
            <a:r>
              <a:rPr sz="1200" dirty="0">
                <a:latin typeface="Times New Roman"/>
                <a:cs typeface="Times New Roman"/>
              </a:rPr>
              <a:t>missioni </a:t>
            </a:r>
            <a:r>
              <a:rPr sz="1200" spc="-5" dirty="0">
                <a:latin typeface="Times New Roman"/>
                <a:cs typeface="Times New Roman"/>
              </a:rPr>
              <a:t>adamiche.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stregua del gruppo corporale del  Principe Planetario,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dei Figli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Figlie Materiali </a:t>
            </a:r>
            <a:r>
              <a:rPr sz="1200" dirty="0">
                <a:latin typeface="Times New Roman"/>
                <a:cs typeface="Times New Roman"/>
              </a:rPr>
              <a:t>sono di due ordini: i </a:t>
            </a:r>
            <a:r>
              <a:rPr sz="1200" spc="-5" dirty="0">
                <a:latin typeface="Times New Roman"/>
                <a:cs typeface="Times New Roman"/>
              </a:rPr>
              <a:t>loro figli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secondario di  </a:t>
            </a:r>
            <a:r>
              <a:rPr sz="1200" spc="-5" dirty="0">
                <a:latin typeface="Times New Roman"/>
                <a:cs typeface="Times New Roman"/>
              </a:rPr>
              <a:t>creature intermedie. Questi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planetari materiali,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solitamente invisibili, contribuiscono molto all’avanzamento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civilizzazione ed anche </a:t>
            </a:r>
            <a:r>
              <a:rPr sz="1200" dirty="0">
                <a:latin typeface="Times New Roman"/>
                <a:cs typeface="Times New Roman"/>
              </a:rPr>
              <a:t>alla sottomissione </a:t>
            </a:r>
            <a:r>
              <a:rPr sz="1200" spc="-5" dirty="0">
                <a:latin typeface="Times New Roman"/>
                <a:cs typeface="Times New Roman"/>
              </a:rPr>
              <a:t>delle minoranze insubordinate </a:t>
            </a:r>
            <a:r>
              <a:rPr sz="1200" dirty="0">
                <a:latin typeface="Times New Roman"/>
                <a:cs typeface="Times New Roman"/>
              </a:rPr>
              <a:t>che possono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 sovvertire lo sviluppo sociale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progresso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4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(583.6) 51:3.7 </a:t>
            </a:r>
            <a:r>
              <a:rPr sz="1200" spc="-5" dirty="0">
                <a:latin typeface="Times New Roman"/>
                <a:cs typeface="Times New Roman"/>
              </a:rPr>
              <a:t>Gli intermedi secondari </a:t>
            </a:r>
            <a:r>
              <a:rPr sz="1200" dirty="0">
                <a:latin typeface="Times New Roman"/>
                <a:cs typeface="Times New Roman"/>
              </a:rPr>
              <a:t>non devono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confusi </a:t>
            </a:r>
            <a:r>
              <a:rPr sz="1200" spc="-5" dirty="0">
                <a:latin typeface="Times New Roman"/>
                <a:cs typeface="Times New Roman"/>
              </a:rPr>
              <a:t>con l’ordine primario, che </a:t>
            </a:r>
            <a:r>
              <a:rPr sz="1200" dirty="0">
                <a:latin typeface="Times New Roman"/>
                <a:cs typeface="Times New Roman"/>
              </a:rPr>
              <a:t>data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tempi vicini </a:t>
            </a:r>
            <a:r>
              <a:rPr sz="1200" spc="-5" dirty="0">
                <a:latin typeface="Times New Roman"/>
                <a:cs typeface="Times New Roman"/>
              </a:rPr>
              <a:t>all’arrivo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 Planetario.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di queste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primarie </a:t>
            </a:r>
            <a:r>
              <a:rPr sz="1200" spc="-5" dirty="0">
                <a:latin typeface="Times New Roman"/>
                <a:cs typeface="Times New Roman"/>
              </a:rPr>
              <a:t>si ribellò con Caligastia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sin dalla Pentecoste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stati internati. Molti 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gruppo adamico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rimasero fedeli all’amministrazione planetaria sono anch’essi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internati.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(584.1) 51:3.8 </a:t>
            </a:r>
            <a:r>
              <a:rPr sz="1200" spc="-5" dirty="0">
                <a:latin typeface="Times New Roman"/>
                <a:cs typeface="Times New Roman"/>
              </a:rPr>
              <a:t>Nel 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 gli intermedi </a:t>
            </a:r>
            <a:r>
              <a:rPr sz="1200" dirty="0">
                <a:latin typeface="Times New Roman"/>
                <a:cs typeface="Times New Roman"/>
              </a:rPr>
              <a:t>primari e </a:t>
            </a:r>
            <a:r>
              <a:rPr sz="1200" spc="-5" dirty="0">
                <a:latin typeface="Times New Roman"/>
                <a:cs typeface="Times New Roman"/>
              </a:rPr>
              <a:t>secondari leali effettuarono un’unione </a:t>
            </a:r>
            <a:r>
              <a:rPr sz="1200" dirty="0">
                <a:latin typeface="Times New Roman"/>
                <a:cs typeface="Times New Roman"/>
              </a:rPr>
              <a:t>volontaria e da </a:t>
            </a:r>
            <a:r>
              <a:rPr sz="1200" spc="-5" dirty="0">
                <a:latin typeface="Times New Roman"/>
                <a:cs typeface="Times New Roman"/>
              </a:rPr>
              <a:t>allora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hanno</a:t>
            </a:r>
            <a:endParaRPr sz="1200">
              <a:latin typeface="Times New Roman"/>
              <a:cs typeface="Times New Roman"/>
            </a:endParaRPr>
          </a:p>
          <a:p>
            <a:pPr marL="76200" marR="736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sempre operato </a:t>
            </a:r>
            <a:r>
              <a:rPr sz="1200" dirty="0">
                <a:latin typeface="Times New Roman"/>
                <a:cs typeface="Times New Roman"/>
              </a:rPr>
              <a:t>come un </a:t>
            </a:r>
            <a:r>
              <a:rPr sz="1200" spc="-5" dirty="0">
                <a:latin typeface="Times New Roman"/>
                <a:cs typeface="Times New Roman"/>
              </a:rPr>
              <a:t>solo gruppo negli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mondo. Essi </a:t>
            </a:r>
            <a:r>
              <a:rPr sz="1200" spc="-5" dirty="0">
                <a:latin typeface="Times New Roman"/>
                <a:cs typeface="Times New Roman"/>
              </a:rPr>
              <a:t>servono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comando d’intermedi leali scelti </a:t>
            </a:r>
            <a:r>
              <a:rPr sz="1200" dirty="0">
                <a:latin typeface="Times New Roman"/>
                <a:cs typeface="Times New Roman"/>
              </a:rPr>
              <a:t>alternativamente  tra i due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gruppi.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42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(584.2) 51:3.9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mondo è stato </a:t>
            </a:r>
            <a:r>
              <a:rPr sz="1200" spc="-5" dirty="0">
                <a:latin typeface="Times New Roman"/>
                <a:cs typeface="Times New Roman"/>
              </a:rPr>
              <a:t>visitato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quattro ordini </a:t>
            </a:r>
            <a:r>
              <a:rPr sz="1200" dirty="0">
                <a:latin typeface="Times New Roman"/>
                <a:cs typeface="Times New Roman"/>
              </a:rPr>
              <a:t>di filiazione: </a:t>
            </a: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Planetario;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 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Dio; Machiventa Melchizedek,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Salem” al tempo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Abramo; </a:t>
            </a:r>
            <a:r>
              <a:rPr sz="1200" dirty="0">
                <a:latin typeface="Times New Roman"/>
                <a:cs typeface="Times New Roman"/>
              </a:rPr>
              <a:t>e Cristo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venne come Figlio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Paradiso. </a:t>
            </a:r>
            <a:r>
              <a:rPr sz="1200" spc="-5" dirty="0">
                <a:latin typeface="Times New Roman"/>
                <a:cs typeface="Times New Roman"/>
              </a:rPr>
              <a:t>Quanto sarebbe stato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efficace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bello se Micael,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governante supremo </a:t>
            </a:r>
            <a:r>
              <a:rPr sz="1200" dirty="0">
                <a:latin typeface="Times New Roman"/>
                <a:cs typeface="Times New Roman"/>
              </a:rPr>
              <a:t>dell’Universo di Nebadon, 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accolto sul </a:t>
            </a:r>
            <a:r>
              <a:rPr sz="1200" dirty="0">
                <a:latin typeface="Times New Roman"/>
                <a:cs typeface="Times New Roman"/>
              </a:rPr>
              <a:t>vostro mondo da un </a:t>
            </a:r>
            <a:r>
              <a:rPr sz="1200" spc="-5" dirty="0">
                <a:latin typeface="Times New Roman"/>
                <a:cs typeface="Times New Roman"/>
              </a:rPr>
              <a:t>Principe Planetario efficiente </a:t>
            </a:r>
            <a:r>
              <a:rPr sz="1200" dirty="0">
                <a:latin typeface="Times New Roman"/>
                <a:cs typeface="Times New Roman"/>
              </a:rPr>
              <a:t>e leale 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devoto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riuscito nel suo  incarico; si sarebbero </a:t>
            </a:r>
            <a:r>
              <a:rPr sz="1200" dirty="0">
                <a:latin typeface="Times New Roman"/>
                <a:cs typeface="Times New Roman"/>
              </a:rPr>
              <a:t>seriamente </a:t>
            </a:r>
            <a:r>
              <a:rPr sz="1200" spc="-5" dirty="0">
                <a:latin typeface="Times New Roman"/>
                <a:cs typeface="Times New Roman"/>
              </a:rPr>
              <a:t>adoperati per </a:t>
            </a:r>
            <a:r>
              <a:rPr sz="1200" dirty="0">
                <a:latin typeface="Times New Roman"/>
                <a:cs typeface="Times New Roman"/>
              </a:rPr>
              <a:t>valorizzare </a:t>
            </a:r>
            <a:r>
              <a:rPr sz="1200" spc="-5" dirty="0">
                <a:latin typeface="Times New Roman"/>
                <a:cs typeface="Times New Roman"/>
              </a:rPr>
              <a:t>l’intera </a:t>
            </a:r>
            <a:r>
              <a:rPr sz="1200" dirty="0">
                <a:latin typeface="Times New Roman"/>
                <a:cs typeface="Times New Roman"/>
              </a:rPr>
              <a:t>opera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missione del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conferimento! Ma </a:t>
            </a:r>
            <a:r>
              <a:rPr sz="1200" dirty="0">
                <a:latin typeface="Times New Roman"/>
                <a:cs typeface="Times New Roman"/>
              </a:rPr>
              <a:t>non tutti i  mondi sono </a:t>
            </a:r>
            <a:r>
              <a:rPr sz="1200" spc="-5" dirty="0">
                <a:latin typeface="Times New Roman"/>
                <a:cs typeface="Times New Roman"/>
              </a:rPr>
              <a:t>stati così sfortunati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né la </a:t>
            </a:r>
            <a:r>
              <a:rPr sz="1200" spc="-5" dirty="0">
                <a:latin typeface="Times New Roman"/>
                <a:cs typeface="Times New Roman"/>
              </a:rPr>
              <a:t>missione degli Adami Planetari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sempre così </a:t>
            </a:r>
            <a:r>
              <a:rPr sz="1200" spc="-5" dirty="0">
                <a:latin typeface="Times New Roman"/>
                <a:cs typeface="Times New Roman"/>
              </a:rPr>
              <a:t>difficile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rischiosa.  </a:t>
            </a:r>
            <a:r>
              <a:rPr sz="1200" spc="-5" dirty="0">
                <a:latin typeface="Times New Roman"/>
                <a:cs typeface="Times New Roman"/>
              </a:rPr>
              <a:t>Quando hanno successo essi contribuiscono allo </a:t>
            </a:r>
            <a:r>
              <a:rPr sz="1200" dirty="0">
                <a:latin typeface="Times New Roman"/>
                <a:cs typeface="Times New Roman"/>
              </a:rPr>
              <a:t>sviluppo di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popolo, </a:t>
            </a:r>
            <a:r>
              <a:rPr sz="1200" spc="-5" dirty="0">
                <a:latin typeface="Times New Roman"/>
                <a:cs typeface="Times New Roman"/>
              </a:rPr>
              <a:t>proseguendo come </a:t>
            </a:r>
            <a:r>
              <a:rPr sz="1200" dirty="0">
                <a:latin typeface="Times New Roman"/>
                <a:cs typeface="Times New Roman"/>
              </a:rPr>
              <a:t>capi visibili </a:t>
            </a:r>
            <a:r>
              <a:rPr sz="1200" spc="-5" dirty="0">
                <a:latin typeface="Times New Roman"/>
                <a:cs typeface="Times New Roman"/>
              </a:rPr>
              <a:t>degli affari planetari  per lungo </a:t>
            </a:r>
            <a:r>
              <a:rPr sz="1200" dirty="0">
                <a:latin typeface="Times New Roman"/>
                <a:cs typeface="Times New Roman"/>
              </a:rPr>
              <a:t>tempo, anche </a:t>
            </a:r>
            <a:r>
              <a:rPr sz="1200" spc="-5" dirty="0">
                <a:latin typeface="Times New Roman"/>
                <a:cs typeface="Times New Roman"/>
              </a:rPr>
              <a:t>nell’era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tale </a:t>
            </a:r>
            <a:r>
              <a:rPr sz="1200" dirty="0">
                <a:latin typeface="Times New Roman"/>
                <a:cs typeface="Times New Roman"/>
              </a:rPr>
              <a:t>mondo è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in luce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9595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Le sei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razze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evoluzionarie</a:t>
            </a:r>
            <a:endParaRPr sz="1600">
              <a:latin typeface="Times New Roman"/>
              <a:cs typeface="Times New Roman"/>
            </a:endParaRPr>
          </a:p>
          <a:p>
            <a:pPr marL="76200" marR="255904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(584.3) 51:4.1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domina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ere primitive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abitati è </a:t>
            </a:r>
            <a:r>
              <a:rPr sz="1200" spc="-5" dirty="0">
                <a:latin typeface="Times New Roman"/>
                <a:cs typeface="Times New Roman"/>
              </a:rPr>
              <a:t>quella dell’uomo rosso, che generalmente </a:t>
            </a:r>
            <a:r>
              <a:rPr sz="1200" dirty="0">
                <a:latin typeface="Times New Roman"/>
                <a:cs typeface="Times New Roman"/>
              </a:rPr>
              <a:t>è il primo a  </a:t>
            </a:r>
            <a:r>
              <a:rPr sz="1200" spc="-5" dirty="0">
                <a:latin typeface="Times New Roman"/>
                <a:cs typeface="Times New Roman"/>
              </a:rPr>
              <a:t>raggiungere livelli umani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l’uomo rosso è 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più antica </a:t>
            </a:r>
            <a:r>
              <a:rPr sz="1200" spc="-5" dirty="0">
                <a:latin typeface="Times New Roman"/>
                <a:cs typeface="Times New Roman"/>
              </a:rPr>
              <a:t>dei pianeti, </a:t>
            </a:r>
            <a:r>
              <a:rPr sz="1200" dirty="0">
                <a:latin typeface="Times New Roman"/>
                <a:cs typeface="Times New Roman"/>
              </a:rPr>
              <a:t>i popoli di </a:t>
            </a:r>
            <a:r>
              <a:rPr sz="1200" spc="-5" dirty="0">
                <a:latin typeface="Times New Roman"/>
                <a:cs typeface="Times New Roman"/>
              </a:rPr>
              <a:t>colore successivi  cominciano </a:t>
            </a:r>
            <a:r>
              <a:rPr sz="1200" dirty="0">
                <a:latin typeface="Times New Roman"/>
                <a:cs typeface="Times New Roman"/>
              </a:rPr>
              <a:t>a fare la loro </a:t>
            </a:r>
            <a:r>
              <a:rPr sz="1200" spc="-5" dirty="0">
                <a:latin typeface="Times New Roman"/>
                <a:cs typeface="Times New Roman"/>
              </a:rPr>
              <a:t>apparizione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nell’era </a:t>
            </a:r>
            <a:r>
              <a:rPr sz="1200" dirty="0">
                <a:latin typeface="Times New Roman"/>
                <a:cs typeface="Times New Roman"/>
              </a:rPr>
              <a:t>della comparsa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90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(584.4) 51:4.2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prime razze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a quelle </a:t>
            </a:r>
            <a:r>
              <a:rPr sz="1200" spc="-5" dirty="0">
                <a:latin typeface="Times New Roman"/>
                <a:cs typeface="Times New Roman"/>
              </a:rPr>
              <a:t>successive; </a:t>
            </a:r>
            <a:r>
              <a:rPr sz="1200" dirty="0">
                <a:latin typeface="Times New Roman"/>
                <a:cs typeface="Times New Roman"/>
              </a:rPr>
              <a:t>l’uomo rosso </a:t>
            </a:r>
            <a:r>
              <a:rPr sz="1200" spc="-5" dirty="0">
                <a:latin typeface="Times New Roman"/>
                <a:cs typeface="Times New Roman"/>
              </a:rPr>
              <a:t>sta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indaco </a:t>
            </a:r>
            <a:r>
              <a:rPr sz="1200" dirty="0">
                <a:latin typeface="Times New Roman"/>
                <a:cs typeface="Times New Roman"/>
              </a:rPr>
              <a:t>— la  razza </a:t>
            </a:r>
            <a:r>
              <a:rPr sz="1200" spc="-5" dirty="0">
                <a:latin typeface="Times New Roman"/>
                <a:cs typeface="Times New Roman"/>
              </a:rPr>
              <a:t>nera.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trasmettono l’intera </a:t>
            </a:r>
            <a:r>
              <a:rPr sz="1200" dirty="0">
                <a:latin typeface="Times New Roman"/>
                <a:cs typeface="Times New Roman"/>
              </a:rPr>
              <a:t>dotazione di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razza iniziale o razza </a:t>
            </a:r>
            <a:r>
              <a:rPr sz="1200" spc="-5" dirty="0">
                <a:latin typeface="Times New Roman"/>
                <a:cs typeface="Times New Roman"/>
              </a:rPr>
              <a:t>rossa, ed ogni  manifestazione evoluzionaria successiva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distinto di mortali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una variazione a </a:t>
            </a:r>
            <a:r>
              <a:rPr sz="1200" spc="-5" dirty="0">
                <a:latin typeface="Times New Roman"/>
                <a:cs typeface="Times New Roman"/>
              </a:rPr>
              <a:t>spese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patrimonio  originario. Anche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statura </a:t>
            </a:r>
            <a:r>
              <a:rPr sz="1200" spc="-5" dirty="0">
                <a:latin typeface="Times New Roman"/>
                <a:cs typeface="Times New Roman"/>
              </a:rPr>
              <a:t>dei mortali tende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decrescere </a:t>
            </a:r>
            <a:r>
              <a:rPr sz="1200" dirty="0">
                <a:latin typeface="Times New Roman"/>
                <a:cs typeface="Times New Roman"/>
              </a:rPr>
              <a:t>dall’uomo </a:t>
            </a:r>
            <a:r>
              <a:rPr sz="1200" spc="-5" dirty="0">
                <a:latin typeface="Times New Roman"/>
                <a:cs typeface="Times New Roman"/>
              </a:rPr>
              <a:t>rosso alla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indaco, </a:t>
            </a:r>
            <a:r>
              <a:rPr sz="1200" dirty="0">
                <a:latin typeface="Times New Roman"/>
                <a:cs typeface="Times New Roman"/>
              </a:rPr>
              <a:t>benché </a:t>
            </a:r>
            <a:r>
              <a:rPr sz="1200" spc="-5" dirty="0">
                <a:latin typeface="Times New Roman"/>
                <a:cs typeface="Times New Roman"/>
              </a:rPr>
              <a:t>su Urantia siano apparse </a:t>
            </a:r>
            <a:r>
              <a:rPr sz="1200" dirty="0">
                <a:latin typeface="Times New Roman"/>
                <a:cs typeface="Times New Roman"/>
              </a:rPr>
              <a:t>tra i  popoli </a:t>
            </a:r>
            <a:r>
              <a:rPr sz="1200" spc="-5" dirty="0">
                <a:latin typeface="Times New Roman"/>
                <a:cs typeface="Times New Roman"/>
              </a:rPr>
              <a:t>verde ed </a:t>
            </a:r>
            <a:r>
              <a:rPr sz="1200" dirty="0">
                <a:latin typeface="Times New Roman"/>
                <a:cs typeface="Times New Roman"/>
              </a:rPr>
              <a:t>arancio delle linee inattese 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gigantismo.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(584.5) 51:4.3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razze evoluzionarie i popoli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prima, </a:t>
            </a:r>
            <a:r>
              <a:rPr sz="1200" dirty="0">
                <a:latin typeface="Times New Roman"/>
                <a:cs typeface="Times New Roman"/>
              </a:rPr>
              <a:t>la terza e la quinta razza — la </a:t>
            </a:r>
            <a:r>
              <a:rPr sz="1200" spc="-5" dirty="0">
                <a:latin typeface="Times New Roman"/>
                <a:cs typeface="Times New Roman"/>
              </a:rPr>
              <a:t>rossa,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e la blu.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capacità di </a:t>
            </a:r>
            <a:r>
              <a:rPr sz="1200" spc="-5" dirty="0">
                <a:latin typeface="Times New Roman"/>
                <a:cs typeface="Times New Roman"/>
              </a:rPr>
              <a:t>crescita intellettuale </a:t>
            </a:r>
            <a:r>
              <a:rPr sz="1200" dirty="0">
                <a:latin typeface="Times New Roman"/>
                <a:cs typeface="Times New Roman"/>
              </a:rPr>
              <a:t>e di sviluppo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evoluzionarie si alternano così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seconda,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quarta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sesta, </a:t>
            </a:r>
            <a:r>
              <a:rPr sz="1200" dirty="0">
                <a:latin typeface="Times New Roman"/>
                <a:cs typeface="Times New Roman"/>
              </a:rPr>
              <a:t>che sono un po’ meno </a:t>
            </a:r>
            <a:r>
              <a:rPr sz="1200" spc="-5" dirty="0">
                <a:latin typeface="Times New Roman"/>
                <a:cs typeface="Times New Roman"/>
              </a:rPr>
              <a:t>dotate. Queste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secondarie su certi </a:t>
            </a:r>
            <a:r>
              <a:rPr sz="1200" dirty="0">
                <a:latin typeface="Times New Roman"/>
                <a:cs typeface="Times New Roman"/>
              </a:rPr>
              <a:t>mondi sono i popoli </a:t>
            </a:r>
            <a:r>
              <a:rPr sz="1200" spc="-5" dirty="0">
                <a:latin typeface="Times New Roman"/>
                <a:cs typeface="Times New Roman"/>
              </a:rPr>
              <a:t>che mancano; su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altri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quelle che </a:t>
            </a:r>
            <a:r>
              <a:rPr sz="1200" dirty="0">
                <a:latin typeface="Times New Roman"/>
                <a:cs typeface="Times New Roman"/>
              </a:rPr>
              <a:t>sono state </a:t>
            </a:r>
            <a:r>
              <a:rPr sz="1200" spc="-5" dirty="0">
                <a:latin typeface="Times New Roman"/>
                <a:cs typeface="Times New Roman"/>
              </a:rPr>
              <a:t>sterminate. </a:t>
            </a:r>
            <a:r>
              <a:rPr sz="1200" dirty="0">
                <a:latin typeface="Times New Roman"/>
                <a:cs typeface="Times New Roman"/>
              </a:rPr>
              <a:t>È una sfortuna </a:t>
            </a:r>
            <a:r>
              <a:rPr sz="1200" spc="-5" dirty="0">
                <a:latin typeface="Times New Roman"/>
                <a:cs typeface="Times New Roman"/>
              </a:rPr>
              <a:t>che su Urantia </a:t>
            </a:r>
            <a:r>
              <a:rPr sz="1200" dirty="0">
                <a:latin typeface="Times New Roman"/>
                <a:cs typeface="Times New Roman"/>
              </a:rPr>
              <a:t>voi abbiate </a:t>
            </a:r>
            <a:r>
              <a:rPr sz="1200" spc="-5" dirty="0">
                <a:latin typeface="Times New Roman"/>
                <a:cs typeface="Times New Roman"/>
              </a:rPr>
              <a:t>perduto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larga misura i vostri uomini blu  </a:t>
            </a:r>
            <a:r>
              <a:rPr sz="1200" spc="-5" dirty="0">
                <a:latin typeface="Times New Roman"/>
                <a:cs typeface="Times New Roman"/>
              </a:rPr>
              <a:t>superiori, ad 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di loro </a:t>
            </a:r>
            <a:r>
              <a:rPr sz="1200" spc="-5" dirty="0">
                <a:latin typeface="Times New Roman"/>
                <a:cs typeface="Times New Roman"/>
              </a:rPr>
              <a:t>persiste </a:t>
            </a:r>
            <a:r>
              <a:rPr sz="1200" dirty="0">
                <a:latin typeface="Times New Roman"/>
                <a:cs typeface="Times New Roman"/>
              </a:rPr>
              <a:t>nella vostra “razza </a:t>
            </a:r>
            <a:r>
              <a:rPr sz="1200" spc="-5" dirty="0">
                <a:latin typeface="Times New Roman"/>
                <a:cs typeface="Times New Roman"/>
              </a:rPr>
              <a:t>bianca” amalgamata.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perdita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vostre stirpi </a:t>
            </a:r>
            <a:r>
              <a:rPr sz="1200" spc="-5" dirty="0">
                <a:latin typeface="Times New Roman"/>
                <a:cs typeface="Times New Roman"/>
              </a:rPr>
              <a:t>arancio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verde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altrettanta </a:t>
            </a:r>
            <a:r>
              <a:rPr sz="1200" dirty="0">
                <a:latin typeface="Times New Roman"/>
                <a:cs typeface="Times New Roman"/>
              </a:rPr>
              <a:t>importanza.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67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(584.6) 51:4.4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— o di tre — razze di </a:t>
            </a:r>
            <a:r>
              <a:rPr sz="1200" spc="-5" dirty="0">
                <a:latin typeface="Times New Roman"/>
                <a:cs typeface="Times New Roman"/>
              </a:rPr>
              <a:t>colore, mentre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deteriorare </a:t>
            </a:r>
            <a:r>
              <a:rPr sz="1200" dirty="0">
                <a:latin typeface="Times New Roman"/>
                <a:cs typeface="Times New Roman"/>
              </a:rPr>
              <a:t>la dotazione </a:t>
            </a:r>
            <a:r>
              <a:rPr sz="1200" spc="-5" dirty="0">
                <a:latin typeface="Times New Roman"/>
                <a:cs typeface="Times New Roman"/>
              </a:rPr>
              <a:t>originaria dell’uomo </a:t>
            </a:r>
            <a:r>
              <a:rPr sz="1200" dirty="0">
                <a:latin typeface="Times New Roman"/>
                <a:cs typeface="Times New Roman"/>
              </a:rPr>
              <a:t>rosso,  </a:t>
            </a:r>
            <a:r>
              <a:rPr sz="1200" spc="-5" dirty="0">
                <a:latin typeface="Times New Roman"/>
                <a:cs typeface="Times New Roman"/>
              </a:rPr>
              <a:t>fornisce </a:t>
            </a:r>
            <a:r>
              <a:rPr sz="1200" dirty="0">
                <a:latin typeface="Times New Roman"/>
                <a:cs typeface="Times New Roman"/>
              </a:rPr>
              <a:t>certe variazioni molto positive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tipi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permette un’espressione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diversi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umani altrimenti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</a:t>
            </a: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raggiungibili. Queste </a:t>
            </a:r>
            <a:r>
              <a:rPr sz="1200" dirty="0">
                <a:latin typeface="Times New Roman"/>
                <a:cs typeface="Times New Roman"/>
              </a:rPr>
              <a:t>modificazioni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utili al </a:t>
            </a:r>
            <a:r>
              <a:rPr sz="1200" spc="-5" dirty="0">
                <a:latin typeface="Times New Roman"/>
                <a:cs typeface="Times New Roman"/>
              </a:rPr>
              <a:t>progresso dell’umanità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insieme, </a:t>
            </a:r>
            <a:r>
              <a:rPr sz="1200" spc="-5" dirty="0">
                <a:latin typeface="Times New Roman"/>
                <a:cs typeface="Times New Roman"/>
              </a:rPr>
              <a:t>purché successivamente siano </a:t>
            </a:r>
            <a:r>
              <a:rPr sz="1200" spc="5" dirty="0">
                <a:latin typeface="Times New Roman"/>
                <a:cs typeface="Times New Roman"/>
              </a:rPr>
              <a:t>elevate </a:t>
            </a:r>
            <a:r>
              <a:rPr sz="1200" spc="-5" dirty="0">
                <a:latin typeface="Times New Roman"/>
                <a:cs typeface="Times New Roman"/>
              </a:rPr>
              <a:t>dalla 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adamica importata </a:t>
            </a:r>
            <a:r>
              <a:rPr sz="1200" dirty="0">
                <a:latin typeface="Times New Roman"/>
                <a:cs typeface="Times New Roman"/>
              </a:rPr>
              <a:t>o razza </a:t>
            </a:r>
            <a:r>
              <a:rPr sz="1200" spc="-5" dirty="0">
                <a:latin typeface="Times New Roman"/>
                <a:cs typeface="Times New Roman"/>
              </a:rPr>
              <a:t>viola.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questo piano usuale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amalgamazione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realizzato in modo </a:t>
            </a:r>
            <a:r>
              <a:rPr sz="1200" spc="-5" dirty="0">
                <a:latin typeface="Times New Roman"/>
                <a:cs typeface="Times New Roman"/>
              </a:rPr>
              <a:t>esteso, ed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07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092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fallimento nell’esecuzione del piano evolutivo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razze v’impedisce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fondo </a:t>
            </a:r>
            <a:r>
              <a:rPr sz="1200" dirty="0">
                <a:latin typeface="Times New Roman"/>
                <a:cs typeface="Times New Roman"/>
              </a:rPr>
              <a:t>lo status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popoli di un pianeta  medio </a:t>
            </a:r>
            <a:r>
              <a:rPr sz="1200" spc="-5" dirty="0">
                <a:latin typeface="Times New Roman"/>
                <a:cs typeface="Times New Roman"/>
              </a:rPr>
              <a:t>abitato attraverso l’osservazione dei </a:t>
            </a:r>
            <a:r>
              <a:rPr sz="1200" dirty="0">
                <a:latin typeface="Times New Roman"/>
                <a:cs typeface="Times New Roman"/>
              </a:rPr>
              <a:t>resti di queste razze primitive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0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(585.1) 51:4.5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inizi </a:t>
            </a:r>
            <a:r>
              <a:rPr sz="1200" spc="-5" dirty="0">
                <a:latin typeface="Times New Roman"/>
                <a:cs typeface="Times New Roman"/>
              </a:rPr>
              <a:t>dello sviluppo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lieve tendenza agli incroci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delle razze </a:t>
            </a:r>
            <a:r>
              <a:rPr sz="1200" spc="-5" dirty="0">
                <a:latin typeface="Times New Roman"/>
                <a:cs typeface="Times New Roman"/>
              </a:rPr>
              <a:t>rossa, gialla </a:t>
            </a:r>
            <a:r>
              <a:rPr sz="1200" dirty="0">
                <a:latin typeface="Times New Roman"/>
                <a:cs typeface="Times New Roman"/>
              </a:rPr>
              <a:t>e blu; c’è una  </a:t>
            </a:r>
            <a:r>
              <a:rPr sz="1200" spc="-5" dirty="0">
                <a:latin typeface="Times New Roman"/>
                <a:cs typeface="Times New Roman"/>
              </a:rPr>
              <a:t>tendenza analoga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mescolarsi </a:t>
            </a:r>
            <a:r>
              <a:rPr sz="1200" dirty="0">
                <a:latin typeface="Times New Roman"/>
                <a:cs typeface="Times New Roman"/>
              </a:rPr>
              <a:t>per le razze </a:t>
            </a:r>
            <a:r>
              <a:rPr sz="1200" spc="-5" dirty="0">
                <a:latin typeface="Times New Roman"/>
                <a:cs typeface="Times New Roman"/>
              </a:rPr>
              <a:t>arancio, verde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indaco.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5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(585.2) 51:4.6 </a:t>
            </a:r>
            <a:r>
              <a:rPr sz="1200" spc="-5" dirty="0">
                <a:latin typeface="Times New Roman"/>
                <a:cs typeface="Times New Roman"/>
              </a:rPr>
              <a:t>Gli umani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arretrati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abitualmente impiegati come </a:t>
            </a:r>
            <a:r>
              <a:rPr sz="1200" dirty="0">
                <a:latin typeface="Times New Roman"/>
                <a:cs typeface="Times New Roman"/>
              </a:rPr>
              <a:t>lavoratori da </a:t>
            </a:r>
            <a:r>
              <a:rPr sz="1200" spc="-5" dirty="0">
                <a:latin typeface="Times New Roman"/>
                <a:cs typeface="Times New Roman"/>
              </a:rPr>
              <a:t>fatica dalle </a:t>
            </a:r>
            <a:r>
              <a:rPr sz="1200" dirty="0">
                <a:latin typeface="Times New Roman"/>
                <a:cs typeface="Times New Roman"/>
              </a:rPr>
              <a:t>razze più </a:t>
            </a:r>
            <a:r>
              <a:rPr sz="1200" spc="-5" dirty="0">
                <a:latin typeface="Times New Roman"/>
                <a:cs typeface="Times New Roman"/>
              </a:rPr>
              <a:t>progressive. Questo </a:t>
            </a:r>
            <a:r>
              <a:rPr sz="1200" dirty="0">
                <a:latin typeface="Times New Roman"/>
                <a:cs typeface="Times New Roman"/>
              </a:rPr>
              <a:t>spiega  </a:t>
            </a:r>
            <a:r>
              <a:rPr sz="1200" spc="-5" dirty="0">
                <a:latin typeface="Times New Roman"/>
                <a:cs typeface="Times New Roman"/>
              </a:rPr>
              <a:t>l’origine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pianeti durante </a:t>
            </a:r>
            <a:r>
              <a:rPr sz="1200" dirty="0">
                <a:latin typeface="Times New Roman"/>
                <a:cs typeface="Times New Roman"/>
              </a:rPr>
              <a:t>le ere primitive.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arancio sono generalmente </a:t>
            </a:r>
            <a:r>
              <a:rPr sz="1200" dirty="0">
                <a:latin typeface="Times New Roman"/>
                <a:cs typeface="Times New Roman"/>
              </a:rPr>
              <a:t>sottomessi da </a:t>
            </a:r>
            <a:r>
              <a:rPr sz="1200" spc="5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rossi </a:t>
            </a:r>
            <a:r>
              <a:rPr sz="1200" dirty="0">
                <a:latin typeface="Times New Roman"/>
                <a:cs typeface="Times New Roman"/>
              </a:rPr>
              <a:t>e  ridotti allo stato di </a:t>
            </a:r>
            <a:r>
              <a:rPr sz="1200" spc="-5" dirty="0">
                <a:latin typeface="Times New Roman"/>
                <a:cs typeface="Times New Roman"/>
              </a:rPr>
              <a:t>servi </a:t>
            </a:r>
            <a:r>
              <a:rPr sz="1200" dirty="0">
                <a:latin typeface="Times New Roman"/>
                <a:cs typeface="Times New Roman"/>
              </a:rPr>
              <a:t>— talvolta </a:t>
            </a:r>
            <a:r>
              <a:rPr sz="1200" spc="-5" dirty="0">
                <a:latin typeface="Times New Roman"/>
                <a:cs typeface="Times New Roman"/>
              </a:rPr>
              <a:t>sterminati. 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gialli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rossi fraternizzano spesso,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sempre.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gialla </a:t>
            </a:r>
            <a:r>
              <a:rPr sz="1200" dirty="0">
                <a:latin typeface="Times New Roman"/>
                <a:cs typeface="Times New Roman"/>
              </a:rPr>
              <a:t>riduce  di </a:t>
            </a:r>
            <a:r>
              <a:rPr sz="1200" spc="-5" dirty="0">
                <a:latin typeface="Times New Roman"/>
                <a:cs typeface="Times New Roman"/>
              </a:rPr>
              <a:t>solito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schiavitù quella verde, </a:t>
            </a:r>
            <a:r>
              <a:rPr sz="1200" dirty="0">
                <a:latin typeface="Times New Roman"/>
                <a:cs typeface="Times New Roman"/>
              </a:rPr>
              <a:t>mentre l’uomo blu </a:t>
            </a:r>
            <a:r>
              <a:rPr sz="1200" spc="-5" dirty="0">
                <a:latin typeface="Times New Roman"/>
                <a:cs typeface="Times New Roman"/>
              </a:rPr>
              <a:t>sottomette quello indaco. Queste </a:t>
            </a:r>
            <a:r>
              <a:rPr sz="1200" dirty="0">
                <a:latin typeface="Times New Roman"/>
                <a:cs typeface="Times New Roman"/>
              </a:rPr>
              <a:t>razze di uomini primitivi non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hanno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scrupoli ad utilizzare i servizi dei loro </a:t>
            </a:r>
            <a:r>
              <a:rPr sz="1200" spc="-5" dirty="0">
                <a:latin typeface="Times New Roman"/>
                <a:cs typeface="Times New Roman"/>
              </a:rPr>
              <a:t>simili arretrati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lavori obbligati </a:t>
            </a:r>
            <a:r>
              <a:rPr sz="1200" dirty="0">
                <a:latin typeface="Times New Roman"/>
                <a:cs typeface="Times New Roman"/>
              </a:rPr>
              <a:t>di quanti ne </a:t>
            </a:r>
            <a:r>
              <a:rPr sz="1200" spc="-5" dirty="0">
                <a:latin typeface="Times New Roman"/>
                <a:cs typeface="Times New Roman"/>
              </a:rPr>
              <a:t>avrebbero gli Urantiani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comperare </a:t>
            </a:r>
            <a:r>
              <a:rPr sz="1200" dirty="0">
                <a:latin typeface="Times New Roman"/>
                <a:cs typeface="Times New Roman"/>
              </a:rPr>
              <a:t>o  a </a:t>
            </a:r>
            <a:r>
              <a:rPr sz="1200" spc="-5" dirty="0">
                <a:latin typeface="Times New Roman"/>
                <a:cs typeface="Times New Roman"/>
              </a:rPr>
              <a:t>vendere cavalli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bestiame.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446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(585.3) 51:4.7 </a:t>
            </a:r>
            <a:r>
              <a:rPr sz="1200" spc="-5" dirty="0">
                <a:latin typeface="Times New Roman"/>
                <a:cs typeface="Times New Roman"/>
              </a:rPr>
              <a:t>Sulla maggior parte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servitù </a:t>
            </a:r>
            <a:r>
              <a:rPr sz="1200" dirty="0">
                <a:latin typeface="Times New Roman"/>
                <a:cs typeface="Times New Roman"/>
              </a:rPr>
              <a:t>involontaria non </a:t>
            </a:r>
            <a:r>
              <a:rPr sz="1200" spc="-5" dirty="0">
                <a:latin typeface="Times New Roman"/>
                <a:cs typeface="Times New Roman"/>
              </a:rPr>
              <a:t>sopravvive alla </a:t>
            </a:r>
            <a:r>
              <a:rPr sz="1200" dirty="0">
                <a:latin typeface="Times New Roman"/>
                <a:cs typeface="Times New Roman"/>
              </a:rPr>
              <a:t>dispensazione </a:t>
            </a:r>
            <a:r>
              <a:rPr sz="1200" spc="-5" dirty="0">
                <a:latin typeface="Times New Roman"/>
                <a:cs typeface="Times New Roman"/>
              </a:rPr>
              <a:t>del Principe Planetario,  benché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deficienti </a:t>
            </a:r>
            <a:r>
              <a:rPr sz="1200" dirty="0">
                <a:latin typeface="Times New Roman"/>
                <a:cs typeface="Times New Roman"/>
              </a:rPr>
              <a:t>mentali e i delinquenti </a:t>
            </a:r>
            <a:r>
              <a:rPr sz="1200" spc="-5" dirty="0">
                <a:latin typeface="Times New Roman"/>
                <a:cs typeface="Times New Roman"/>
              </a:rPr>
              <a:t>sociali siano spesso ancora obbligati </a:t>
            </a:r>
            <a:r>
              <a:rPr sz="1200" dirty="0">
                <a:latin typeface="Times New Roman"/>
                <a:cs typeface="Times New Roman"/>
              </a:rPr>
              <a:t>a svolgere lavori non </a:t>
            </a:r>
            <a:r>
              <a:rPr sz="1200" spc="-5" dirty="0">
                <a:latin typeface="Times New Roman"/>
                <a:cs typeface="Times New Roman"/>
              </a:rPr>
              <a:t>volontari. Ma su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 normali questo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schiavitù </a:t>
            </a:r>
            <a:r>
              <a:rPr sz="1200" dirty="0">
                <a:latin typeface="Times New Roman"/>
                <a:cs typeface="Times New Roman"/>
              </a:rPr>
              <a:t>primitiva è </a:t>
            </a:r>
            <a:r>
              <a:rPr sz="1200" spc="-5" dirty="0">
                <a:latin typeface="Times New Roman"/>
                <a:cs typeface="Times New Roman"/>
              </a:rPr>
              <a:t>abolito </a:t>
            </a:r>
            <a:r>
              <a:rPr sz="1200" dirty="0">
                <a:latin typeface="Times New Roman"/>
                <a:cs typeface="Times New Roman"/>
              </a:rPr>
              <a:t>subito dopo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dell’importata razza </a:t>
            </a:r>
            <a:r>
              <a:rPr sz="1200" spc="-5" dirty="0">
                <a:latin typeface="Times New Roman"/>
                <a:cs typeface="Times New Roman"/>
              </a:rPr>
              <a:t>viola,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12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(585.4) 51:4.8 </a:t>
            </a:r>
            <a:r>
              <a:rPr sz="1200" spc="-5" dirty="0">
                <a:latin typeface="Times New Roman"/>
                <a:cs typeface="Times New Roman"/>
              </a:rPr>
              <a:t>Queste sei razze evoluzionarie </a:t>
            </a:r>
            <a:r>
              <a:rPr sz="1200" dirty="0">
                <a:latin typeface="Times New Roman"/>
                <a:cs typeface="Times New Roman"/>
              </a:rPr>
              <a:t>sono destinate </a:t>
            </a:r>
            <a:r>
              <a:rPr sz="1200" spc="-5" dirty="0">
                <a:latin typeface="Times New Roman"/>
                <a:cs typeface="Times New Roman"/>
              </a:rPr>
              <a:t>ad essere </a:t>
            </a:r>
            <a:r>
              <a:rPr sz="1200" dirty="0">
                <a:latin typeface="Times New Roman"/>
                <a:cs typeface="Times New Roman"/>
              </a:rPr>
              <a:t>mescolate </a:t>
            </a:r>
            <a:r>
              <a:rPr sz="1200" spc="-5" dirty="0">
                <a:latin typeface="Times New Roman"/>
                <a:cs typeface="Times New Roman"/>
              </a:rPr>
              <a:t>ed elevate per amalgamazione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progenie degli  elevatori adamici. Ma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questi </a:t>
            </a:r>
            <a:r>
              <a:rPr sz="1200" dirty="0">
                <a:latin typeface="Times New Roman"/>
                <a:cs typeface="Times New Roman"/>
              </a:rPr>
              <a:t>popoli siano </a:t>
            </a:r>
            <a:r>
              <a:rPr sz="1200" spc="-5" dirty="0">
                <a:latin typeface="Times New Roman"/>
                <a:cs typeface="Times New Roman"/>
              </a:rPr>
              <a:t>mescolati, gli inferiori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inabili sono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eliminati.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Principe 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Figlio Materiale, con altre autorità planetarie qualificate, vagliano l’idoneità </a:t>
            </a:r>
            <a:r>
              <a:rPr sz="1200" dirty="0">
                <a:latin typeface="Times New Roman"/>
                <a:cs typeface="Times New Roman"/>
              </a:rPr>
              <a:t>dei ceppi riproduttori.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eseguire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così </a:t>
            </a:r>
            <a:r>
              <a:rPr sz="1200" spc="-5" dirty="0">
                <a:latin typeface="Times New Roman"/>
                <a:cs typeface="Times New Roman"/>
              </a:rPr>
              <a:t>radicale su Urantia </a:t>
            </a:r>
            <a:r>
              <a:rPr sz="1200" dirty="0">
                <a:latin typeface="Times New Roman"/>
                <a:cs typeface="Times New Roman"/>
              </a:rPr>
              <a:t>consiste </a:t>
            </a:r>
            <a:r>
              <a:rPr sz="1200" spc="-5" dirty="0">
                <a:latin typeface="Times New Roman"/>
                <a:cs typeface="Times New Roman"/>
              </a:rPr>
              <a:t>nell’assenza </a:t>
            </a:r>
            <a:r>
              <a:rPr sz="1200" dirty="0">
                <a:latin typeface="Times New Roman"/>
                <a:cs typeface="Times New Roman"/>
              </a:rPr>
              <a:t>di giudici </a:t>
            </a:r>
            <a:r>
              <a:rPr sz="1200" spc="-5" dirty="0">
                <a:latin typeface="Times New Roman"/>
                <a:cs typeface="Times New Roman"/>
              </a:rPr>
              <a:t>competenti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vagliare l’idoneità </a:t>
            </a:r>
            <a:r>
              <a:rPr sz="1200" dirty="0">
                <a:latin typeface="Times New Roman"/>
                <a:cs typeface="Times New Roman"/>
              </a:rPr>
              <a:t>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l’inidoneità</a:t>
            </a:r>
            <a:endParaRPr sz="1200">
              <a:latin typeface="Times New Roman"/>
              <a:cs typeface="Times New Roman"/>
            </a:endParaRPr>
          </a:p>
          <a:p>
            <a:pPr marL="88900" marR="6413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biologica </a:t>
            </a:r>
            <a:r>
              <a:rPr sz="1200" dirty="0">
                <a:latin typeface="Times New Roman"/>
                <a:cs typeface="Times New Roman"/>
              </a:rPr>
              <a:t>degli individui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mondo. </a:t>
            </a:r>
            <a:r>
              <a:rPr sz="1200" spc="-5" dirty="0">
                <a:latin typeface="Times New Roman"/>
                <a:cs typeface="Times New Roman"/>
              </a:rPr>
              <a:t>Malgrado questo </a:t>
            </a:r>
            <a:r>
              <a:rPr sz="1200" dirty="0">
                <a:latin typeface="Times New Roman"/>
                <a:cs typeface="Times New Roman"/>
              </a:rPr>
              <a:t>ostacolo, </a:t>
            </a:r>
            <a:r>
              <a:rPr sz="1200" spc="-5" dirty="0">
                <a:latin typeface="Times New Roman"/>
                <a:cs typeface="Times New Roman"/>
              </a:rPr>
              <a:t>sembra che </a:t>
            </a:r>
            <a:r>
              <a:rPr sz="1200" dirty="0">
                <a:latin typeface="Times New Roman"/>
                <a:cs typeface="Times New Roman"/>
              </a:rPr>
              <a:t>dovreste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accordarvi  sulla discomunanza </a:t>
            </a:r>
            <a:r>
              <a:rPr sz="1200" spc="-5" dirty="0">
                <a:latin typeface="Times New Roman"/>
                <a:cs typeface="Times New Roman"/>
              </a:rPr>
              <a:t>biologica 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ceppi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marcatamente </a:t>
            </a:r>
            <a:r>
              <a:rPr sz="1200" dirty="0">
                <a:latin typeface="Times New Roman"/>
                <a:cs typeface="Times New Roman"/>
              </a:rPr>
              <a:t>non idonei, </a:t>
            </a:r>
            <a:r>
              <a:rPr sz="1200" spc="-5" dirty="0">
                <a:latin typeface="Times New Roman"/>
                <a:cs typeface="Times New Roman"/>
              </a:rPr>
              <a:t>difettosi, degenerati ed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antisociali.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1500" cy="40151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ts val="188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L’amalgamazione razziale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—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88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il conferimento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sangue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adamico</a:t>
            </a:r>
            <a:endParaRPr sz="1600">
              <a:latin typeface="Times New Roman"/>
              <a:cs typeface="Times New Roman"/>
            </a:endParaRPr>
          </a:p>
          <a:p>
            <a:pPr marL="76200" marR="8572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(585.5) 51:5.1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un’Eva Planetari arrivano su </a:t>
            </a:r>
            <a:r>
              <a:rPr sz="1200" dirty="0">
                <a:latin typeface="Times New Roman"/>
                <a:cs typeface="Times New Roman"/>
              </a:rPr>
              <a:t>un mondo abitato, </a:t>
            </a:r>
            <a:r>
              <a:rPr sz="1200" spc="-5" dirty="0">
                <a:latin typeface="Times New Roman"/>
                <a:cs typeface="Times New Roman"/>
              </a:rPr>
              <a:t>sono stati completamente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superiori  sul </a:t>
            </a:r>
            <a:r>
              <a:rPr sz="1200" dirty="0">
                <a:latin typeface="Times New Roman"/>
                <a:cs typeface="Times New Roman"/>
              </a:rPr>
              <a:t>modo più </a:t>
            </a:r>
            <a:r>
              <a:rPr sz="1200" spc="-5" dirty="0">
                <a:latin typeface="Times New Roman"/>
                <a:cs typeface="Times New Roman"/>
              </a:rPr>
              <a:t>adatto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miglioramento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esistenti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intelligenti.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procedura </a:t>
            </a:r>
            <a:r>
              <a:rPr sz="1200" dirty="0">
                <a:latin typeface="Times New Roman"/>
                <a:cs typeface="Times New Roman"/>
              </a:rPr>
              <a:t>non è uniforme;  molto è </a:t>
            </a:r>
            <a:r>
              <a:rPr sz="1200" spc="-5" dirty="0">
                <a:latin typeface="Times New Roman"/>
                <a:cs typeface="Times New Roman"/>
              </a:rPr>
              <a:t>lasciato al giudizio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coppia incaricata,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errori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infrequenti, specialmente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in disordine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stato  </a:t>
            </a:r>
            <a:r>
              <a:rPr sz="1200" spc="-5" dirty="0">
                <a:latin typeface="Times New Roman"/>
                <a:cs typeface="Times New Roman"/>
              </a:rPr>
              <a:t>d’insurrezione come</a:t>
            </a:r>
            <a:r>
              <a:rPr sz="1200" dirty="0">
                <a:latin typeface="Times New Roman"/>
                <a:cs typeface="Times New Roman"/>
              </a:rPr>
              <a:t>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2075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(585.6) 51:5.2 </a:t>
            </a:r>
            <a:r>
              <a:rPr sz="1200" spc="-5" dirty="0">
                <a:latin typeface="Times New Roman"/>
                <a:cs typeface="Times New Roman"/>
              </a:rPr>
              <a:t>Solitamente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popoli </a:t>
            </a:r>
            <a:r>
              <a:rPr sz="1200" dirty="0">
                <a:latin typeface="Times New Roman"/>
                <a:cs typeface="Times New Roman"/>
              </a:rPr>
              <a:t>viola non </a:t>
            </a:r>
            <a:r>
              <a:rPr sz="1200" spc="-5" dirty="0">
                <a:latin typeface="Times New Roman"/>
                <a:cs typeface="Times New Roman"/>
              </a:rPr>
              <a:t>cominciano ad amalgamarsi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nativi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 prima </a:t>
            </a:r>
            <a:r>
              <a:rPr sz="1200" dirty="0">
                <a:latin typeface="Times New Roman"/>
                <a:cs typeface="Times New Roman"/>
              </a:rPr>
              <a:t>che il loro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superi il  </a:t>
            </a:r>
            <a:r>
              <a:rPr sz="1200" spc="-5" dirty="0">
                <a:latin typeface="Times New Roman"/>
                <a:cs typeface="Times New Roman"/>
              </a:rPr>
              <a:t>milione. Ma nel frattempo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personale del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proclama che i </a:t>
            </a:r>
            <a:r>
              <a:rPr sz="1200" spc="-5" dirty="0">
                <a:latin typeface="Times New Roman"/>
                <a:cs typeface="Times New Roman"/>
              </a:rPr>
              <a:t>figli degli Dei </a:t>
            </a:r>
            <a:r>
              <a:rPr sz="1200" dirty="0">
                <a:latin typeface="Times New Roman"/>
                <a:cs typeface="Times New Roman"/>
              </a:rPr>
              <a:t>sono discesi, per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dire,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fondersi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umane. </a:t>
            </a:r>
            <a:r>
              <a:rPr sz="1200" dirty="0">
                <a:latin typeface="Times New Roman"/>
                <a:cs typeface="Times New Roman"/>
              </a:rPr>
              <a:t>E la popolazione </a:t>
            </a:r>
            <a:r>
              <a:rPr sz="1200" spc="-5" dirty="0">
                <a:latin typeface="Times New Roman"/>
                <a:cs typeface="Times New Roman"/>
              </a:rPr>
              <a:t>attende con ansia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annunciato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quelli qualificati come </a:t>
            </a:r>
            <a:r>
              <a:rPr sz="1200" dirty="0">
                <a:latin typeface="Times New Roman"/>
                <a:cs typeface="Times New Roman"/>
              </a:rPr>
              <a:t>appartenenti </a:t>
            </a:r>
            <a:r>
              <a:rPr sz="1200" spc="-5" dirty="0">
                <a:latin typeface="Times New Roman"/>
                <a:cs typeface="Times New Roman"/>
              </a:rPr>
              <a:t>ai  ceppi </a:t>
            </a:r>
            <a:r>
              <a:rPr sz="1200" dirty="0">
                <a:latin typeface="Times New Roman"/>
                <a:cs typeface="Times New Roman"/>
              </a:rPr>
              <a:t>razziali </a:t>
            </a:r>
            <a:r>
              <a:rPr sz="1200" spc="-5" dirty="0">
                <a:latin typeface="Times New Roman"/>
                <a:cs typeface="Times New Roman"/>
              </a:rPr>
              <a:t>superiori possono recarsi nel </a:t>
            </a:r>
            <a:r>
              <a:rPr sz="1200" dirty="0">
                <a:latin typeface="Times New Roman"/>
                <a:cs typeface="Times New Roman"/>
              </a:rPr>
              <a:t>Giardino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 ed esservi </a:t>
            </a:r>
            <a:r>
              <a:rPr sz="1200" dirty="0">
                <a:latin typeface="Times New Roman"/>
                <a:cs typeface="Times New Roman"/>
              </a:rPr>
              <a:t>scelti dai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figlie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madri  evoluzionari </a:t>
            </a:r>
            <a:r>
              <a:rPr sz="1200" dirty="0">
                <a:latin typeface="Times New Roman"/>
                <a:cs typeface="Times New Roman"/>
              </a:rPr>
              <a:t>del nuovo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misto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dell’umanità.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(585.7) 51:5.3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normali l’Adamo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l’Eva Planetari </a:t>
            </a:r>
            <a:r>
              <a:rPr sz="1200" dirty="0">
                <a:latin typeface="Times New Roman"/>
                <a:cs typeface="Times New Roman"/>
              </a:rPr>
              <a:t>non si </a:t>
            </a:r>
            <a:r>
              <a:rPr sz="1200" spc="-5" dirty="0">
                <a:latin typeface="Times New Roman"/>
                <a:cs typeface="Times New Roman"/>
              </a:rPr>
              <a:t>accoppiano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evoluzionarie perché quest’opera </a:t>
            </a:r>
            <a:r>
              <a:rPr sz="1200" spc="1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miglioramento biologico </a:t>
            </a:r>
            <a:r>
              <a:rPr sz="1200" dirty="0">
                <a:latin typeface="Times New Roman"/>
                <a:cs typeface="Times New Roman"/>
              </a:rPr>
              <a:t>è una funzione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progenie </a:t>
            </a:r>
            <a:r>
              <a:rPr sz="1200" spc="-5" dirty="0">
                <a:latin typeface="Times New Roman"/>
                <a:cs typeface="Times New Roman"/>
              </a:rPr>
              <a:t>adamica. Ma questi Adamiti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vanno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razze;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personale del </a:t>
            </a:r>
            <a:r>
              <a:rPr sz="1200" spc="5" dirty="0">
                <a:latin typeface="Times New Roman"/>
                <a:cs typeface="Times New Roman"/>
              </a:rPr>
              <a:t>principe 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nel Giardino </a:t>
            </a:r>
            <a:r>
              <a:rPr sz="1200" dirty="0">
                <a:latin typeface="Times New Roman"/>
                <a:cs typeface="Times New Roman"/>
              </a:rPr>
              <a:t>di Eden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e le donne superiori </a:t>
            </a:r>
            <a:r>
              <a:rPr sz="1200" spc="-5" dirty="0">
                <a:latin typeface="Times New Roman"/>
                <a:cs typeface="Times New Roman"/>
              </a:rPr>
              <a:t>perché si </a:t>
            </a:r>
            <a:r>
              <a:rPr sz="1200" dirty="0">
                <a:latin typeface="Times New Roman"/>
                <a:cs typeface="Times New Roman"/>
              </a:rPr>
              <a:t>accoppino </a:t>
            </a:r>
            <a:r>
              <a:rPr sz="1200" spc="-5" dirty="0">
                <a:latin typeface="Times New Roman"/>
                <a:cs typeface="Times New Roman"/>
              </a:rPr>
              <a:t>volontariamente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adamici.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 maggior </a:t>
            </a:r>
            <a:r>
              <a:rPr sz="1200" dirty="0">
                <a:latin typeface="Times New Roman"/>
                <a:cs typeface="Times New Roman"/>
              </a:rPr>
              <a:t>parte dei mondi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scelti come candidati per </a:t>
            </a:r>
            <a:r>
              <a:rPr sz="1200" spc="-5" dirty="0">
                <a:latin typeface="Times New Roman"/>
                <a:cs typeface="Times New Roman"/>
              </a:rPr>
              <a:t>accoppiarsi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del giardino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il più alto  </a:t>
            </a:r>
            <a:r>
              <a:rPr sz="1200" spc="-5" dirty="0">
                <a:latin typeface="Times New Roman"/>
                <a:cs typeface="Times New Roman"/>
              </a:rPr>
              <a:t>onore.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3594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(586.1) 51:5.4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le </a:t>
            </a:r>
            <a:r>
              <a:rPr sz="1200" spc="-5" dirty="0">
                <a:latin typeface="Times New Roman"/>
                <a:cs typeface="Times New Roman"/>
              </a:rPr>
              <a:t>guerre </a:t>
            </a:r>
            <a:r>
              <a:rPr sz="1200" dirty="0">
                <a:latin typeface="Times New Roman"/>
                <a:cs typeface="Times New Roman"/>
              </a:rPr>
              <a:t>razziali 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tribali diminuiscono, mentre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compiono sempre  maggiori 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qualificarsi al riconoscimento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all’ammissione nel giardino. Voi potete farvi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un’idea </a:t>
            </a:r>
            <a:r>
              <a:rPr sz="1200" dirty="0">
                <a:latin typeface="Times New Roman"/>
                <a:cs typeface="Times New Roman"/>
              </a:rPr>
              <a:t>molto limitata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640" cy="33699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321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come questa </a:t>
            </a:r>
            <a:r>
              <a:rPr sz="1200" dirty="0">
                <a:latin typeface="Times New Roman"/>
                <a:cs typeface="Times New Roman"/>
              </a:rPr>
              <a:t>lotta competitiva </a:t>
            </a:r>
            <a:r>
              <a:rPr sz="1200" spc="-5" dirty="0">
                <a:latin typeface="Times New Roman"/>
                <a:cs typeface="Times New Roman"/>
              </a:rPr>
              <a:t>venga ad </a:t>
            </a:r>
            <a:r>
              <a:rPr sz="1200" dirty="0">
                <a:latin typeface="Times New Roman"/>
                <a:cs typeface="Times New Roman"/>
              </a:rPr>
              <a:t>occupare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normale. Tutto </a:t>
            </a:r>
            <a:r>
              <a:rPr sz="1200" spc="-5" dirty="0">
                <a:latin typeface="Times New Roman"/>
                <a:cs typeface="Times New Roman"/>
              </a:rPr>
              <a:t>questo piano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miglioramento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naufragò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presto 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(586.2) 51:5.5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razza viola è un popolo </a:t>
            </a:r>
            <a:r>
              <a:rPr sz="1200" spc="-5" dirty="0">
                <a:latin typeface="Times New Roman"/>
                <a:cs typeface="Times New Roman"/>
              </a:rPr>
              <a:t>monogamo, ed ogni </a:t>
            </a:r>
            <a:r>
              <a:rPr sz="1200" dirty="0">
                <a:latin typeface="Times New Roman"/>
                <a:cs typeface="Times New Roman"/>
              </a:rPr>
              <a:t>uomo o donna evoluzionari unendosi con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adamici  s’impegnano </a:t>
            </a:r>
            <a:r>
              <a:rPr sz="1200" dirty="0">
                <a:latin typeface="Times New Roman"/>
                <a:cs typeface="Times New Roman"/>
              </a:rPr>
              <a:t>a non prendere </a:t>
            </a:r>
            <a:r>
              <a:rPr sz="1200" spc="-5" dirty="0">
                <a:latin typeface="Times New Roman"/>
                <a:cs typeface="Times New Roman"/>
              </a:rPr>
              <a:t>altri compagni </a:t>
            </a:r>
            <a:r>
              <a:rPr sz="1200" dirty="0">
                <a:latin typeface="Times New Roman"/>
                <a:cs typeface="Times New Roman"/>
              </a:rPr>
              <a:t>e ad </a:t>
            </a:r>
            <a:r>
              <a:rPr sz="1200" spc="-5" dirty="0">
                <a:latin typeface="Times New Roman"/>
                <a:cs typeface="Times New Roman"/>
              </a:rPr>
              <a:t>insegnare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monogamia </a:t>
            </a:r>
            <a:r>
              <a:rPr sz="1200" spc="-5" dirty="0">
                <a:latin typeface="Times New Roman"/>
                <a:cs typeface="Times New Roman"/>
              </a:rPr>
              <a:t>ai propri figli,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essi maschi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femmine.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queste unioni sono </a:t>
            </a:r>
            <a:r>
              <a:rPr sz="1200" spc="-5" dirty="0">
                <a:latin typeface="Times New Roman"/>
                <a:cs typeface="Times New Roman"/>
              </a:rPr>
              <a:t>educati ed </a:t>
            </a:r>
            <a:r>
              <a:rPr sz="1200" dirty="0">
                <a:latin typeface="Times New Roman"/>
                <a:cs typeface="Times New Roman"/>
              </a:rPr>
              <a:t>istruiti </a:t>
            </a:r>
            <a:r>
              <a:rPr sz="1200" spc="-5" dirty="0">
                <a:latin typeface="Times New Roman"/>
                <a:cs typeface="Times New Roman"/>
              </a:rPr>
              <a:t>nelle scuole del Principe Planetario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si permette </a:t>
            </a:r>
            <a:r>
              <a:rPr sz="1200" dirty="0">
                <a:latin typeface="Times New Roman"/>
                <a:cs typeface="Times New Roman"/>
              </a:rPr>
              <a:t>loro di </a:t>
            </a:r>
            <a:r>
              <a:rPr sz="1200" spc="-5" dirty="0">
                <a:latin typeface="Times New Roman"/>
                <a:cs typeface="Times New Roman"/>
              </a:rPr>
              <a:t>andare </a:t>
            </a:r>
            <a:r>
              <a:rPr sz="1200" dirty="0">
                <a:latin typeface="Times New Roman"/>
                <a:cs typeface="Times New Roman"/>
              </a:rPr>
              <a:t>presso la razza  </a:t>
            </a:r>
            <a:r>
              <a:rPr sz="1200" spc="-5" dirty="0">
                <a:latin typeface="Times New Roman"/>
                <a:cs typeface="Times New Roman"/>
              </a:rPr>
              <a:t>del loro genitore evoluzionario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sposarsi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selezionati di mortali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(586.3) 51:5.6 </a:t>
            </a:r>
            <a:r>
              <a:rPr sz="1200" spc="-5" dirty="0">
                <a:latin typeface="Times New Roman"/>
                <a:cs typeface="Times New Roman"/>
              </a:rPr>
              <a:t>Quando questo ceppo dei Figli Materiali si aggiunge alle </a:t>
            </a:r>
            <a:r>
              <a:rPr sz="1200" dirty="0">
                <a:latin typeface="Times New Roman"/>
                <a:cs typeface="Times New Roman"/>
              </a:rPr>
              <a:t>razze in evoluzione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mondi, ha inizio una nuova e più </a:t>
            </a:r>
            <a:r>
              <a:rPr sz="1200" spc="-5" dirty="0">
                <a:latin typeface="Times New Roman"/>
                <a:cs typeface="Times New Roman"/>
              </a:rPr>
              <a:t>grande  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evoluzionario. A seguito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afflusso </a:t>
            </a:r>
            <a:r>
              <a:rPr sz="1200" dirty="0">
                <a:latin typeface="Times New Roman"/>
                <a:cs typeface="Times New Roman"/>
              </a:rPr>
              <a:t>procreativo di </a:t>
            </a:r>
            <a:r>
              <a:rPr sz="1200" spc="-5" dirty="0">
                <a:latin typeface="Times New Roman"/>
                <a:cs typeface="Times New Roman"/>
              </a:rPr>
              <a:t>capacità importate </a:t>
            </a:r>
            <a:r>
              <a:rPr sz="1200" dirty="0">
                <a:latin typeface="Times New Roman"/>
                <a:cs typeface="Times New Roman"/>
              </a:rPr>
              <a:t>e di tratti </a:t>
            </a:r>
            <a:r>
              <a:rPr sz="1200" spc="-5" dirty="0">
                <a:latin typeface="Times New Roman"/>
                <a:cs typeface="Times New Roman"/>
              </a:rPr>
              <a:t>superevoluzionari, si  produce </a:t>
            </a:r>
            <a:r>
              <a:rPr sz="1200" dirty="0">
                <a:latin typeface="Times New Roman"/>
                <a:cs typeface="Times New Roman"/>
              </a:rPr>
              <a:t>una successione di </a:t>
            </a:r>
            <a:r>
              <a:rPr sz="1200" spc="-5" dirty="0">
                <a:latin typeface="Times New Roman"/>
                <a:cs typeface="Times New Roman"/>
              </a:rPr>
              <a:t>rapidi avanzamenti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civilizzazione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razziale.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centomila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fatti </a:t>
            </a:r>
            <a:r>
              <a:rPr sz="1200" spc="15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progressi che </a:t>
            </a:r>
            <a:r>
              <a:rPr sz="1200" dirty="0">
                <a:latin typeface="Times New Roman"/>
                <a:cs typeface="Times New Roman"/>
              </a:rPr>
              <a:t>in un milione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lotte </a:t>
            </a:r>
            <a:r>
              <a:rPr sz="1200" spc="-5" dirty="0">
                <a:latin typeface="Times New Roman"/>
                <a:cs typeface="Times New Roman"/>
              </a:rPr>
              <a:t>precedenti. Sul </a:t>
            </a:r>
            <a:r>
              <a:rPr sz="1200" dirty="0">
                <a:latin typeface="Times New Roman"/>
                <a:cs typeface="Times New Roman"/>
              </a:rPr>
              <a:t>vostro mondo,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 fallimento </a:t>
            </a:r>
            <a:r>
              <a:rPr sz="1200" dirty="0">
                <a:latin typeface="Times New Roman"/>
                <a:cs typeface="Times New Roman"/>
              </a:rPr>
              <a:t>dei piani </a:t>
            </a:r>
            <a:r>
              <a:rPr sz="1200" spc="-5" dirty="0">
                <a:latin typeface="Times New Roman"/>
                <a:cs typeface="Times New Roman"/>
              </a:rPr>
              <a:t>stabiliti, sono </a:t>
            </a:r>
            <a:r>
              <a:rPr sz="1200" dirty="0">
                <a:latin typeface="Times New Roman"/>
                <a:cs typeface="Times New Roman"/>
              </a:rPr>
              <a:t>stati  </a:t>
            </a:r>
            <a:r>
              <a:rPr sz="1200" spc="-5" dirty="0">
                <a:latin typeface="Times New Roman"/>
                <a:cs typeface="Times New Roman"/>
              </a:rPr>
              <a:t>fatti grandi progressi </a:t>
            </a:r>
            <a:r>
              <a:rPr sz="1200" dirty="0">
                <a:latin typeface="Times New Roman"/>
                <a:cs typeface="Times New Roman"/>
              </a:rPr>
              <a:t>dopo il dono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vostri popoli </a:t>
            </a:r>
            <a:r>
              <a:rPr sz="1200" spc="-5" dirty="0">
                <a:latin typeface="Times New Roman"/>
                <a:cs typeface="Times New Roman"/>
              </a:rPr>
              <a:t>del plasma vitale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5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(586.4) 51:5.7 </a:t>
            </a:r>
            <a:r>
              <a:rPr sz="1200" spc="-5" dirty="0">
                <a:latin typeface="Times New Roman"/>
                <a:cs typeface="Times New Roman"/>
              </a:rPr>
              <a:t>Ma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puro di un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planetario possono </a:t>
            </a:r>
            <a:r>
              <a:rPr sz="1200" spc="-5" dirty="0">
                <a:latin typeface="Times New Roman"/>
                <a:cs typeface="Times New Roman"/>
              </a:rPr>
              <a:t>concedersi </a:t>
            </a:r>
            <a:r>
              <a:rPr sz="1200" spc="5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membri superiori delle </a:t>
            </a:r>
            <a:r>
              <a:rPr sz="1200" dirty="0">
                <a:latin typeface="Times New Roman"/>
                <a:cs typeface="Times New Roman"/>
              </a:rPr>
              <a:t>razze  </a:t>
            </a:r>
            <a:r>
              <a:rPr sz="1200" spc="-5" dirty="0">
                <a:latin typeface="Times New Roman"/>
                <a:cs typeface="Times New Roman"/>
              </a:rPr>
              <a:t>evoluzionarie ed elevare così </a:t>
            </a:r>
            <a:r>
              <a:rPr sz="1200" dirty="0">
                <a:latin typeface="Times New Roman"/>
                <a:cs typeface="Times New Roman"/>
              </a:rPr>
              <a:t>il livello </a:t>
            </a:r>
            <a:r>
              <a:rPr sz="1200" spc="-5" dirty="0">
                <a:latin typeface="Times New Roman"/>
                <a:cs typeface="Times New Roman"/>
              </a:rPr>
              <a:t>biologico dell’umanità,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sarebbe proficuo 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stirpi superiori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 </a:t>
            </a:r>
            <a:r>
              <a:rPr sz="1200" dirty="0">
                <a:latin typeface="Times New Roman"/>
                <a:cs typeface="Times New Roman"/>
              </a:rPr>
              <a:t>unirsi con le razze </a:t>
            </a:r>
            <a:r>
              <a:rPr sz="1200" spc="-5" dirty="0">
                <a:latin typeface="Times New Roman"/>
                <a:cs typeface="Times New Roman"/>
              </a:rPr>
              <a:t>inferiori;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procedimento malaccorto </a:t>
            </a:r>
            <a:r>
              <a:rPr sz="1200" dirty="0">
                <a:latin typeface="Times New Roman"/>
                <a:cs typeface="Times New Roman"/>
              </a:rPr>
              <a:t>minaccerebbe tutta la </a:t>
            </a:r>
            <a:r>
              <a:rPr sz="1200" spc="-5" dirty="0">
                <a:latin typeface="Times New Roman"/>
                <a:cs typeface="Times New Roman"/>
              </a:rPr>
              <a:t>civiltà del </a:t>
            </a:r>
            <a:r>
              <a:rPr sz="1200" dirty="0">
                <a:latin typeface="Times New Roman"/>
                <a:cs typeface="Times New Roman"/>
              </a:rPr>
              <a:t>vostro mondo. </a:t>
            </a:r>
            <a:r>
              <a:rPr sz="1200" spc="-5" dirty="0">
                <a:latin typeface="Times New Roman"/>
                <a:cs typeface="Times New Roman"/>
              </a:rPr>
              <a:t>Non essendo </a:t>
            </a:r>
            <a:r>
              <a:rPr sz="1200" dirty="0">
                <a:latin typeface="Times New Roman"/>
                <a:cs typeface="Times New Roman"/>
              </a:rPr>
              <a:t>riusciti  </a:t>
            </a:r>
            <a:r>
              <a:rPr sz="1200" spc="-5" dirty="0">
                <a:latin typeface="Times New Roman"/>
                <a:cs typeface="Times New Roman"/>
              </a:rPr>
              <a:t>ad ottenere </a:t>
            </a:r>
            <a:r>
              <a:rPr sz="1200" dirty="0">
                <a:latin typeface="Times New Roman"/>
                <a:cs typeface="Times New Roman"/>
              </a:rPr>
              <a:t>l’armonizzazione razziale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la tecnica </a:t>
            </a:r>
            <a:r>
              <a:rPr sz="1200" spc="-5" dirty="0">
                <a:latin typeface="Times New Roman"/>
                <a:cs typeface="Times New Roman"/>
              </a:rPr>
              <a:t>adamica, </a:t>
            </a:r>
            <a:r>
              <a:rPr sz="1200" dirty="0">
                <a:latin typeface="Times New Roman"/>
                <a:cs typeface="Times New Roman"/>
              </a:rPr>
              <a:t>voi dovete </a:t>
            </a:r>
            <a:r>
              <a:rPr sz="1200" spc="-5" dirty="0">
                <a:latin typeface="Times New Roman"/>
                <a:cs typeface="Times New Roman"/>
              </a:rPr>
              <a:t>ora </a:t>
            </a:r>
            <a:r>
              <a:rPr sz="1200" dirty="0">
                <a:latin typeface="Times New Roman"/>
                <a:cs typeface="Times New Roman"/>
              </a:rPr>
              <a:t>risolvere il vostro </a:t>
            </a:r>
            <a:r>
              <a:rPr sz="1200" spc="-5" dirty="0">
                <a:latin typeface="Times New Roman"/>
                <a:cs typeface="Times New Roman"/>
              </a:rPr>
              <a:t>problema planetario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razziale </a:t>
            </a:r>
            <a:r>
              <a:rPr sz="1200" spc="-5" dirty="0">
                <a:latin typeface="Times New Roman"/>
                <a:cs typeface="Times New Roman"/>
              </a:rPr>
              <a:t>con altri metodi, principalmente </a:t>
            </a:r>
            <a:r>
              <a:rPr sz="1200" dirty="0">
                <a:latin typeface="Times New Roman"/>
                <a:cs typeface="Times New Roman"/>
              </a:rPr>
              <a:t>umani, di </a:t>
            </a:r>
            <a:r>
              <a:rPr sz="1200" spc="-5" dirty="0">
                <a:latin typeface="Times New Roman"/>
                <a:cs typeface="Times New Roman"/>
              </a:rPr>
              <a:t>adattamento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controllo.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91500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regime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edenico</a:t>
            </a:r>
            <a:endParaRPr sz="16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(586.5) 51:6.1 </a:t>
            </a:r>
            <a:r>
              <a:rPr sz="1200" spc="-5" dirty="0">
                <a:latin typeface="Times New Roman"/>
                <a:cs typeface="Times New Roman"/>
              </a:rPr>
              <a:t>Sulla maggior parte dei </a:t>
            </a:r>
            <a:r>
              <a:rPr sz="1200" dirty="0">
                <a:latin typeface="Times New Roman"/>
                <a:cs typeface="Times New Roman"/>
              </a:rPr>
              <a:t>mondi abitati i </a:t>
            </a:r>
            <a:r>
              <a:rPr sz="1200" spc="-5" dirty="0">
                <a:latin typeface="Times New Roman"/>
                <a:cs typeface="Times New Roman"/>
              </a:rPr>
              <a:t>Giardini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 sussistono come splendidi centri </a:t>
            </a:r>
            <a:r>
              <a:rPr sz="1200" dirty="0">
                <a:latin typeface="Times New Roman"/>
                <a:cs typeface="Times New Roman"/>
              </a:rPr>
              <a:t>di cultura e </a:t>
            </a:r>
            <a:r>
              <a:rPr sz="1200" spc="-5" dirty="0">
                <a:latin typeface="Times New Roman"/>
                <a:cs typeface="Times New Roman"/>
              </a:rPr>
              <a:t>continuano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era dopo era come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sociali di </a:t>
            </a:r>
            <a:r>
              <a:rPr sz="1200" spc="-5" dirty="0">
                <a:latin typeface="Times New Roman"/>
                <a:cs typeface="Times New Roman"/>
              </a:rPr>
              <a:t>condotta </a:t>
            </a:r>
            <a:r>
              <a:rPr sz="1200" dirty="0">
                <a:latin typeface="Times New Roman"/>
                <a:cs typeface="Times New Roman"/>
              </a:rPr>
              <a:t>e di costumi </a:t>
            </a:r>
            <a:r>
              <a:rPr sz="1200" spc="-5" dirty="0">
                <a:latin typeface="Times New Roman"/>
                <a:cs typeface="Times New Roman"/>
              </a:rPr>
              <a:t>planetari. Anche </a:t>
            </a:r>
            <a:r>
              <a:rPr sz="1200" dirty="0">
                <a:latin typeface="Times New Roman"/>
                <a:cs typeface="Times New Roman"/>
              </a:rPr>
              <a:t>nelle epoche </a:t>
            </a:r>
            <a:r>
              <a:rPr sz="1200" spc="-5" dirty="0">
                <a:latin typeface="Times New Roman"/>
                <a:cs typeface="Times New Roman"/>
              </a:rPr>
              <a:t>primitive nelle quali </a:t>
            </a:r>
            <a:r>
              <a:rPr sz="1200" dirty="0">
                <a:latin typeface="Times New Roman"/>
                <a:cs typeface="Times New Roman"/>
              </a:rPr>
              <a:t>i popoli  viola sono </a:t>
            </a:r>
            <a:r>
              <a:rPr sz="1200" spc="-5" dirty="0">
                <a:latin typeface="Times New Roman"/>
                <a:cs typeface="Times New Roman"/>
              </a:rPr>
              <a:t>relativamente isolati,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scuole accolgono </a:t>
            </a:r>
            <a:r>
              <a:rPr sz="1200" dirty="0">
                <a:latin typeface="Times New Roman"/>
                <a:cs typeface="Times New Roman"/>
              </a:rPr>
              <a:t>candidati qualificati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razze del </a:t>
            </a:r>
            <a:r>
              <a:rPr sz="1200" dirty="0">
                <a:latin typeface="Times New Roman"/>
                <a:cs typeface="Times New Roman"/>
              </a:rPr>
              <a:t>mondo, mentre </a:t>
            </a:r>
            <a:r>
              <a:rPr sz="1200" spc="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sviluppi  industriali </a:t>
            </a:r>
            <a:r>
              <a:rPr sz="1200" spc="-5" dirty="0">
                <a:latin typeface="Times New Roman"/>
                <a:cs typeface="Times New Roman"/>
              </a:rPr>
              <a:t>del giardino </a:t>
            </a:r>
            <a:r>
              <a:rPr sz="1200" dirty="0">
                <a:latin typeface="Times New Roman"/>
                <a:cs typeface="Times New Roman"/>
              </a:rPr>
              <a:t>aprono nuovi </a:t>
            </a:r>
            <a:r>
              <a:rPr sz="1200" spc="-5" dirty="0">
                <a:latin typeface="Times New Roman"/>
                <a:cs typeface="Times New Roman"/>
              </a:rPr>
              <a:t>canali </a:t>
            </a:r>
            <a:r>
              <a:rPr sz="1200" dirty="0">
                <a:latin typeface="Times New Roman"/>
                <a:cs typeface="Times New Roman"/>
              </a:rPr>
              <a:t>di scambi </a:t>
            </a:r>
            <a:r>
              <a:rPr sz="1200" spc="-5" dirty="0">
                <a:latin typeface="Times New Roman"/>
                <a:cs typeface="Times New Roman"/>
              </a:rPr>
              <a:t>commerciali.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Adami e le Eve e la </a:t>
            </a:r>
            <a:r>
              <a:rPr sz="1200" spc="-5" dirty="0">
                <a:latin typeface="Times New Roman"/>
                <a:cs typeface="Times New Roman"/>
              </a:rPr>
              <a:t>loro progenie  contribuiscono alla subitanea espansione della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ed al </a:t>
            </a:r>
            <a:r>
              <a:rPr sz="1200" dirty="0">
                <a:latin typeface="Times New Roman"/>
                <a:cs typeface="Times New Roman"/>
              </a:rPr>
              <a:t>rapido </a:t>
            </a:r>
            <a:r>
              <a:rPr sz="1200" spc="-5" dirty="0">
                <a:latin typeface="Times New Roman"/>
                <a:cs typeface="Times New Roman"/>
              </a:rPr>
              <a:t>miglioramento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dei loro </a:t>
            </a:r>
            <a:r>
              <a:rPr sz="1200" dirty="0">
                <a:latin typeface="Times New Roman"/>
                <a:cs typeface="Times New Roman"/>
              </a:rPr>
              <a:t>mondi. E tutte  </a:t>
            </a:r>
            <a:r>
              <a:rPr sz="1200" spc="-5" dirty="0">
                <a:latin typeface="Times New Roman"/>
                <a:cs typeface="Times New Roman"/>
              </a:rPr>
              <a:t>queste relazioni sono accresciute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suggellate dall’amalgamazione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spc="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figli di </a:t>
            </a:r>
            <a:r>
              <a:rPr sz="1200" spc="-5" dirty="0">
                <a:latin typeface="Times New Roman"/>
                <a:cs typeface="Times New Roman"/>
              </a:rPr>
              <a:t>Adamo,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risultante</a:t>
            </a:r>
            <a:endParaRPr sz="1200">
              <a:latin typeface="Times New Roman"/>
              <a:cs typeface="Times New Roman"/>
            </a:endParaRPr>
          </a:p>
          <a:p>
            <a:pPr marL="63500" marR="60452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nell’immediata </a:t>
            </a:r>
            <a:r>
              <a:rPr sz="1200" dirty="0">
                <a:latin typeface="Times New Roman"/>
                <a:cs typeface="Times New Roman"/>
              </a:rPr>
              <a:t>elevazione </a:t>
            </a:r>
            <a:r>
              <a:rPr sz="1200" spc="-5" dirty="0">
                <a:latin typeface="Times New Roman"/>
                <a:cs typeface="Times New Roman"/>
              </a:rPr>
              <a:t>dello status biologico, nella stimolazione del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nell’intensificazione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ricettività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17081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(586.6) 51:6.2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giardino sede </a:t>
            </a:r>
            <a:r>
              <a:rPr sz="1200" dirty="0">
                <a:latin typeface="Times New Roman"/>
                <a:cs typeface="Times New Roman"/>
              </a:rPr>
              <a:t>della razza viola diviene il </a:t>
            </a:r>
            <a:r>
              <a:rPr sz="1200" spc="-5" dirty="0">
                <a:latin typeface="Times New Roman"/>
                <a:cs typeface="Times New Roman"/>
              </a:rPr>
              <a:t>secondo centro </a:t>
            </a:r>
            <a:r>
              <a:rPr sz="1200" dirty="0">
                <a:latin typeface="Times New Roman"/>
                <a:cs typeface="Times New Roman"/>
              </a:rPr>
              <a:t>di cultura </a:t>
            </a:r>
            <a:r>
              <a:rPr sz="1200" spc="-5" dirty="0">
                <a:latin typeface="Times New Roman"/>
                <a:cs typeface="Times New Roman"/>
              </a:rPr>
              <a:t>mondiale e, unitamente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città  sede del Principe </a:t>
            </a:r>
            <a:r>
              <a:rPr sz="1200" dirty="0">
                <a:latin typeface="Times New Roman"/>
                <a:cs typeface="Times New Roman"/>
              </a:rPr>
              <a:t>Planetario, </a:t>
            </a:r>
            <a:r>
              <a:rPr sz="1200" spc="-5" dirty="0">
                <a:latin typeface="Times New Roman"/>
                <a:cs typeface="Times New Roman"/>
              </a:rPr>
              <a:t>stabilisce l’andatura per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della civiltà. Per secoli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città sede del Principe  Planetario </a:t>
            </a:r>
            <a:r>
              <a:rPr sz="1200" dirty="0">
                <a:latin typeface="Times New Roman"/>
                <a:cs typeface="Times New Roman"/>
              </a:rPr>
              <a:t>e le scuole </a:t>
            </a:r>
            <a:r>
              <a:rPr sz="1200" spc="-5" dirty="0">
                <a:latin typeface="Times New Roman"/>
                <a:cs typeface="Times New Roman"/>
              </a:rPr>
              <a:t>del giardino </a:t>
            </a:r>
            <a:r>
              <a:rPr sz="1200" dirty="0">
                <a:latin typeface="Times New Roman"/>
                <a:cs typeface="Times New Roman"/>
              </a:rPr>
              <a:t>di Adamo ed Eva sono </a:t>
            </a:r>
            <a:r>
              <a:rPr sz="1200" spc="-5" dirty="0">
                <a:latin typeface="Times New Roman"/>
                <a:cs typeface="Times New Roman"/>
              </a:rPr>
              <a:t>contemporanee. Esse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lontane ed operano  insieme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armoniosa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cooperazione.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03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(587.1) 51:6.3 </a:t>
            </a:r>
            <a:r>
              <a:rPr sz="1200" spc="-5" dirty="0">
                <a:latin typeface="Times New Roman"/>
                <a:cs typeface="Times New Roman"/>
              </a:rPr>
              <a:t>Pensate che </a:t>
            </a:r>
            <a:r>
              <a:rPr sz="1200" dirty="0">
                <a:latin typeface="Times New Roman"/>
                <a:cs typeface="Times New Roman"/>
              </a:rPr>
              <a:t>cosa </a:t>
            </a:r>
            <a:r>
              <a:rPr sz="1200" spc="-5" dirty="0">
                <a:latin typeface="Times New Roman"/>
                <a:cs typeface="Times New Roman"/>
              </a:rPr>
              <a:t>significherebbe per </a:t>
            </a:r>
            <a:r>
              <a:rPr sz="1200" dirty="0">
                <a:latin typeface="Times New Roman"/>
                <a:cs typeface="Times New Roman"/>
              </a:rPr>
              <a:t>il vostro mondo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Levante </a:t>
            </a:r>
            <a:r>
              <a:rPr sz="1200" dirty="0">
                <a:latin typeface="Times New Roman"/>
                <a:cs typeface="Times New Roman"/>
              </a:rPr>
              <a:t>vi fosse un </a:t>
            </a:r>
            <a:r>
              <a:rPr sz="1200" spc="-5" dirty="0">
                <a:latin typeface="Times New Roman"/>
                <a:cs typeface="Times New Roman"/>
              </a:rPr>
              <a:t>centro mondiale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civiltà,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Università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cultura, che avesse funzionato ininterrottamente </a:t>
            </a:r>
            <a:r>
              <a:rPr sz="1200" dirty="0">
                <a:latin typeface="Times New Roman"/>
                <a:cs typeface="Times New Roman"/>
              </a:rPr>
              <a:t>per 37.000 </a:t>
            </a:r>
            <a:r>
              <a:rPr sz="1200" spc="-5" dirty="0">
                <a:latin typeface="Times New Roman"/>
                <a:cs typeface="Times New Roman"/>
              </a:rPr>
              <a:t>anni.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ancora,  soffermatevi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quanto l’autorità </a:t>
            </a:r>
            <a:r>
              <a:rPr sz="1200" dirty="0">
                <a:latin typeface="Times New Roman"/>
                <a:cs typeface="Times New Roman"/>
              </a:rPr>
              <a:t>morale di </a:t>
            </a:r>
            <a:r>
              <a:rPr sz="1200" spc="-5" dirty="0">
                <a:latin typeface="Times New Roman"/>
                <a:cs typeface="Times New Roman"/>
              </a:rPr>
              <a:t>questo antico </a:t>
            </a:r>
            <a:r>
              <a:rPr sz="1200" dirty="0">
                <a:latin typeface="Times New Roman"/>
                <a:cs typeface="Times New Roman"/>
              </a:rPr>
              <a:t>centro </a:t>
            </a:r>
            <a:r>
              <a:rPr sz="1200" spc="-5" dirty="0">
                <a:latin typeface="Times New Roman"/>
                <a:cs typeface="Times New Roman"/>
              </a:rPr>
              <a:t>sarebbe rafforzata se </a:t>
            </a:r>
            <a:r>
              <a:rPr sz="1200" dirty="0">
                <a:latin typeface="Times New Roman"/>
                <a:cs typeface="Times New Roman"/>
              </a:rPr>
              <a:t>vi fosse </a:t>
            </a:r>
            <a:r>
              <a:rPr sz="1200" spc="-5" dirty="0">
                <a:latin typeface="Times New Roman"/>
                <a:cs typeface="Times New Roman"/>
              </a:rPr>
              <a:t>situata </a:t>
            </a:r>
            <a:r>
              <a:rPr sz="1200" dirty="0">
                <a:latin typeface="Times New Roman"/>
                <a:cs typeface="Times New Roman"/>
              </a:rPr>
              <a:t>non molto </a:t>
            </a:r>
            <a:r>
              <a:rPr sz="1200" spc="-5" dirty="0">
                <a:latin typeface="Times New Roman"/>
                <a:cs typeface="Times New Roman"/>
              </a:rPr>
              <a:t>lontano  un’altra sede </a:t>
            </a:r>
            <a:r>
              <a:rPr sz="1200" dirty="0">
                <a:latin typeface="Times New Roman"/>
                <a:cs typeface="Times New Roman"/>
              </a:rPr>
              <a:t>ancora più </a:t>
            </a:r>
            <a:r>
              <a:rPr sz="1200" spc="-5" dirty="0">
                <a:latin typeface="Times New Roman"/>
                <a:cs typeface="Times New Roman"/>
              </a:rPr>
              <a:t>antica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celeste,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cui tradizioni esercitassero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cumulativa di 500.000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d’influenza  </a:t>
            </a:r>
            <a:r>
              <a:rPr sz="1200" spc="-5" dirty="0">
                <a:latin typeface="Times New Roman"/>
                <a:cs typeface="Times New Roman"/>
              </a:rPr>
              <a:t>evoluzionaria integrata. </a:t>
            </a:r>
            <a:r>
              <a:rPr sz="1200" dirty="0">
                <a:latin typeface="Times New Roman"/>
                <a:cs typeface="Times New Roman"/>
              </a:rPr>
              <a:t>Sono i costumi che </a:t>
            </a:r>
            <a:r>
              <a:rPr sz="1200" spc="-5" dirty="0">
                <a:latin typeface="Times New Roman"/>
                <a:cs typeface="Times New Roman"/>
              </a:rPr>
              <a:t>alla fine diffondono gli ideali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 </a:t>
            </a:r>
            <a:r>
              <a:rPr sz="1200" dirty="0">
                <a:latin typeface="Times New Roman"/>
                <a:cs typeface="Times New Roman"/>
              </a:rPr>
              <a:t>in un mondo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292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320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(587.2) 51:6.4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scuole </a:t>
            </a:r>
            <a:r>
              <a:rPr sz="1200" spc="-5" dirty="0">
                <a:latin typeface="Times New Roman"/>
                <a:cs typeface="Times New Roman"/>
              </a:rPr>
              <a:t>del Principe Planetario si occupano principalmente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filosofia,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religione,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realizzazioni  intellettuali ed artistiche superiori.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giardino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dedite </a:t>
            </a:r>
            <a:r>
              <a:rPr sz="1200" spc="-5" dirty="0">
                <a:latin typeface="Times New Roman"/>
                <a:cs typeface="Times New Roman"/>
              </a:rPr>
              <a:t>alle arti pratiche,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spc="-5" dirty="0">
                <a:latin typeface="Times New Roman"/>
                <a:cs typeface="Times New Roman"/>
              </a:rPr>
              <a:t>formazione </a:t>
            </a:r>
            <a:r>
              <a:rPr sz="1200" dirty="0">
                <a:latin typeface="Times New Roman"/>
                <a:cs typeface="Times New Roman"/>
              </a:rPr>
              <a:t>intellettuale di </a:t>
            </a:r>
            <a:r>
              <a:rPr sz="1200" spc="-5" dirty="0">
                <a:latin typeface="Times New Roman"/>
                <a:cs typeface="Times New Roman"/>
              </a:rPr>
              <a:t>base, alla </a:t>
            </a:r>
            <a:r>
              <a:rPr sz="1200" dirty="0">
                <a:latin typeface="Times New Roman"/>
                <a:cs typeface="Times New Roman"/>
              </a:rPr>
              <a:t>cultura </a:t>
            </a:r>
            <a:r>
              <a:rPr sz="1200" spc="-5" dirty="0">
                <a:latin typeface="Times New Roman"/>
                <a:cs typeface="Times New Roman"/>
              </a:rPr>
              <a:t>sociale, allo sviluppo economico, alle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commerciali, all’efficienza 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 governo civile. Questi </a:t>
            </a:r>
            <a:r>
              <a:rPr sz="1200" dirty="0">
                <a:latin typeface="Times New Roman"/>
                <a:cs typeface="Times New Roman"/>
              </a:rPr>
              <a:t>centri mondiali </a:t>
            </a:r>
            <a:r>
              <a:rPr sz="1200" spc="-5" dirty="0">
                <a:latin typeface="Times New Roman"/>
                <a:cs typeface="Times New Roman"/>
              </a:rPr>
              <a:t>infine si amalgamano,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tale effettiva affiliazione talvolta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avviene fino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5" dirty="0">
                <a:latin typeface="Times New Roman"/>
                <a:cs typeface="Times New Roman"/>
              </a:rPr>
              <a:t>tempi </a:t>
            </a:r>
            <a:r>
              <a:rPr sz="1200" spc="-5" dirty="0">
                <a:latin typeface="Times New Roman"/>
                <a:cs typeface="Times New Roman"/>
              </a:rPr>
              <a:t>del  primo Figlio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Magistrale.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492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(587.3) 51:6.5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continuità d’esistenza degli Adami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Eve </a:t>
            </a:r>
            <a:r>
              <a:rPr sz="1200" spc="-5" dirty="0">
                <a:latin typeface="Times New Roman"/>
                <a:cs typeface="Times New Roman"/>
              </a:rPr>
              <a:t>Planetari, assieme al nucleo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sangue </a:t>
            </a:r>
            <a:r>
              <a:rPr sz="1200" dirty="0">
                <a:latin typeface="Times New Roman"/>
                <a:cs typeface="Times New Roman"/>
              </a:rPr>
              <a:t>puro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viola, assicura  alla cultura </a:t>
            </a:r>
            <a:r>
              <a:rPr sz="1200" dirty="0">
                <a:latin typeface="Times New Roman"/>
                <a:cs typeface="Times New Roman"/>
              </a:rPr>
              <a:t>edenica quella stabilità 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in virtù </a:t>
            </a:r>
            <a:r>
              <a:rPr sz="1200" spc="-5" dirty="0">
                <a:latin typeface="Times New Roman"/>
                <a:cs typeface="Times New Roman"/>
              </a:rPr>
              <a:t>della quale essa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ad agire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civilizzazione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1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mondo con la </a:t>
            </a:r>
            <a:r>
              <a:rPr sz="1200" spc="-5" dirty="0">
                <a:latin typeface="Times New Roman"/>
                <a:cs typeface="Times New Roman"/>
              </a:rPr>
              <a:t>forza  irresistibile della tradizione.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Materiali immortali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incontriamo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anello indispensabile </a:t>
            </a:r>
            <a:r>
              <a:rPr sz="1200" spc="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collega  </a:t>
            </a:r>
            <a:r>
              <a:rPr sz="1200" spc="-5" dirty="0">
                <a:latin typeface="Times New Roman"/>
                <a:cs typeface="Times New Roman"/>
              </a:rPr>
              <a:t>Dio all’uomo, gettando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ponte </a:t>
            </a:r>
            <a:r>
              <a:rPr sz="1200" spc="-5" dirty="0">
                <a:latin typeface="Times New Roman"/>
                <a:cs typeface="Times New Roman"/>
              </a:rPr>
              <a:t>sull’abisso quasi </a:t>
            </a:r>
            <a:r>
              <a:rPr sz="1200" dirty="0">
                <a:latin typeface="Times New Roman"/>
                <a:cs typeface="Times New Roman"/>
              </a:rPr>
              <a:t>infinito tra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eterno 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finite più </a:t>
            </a:r>
            <a:r>
              <a:rPr sz="1200" spc="-5" dirty="0">
                <a:latin typeface="Times New Roman"/>
                <a:cs typeface="Times New Roman"/>
              </a:rPr>
              <a:t>basse del tempo. </a:t>
            </a:r>
            <a:r>
              <a:rPr sz="1200" dirty="0">
                <a:latin typeface="Times New Roman"/>
                <a:cs typeface="Times New Roman"/>
              </a:rPr>
              <a:t>Ecco 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elevata che </a:t>
            </a:r>
            <a:r>
              <a:rPr sz="1200" dirty="0">
                <a:latin typeface="Times New Roman"/>
                <a:cs typeface="Times New Roman"/>
              </a:rPr>
              <a:t>sono fisici, </a:t>
            </a:r>
            <a:r>
              <a:rPr sz="1200" spc="-5" dirty="0">
                <a:latin typeface="Times New Roman"/>
                <a:cs typeface="Times New Roman"/>
              </a:rPr>
              <a:t>materiali, creature sessuate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creature che </a:t>
            </a:r>
            <a:r>
              <a:rPr sz="1200" dirty="0">
                <a:latin typeface="Times New Roman"/>
                <a:cs typeface="Times New Roman"/>
              </a:rPr>
              <a:t>possono vedere e  </a:t>
            </a:r>
            <a:r>
              <a:rPr sz="1200" spc="-5" dirty="0">
                <a:latin typeface="Times New Roman"/>
                <a:cs typeface="Times New Roman"/>
              </a:rPr>
              <a:t>comprendere l’invisibile Principe Planetario </a:t>
            </a:r>
            <a:r>
              <a:rPr sz="1200" dirty="0">
                <a:latin typeface="Times New Roman"/>
                <a:cs typeface="Times New Roman"/>
              </a:rPr>
              <a:t>e farsi </a:t>
            </a:r>
            <a:r>
              <a:rPr sz="1200" spc="-5" dirty="0">
                <a:latin typeface="Times New Roman"/>
                <a:cs typeface="Times New Roman"/>
              </a:rPr>
              <a:t>interpreti </a:t>
            </a:r>
            <a:r>
              <a:rPr sz="1200" dirty="0">
                <a:latin typeface="Times New Roman"/>
                <a:cs typeface="Times New Roman"/>
              </a:rPr>
              <a:t>di lui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le creature mortali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regno,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Figlie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vedere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inferiori. Essi visualizzano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Planetario e tutto il </a:t>
            </a:r>
            <a:r>
              <a:rPr sz="1200" spc="-5" dirty="0">
                <a:latin typeface="Times New Roman"/>
                <a:cs typeface="Times New Roman"/>
              </a:rPr>
              <a:t>suo  personale, </a:t>
            </a:r>
            <a:r>
              <a:rPr sz="1200" dirty="0">
                <a:latin typeface="Times New Roman"/>
                <a:cs typeface="Times New Roman"/>
              </a:rPr>
              <a:t>visibile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invisibile.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86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(587.4) 51:6.6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dei secoli,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grazie all’amalgamazione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progenitura 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umane, questi stessi Figlio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Figlia Materiali sono accettati come gli antenati </a:t>
            </a:r>
            <a:r>
              <a:rPr sz="1200" dirty="0">
                <a:latin typeface="Times New Roman"/>
                <a:cs typeface="Times New Roman"/>
              </a:rPr>
              <a:t>comuni </a:t>
            </a:r>
            <a:r>
              <a:rPr sz="1200" spc="-5" dirty="0">
                <a:latin typeface="Times New Roman"/>
                <a:cs typeface="Times New Roman"/>
              </a:rPr>
              <a:t>dell’umanità,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 </a:t>
            </a:r>
            <a:r>
              <a:rPr sz="1200" dirty="0">
                <a:latin typeface="Times New Roman"/>
                <a:cs typeface="Times New Roman"/>
              </a:rPr>
              <a:t>comuni dei </a:t>
            </a:r>
            <a:r>
              <a:rPr sz="1200" spc="-5" dirty="0">
                <a:latin typeface="Times New Roman"/>
                <a:cs typeface="Times New Roman"/>
              </a:rPr>
              <a:t>discendenti oramai mescolati </a:t>
            </a:r>
            <a:r>
              <a:rPr sz="1200" spc="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evoluzionarie. Si </a:t>
            </a:r>
            <a:r>
              <a:rPr sz="1200" dirty="0">
                <a:latin typeface="Times New Roman"/>
                <a:cs typeface="Times New Roman"/>
              </a:rPr>
              <a:t>ha intenzione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lasciano </a:t>
            </a:r>
            <a:r>
              <a:rPr sz="1200" dirty="0">
                <a:latin typeface="Times New Roman"/>
                <a:cs typeface="Times New Roman"/>
              </a:rPr>
              <a:t>un mondo abitato </a:t>
            </a:r>
            <a:r>
              <a:rPr sz="1200" spc="-5" dirty="0">
                <a:latin typeface="Times New Roman"/>
                <a:cs typeface="Times New Roman"/>
              </a:rPr>
              <a:t>abbiano 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padri: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(587.5) 51:6.7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biologico — il padre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carnale.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(587.6) 51:6.8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del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l’Adamo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6265" cy="41382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circuiti dell’Universo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locale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3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(377.5) 34:4.1 </a:t>
            </a:r>
            <a:r>
              <a:rPr sz="1200" spc="-5" dirty="0">
                <a:latin typeface="Times New Roman"/>
                <a:cs typeface="Times New Roman"/>
              </a:rPr>
              <a:t>Vi sono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circuiti spirituali distinti nell’Universo locale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Nebadon: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(377.6) 34:4.2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Consolatore,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Verità.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(377.7) 34:4.3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spirituale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Ministra, </a:t>
            </a:r>
            <a:r>
              <a:rPr sz="1200" dirty="0">
                <a:latin typeface="Times New Roman"/>
                <a:cs typeface="Times New Roman"/>
              </a:rPr>
              <a:t>lo Spirito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5918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(377.8) 34:4.4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circuito del </a:t>
            </a:r>
            <a:r>
              <a:rPr sz="1200" spc="-5" dirty="0">
                <a:latin typeface="Times New Roman"/>
                <a:cs typeface="Times New Roman"/>
              </a:rPr>
              <a:t>ministero dell’intelligenza, comprendente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più o meno </a:t>
            </a:r>
            <a:r>
              <a:rPr sz="1200" spc="-5" dirty="0">
                <a:latin typeface="Times New Roman"/>
                <a:cs typeface="Times New Roman"/>
              </a:rPr>
              <a:t>unificate,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funzionanti 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diverso, dei </a:t>
            </a:r>
            <a:r>
              <a:rPr sz="1200" dirty="0">
                <a:latin typeface="Times New Roman"/>
                <a:cs typeface="Times New Roman"/>
              </a:rPr>
              <a:t>sette spiriti aiutanti 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(377.9) 34:4.5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dotati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presenza universale analogo per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aspetti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quello dei </a:t>
            </a:r>
            <a:r>
              <a:rPr sz="1200" dirty="0">
                <a:latin typeface="Times New Roman"/>
                <a:cs typeface="Times New Roman"/>
              </a:rPr>
              <a:t>Sette Spiriti Maestri  </a:t>
            </a:r>
            <a:r>
              <a:rPr sz="1200" spc="-5" dirty="0">
                <a:latin typeface="Times New Roman"/>
                <a:cs typeface="Times New Roman"/>
              </a:rPr>
              <a:t>del Paradiso. Si tratta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che è </a:t>
            </a:r>
            <a:r>
              <a:rPr sz="1200" spc="-5" dirty="0">
                <a:latin typeface="Times New Roman"/>
                <a:cs typeface="Times New Roman"/>
              </a:rPr>
              <a:t>sparso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conferimento dopo che ha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il titolo  </a:t>
            </a:r>
            <a:r>
              <a:rPr sz="1200" spc="-5" dirty="0">
                <a:latin typeface="Times New Roman"/>
                <a:cs typeface="Times New Roman"/>
              </a:rPr>
              <a:t>spirituale per tale </a:t>
            </a:r>
            <a:r>
              <a:rPr sz="1200" dirty="0">
                <a:latin typeface="Times New Roman"/>
                <a:cs typeface="Times New Roman"/>
              </a:rPr>
              <a:t>sfera.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Consolatore </a:t>
            </a:r>
            <a:r>
              <a:rPr sz="1200" spc="-5" dirty="0">
                <a:latin typeface="Times New Roman"/>
                <a:cs typeface="Times New Roman"/>
              </a:rPr>
              <a:t>conferito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forza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che attira </a:t>
            </a:r>
            <a:r>
              <a:rPr sz="1200" dirty="0">
                <a:latin typeface="Times New Roman"/>
                <a:cs typeface="Times New Roman"/>
              </a:rPr>
              <a:t>sempre tutti i </a:t>
            </a:r>
            <a:r>
              <a:rPr sz="1200" spc="-5" dirty="0">
                <a:latin typeface="Times New Roman"/>
                <a:cs typeface="Times New Roman"/>
              </a:rPr>
              <a:t>cercatori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spc="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Colui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personificazione della verità </a:t>
            </a:r>
            <a:r>
              <a:rPr sz="1200" dirty="0">
                <a:latin typeface="Times New Roman"/>
                <a:cs typeface="Times New Roman"/>
              </a:rPr>
              <a:t>nell’Universo locale.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è una dotazione </a:t>
            </a:r>
            <a:r>
              <a:rPr sz="1200" spc="-5" dirty="0">
                <a:latin typeface="Times New Roman"/>
                <a:cs typeface="Times New Roman"/>
              </a:rPr>
              <a:t>innata del Figlio Creatore, che emerge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sua natura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Universo derivano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presenze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delle Deità del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9497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(377.10) 34:4.6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può andare e </a:t>
            </a:r>
            <a:r>
              <a:rPr sz="1200" spc="-5" dirty="0">
                <a:latin typeface="Times New Roman"/>
                <a:cs typeface="Times New Roman"/>
              </a:rPr>
              <a:t>venire;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presenza personale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altrove. </a:t>
            </a:r>
            <a:r>
              <a:rPr sz="1200" dirty="0">
                <a:latin typeface="Times New Roman"/>
                <a:cs typeface="Times New Roman"/>
              </a:rPr>
              <a:t>Ciò non  </a:t>
            </a:r>
            <a:r>
              <a:rPr sz="1200" spc="-5" dirty="0">
                <a:latin typeface="Times New Roman"/>
                <a:cs typeface="Times New Roman"/>
              </a:rPr>
              <a:t>impedisce 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di funzionare imperturbato, perché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presenza divina,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derivata dalla personalità del  Figlio Creatore, </a:t>
            </a:r>
            <a:r>
              <a:rPr sz="1200" dirty="0">
                <a:latin typeface="Times New Roman"/>
                <a:cs typeface="Times New Roman"/>
              </a:rPr>
              <a:t>è funzionalmente </a:t>
            </a:r>
            <a:r>
              <a:rPr sz="1200" spc="-5" dirty="0">
                <a:latin typeface="Times New Roman"/>
                <a:cs typeface="Times New Roman"/>
              </a:rPr>
              <a:t>incentrata nella persona della </a:t>
            </a:r>
            <a:r>
              <a:rPr sz="1200" dirty="0">
                <a:latin typeface="Times New Roman"/>
                <a:cs typeface="Times New Roman"/>
              </a:rPr>
              <a:t>Divina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Ministra.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9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(378.1) 34:4.7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d’Universo, </a:t>
            </a:r>
            <a:r>
              <a:rPr sz="1200" spc="-5" dirty="0">
                <a:latin typeface="Times New Roman"/>
                <a:cs typeface="Times New Roman"/>
              </a:rPr>
              <a:t>tuttavia,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lascia mai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capitale dell’Universo </a:t>
            </a:r>
            <a:r>
              <a:rPr sz="1200" dirty="0">
                <a:latin typeface="Times New Roman"/>
                <a:cs typeface="Times New Roman"/>
              </a:rPr>
              <a:t>locale.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Figlio  Creatore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funzionare, </a:t>
            </a:r>
            <a:r>
              <a:rPr sz="1200" dirty="0">
                <a:latin typeface="Times New Roman"/>
                <a:cs typeface="Times New Roman"/>
              </a:rPr>
              <a:t>e funziona, </a:t>
            </a:r>
            <a:r>
              <a:rPr sz="1200" spc="-5" dirty="0">
                <a:latin typeface="Times New Roman"/>
                <a:cs typeface="Times New Roman"/>
              </a:rPr>
              <a:t>indipendentemente dalla </a:t>
            </a:r>
            <a:r>
              <a:rPr sz="1200" dirty="0">
                <a:latin typeface="Times New Roman"/>
                <a:cs typeface="Times New Roman"/>
              </a:rPr>
              <a:t>presenza personale </a:t>
            </a:r>
            <a:r>
              <a:rPr sz="1200" spc="-5" dirty="0">
                <a:latin typeface="Times New Roman"/>
                <a:cs typeface="Times New Roman"/>
              </a:rPr>
              <a:t>del Figlio,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per lo spirito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0065" cy="414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(587.7) 51:6.9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delle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Sovrano del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(587.8) 51:6.10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L’Altissimo Padre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Padre della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Costellazione.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(587.9) 51:6.11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dell’Universo — 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governante </a:t>
            </a:r>
            <a:r>
              <a:rPr sz="1200" dirty="0">
                <a:latin typeface="Times New Roman"/>
                <a:cs typeface="Times New Roman"/>
              </a:rPr>
              <a:t>supremo delle </a:t>
            </a:r>
            <a:r>
              <a:rPr sz="1200" spc="-5" dirty="0">
                <a:latin typeface="Times New Roman"/>
                <a:cs typeface="Times New Roman"/>
              </a:rPr>
              <a:t>creazioni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(587.10) 51:6.12 </a:t>
            </a:r>
            <a:r>
              <a:rPr sz="1200" dirty="0">
                <a:latin typeface="Times New Roman"/>
                <a:cs typeface="Times New Roman"/>
              </a:rPr>
              <a:t>6. I superPadri —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che </a:t>
            </a:r>
            <a:r>
              <a:rPr sz="1200" spc="-5" dirty="0">
                <a:latin typeface="Times New Roman"/>
                <a:cs typeface="Times New Roman"/>
              </a:rPr>
              <a:t>governano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00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(587.11) 51:6.13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spirituale 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Havona — il </a:t>
            </a:r>
            <a:r>
              <a:rPr sz="1200" spc="-5" dirty="0">
                <a:latin typeface="Times New Roman"/>
                <a:cs typeface="Times New Roman"/>
              </a:rPr>
              <a:t>Padre Universale che dimora </a:t>
            </a:r>
            <a:r>
              <a:rPr sz="1200" dirty="0">
                <a:latin typeface="Times New Roman"/>
                <a:cs typeface="Times New Roman"/>
              </a:rPr>
              <a:t>in Paradiso 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conferisce il  </a:t>
            </a:r>
            <a:r>
              <a:rPr sz="1200" spc="-5" dirty="0">
                <a:latin typeface="Times New Roman"/>
                <a:cs typeface="Times New Roman"/>
              </a:rPr>
              <a:t>suo spirito affinché </a:t>
            </a:r>
            <a:r>
              <a:rPr sz="1200" dirty="0">
                <a:latin typeface="Times New Roman"/>
                <a:cs typeface="Times New Roman"/>
              </a:rPr>
              <a:t>viva </a:t>
            </a:r>
            <a:r>
              <a:rPr sz="1200" spc="-5" dirty="0">
                <a:latin typeface="Times New Roman"/>
                <a:cs typeface="Times New Roman"/>
              </a:rPr>
              <a:t>ed operi nella </a:t>
            </a:r>
            <a:r>
              <a:rPr sz="1200" dirty="0">
                <a:latin typeface="Times New Roman"/>
                <a:cs typeface="Times New Roman"/>
              </a:rPr>
              <a:t>mente delle umili </a:t>
            </a:r>
            <a:r>
              <a:rPr sz="1200" spc="-5" dirty="0">
                <a:latin typeface="Times New Roman"/>
                <a:cs typeface="Times New Roman"/>
              </a:rPr>
              <a:t>creature che </a:t>
            </a:r>
            <a:r>
              <a:rPr sz="1200" dirty="0">
                <a:latin typeface="Times New Roman"/>
                <a:cs typeface="Times New Roman"/>
              </a:rPr>
              <a:t>abitano l’Universo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L’amministrazione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unificata</a:t>
            </a:r>
            <a:endParaRPr sz="1600">
              <a:latin typeface="Times New Roman"/>
              <a:cs typeface="Times New Roman"/>
            </a:endParaRPr>
          </a:p>
          <a:p>
            <a:pPr marL="63500" marR="9334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(587.12) 51:7.1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Avonal </a:t>
            </a:r>
            <a:r>
              <a:rPr sz="1200" dirty="0">
                <a:latin typeface="Times New Roman"/>
                <a:cs typeface="Times New Roman"/>
              </a:rPr>
              <a:t>del Paradiso </a:t>
            </a:r>
            <a:r>
              <a:rPr sz="1200" spc="-5" dirty="0">
                <a:latin typeface="Times New Roman"/>
                <a:cs typeface="Times New Roman"/>
              </a:rPr>
              <a:t>vengono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per determinate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giudiziarie, </a:t>
            </a:r>
            <a:r>
              <a:rPr sz="1200" dirty="0">
                <a:latin typeface="Times New Roman"/>
                <a:cs typeface="Times New Roman"/>
              </a:rPr>
              <a:t>ma il primo  </a:t>
            </a:r>
            <a:r>
              <a:rPr sz="1200" spc="-5" dirty="0">
                <a:latin typeface="Times New Roman"/>
                <a:cs typeface="Times New Roman"/>
              </a:rPr>
              <a:t>Avonal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arriva </a:t>
            </a:r>
            <a:r>
              <a:rPr sz="1200" dirty="0">
                <a:latin typeface="Times New Roman"/>
                <a:cs typeface="Times New Roman"/>
              </a:rPr>
              <a:t>in missione </a:t>
            </a:r>
            <a:r>
              <a:rPr sz="1200" spc="-5" dirty="0">
                <a:latin typeface="Times New Roman"/>
                <a:cs typeface="Times New Roman"/>
              </a:rPr>
              <a:t>magistrale inaugura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quarta </a:t>
            </a:r>
            <a:r>
              <a:rPr sz="1200" dirty="0">
                <a:latin typeface="Times New Roman"/>
                <a:cs typeface="Times New Roman"/>
              </a:rPr>
              <a:t>dispensazione di un </a:t>
            </a:r>
            <a:r>
              <a:rPr sz="1200" spc="-5" dirty="0">
                <a:latin typeface="Times New Roman"/>
                <a:cs typeface="Times New Roman"/>
              </a:rPr>
              <a:t>mondo evoluzionario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Su  </a:t>
            </a:r>
            <a:r>
              <a:rPr sz="1200" spc="-5" dirty="0">
                <a:latin typeface="Times New Roman"/>
                <a:cs typeface="Times New Roman"/>
              </a:rPr>
              <a:t>certi pianeti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questo Figlio Magistrale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universalmente accettato, rimane per un’era. </a:t>
            </a:r>
            <a:r>
              <a:rPr sz="1200" dirty="0">
                <a:latin typeface="Times New Roman"/>
                <a:cs typeface="Times New Roman"/>
              </a:rPr>
              <a:t>Così il </a:t>
            </a:r>
            <a:r>
              <a:rPr sz="1200" spc="-5" dirty="0">
                <a:latin typeface="Times New Roman"/>
                <a:cs typeface="Times New Roman"/>
              </a:rPr>
              <a:t>pianeta prospera sotto </a:t>
            </a:r>
            <a:r>
              <a:rPr sz="1200" spc="2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 congiunto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Figli: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Materiale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Magistrale, con gli </a:t>
            </a:r>
            <a:r>
              <a:rPr sz="1200" dirty="0">
                <a:latin typeface="Times New Roman"/>
                <a:cs typeface="Times New Roman"/>
              </a:rPr>
              <a:t>ultimi due visibili a </a:t>
            </a:r>
            <a:r>
              <a:rPr sz="1200" spc="-5" dirty="0">
                <a:latin typeface="Times New Roman"/>
                <a:cs typeface="Times New Roman"/>
              </a:rPr>
              <a:t>tutti gli abitanti  del 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(588.1) 51:7.2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Figlio Magistrale </a:t>
            </a:r>
            <a:r>
              <a:rPr sz="1200" dirty="0">
                <a:latin typeface="Times New Roman"/>
                <a:cs typeface="Times New Roman"/>
              </a:rPr>
              <a:t>concluda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 normale, </a:t>
            </a:r>
            <a:r>
              <a:rPr sz="1200" dirty="0">
                <a:latin typeface="Times New Roman"/>
                <a:cs typeface="Times New Roman"/>
              </a:rPr>
              <a:t>è stata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effettuata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l’unione </a:t>
            </a:r>
            <a:r>
              <a:rPr sz="1200" spc="-5" dirty="0">
                <a:latin typeface="Times New Roman"/>
                <a:cs typeface="Times New Roman"/>
              </a:rPr>
              <a:t>del lavoro </a:t>
            </a:r>
            <a:r>
              <a:rPr sz="1200" dirty="0">
                <a:latin typeface="Times New Roman"/>
                <a:cs typeface="Times New Roman"/>
              </a:rPr>
              <a:t>educativo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amministrativo </a:t>
            </a:r>
            <a:r>
              <a:rPr sz="1200" spc="-1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Figlio Materiale.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amalgamazione della </a:t>
            </a:r>
            <a:r>
              <a:rPr sz="1200" dirty="0">
                <a:latin typeface="Times New Roman"/>
                <a:cs typeface="Times New Roman"/>
              </a:rPr>
              <a:t>duplice 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di un pianeta porta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ed efficace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 mondiale. Quando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Magistrale si ritira, </a:t>
            </a:r>
            <a:r>
              <a:rPr sz="1200" dirty="0">
                <a:latin typeface="Times New Roman"/>
                <a:cs typeface="Times New Roman"/>
              </a:rPr>
              <a:t>l’Adamo </a:t>
            </a:r>
            <a:r>
              <a:rPr sz="1200" spc="-5" dirty="0">
                <a:latin typeface="Times New Roman"/>
                <a:cs typeface="Times New Roman"/>
              </a:rPr>
              <a:t>Planetario assume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materiale della sfera.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Figlia Materiali agiscono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così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850" cy="3373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congiuntamente come amministratori planetari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stabilizzazione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nell’era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vita;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punto il Principe 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alla posizione di </a:t>
            </a:r>
            <a:r>
              <a:rPr sz="1200" spc="-5" dirty="0">
                <a:latin typeface="Times New Roman"/>
                <a:cs typeface="Times New Roman"/>
              </a:rPr>
              <a:t>Sovrano Planetario. Durante quest’era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avanzata,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</a:t>
            </a:r>
            <a:r>
              <a:rPr sz="1200" dirty="0">
                <a:latin typeface="Times New Roman"/>
                <a:cs typeface="Times New Roman"/>
              </a:rPr>
              <a:t>diventano </a:t>
            </a:r>
            <a:r>
              <a:rPr sz="1200" spc="-5" dirty="0">
                <a:latin typeface="Times New Roman"/>
                <a:cs typeface="Times New Roman"/>
              </a:rPr>
              <a:t>quelli  che si potrebbero chiamare </a:t>
            </a:r>
            <a:r>
              <a:rPr sz="1200" dirty="0">
                <a:latin typeface="Times New Roman"/>
                <a:cs typeface="Times New Roman"/>
              </a:rPr>
              <a:t>primi ministri </a:t>
            </a:r>
            <a:r>
              <a:rPr sz="1200" spc="-5" dirty="0">
                <a:latin typeface="Times New Roman"/>
                <a:cs typeface="Times New Roman"/>
              </a:rPr>
              <a:t>congiunti del regno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glorificato.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498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(588.2) 51:7.3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la nuova </a:t>
            </a:r>
            <a:r>
              <a:rPr sz="1200" spc="-5" dirty="0">
                <a:latin typeface="Times New Roman"/>
                <a:cs typeface="Times New Roman"/>
              </a:rPr>
              <a:t>capitale consolidata </a:t>
            </a:r>
            <a:r>
              <a:rPr sz="1200" dirty="0">
                <a:latin typeface="Times New Roman"/>
                <a:cs typeface="Times New Roman"/>
              </a:rPr>
              <a:t>del mondo in evoluzione è divenuta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stabilizzata,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appena è possibile </a:t>
            </a:r>
            <a:r>
              <a:rPr sz="1200" spc="-5" dirty="0">
                <a:latin typeface="Times New Roman"/>
                <a:cs typeface="Times New Roman"/>
              </a:rPr>
              <a:t>istruire  convenientemente degli </a:t>
            </a:r>
            <a:r>
              <a:rPr sz="1200" dirty="0">
                <a:latin typeface="Times New Roman"/>
                <a:cs typeface="Times New Roman"/>
              </a:rPr>
              <a:t>amministratori </a:t>
            </a:r>
            <a:r>
              <a:rPr sz="1200" spc="-5" dirty="0">
                <a:latin typeface="Times New Roman"/>
                <a:cs typeface="Times New Roman"/>
              </a:rPr>
              <a:t>subordinati competenti, vengono </a:t>
            </a:r>
            <a:r>
              <a:rPr sz="1200" dirty="0">
                <a:latin typeface="Times New Roman"/>
                <a:cs typeface="Times New Roman"/>
              </a:rPr>
              <a:t>fondate </a:t>
            </a:r>
            <a:r>
              <a:rPr sz="1200" spc="-5" dirty="0">
                <a:latin typeface="Times New Roman"/>
                <a:cs typeface="Times New Roman"/>
              </a:rPr>
              <a:t>delle sottocapitali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territori </a:t>
            </a:r>
            <a:r>
              <a:rPr sz="1200" dirty="0">
                <a:latin typeface="Times New Roman"/>
                <a:cs typeface="Times New Roman"/>
              </a:rPr>
              <a:t>lontani e tra i 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popoli. Prima </a:t>
            </a: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altro Figlio dispensazionale </a:t>
            </a:r>
            <a:r>
              <a:rPr sz="1200" dirty="0">
                <a:latin typeface="Times New Roman"/>
                <a:cs typeface="Times New Roman"/>
              </a:rPr>
              <a:t>saranno </a:t>
            </a:r>
            <a:r>
              <a:rPr sz="1200" spc="-5" dirty="0">
                <a:latin typeface="Times New Roman"/>
                <a:cs typeface="Times New Roman"/>
              </a:rPr>
              <a:t>stati organizzati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cinquanta </a:t>
            </a:r>
            <a:r>
              <a:rPr sz="1200" dirty="0">
                <a:latin typeface="Times New Roman"/>
                <a:cs typeface="Times New Roman"/>
              </a:rPr>
              <a:t>a cento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centri  </a:t>
            </a:r>
            <a:r>
              <a:rPr sz="1200" spc="-5" dirty="0">
                <a:latin typeface="Times New Roman"/>
                <a:cs typeface="Times New Roman"/>
              </a:rPr>
              <a:t>secondari.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438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(588.3) 51:7.4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suo personale incrementano </a:t>
            </a:r>
            <a:r>
              <a:rPr sz="1200" dirty="0">
                <a:latin typeface="Times New Roman"/>
                <a:cs typeface="Times New Roman"/>
              </a:rPr>
              <a:t>ancora i domini delle </a:t>
            </a:r>
            <a:r>
              <a:rPr sz="1200" spc="-5" dirty="0">
                <a:latin typeface="Times New Roman"/>
                <a:cs typeface="Times New Roman"/>
              </a:rPr>
              <a:t>attività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filosofiche. </a:t>
            </a:r>
            <a:r>
              <a:rPr sz="1200" dirty="0">
                <a:latin typeface="Times New Roman"/>
                <a:cs typeface="Times New Roman"/>
              </a:rPr>
              <a:t>Adamo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Eva </a:t>
            </a:r>
            <a:r>
              <a:rPr sz="1200" spc="-5" dirty="0">
                <a:latin typeface="Times New Roman"/>
                <a:cs typeface="Times New Roman"/>
              </a:rPr>
              <a:t>prestano particolare attenzione allo status fisico, scientifico ed </a:t>
            </a:r>
            <a:r>
              <a:rPr sz="1200" dirty="0">
                <a:latin typeface="Times New Roman"/>
                <a:cs typeface="Times New Roman"/>
              </a:rPr>
              <a:t>economico </a:t>
            </a:r>
            <a:r>
              <a:rPr sz="1200" spc="-5" dirty="0">
                <a:latin typeface="Times New Roman"/>
                <a:cs typeface="Times New Roman"/>
              </a:rPr>
              <a:t>del regno. </a:t>
            </a:r>
            <a:r>
              <a:rPr sz="1200" dirty="0">
                <a:latin typeface="Times New Roman"/>
                <a:cs typeface="Times New Roman"/>
              </a:rPr>
              <a:t>Entrambi i </a:t>
            </a:r>
            <a:r>
              <a:rPr sz="1200" spc="-5" dirty="0">
                <a:latin typeface="Times New Roman"/>
                <a:cs typeface="Times New Roman"/>
              </a:rPr>
              <a:t>gruppi consacrano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eguale  </a:t>
            </a:r>
            <a:r>
              <a:rPr sz="1200" dirty="0">
                <a:latin typeface="Times New Roman"/>
                <a:cs typeface="Times New Roman"/>
              </a:rPr>
              <a:t>misura le </a:t>
            </a:r>
            <a:r>
              <a:rPr sz="1200" spc="-5" dirty="0">
                <a:latin typeface="Times New Roman"/>
                <a:cs typeface="Times New Roman"/>
              </a:rPr>
              <a:t>loro energie </a:t>
            </a:r>
            <a:r>
              <a:rPr sz="1200" dirty="0">
                <a:latin typeface="Times New Roman"/>
                <a:cs typeface="Times New Roman"/>
              </a:rPr>
              <a:t>alla promozione </a:t>
            </a:r>
            <a:r>
              <a:rPr sz="1200" spc="-5" dirty="0">
                <a:latin typeface="Times New Roman"/>
                <a:cs typeface="Times New Roman"/>
              </a:rPr>
              <a:t>delle arti, delle relazioni sociali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realizzazioni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intellettuali.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560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(588.4) 51:7.5 </a:t>
            </a:r>
            <a:r>
              <a:rPr sz="1200" spc="-5" dirty="0">
                <a:latin typeface="Times New Roman"/>
                <a:cs typeface="Times New Roman"/>
              </a:rPr>
              <a:t>Al momento dell’inaugurazione della </a:t>
            </a:r>
            <a:r>
              <a:rPr sz="1200" dirty="0">
                <a:latin typeface="Times New Roman"/>
                <a:cs typeface="Times New Roman"/>
              </a:rPr>
              <a:t>quinta dispensazione </a:t>
            </a:r>
            <a:r>
              <a:rPr sz="1200" spc="-5" dirty="0">
                <a:latin typeface="Times New Roman"/>
                <a:cs typeface="Times New Roman"/>
              </a:rPr>
              <a:t>degli eventi del </a:t>
            </a:r>
            <a:r>
              <a:rPr sz="1200" dirty="0">
                <a:latin typeface="Times New Roman"/>
                <a:cs typeface="Times New Roman"/>
              </a:rPr>
              <a:t>mondo, è stata </a:t>
            </a:r>
            <a:r>
              <a:rPr sz="1200" spc="-5" dirty="0">
                <a:latin typeface="Times New Roman"/>
                <a:cs typeface="Times New Roman"/>
              </a:rPr>
              <a:t>realizzata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splendida  amministrazione delle attività planetarie. L’esistenza dei mortali su </a:t>
            </a:r>
            <a:r>
              <a:rPr sz="1200" dirty="0">
                <a:latin typeface="Times New Roman"/>
                <a:cs typeface="Times New Roman"/>
              </a:rPr>
              <a:t>una tale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amministrata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stimolante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914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proficua. </a:t>
            </a:r>
            <a:r>
              <a:rPr sz="1200" dirty="0">
                <a:latin typeface="Times New Roman"/>
                <a:cs typeface="Times New Roman"/>
              </a:rPr>
              <a:t>E se </a:t>
            </a:r>
            <a:r>
              <a:rPr sz="1200" spc="-5" dirty="0">
                <a:latin typeface="Times New Roman"/>
                <a:cs typeface="Times New Roman"/>
              </a:rPr>
              <a:t>gli Urantiani potessero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pianeta, </a:t>
            </a:r>
            <a:r>
              <a:rPr sz="1200" spc="-5" dirty="0">
                <a:latin typeface="Times New Roman"/>
                <a:cs typeface="Times New Roman"/>
              </a:rPr>
              <a:t>apprezzerebbero immediatamente </a:t>
            </a:r>
            <a:r>
              <a:rPr sz="1200" dirty="0">
                <a:latin typeface="Times New Roman"/>
                <a:cs typeface="Times New Roman"/>
              </a:rPr>
              <a:t>il valore delle </a:t>
            </a:r>
            <a:r>
              <a:rPr sz="1200" spc="-5" dirty="0">
                <a:latin typeface="Times New Roman"/>
                <a:cs typeface="Times New Roman"/>
              </a:rPr>
              <a:t>cose  che </a:t>
            </a:r>
            <a:r>
              <a:rPr sz="1200" dirty="0">
                <a:latin typeface="Times New Roman"/>
                <a:cs typeface="Times New Roman"/>
              </a:rPr>
              <a:t>il loro mondo ha </a:t>
            </a:r>
            <a:r>
              <a:rPr sz="1200" spc="-5" dirty="0">
                <a:latin typeface="Times New Roman"/>
                <a:cs typeface="Times New Roman"/>
              </a:rPr>
              <a:t>perduto abbracciando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partecipando alla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ribellione.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(588.5) 51:7.6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Figlio Lanonandek Secondario del Corpo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Riserva.]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08761"/>
            <a:ext cx="7874634" cy="35350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52: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epoche planetarie dei mortali</a:t>
            </a:r>
            <a:endParaRPr sz="2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(589.1) 52:0.1 </a:t>
            </a:r>
            <a:r>
              <a:rPr sz="1200" spc="-5" dirty="0">
                <a:latin typeface="Times New Roman"/>
                <a:cs typeface="Times New Roman"/>
              </a:rPr>
              <a:t>DALL’INIZIO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evoluzionario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fioritura finale </a:t>
            </a:r>
            <a:r>
              <a:rPr sz="1200" spc="-5" dirty="0">
                <a:latin typeface="Times New Roman"/>
                <a:cs typeface="Times New Roman"/>
              </a:rPr>
              <a:t>nell’era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 compaiono sulla scena </a:t>
            </a:r>
            <a:r>
              <a:rPr sz="1200" dirty="0">
                <a:latin typeface="Times New Roman"/>
                <a:cs typeface="Times New Roman"/>
              </a:rPr>
              <a:t>dell’azione mondiale almeno </a:t>
            </a:r>
            <a:r>
              <a:rPr sz="1200" spc="-5" dirty="0">
                <a:latin typeface="Times New Roman"/>
                <a:cs typeface="Times New Roman"/>
              </a:rPr>
              <a:t>sette epoche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umana. Queste </a:t>
            </a:r>
            <a:r>
              <a:rPr sz="1200" dirty="0">
                <a:latin typeface="Times New Roman"/>
                <a:cs typeface="Times New Roman"/>
              </a:rPr>
              <a:t>ere successive sono </a:t>
            </a:r>
            <a:r>
              <a:rPr sz="1200" spc="-5" dirty="0">
                <a:latin typeface="Times New Roman"/>
                <a:cs typeface="Times New Roman"/>
              </a:rPr>
              <a:t>determinate </a:t>
            </a:r>
            <a:r>
              <a:rPr sz="1200" dirty="0">
                <a:latin typeface="Times New Roman"/>
                <a:cs typeface="Times New Roman"/>
              </a:rPr>
              <a:t>dalle  </a:t>
            </a:r>
            <a:r>
              <a:rPr sz="1200" spc="-5" dirty="0">
                <a:latin typeface="Times New Roman"/>
                <a:cs typeface="Times New Roman"/>
              </a:rPr>
              <a:t>missioni planetarie dei Figli </a:t>
            </a:r>
            <a:r>
              <a:rPr sz="1200" dirty="0">
                <a:latin typeface="Times New Roman"/>
                <a:cs typeface="Times New Roman"/>
              </a:rPr>
              <a:t>divini, 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abitato medio tali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appaiono </a:t>
            </a:r>
            <a:r>
              <a:rPr sz="1200" dirty="0">
                <a:latin typeface="Times New Roman"/>
                <a:cs typeface="Times New Roman"/>
              </a:rPr>
              <a:t>nell’ordine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(589.2) 52:0.2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anteriore al Principe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(589.3) 52:0.3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posteriore al Principe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(589.4) 52:0.4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L’Uomo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Postadamico.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5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(589.5) 52:0.5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posteriore al Figlio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Magistrale.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(589.6) 52:0.6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posteriore al Figlio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Conferimento.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(589.7) 52:0.7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posteriore al Figlio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Istruttore.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(589.8) 52:0.8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150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965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(589.9) 52:0.9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sono fisicamente </a:t>
            </a:r>
            <a:r>
              <a:rPr sz="1200" spc="-5" dirty="0">
                <a:latin typeface="Times New Roman"/>
                <a:cs typeface="Times New Roman"/>
              </a:rPr>
              <a:t>adatti </a:t>
            </a:r>
            <a:r>
              <a:rPr sz="1200" dirty="0">
                <a:latin typeface="Times New Roman"/>
                <a:cs typeface="Times New Roman"/>
              </a:rPr>
              <a:t>alla vita, sono </a:t>
            </a:r>
            <a:r>
              <a:rPr sz="1200" spc="-5" dirty="0">
                <a:latin typeface="Times New Roman"/>
                <a:cs typeface="Times New Roman"/>
              </a:rPr>
              <a:t>iscritti sul registro dei Portatori </a:t>
            </a:r>
            <a:r>
              <a:rPr sz="1200" dirty="0">
                <a:latin typeface="Times New Roman"/>
                <a:cs typeface="Times New Roman"/>
              </a:rPr>
              <a:t>di Vita e a tempo  </a:t>
            </a:r>
            <a:r>
              <a:rPr sz="1200" spc="-5" dirty="0">
                <a:latin typeface="Times New Roman"/>
                <a:cs typeface="Times New Roman"/>
              </a:rPr>
              <a:t>debito questi Figli sono </a:t>
            </a:r>
            <a:r>
              <a:rPr sz="1200" dirty="0">
                <a:latin typeface="Times New Roman"/>
                <a:cs typeface="Times New Roman"/>
              </a:rPr>
              <a:t>inviati su tali </a:t>
            </a:r>
            <a:r>
              <a:rPr sz="1200" spc="-5" dirty="0">
                <a:latin typeface="Times New Roman"/>
                <a:cs typeface="Times New Roman"/>
              </a:rPr>
              <a:t>pianeti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avviarvi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vita. L’intero periodo </a:t>
            </a:r>
            <a:r>
              <a:rPr sz="1200" dirty="0">
                <a:latin typeface="Times New Roman"/>
                <a:cs typeface="Times New Roman"/>
              </a:rPr>
              <a:t>tra l’inizio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l’apparizione  dell’uomo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preumana </a:t>
            </a:r>
            <a:r>
              <a:rPr sz="1200" dirty="0">
                <a:latin typeface="Times New Roman"/>
                <a:cs typeface="Times New Roman"/>
              </a:rPr>
              <a:t>e precede le </a:t>
            </a:r>
            <a:r>
              <a:rPr sz="1200" spc="-5" dirty="0">
                <a:latin typeface="Times New Roman"/>
                <a:cs typeface="Times New Roman"/>
              </a:rPr>
              <a:t>successive epoche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considerate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racconto.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L’uomo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primitivo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(589.10) 52:1.1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momento in cui l’uomo </a:t>
            </a:r>
            <a:r>
              <a:rPr sz="1200" spc="-5" dirty="0">
                <a:latin typeface="Times New Roman"/>
                <a:cs typeface="Times New Roman"/>
              </a:rPr>
              <a:t>emerge </a:t>
            </a:r>
            <a:r>
              <a:rPr sz="1200" dirty="0">
                <a:latin typeface="Times New Roman"/>
                <a:cs typeface="Times New Roman"/>
              </a:rPr>
              <a:t>dal livello animale —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di adorare 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all’arrivo del  Principe Planetario, </a:t>
            </a:r>
            <a:r>
              <a:rPr sz="1200" dirty="0">
                <a:latin typeface="Times New Roman"/>
                <a:cs typeface="Times New Roman"/>
              </a:rPr>
              <a:t>le creature mortali dotate di volontà sono </a:t>
            </a:r>
            <a:r>
              <a:rPr sz="1200" spc="-5" dirty="0">
                <a:latin typeface="Times New Roman"/>
                <a:cs typeface="Times New Roman"/>
              </a:rPr>
              <a:t>chiamate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primitivi. </a:t>
            </a:r>
            <a:r>
              <a:rPr sz="1200" dirty="0">
                <a:latin typeface="Times New Roman"/>
                <a:cs typeface="Times New Roman"/>
              </a:rPr>
              <a:t>Ci sono </a:t>
            </a:r>
            <a:r>
              <a:rPr sz="1200" spc="-10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tipi o razze fondamentali di  </a:t>
            </a:r>
            <a:r>
              <a:rPr sz="1200" i="1" dirty="0">
                <a:latin typeface="Times New Roman"/>
                <a:cs typeface="Times New Roman"/>
              </a:rPr>
              <a:t>uomini </a:t>
            </a:r>
            <a:r>
              <a:rPr sz="1200" i="1" spc="-5" dirty="0">
                <a:latin typeface="Times New Roman"/>
                <a:cs typeface="Times New Roman"/>
              </a:rPr>
              <a:t>primitivi,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primi popoli </a:t>
            </a:r>
            <a:r>
              <a:rPr sz="1200" spc="-5" dirty="0">
                <a:latin typeface="Times New Roman"/>
                <a:cs typeface="Times New Roman"/>
              </a:rPr>
              <a:t>appaiono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successione nell’ordine dei colori </a:t>
            </a:r>
            <a:r>
              <a:rPr sz="1200" dirty="0">
                <a:latin typeface="Times New Roman"/>
                <a:cs typeface="Times New Roman"/>
              </a:rPr>
              <a:t>dello spettro, </a:t>
            </a:r>
            <a:r>
              <a:rPr sz="1200" spc="-5" dirty="0">
                <a:latin typeface="Times New Roman"/>
                <a:cs typeface="Times New Roman"/>
              </a:rPr>
              <a:t>cominciando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rosso.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quantità </a:t>
            </a:r>
            <a:r>
              <a:rPr sz="1200" dirty="0">
                <a:latin typeface="Times New Roman"/>
                <a:cs typeface="Times New Roman"/>
              </a:rPr>
              <a:t>di tempo </a:t>
            </a:r>
            <a:r>
              <a:rPr sz="1200" spc="-5" dirty="0">
                <a:latin typeface="Times New Roman"/>
                <a:cs typeface="Times New Roman"/>
              </a:rPr>
              <a:t>necessaria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questa evoluzione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varia considerevolmente sui differenti </a:t>
            </a:r>
            <a:r>
              <a:rPr sz="1200" dirty="0">
                <a:latin typeface="Times New Roman"/>
                <a:cs typeface="Times New Roman"/>
              </a:rPr>
              <a:t>mondi, estendendosi da  </a:t>
            </a:r>
            <a:r>
              <a:rPr sz="1200" spc="-5" dirty="0">
                <a:latin typeface="Times New Roman"/>
                <a:cs typeface="Times New Roman"/>
              </a:rPr>
              <a:t>centocinquantamila ad </a:t>
            </a:r>
            <a:r>
              <a:rPr sz="1200" dirty="0">
                <a:latin typeface="Times New Roman"/>
                <a:cs typeface="Times New Roman"/>
              </a:rPr>
              <a:t>oltre un milione di anni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133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(589.11) 52:1.2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evoluzionarie di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rossa, arancio, gialla, verde, </a:t>
            </a:r>
            <a:r>
              <a:rPr sz="1200" dirty="0">
                <a:latin typeface="Times New Roman"/>
                <a:cs typeface="Times New Roman"/>
              </a:rPr>
              <a:t>blu e </a:t>
            </a:r>
            <a:r>
              <a:rPr sz="1200" spc="-5" dirty="0">
                <a:latin typeface="Times New Roman"/>
                <a:cs typeface="Times New Roman"/>
              </a:rPr>
              <a:t>indaco </a:t>
            </a:r>
            <a:r>
              <a:rPr sz="1200" dirty="0">
                <a:latin typeface="Times New Roman"/>
                <a:cs typeface="Times New Roman"/>
              </a:rPr>
              <a:t>— iniziano </a:t>
            </a:r>
            <a:r>
              <a:rPr sz="1200" spc="-5" dirty="0">
                <a:latin typeface="Times New Roman"/>
                <a:cs typeface="Times New Roman"/>
              </a:rPr>
              <a:t>ad apparire all’incirca </a:t>
            </a:r>
            <a:r>
              <a:rPr sz="1200" spc="5" dirty="0">
                <a:latin typeface="Times New Roman"/>
                <a:cs typeface="Times New Roman"/>
              </a:rPr>
              <a:t>nel 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primitivo sviluppa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linguaggio semplice </a:t>
            </a:r>
            <a:r>
              <a:rPr sz="1200" dirty="0">
                <a:latin typeface="Times New Roman"/>
                <a:cs typeface="Times New Roman"/>
              </a:rPr>
              <a:t>e comincia </a:t>
            </a:r>
            <a:r>
              <a:rPr sz="1200" spc="-5" dirty="0">
                <a:latin typeface="Times New Roman"/>
                <a:cs typeface="Times New Roman"/>
              </a:rPr>
              <a:t>ad esercitare </a:t>
            </a:r>
            <a:r>
              <a:rPr sz="1200" dirty="0">
                <a:latin typeface="Times New Roman"/>
                <a:cs typeface="Times New Roman"/>
              </a:rPr>
              <a:t>l’immaginazione </a:t>
            </a:r>
            <a:r>
              <a:rPr sz="1200" spc="-5" dirty="0">
                <a:latin typeface="Times New Roman"/>
                <a:cs typeface="Times New Roman"/>
              </a:rPr>
              <a:t>creativa. </a:t>
            </a:r>
            <a:r>
              <a:rPr sz="1200" spc="-1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l’uomo è ben </a:t>
            </a:r>
            <a:r>
              <a:rPr sz="1200" spc="-5" dirty="0">
                <a:latin typeface="Times New Roman"/>
                <a:cs typeface="Times New Roman"/>
              </a:rPr>
              <a:t>abituato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tenersi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eretto.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84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(589.12) 52:1.3 </a:t>
            </a:r>
            <a:r>
              <a:rPr sz="1200" spc="-5" dirty="0">
                <a:latin typeface="Times New Roman"/>
                <a:cs typeface="Times New Roman"/>
              </a:rPr>
              <a:t>Gli uomini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sono forti cacciatori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feroci combattenti.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di quest’era è la </a:t>
            </a:r>
            <a:r>
              <a:rPr sz="1200" spc="-5" dirty="0">
                <a:latin typeface="Times New Roman"/>
                <a:cs typeface="Times New Roman"/>
              </a:rPr>
              <a:t>sopravvivenza fisica </a:t>
            </a:r>
            <a:r>
              <a:rPr sz="1200" dirty="0">
                <a:latin typeface="Times New Roman"/>
                <a:cs typeface="Times New Roman"/>
              </a:rPr>
              <a:t>dei più  idonei; il </a:t>
            </a:r>
            <a:r>
              <a:rPr sz="1200" spc="-5" dirty="0">
                <a:latin typeface="Times New Roman"/>
                <a:cs typeface="Times New Roman"/>
              </a:rPr>
              <a:t>governo di </a:t>
            </a:r>
            <a:r>
              <a:rPr sz="1200" dirty="0">
                <a:latin typeface="Times New Roman"/>
                <a:cs typeface="Times New Roman"/>
              </a:rPr>
              <a:t>questi tempi 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tribale.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molti mondi,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lotte </a:t>
            </a:r>
            <a:r>
              <a:rPr sz="1200" spc="-5" dirty="0">
                <a:latin typeface="Times New Roman"/>
                <a:cs typeface="Times New Roman"/>
              </a:rPr>
              <a:t>razziali </a:t>
            </a:r>
            <a:r>
              <a:rPr sz="1200" dirty="0">
                <a:latin typeface="Times New Roman"/>
                <a:cs typeface="Times New Roman"/>
              </a:rPr>
              <a:t>primitive, </a:t>
            </a:r>
            <a:r>
              <a:rPr sz="1200" spc="-5" dirty="0">
                <a:latin typeface="Times New Roman"/>
                <a:cs typeface="Times New Roman"/>
              </a:rPr>
              <a:t>alcune delle </a:t>
            </a:r>
            <a:r>
              <a:rPr sz="1200" dirty="0">
                <a:latin typeface="Times New Roman"/>
                <a:cs typeface="Times New Roman"/>
              </a:rPr>
              <a:t>razze 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annientate, come avvenne su Urantia. Quelle che </a:t>
            </a:r>
            <a:r>
              <a:rPr sz="1200" dirty="0">
                <a:latin typeface="Times New Roman"/>
                <a:cs typeface="Times New Roman"/>
              </a:rPr>
              <a:t>sopravvivono sono in </a:t>
            </a:r>
            <a:r>
              <a:rPr sz="1200" spc="-5" dirty="0">
                <a:latin typeface="Times New Roman"/>
                <a:cs typeface="Times New Roman"/>
              </a:rPr>
              <a:t>seguito generalmente mescolate con </a:t>
            </a:r>
            <a:r>
              <a:rPr sz="1200" dirty="0">
                <a:latin typeface="Times New Roman"/>
                <a:cs typeface="Times New Roman"/>
              </a:rPr>
              <a:t>la  razza viola </a:t>
            </a:r>
            <a:r>
              <a:rPr sz="1200" spc="-5" dirty="0">
                <a:latin typeface="Times New Roman"/>
                <a:cs typeface="Times New Roman"/>
              </a:rPr>
              <a:t>importata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— i popoli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adamici.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58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(589.13) 52:1.4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luce della civiltà successiva, </a:t>
            </a:r>
            <a:r>
              <a:rPr sz="1200" dirty="0">
                <a:latin typeface="Times New Roman"/>
                <a:cs typeface="Times New Roman"/>
              </a:rPr>
              <a:t>quest’era dell’uomo </a:t>
            </a:r>
            <a:r>
              <a:rPr sz="1200" spc="-5" dirty="0">
                <a:latin typeface="Times New Roman"/>
                <a:cs typeface="Times New Roman"/>
              </a:rPr>
              <a:t>primitivo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lungo, </a:t>
            </a:r>
            <a:r>
              <a:rPr sz="1200" dirty="0">
                <a:latin typeface="Times New Roman"/>
                <a:cs typeface="Times New Roman"/>
              </a:rPr>
              <a:t>oscuro e sanguinoso capitolo. </a:t>
            </a:r>
            <a:r>
              <a:rPr sz="1200" spc="-5" dirty="0">
                <a:latin typeface="Times New Roman"/>
                <a:cs typeface="Times New Roman"/>
              </a:rPr>
              <a:t>L’etica della  giungla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foreste primordiali </a:t>
            </a:r>
            <a:r>
              <a:rPr sz="1200" dirty="0">
                <a:latin typeface="Times New Roman"/>
                <a:cs typeface="Times New Roman"/>
              </a:rPr>
              <a:t>non sono 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le norme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dispensazioni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2609" cy="40697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327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rivelata </a:t>
            </a:r>
            <a:r>
              <a:rPr sz="1200" dirty="0">
                <a:latin typeface="Times New Roman"/>
                <a:cs typeface="Times New Roman"/>
              </a:rPr>
              <a:t>e dello sviluppo </a:t>
            </a:r>
            <a:r>
              <a:rPr sz="1200" spc="-5" dirty="0">
                <a:latin typeface="Times New Roman"/>
                <a:cs typeface="Times New Roman"/>
              </a:rPr>
              <a:t>spirituale superiore. </a:t>
            </a:r>
            <a:r>
              <a:rPr sz="1200" dirty="0">
                <a:latin typeface="Times New Roman"/>
                <a:cs typeface="Times New Roman"/>
              </a:rPr>
              <a:t>Sui mondi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sperimentali quest’epoca </a:t>
            </a:r>
            <a:r>
              <a:rPr sz="1200" dirty="0">
                <a:latin typeface="Times New Roman"/>
                <a:cs typeface="Times New Roman"/>
              </a:rPr>
              <a:t>è molto </a:t>
            </a:r>
            <a:r>
              <a:rPr sz="1200" spc="-5" dirty="0">
                <a:latin typeface="Times New Roman"/>
                <a:cs typeface="Times New Roman"/>
              </a:rPr>
              <a:t>diversa dalle </a:t>
            </a:r>
            <a:r>
              <a:rPr sz="1200" dirty="0">
                <a:latin typeface="Times New Roman"/>
                <a:cs typeface="Times New Roman"/>
              </a:rPr>
              <a:t>lotte  </a:t>
            </a:r>
            <a:r>
              <a:rPr sz="1200" spc="-5" dirty="0">
                <a:latin typeface="Times New Roman"/>
                <a:cs typeface="Times New Roman"/>
              </a:rPr>
              <a:t>prolungate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straordinariamente brutali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caratterizzato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su Urantia.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sarete emersi </a:t>
            </a:r>
            <a:r>
              <a:rPr sz="1200" dirty="0">
                <a:latin typeface="Times New Roman"/>
                <a:cs typeface="Times New Roman"/>
              </a:rPr>
              <a:t>dalla vostra prima  </a:t>
            </a:r>
            <a:r>
              <a:rPr sz="1200" spc="-5" dirty="0">
                <a:latin typeface="Times New Roman"/>
                <a:cs typeface="Times New Roman"/>
              </a:rPr>
              <a:t>esperienza planetaria,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comincerete </a:t>
            </a:r>
            <a:r>
              <a:rPr sz="1200" dirty="0">
                <a:latin typeface="Times New Roman"/>
                <a:cs typeface="Times New Roman"/>
              </a:rPr>
              <a:t>a vedere perché avviene questa lunga e dolorosa lotta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evoluzionari, </a:t>
            </a:r>
            <a:r>
              <a:rPr sz="1200" dirty="0">
                <a:latin typeface="Times New Roman"/>
                <a:cs typeface="Times New Roman"/>
              </a:rPr>
              <a:t>e a mano a  mano </a:t>
            </a:r>
            <a:r>
              <a:rPr sz="1200" spc="-5" dirty="0">
                <a:latin typeface="Times New Roman"/>
                <a:cs typeface="Times New Roman"/>
              </a:rPr>
              <a:t>che avanzerete sul sentiero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comprenderete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più 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fatti apparentemente </a:t>
            </a:r>
            <a:r>
              <a:rPr sz="1200" spc="5" dirty="0">
                <a:latin typeface="Times New Roman"/>
                <a:cs typeface="Times New Roman"/>
              </a:rPr>
              <a:t>strani.  </a:t>
            </a:r>
            <a:r>
              <a:rPr sz="1200" spc="-5" dirty="0">
                <a:latin typeface="Times New Roman"/>
                <a:cs typeface="Times New Roman"/>
              </a:rPr>
              <a:t>Ma nonostante </a:t>
            </a:r>
            <a:r>
              <a:rPr sz="1200" dirty="0">
                <a:latin typeface="Times New Roman"/>
                <a:cs typeface="Times New Roman"/>
              </a:rPr>
              <a:t>tutte le vicissitudini delle </a:t>
            </a:r>
            <a:r>
              <a:rPr sz="1200" spc="-5" dirty="0">
                <a:latin typeface="Times New Roman"/>
                <a:cs typeface="Times New Roman"/>
              </a:rPr>
              <a:t>ere iniziali dell’emersione </a:t>
            </a:r>
            <a:r>
              <a:rPr sz="1200" dirty="0">
                <a:latin typeface="Times New Roman"/>
                <a:cs typeface="Times New Roman"/>
              </a:rPr>
              <a:t>umana, le </a:t>
            </a:r>
            <a:r>
              <a:rPr sz="1200" spc="-5" dirty="0">
                <a:latin typeface="Times New Roman"/>
                <a:cs typeface="Times New Roman"/>
              </a:rPr>
              <a:t>realizzazioni dell’uomo </a:t>
            </a:r>
            <a:r>
              <a:rPr sz="1200" dirty="0">
                <a:latin typeface="Times New Roman"/>
                <a:cs typeface="Times New Roman"/>
              </a:rPr>
              <a:t>primitivo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uno  splendido nonché </a:t>
            </a:r>
            <a:r>
              <a:rPr sz="1200" spc="-5" dirty="0">
                <a:latin typeface="Times New Roman"/>
                <a:cs typeface="Times New Roman"/>
              </a:rPr>
              <a:t>eroico capitolo negli annali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(590.1) 52:1.5 </a:t>
            </a:r>
            <a:r>
              <a:rPr sz="1200" dirty="0">
                <a:latin typeface="Times New Roman"/>
                <a:cs typeface="Times New Roman"/>
              </a:rPr>
              <a:t>I primi uomini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creature pittoresche.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questi mortali primitivi </a:t>
            </a:r>
            <a:r>
              <a:rPr sz="1200" spc="-5" dirty="0">
                <a:latin typeface="Times New Roman"/>
                <a:cs typeface="Times New Roman"/>
              </a:rPr>
              <a:t>sono cavernicoli </a:t>
            </a:r>
            <a:r>
              <a:rPr sz="1200" dirty="0">
                <a:latin typeface="Times New Roman"/>
                <a:cs typeface="Times New Roman"/>
              </a:rPr>
              <a:t>o abitatori  </a:t>
            </a:r>
            <a:r>
              <a:rPr sz="1200" spc="-5" dirty="0">
                <a:latin typeface="Times New Roman"/>
                <a:cs typeface="Times New Roman"/>
              </a:rPr>
              <a:t>delle rupi. Essi </a:t>
            </a:r>
            <a:r>
              <a:rPr sz="1200" dirty="0">
                <a:latin typeface="Times New Roman"/>
                <a:cs typeface="Times New Roman"/>
              </a:rPr>
              <a:t>costruiscono </a:t>
            </a:r>
            <a:r>
              <a:rPr sz="1200" spc="-5" dirty="0">
                <a:latin typeface="Times New Roman"/>
                <a:cs typeface="Times New Roman"/>
              </a:rPr>
              <a:t>anche capanne </a:t>
            </a:r>
            <a:r>
              <a:rPr sz="1200" dirty="0">
                <a:latin typeface="Times New Roman"/>
                <a:cs typeface="Times New Roman"/>
              </a:rPr>
              <a:t>rudimentali </a:t>
            </a:r>
            <a:r>
              <a:rPr sz="1200" spc="-5" dirty="0">
                <a:latin typeface="Times New Roman"/>
                <a:cs typeface="Times New Roman"/>
              </a:rPr>
              <a:t>su grandi alberi.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essi </a:t>
            </a:r>
            <a:r>
              <a:rPr sz="1200" dirty="0">
                <a:latin typeface="Times New Roman"/>
                <a:cs typeface="Times New Roman"/>
              </a:rPr>
              <a:t>acquisiscano un </a:t>
            </a:r>
            <a:r>
              <a:rPr sz="1200" spc="-5" dirty="0">
                <a:latin typeface="Times New Roman"/>
                <a:cs typeface="Times New Roman"/>
              </a:rPr>
              <a:t>grado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elevato</a:t>
            </a:r>
            <a:endParaRPr sz="1200">
              <a:latin typeface="Times New Roman"/>
              <a:cs typeface="Times New Roman"/>
            </a:endParaRPr>
          </a:p>
          <a:p>
            <a:pPr marL="63500" marR="1181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d’intelligenza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sono talvolta invasi dai tipi più </a:t>
            </a:r>
            <a:r>
              <a:rPr sz="1200" spc="-5" dirty="0">
                <a:latin typeface="Times New Roman"/>
                <a:cs typeface="Times New Roman"/>
              </a:rPr>
              <a:t>grossi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animali.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imparano presto </a:t>
            </a:r>
            <a:r>
              <a:rPr sz="1200" dirty="0">
                <a:latin typeface="Times New Roman"/>
                <a:cs typeface="Times New Roman"/>
              </a:rPr>
              <a:t>ad accendere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mantenere acceso </a:t>
            </a:r>
            <a:r>
              <a:rPr sz="1200" dirty="0">
                <a:latin typeface="Times New Roman"/>
                <a:cs typeface="Times New Roman"/>
              </a:rPr>
              <a:t>il fuoco, 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dell’immaginazione inventiva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miglioramento degli </a:t>
            </a:r>
            <a:r>
              <a:rPr sz="1200" dirty="0">
                <a:latin typeface="Times New Roman"/>
                <a:cs typeface="Times New Roman"/>
              </a:rPr>
              <a:t>utensili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in  evoluzione </a:t>
            </a:r>
            <a:r>
              <a:rPr sz="1200" spc="-5" dirty="0">
                <a:latin typeface="Times New Roman"/>
                <a:cs typeface="Times New Roman"/>
              </a:rPr>
              <a:t>sconfiggono ben presto gli </a:t>
            </a:r>
            <a:r>
              <a:rPr sz="1200" dirty="0">
                <a:latin typeface="Times New Roman"/>
                <a:cs typeface="Times New Roman"/>
              </a:rPr>
              <a:t>animali più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meno agili.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primitive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largo uso dei grandi </a:t>
            </a:r>
            <a:r>
              <a:rPr sz="1200" dirty="0">
                <a:latin typeface="Times New Roman"/>
                <a:cs typeface="Times New Roman"/>
              </a:rPr>
              <a:t>animali  volanti. </a:t>
            </a:r>
            <a:r>
              <a:rPr sz="1200" spc="-5" dirty="0">
                <a:latin typeface="Times New Roman"/>
                <a:cs typeface="Times New Roman"/>
              </a:rPr>
              <a:t>Questi enormi uccelli possono portare </a:t>
            </a:r>
            <a:r>
              <a:rPr sz="1200" dirty="0">
                <a:latin typeface="Times New Roman"/>
                <a:cs typeface="Times New Roman"/>
              </a:rPr>
              <a:t>una o due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taglia </a:t>
            </a:r>
            <a:r>
              <a:rPr sz="1200" dirty="0">
                <a:latin typeface="Times New Roman"/>
                <a:cs typeface="Times New Roman"/>
              </a:rPr>
              <a:t>media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volo </a:t>
            </a:r>
            <a:r>
              <a:rPr sz="1200" dirty="0">
                <a:latin typeface="Times New Roman"/>
                <a:cs typeface="Times New Roman"/>
              </a:rPr>
              <a:t>ininterrotto di oltre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ottocento</a:t>
            </a:r>
            <a:endParaRPr sz="1200">
              <a:latin typeface="Times New Roman"/>
              <a:cs typeface="Times New Roman"/>
            </a:endParaRPr>
          </a:p>
          <a:p>
            <a:pPr marL="63500" marR="25907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chilometri.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uccelli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utilità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possiedono </a:t>
            </a:r>
            <a:r>
              <a:rPr sz="1200" spc="-5" dirty="0">
                <a:latin typeface="Times New Roman"/>
                <a:cs typeface="Times New Roman"/>
              </a:rPr>
              <a:t>un’intelligenza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ordine elevato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pronunciare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parole dei linguaggi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Questi uccelli </a:t>
            </a:r>
            <a:r>
              <a:rPr sz="1200" dirty="0">
                <a:latin typeface="Times New Roman"/>
                <a:cs typeface="Times New Roman"/>
              </a:rPr>
              <a:t>sono molto </a:t>
            </a:r>
            <a:r>
              <a:rPr sz="1200" spc="-5" dirty="0">
                <a:latin typeface="Times New Roman"/>
                <a:cs typeface="Times New Roman"/>
              </a:rPr>
              <a:t>intelligenti, molto obbedienti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incredibilmente affettuosi. Tali uccelli </a:t>
            </a:r>
            <a:r>
              <a:rPr sz="1200" dirty="0">
                <a:latin typeface="Times New Roman"/>
                <a:cs typeface="Times New Roman"/>
              </a:rPr>
              <a:t>trasportatori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estinti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ma i vostri </a:t>
            </a:r>
            <a:r>
              <a:rPr sz="1200" spc="-5" dirty="0">
                <a:latin typeface="Times New Roman"/>
                <a:cs typeface="Times New Roman"/>
              </a:rPr>
              <a:t>antenati </a:t>
            </a:r>
            <a:r>
              <a:rPr sz="1200" dirty="0">
                <a:latin typeface="Times New Roman"/>
                <a:cs typeface="Times New Roman"/>
              </a:rPr>
              <a:t>primitivi  </a:t>
            </a:r>
            <a:r>
              <a:rPr sz="1200" spc="-5" dirty="0">
                <a:latin typeface="Times New Roman"/>
                <a:cs typeface="Times New Roman"/>
              </a:rPr>
              <a:t>beneficiarono dei loro</a:t>
            </a:r>
            <a:r>
              <a:rPr sz="1200" dirty="0">
                <a:latin typeface="Times New Roman"/>
                <a:cs typeface="Times New Roman"/>
              </a:rPr>
              <a:t> servizi.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59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(590.2) 52:1.6 </a:t>
            </a:r>
            <a:r>
              <a:rPr sz="1200" spc="-5" dirty="0">
                <a:latin typeface="Times New Roman"/>
                <a:cs typeface="Times New Roman"/>
              </a:rPr>
              <a:t>L’acquisizione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degli uomini del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etico,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morale, </a:t>
            </a:r>
            <a:r>
              <a:rPr sz="1200" dirty="0">
                <a:latin typeface="Times New Roman"/>
                <a:cs typeface="Times New Roman"/>
              </a:rPr>
              <a:t>coincide </a:t>
            </a:r>
            <a:r>
              <a:rPr sz="1200" spc="-5" dirty="0">
                <a:latin typeface="Times New Roman"/>
                <a:cs typeface="Times New Roman"/>
              </a:rPr>
              <a:t>solitamente con l’apparizione del  primo linguaggio. Al 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umano, dopo </a:t>
            </a:r>
            <a:r>
              <a:rPr sz="1200" spc="-5" dirty="0">
                <a:latin typeface="Times New Roman"/>
                <a:cs typeface="Times New Roman"/>
              </a:rPr>
              <a:t>l’emersione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nei mortali,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divengono</a:t>
            </a:r>
            <a:endParaRPr sz="1200">
              <a:latin typeface="Times New Roman"/>
              <a:cs typeface="Times New Roman"/>
            </a:endParaRPr>
          </a:p>
          <a:p>
            <a:pPr marL="63500" marR="8509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ricettivi all’abitazione temporanea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divini 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muoiono molti di </a:t>
            </a:r>
            <a:r>
              <a:rPr sz="1200" spc="-5" dirty="0">
                <a:latin typeface="Times New Roman"/>
                <a:cs typeface="Times New Roman"/>
              </a:rPr>
              <a:t>loro sono debitamente eletti </a:t>
            </a:r>
            <a:r>
              <a:rPr sz="1200" dirty="0">
                <a:latin typeface="Times New Roman"/>
                <a:cs typeface="Times New Roman"/>
              </a:rPr>
              <a:t>sopravviventi e  </a:t>
            </a:r>
            <a:r>
              <a:rPr sz="1200" spc="-5" dirty="0">
                <a:latin typeface="Times New Roman"/>
                <a:cs typeface="Times New Roman"/>
              </a:rPr>
              <a:t>segnati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sigillo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arcangeli </a:t>
            </a:r>
            <a:r>
              <a:rPr sz="1200" dirty="0">
                <a:latin typeface="Times New Roman"/>
                <a:cs typeface="Times New Roman"/>
              </a:rPr>
              <a:t>per la successiva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e 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Spirito. </a:t>
            </a:r>
            <a:r>
              <a:rPr sz="1200" spc="-5" dirty="0">
                <a:latin typeface="Times New Roman"/>
                <a:cs typeface="Times New Roman"/>
              </a:rPr>
              <a:t>Gli arcangeli accompagnano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Principi Planetari </a:t>
            </a:r>
            <a:r>
              <a:rPr sz="1200" dirty="0">
                <a:latin typeface="Times New Roman"/>
                <a:cs typeface="Times New Roman"/>
              </a:rPr>
              <a:t>ed un giudizio </a:t>
            </a:r>
            <a:r>
              <a:rPr sz="1200" spc="-5" dirty="0">
                <a:latin typeface="Times New Roman"/>
                <a:cs typeface="Times New Roman"/>
              </a:rPr>
              <a:t>dispensazionale del regno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luogo simultaneamente all’arrivo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Principe.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5305" cy="37801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(590.3) 52:1.7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che sono abitati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potenziali </a:t>
            </a:r>
            <a:r>
              <a:rPr sz="1200" spc="-5" dirty="0">
                <a:latin typeface="Times New Roman"/>
                <a:cs typeface="Times New Roman"/>
              </a:rPr>
              <a:t>adoratori;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stati “illuminati dalla  vera </a:t>
            </a:r>
            <a:r>
              <a:rPr sz="1200" dirty="0">
                <a:latin typeface="Times New Roman"/>
                <a:cs typeface="Times New Roman"/>
              </a:rPr>
              <a:t>luce” e posseggono 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contatto reciproco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divinità. Ciononostante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iniziale o biologica  </a:t>
            </a:r>
            <a:r>
              <a:rPr sz="1200" spc="-5" dirty="0">
                <a:latin typeface="Times New Roman"/>
                <a:cs typeface="Times New Roman"/>
              </a:rPr>
              <a:t>dell’uomo primitivo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prevalentemente </a:t>
            </a:r>
            <a:r>
              <a:rPr sz="1200" dirty="0">
                <a:latin typeface="Times New Roman"/>
                <a:cs typeface="Times New Roman"/>
              </a:rPr>
              <a:t>una persistenza </a:t>
            </a:r>
            <a:r>
              <a:rPr sz="1200" spc="-5" dirty="0">
                <a:latin typeface="Times New Roman"/>
                <a:cs typeface="Times New Roman"/>
              </a:rPr>
              <a:t>della paura animale </a:t>
            </a:r>
            <a:r>
              <a:rPr sz="1200" dirty="0">
                <a:latin typeface="Times New Roman"/>
                <a:cs typeface="Times New Roman"/>
              </a:rPr>
              <a:t>unita </a:t>
            </a:r>
            <a:r>
              <a:rPr sz="1200" spc="-5" dirty="0">
                <a:latin typeface="Times New Roman"/>
                <a:cs typeface="Times New Roman"/>
              </a:rPr>
              <a:t>alla soggezione ignorante ed alla </a:t>
            </a:r>
            <a:r>
              <a:rPr sz="1200" dirty="0">
                <a:latin typeface="Times New Roman"/>
                <a:cs typeface="Times New Roman"/>
              </a:rPr>
              <a:t>superstizione  </a:t>
            </a:r>
            <a:r>
              <a:rPr sz="1200" spc="-5" dirty="0">
                <a:latin typeface="Times New Roman"/>
                <a:cs typeface="Times New Roman"/>
              </a:rPr>
              <a:t>tribale.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superstizione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razze di </a:t>
            </a:r>
            <a:r>
              <a:rPr sz="1200" spc="-5" dirty="0">
                <a:latin typeface="Times New Roman"/>
                <a:cs typeface="Times New Roman"/>
              </a:rPr>
              <a:t>Urantia fa </a:t>
            </a:r>
            <a:r>
              <a:rPr sz="1200" dirty="0">
                <a:latin typeface="Times New Roman"/>
                <a:cs typeface="Times New Roman"/>
              </a:rPr>
              <a:t>poco onore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vostro sviluppo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ed è  </a:t>
            </a:r>
            <a:r>
              <a:rPr sz="1200" spc="-5" dirty="0">
                <a:latin typeface="Times New Roman"/>
                <a:cs typeface="Times New Roman"/>
              </a:rPr>
              <a:t>incompatibile con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altrimenti splendide realizzazioni nel progresso materiale. Ma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iniziale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paura </a:t>
            </a:r>
            <a:r>
              <a:rPr sz="1200" spc="-5" dirty="0">
                <a:latin typeface="Times New Roman"/>
                <a:cs typeface="Times New Roman"/>
              </a:rPr>
              <a:t>serve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molto utile </a:t>
            </a:r>
            <a:r>
              <a:rPr sz="1200" spc="-5" dirty="0">
                <a:latin typeface="Times New Roman"/>
                <a:cs typeface="Times New Roman"/>
              </a:rPr>
              <a:t>per soggiogare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caratteri violenti delle creature </a:t>
            </a:r>
            <a:r>
              <a:rPr sz="1200" dirty="0">
                <a:latin typeface="Times New Roman"/>
                <a:cs typeface="Times New Roman"/>
              </a:rPr>
              <a:t>primitive.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precorritrice della </a:t>
            </a:r>
            <a:r>
              <a:rPr sz="1200" dirty="0">
                <a:latin typeface="Times New Roman"/>
                <a:cs typeface="Times New Roman"/>
              </a:rPr>
              <a:t>civilizzazione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terreno </a:t>
            </a:r>
            <a:r>
              <a:rPr sz="1200" dirty="0">
                <a:latin typeface="Times New Roman"/>
                <a:cs typeface="Times New Roman"/>
              </a:rPr>
              <a:t>in cui 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ed i suoi ministri </a:t>
            </a:r>
            <a:r>
              <a:rPr sz="1200" spc="-5" dirty="0">
                <a:latin typeface="Times New Roman"/>
                <a:cs typeface="Times New Roman"/>
              </a:rPr>
              <a:t>piantano successivamente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semi della </a:t>
            </a:r>
            <a:r>
              <a:rPr sz="1200" dirty="0">
                <a:latin typeface="Times New Roman"/>
                <a:cs typeface="Times New Roman"/>
              </a:rPr>
              <a:t>religione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04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(590.4) 52:1.8 </a:t>
            </a:r>
            <a:r>
              <a:rPr sz="1200" dirty="0">
                <a:latin typeface="Times New Roman"/>
                <a:cs typeface="Times New Roman"/>
              </a:rPr>
              <a:t>Entro </a:t>
            </a:r>
            <a:r>
              <a:rPr sz="1200" spc="-5" dirty="0">
                <a:latin typeface="Times New Roman"/>
                <a:cs typeface="Times New Roman"/>
              </a:rPr>
              <a:t>centomila anni </a:t>
            </a:r>
            <a:r>
              <a:rPr sz="1200" dirty="0">
                <a:latin typeface="Times New Roman"/>
                <a:cs typeface="Times New Roman"/>
              </a:rPr>
              <a:t>a partire da quando l’uomo </a:t>
            </a:r>
            <a:r>
              <a:rPr sz="1200" spc="-5" dirty="0">
                <a:latin typeface="Times New Roman"/>
                <a:cs typeface="Times New Roman"/>
              </a:rPr>
              <a:t>acquisisce </a:t>
            </a:r>
            <a:r>
              <a:rPr sz="1200" dirty="0">
                <a:latin typeface="Times New Roman"/>
                <a:cs typeface="Times New Roman"/>
              </a:rPr>
              <a:t>una posizione </a:t>
            </a:r>
            <a:r>
              <a:rPr sz="1200" spc="-5" dirty="0">
                <a:latin typeface="Times New Roman"/>
                <a:cs typeface="Times New Roman"/>
              </a:rPr>
              <a:t>eretta,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solito arriva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Planetario  </a:t>
            </a:r>
            <a:r>
              <a:rPr sz="1200" spc="-5" dirty="0">
                <a:latin typeface="Times New Roman"/>
                <a:cs typeface="Times New Roman"/>
              </a:rPr>
              <a:t>inviato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dirty="0">
                <a:latin typeface="Times New Roman"/>
                <a:cs typeface="Times New Roman"/>
              </a:rPr>
              <a:t>Sistema, 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informato dai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volontà è funzionante, </a:t>
            </a:r>
            <a:r>
              <a:rPr sz="1200" spc="-5" dirty="0">
                <a:latin typeface="Times New Roman"/>
                <a:cs typeface="Times New Roman"/>
              </a:rPr>
              <a:t>anche se  relativamente </a:t>
            </a:r>
            <a:r>
              <a:rPr sz="1200" dirty="0">
                <a:latin typeface="Times New Roman"/>
                <a:cs typeface="Times New Roman"/>
              </a:rPr>
              <a:t>pochi individui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sviluppati 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modo. I mortali primitivi di solito danno il </a:t>
            </a:r>
            <a:r>
              <a:rPr sz="1200" spc="-5" dirty="0">
                <a:latin typeface="Times New Roman"/>
                <a:cs typeface="Times New Roman"/>
              </a:rPr>
              <a:t>benvenuto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Principe  Planetario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visibile; invero essi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considerano spesso </a:t>
            </a:r>
            <a:r>
              <a:rPr sz="1200" dirty="0">
                <a:latin typeface="Times New Roman"/>
                <a:cs typeface="Times New Roman"/>
              </a:rPr>
              <a:t>con timore e </a:t>
            </a:r>
            <a:r>
              <a:rPr sz="1200" spc="-5" dirty="0">
                <a:latin typeface="Times New Roman"/>
                <a:cs typeface="Times New Roman"/>
              </a:rPr>
              <a:t>rispetto, quasi con adorazione, se </a:t>
            </a:r>
            <a:r>
              <a:rPr sz="1200" spc="1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ne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trattenuti.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L’uomo posteriore al Principe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Planetario</a:t>
            </a:r>
            <a:endParaRPr sz="1600">
              <a:latin typeface="Times New Roman"/>
              <a:cs typeface="Times New Roman"/>
            </a:endParaRPr>
          </a:p>
          <a:p>
            <a:pPr marL="63500" marR="6985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(591.1) 52:2.1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inizia una nuova dispensazione. </a:t>
            </a:r>
            <a:r>
              <a:rPr sz="1200" spc="-5" dirty="0">
                <a:latin typeface="Times New Roman"/>
                <a:cs typeface="Times New Roman"/>
              </a:rPr>
              <a:t>Appare sulla terra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raggiunta l’epoca  </a:t>
            </a:r>
            <a:r>
              <a:rPr sz="1200" dirty="0">
                <a:latin typeface="Times New Roman"/>
                <a:cs typeface="Times New Roman"/>
              </a:rPr>
              <a:t>tribale </a:t>
            </a:r>
            <a:r>
              <a:rPr sz="1200" spc="-5" dirty="0">
                <a:latin typeface="Times New Roman"/>
                <a:cs typeface="Times New Roman"/>
              </a:rPr>
              <a:t>avanzata. Grandi progressi sociali sono </a:t>
            </a:r>
            <a:r>
              <a:rPr sz="1200" dirty="0">
                <a:latin typeface="Times New Roman"/>
                <a:cs typeface="Times New Roman"/>
              </a:rPr>
              <a:t>fatti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pochi millenni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regime. Durante quest’era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condizioni 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raggiungono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alto grado </a:t>
            </a:r>
            <a:r>
              <a:rPr sz="1200" dirty="0">
                <a:latin typeface="Times New Roman"/>
                <a:cs typeface="Times New Roman"/>
              </a:rPr>
              <a:t>di civiltà.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lottano 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barbarie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fecero </a:t>
            </a:r>
            <a:r>
              <a:rPr sz="1200" dirty="0">
                <a:latin typeface="Times New Roman"/>
                <a:cs typeface="Times New Roman"/>
              </a:rPr>
              <a:t>le razze di </a:t>
            </a:r>
            <a:r>
              <a:rPr sz="1200" spc="-5" dirty="0">
                <a:latin typeface="Times New Roman"/>
                <a:cs typeface="Times New Roman"/>
              </a:rPr>
              <a:t>Urantia.  Ma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abitato è </a:t>
            </a:r>
            <a:r>
              <a:rPr sz="1200" spc="-5" dirty="0">
                <a:latin typeface="Times New Roman"/>
                <a:cs typeface="Times New Roman"/>
              </a:rPr>
              <a:t>talmente cambiata </a:t>
            </a:r>
            <a:r>
              <a:rPr sz="1200" dirty="0">
                <a:latin typeface="Times New Roman"/>
                <a:cs typeface="Times New Roman"/>
              </a:rPr>
              <a:t>da una ribellione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immaginate poco </a:t>
            </a:r>
            <a:r>
              <a:rPr sz="1200" dirty="0">
                <a:latin typeface="Times New Roman"/>
                <a:cs typeface="Times New Roman"/>
              </a:rPr>
              <a:t>o niente di un tale </a:t>
            </a:r>
            <a:r>
              <a:rPr sz="1200" spc="-5" dirty="0">
                <a:latin typeface="Times New Roman"/>
                <a:cs typeface="Times New Roman"/>
              </a:rPr>
              <a:t>regime su </a:t>
            </a:r>
            <a:r>
              <a:rPr sz="1200" spc="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pianeta normale.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4351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(591.2) 52:2.2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durata media di questa dispensazione è di </a:t>
            </a:r>
            <a:r>
              <a:rPr sz="1200" spc="-5" dirty="0">
                <a:latin typeface="Times New Roman"/>
                <a:cs typeface="Times New Roman"/>
              </a:rPr>
              <a:t>circa cinquecentomila anni, </a:t>
            </a:r>
            <a:r>
              <a:rPr sz="1200" dirty="0">
                <a:latin typeface="Times New Roman"/>
                <a:cs typeface="Times New Roman"/>
              </a:rPr>
              <a:t>poco più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meno. </a:t>
            </a:r>
            <a:r>
              <a:rPr sz="1200" spc="-5" dirty="0">
                <a:latin typeface="Times New Roman"/>
                <a:cs typeface="Times New Roman"/>
              </a:rPr>
              <a:t>Durante quest’era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inserito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circuiti del </a:t>
            </a:r>
            <a:r>
              <a:rPr sz="1200" spc="-5" dirty="0">
                <a:latin typeface="Times New Roman"/>
                <a:cs typeface="Times New Roman"/>
              </a:rPr>
              <a:t>sistema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alla sua amministrazione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contingente </a:t>
            </a:r>
            <a:r>
              <a:rPr sz="1200" dirty="0">
                <a:latin typeface="Times New Roman"/>
                <a:cs typeface="Times New Roman"/>
              </a:rPr>
              <a:t>completo di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serafici e di  </a:t>
            </a:r>
            <a:r>
              <a:rPr sz="1200" spc="-5" dirty="0">
                <a:latin typeface="Times New Roman"/>
                <a:cs typeface="Times New Roman"/>
              </a:rPr>
              <a:t>altri assistenti celesti.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giungono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sempre maggiore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serafici ampliano </a:t>
            </a:r>
            <a:r>
              <a:rPr sz="1200" dirty="0">
                <a:latin typeface="Times New Roman"/>
                <a:cs typeface="Times New Roman"/>
              </a:rPr>
              <a:t>il loro  </a:t>
            </a:r>
            <a:r>
              <a:rPr sz="1200" spc="-5" dirty="0">
                <a:latin typeface="Times New Roman"/>
                <a:cs typeface="Times New Roman"/>
              </a:rPr>
              <a:t>regime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(591.3) 52:2.3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arriva su </a:t>
            </a:r>
            <a:r>
              <a:rPr sz="1200" dirty="0">
                <a:latin typeface="Times New Roman"/>
                <a:cs typeface="Times New Roman"/>
              </a:rPr>
              <a:t>un mondo primitivo, vi </a:t>
            </a:r>
            <a:r>
              <a:rPr sz="1200" spc="-5" dirty="0">
                <a:latin typeface="Times New Roman"/>
                <a:cs typeface="Times New Roman"/>
              </a:rPr>
              <a:t>prevale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evolutiva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paura e </a:t>
            </a:r>
            <a:r>
              <a:rPr sz="1200" spc="-5" dirty="0">
                <a:latin typeface="Times New Roman"/>
                <a:cs typeface="Times New Roman"/>
              </a:rPr>
              <a:t>dell’ignoranza.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personale fanno </a:t>
            </a:r>
            <a:r>
              <a:rPr sz="1200" dirty="0">
                <a:latin typeface="Times New Roman"/>
                <a:cs typeface="Times New Roman"/>
              </a:rPr>
              <a:t>le prime rivelazioni </a:t>
            </a:r>
            <a:r>
              <a:rPr sz="1200" spc="-5" dirty="0">
                <a:latin typeface="Times New Roman"/>
                <a:cs typeface="Times New Roman"/>
              </a:rPr>
              <a:t>della verità superiore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dell’organizzazione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Queste  presentazioni </a:t>
            </a:r>
            <a:r>
              <a:rPr sz="1200" dirty="0">
                <a:latin typeface="Times New Roman"/>
                <a:cs typeface="Times New Roman"/>
              </a:rPr>
              <a:t>iniziali </a:t>
            </a:r>
            <a:r>
              <a:rPr sz="1200" spc="-5" dirty="0">
                <a:latin typeface="Times New Roman"/>
                <a:cs typeface="Times New Roman"/>
              </a:rPr>
              <a:t>della religione rivelata </a:t>
            </a:r>
            <a:r>
              <a:rPr sz="1200" dirty="0">
                <a:latin typeface="Times New Roman"/>
                <a:cs typeface="Times New Roman"/>
              </a:rPr>
              <a:t>sono molto semplici e </a:t>
            </a:r>
            <a:r>
              <a:rPr sz="1200" spc="-5" dirty="0">
                <a:latin typeface="Times New Roman"/>
                <a:cs typeface="Times New Roman"/>
              </a:rPr>
              <a:t>concernono </a:t>
            </a:r>
            <a:r>
              <a:rPr sz="1200" dirty="0">
                <a:latin typeface="Times New Roman"/>
                <a:cs typeface="Times New Roman"/>
              </a:rPr>
              <a:t>di solito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affari del </a:t>
            </a:r>
            <a:r>
              <a:rPr sz="1200" spc="-5" dirty="0">
                <a:latin typeface="Times New Roman"/>
                <a:cs typeface="Times New Roman"/>
              </a:rPr>
              <a:t>sistema locale.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Prima</a:t>
            </a:r>
            <a:endParaRPr sz="1200">
              <a:latin typeface="Times New Roman"/>
              <a:cs typeface="Times New Roman"/>
            </a:endParaRPr>
          </a:p>
          <a:p>
            <a:pPr marL="76200" marR="222250" algn="just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dell’arrivo </a:t>
            </a:r>
            <a:r>
              <a:rPr sz="1200" dirty="0">
                <a:latin typeface="Times New Roman"/>
                <a:cs typeface="Times New Roman"/>
              </a:rPr>
              <a:t>del 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processo </a:t>
            </a:r>
            <a:r>
              <a:rPr sz="1200" dirty="0">
                <a:latin typeface="Times New Roman"/>
                <a:cs typeface="Times New Roman"/>
              </a:rPr>
              <a:t>evoluzionario.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progredisce  </a:t>
            </a:r>
            <a:r>
              <a:rPr sz="1200" spc="-5" dirty="0">
                <a:latin typeface="Times New Roman"/>
                <a:cs typeface="Times New Roman"/>
              </a:rPr>
              <a:t>per graduale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come pure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evoluzionaria.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dispensazione,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epoca mortale, </a:t>
            </a:r>
            <a:r>
              <a:rPr sz="1200" spc="-5" dirty="0">
                <a:latin typeface="Times New Roman"/>
                <a:cs typeface="Times New Roman"/>
              </a:rPr>
              <a:t>riceve </a:t>
            </a:r>
            <a:r>
              <a:rPr sz="1200" dirty="0">
                <a:latin typeface="Times New Roman"/>
                <a:cs typeface="Times New Roman"/>
              </a:rPr>
              <a:t>una presentazione  </a:t>
            </a:r>
            <a:r>
              <a:rPr sz="1200" spc="-5" dirty="0">
                <a:latin typeface="Times New Roman"/>
                <a:cs typeface="Times New Roman"/>
              </a:rPr>
              <a:t>ampliata della verità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dell’etica religiosa. L’evoluzione della </a:t>
            </a:r>
            <a:r>
              <a:rPr sz="1200" dirty="0">
                <a:latin typeface="Times New Roman"/>
                <a:cs typeface="Times New Roman"/>
              </a:rPr>
              <a:t>capacità di </a:t>
            </a:r>
            <a:r>
              <a:rPr sz="1200" spc="-5" dirty="0">
                <a:latin typeface="Times New Roman"/>
                <a:cs typeface="Times New Roman"/>
              </a:rPr>
              <a:t>ricettività religiosa negli abitanti </a:t>
            </a:r>
            <a:r>
              <a:rPr sz="1200" dirty="0">
                <a:latin typeface="Times New Roman"/>
                <a:cs typeface="Times New Roman"/>
              </a:rPr>
              <a:t>di un mondo  </a:t>
            </a:r>
            <a:r>
              <a:rPr sz="1200" spc="-5" dirty="0">
                <a:latin typeface="Times New Roman"/>
                <a:cs typeface="Times New Roman"/>
              </a:rPr>
              <a:t>determina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misura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avanzamento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l’estensione della rivelazione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55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(591.4) 52:2.4 </a:t>
            </a:r>
            <a:r>
              <a:rPr sz="1200" spc="-5" dirty="0">
                <a:latin typeface="Times New Roman"/>
                <a:cs typeface="Times New Roman"/>
              </a:rPr>
              <a:t>Questa dispensazione </a:t>
            </a:r>
            <a:r>
              <a:rPr sz="1200" dirty="0">
                <a:latin typeface="Times New Roman"/>
                <a:cs typeface="Times New Roman"/>
              </a:rPr>
              <a:t>è testimone di </a:t>
            </a:r>
            <a:r>
              <a:rPr sz="1200" spc="-5" dirty="0">
                <a:latin typeface="Times New Roman"/>
                <a:cs typeface="Times New Roman"/>
              </a:rPr>
              <a:t>un’aurora spirituale,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razze e 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varie tribù </a:t>
            </a:r>
            <a:r>
              <a:rPr sz="1200" spc="-5" dirty="0">
                <a:latin typeface="Times New Roman"/>
                <a:cs typeface="Times New Roman"/>
              </a:rPr>
              <a:t>tendono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sviluppare  dei sistemi specifici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religioso </a:t>
            </a:r>
            <a:r>
              <a:rPr sz="1200" dirty="0">
                <a:latin typeface="Times New Roman"/>
                <a:cs typeface="Times New Roman"/>
              </a:rPr>
              <a:t>e filosofico. Due tendenze </a:t>
            </a:r>
            <a:r>
              <a:rPr sz="1200" spc="-5" dirty="0">
                <a:latin typeface="Times New Roman"/>
                <a:cs typeface="Times New Roman"/>
              </a:rPr>
              <a:t>pervadono uniformemente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religioni </a:t>
            </a:r>
            <a:r>
              <a:rPr sz="1200" dirty="0">
                <a:latin typeface="Times New Roman"/>
                <a:cs typeface="Times New Roman"/>
              </a:rPr>
              <a:t>razziali: le </a:t>
            </a:r>
            <a:r>
              <a:rPr sz="1200" spc="-5" dirty="0">
                <a:latin typeface="Times New Roman"/>
                <a:cs typeface="Times New Roman"/>
              </a:rPr>
              <a:t>paure  </a:t>
            </a:r>
            <a:r>
              <a:rPr sz="1200" dirty="0">
                <a:latin typeface="Times New Roman"/>
                <a:cs typeface="Times New Roman"/>
              </a:rPr>
              <a:t>iniziali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rivelazioni successive del Principe Planetario. Per certi aspetti gli Urantiani </a:t>
            </a:r>
            <a:r>
              <a:rPr sz="1200" dirty="0">
                <a:latin typeface="Times New Roman"/>
                <a:cs typeface="Times New Roman"/>
              </a:rPr>
              <a:t>non sembrano </a:t>
            </a:r>
            <a:r>
              <a:rPr sz="1200" spc="-5" dirty="0">
                <a:latin typeface="Times New Roman"/>
                <a:cs typeface="Times New Roman"/>
              </a:rPr>
              <a:t>essere  interamente </a:t>
            </a:r>
            <a:r>
              <a:rPr sz="1200" dirty="0">
                <a:latin typeface="Times New Roman"/>
                <a:cs typeface="Times New Roman"/>
              </a:rPr>
              <a:t>emersi da questo stadio di evoluzione </a:t>
            </a:r>
            <a:r>
              <a:rPr sz="1200" spc="-5" dirty="0">
                <a:latin typeface="Times New Roman"/>
                <a:cs typeface="Times New Roman"/>
              </a:rPr>
              <a:t>planetaria. Proseguendo questo </a:t>
            </a:r>
            <a:r>
              <a:rPr sz="1200" dirty="0">
                <a:latin typeface="Times New Roman"/>
                <a:cs typeface="Times New Roman"/>
              </a:rPr>
              <a:t>studio voi </a:t>
            </a:r>
            <a:r>
              <a:rPr sz="1200" spc="-5" dirty="0">
                <a:latin typeface="Times New Roman"/>
                <a:cs typeface="Times New Roman"/>
              </a:rPr>
              <a:t>discernerete </a:t>
            </a:r>
            <a:r>
              <a:rPr sz="1200" dirty="0">
                <a:latin typeface="Times New Roman"/>
                <a:cs typeface="Times New Roman"/>
              </a:rPr>
              <a:t>più chiaramente quanto  </a:t>
            </a:r>
            <a:r>
              <a:rPr sz="1200" spc="-5" dirty="0">
                <a:latin typeface="Times New Roman"/>
                <a:cs typeface="Times New Roman"/>
              </a:rPr>
              <a:t>sia lontano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mondo dal corso medio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sviluppo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(591.5) 52:2.5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della Pace”.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lotte razziali e le </a:t>
            </a:r>
            <a:r>
              <a:rPr sz="1200" spc="-5" dirty="0">
                <a:latin typeface="Times New Roman"/>
                <a:cs typeface="Times New Roman"/>
              </a:rPr>
              <a:t>guerre tribali </a:t>
            </a:r>
            <a:r>
              <a:rPr sz="1200" dirty="0">
                <a:latin typeface="Times New Roman"/>
                <a:cs typeface="Times New Roman"/>
              </a:rPr>
              <a:t>continuano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questa  dispensazione, pur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minore </a:t>
            </a:r>
            <a:r>
              <a:rPr sz="1200" spc="-5" dirty="0">
                <a:latin typeface="Times New Roman"/>
                <a:cs typeface="Times New Roman"/>
              </a:rPr>
              <a:t>frequenza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gravità.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grande era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dispersione </a:t>
            </a:r>
            <a:r>
              <a:rPr sz="1200" dirty="0">
                <a:latin typeface="Times New Roman"/>
                <a:cs typeface="Times New Roman"/>
              </a:rPr>
              <a:t>razziale, </a:t>
            </a:r>
            <a:r>
              <a:rPr sz="1200" spc="-5" dirty="0">
                <a:latin typeface="Times New Roman"/>
                <a:cs typeface="Times New Roman"/>
              </a:rPr>
              <a:t>che culmina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5" dirty="0">
                <a:latin typeface="Times New Roman"/>
                <a:cs typeface="Times New Roman"/>
              </a:rPr>
              <a:t>periodo  </a:t>
            </a:r>
            <a:r>
              <a:rPr sz="1200" spc="-5" dirty="0">
                <a:latin typeface="Times New Roman"/>
                <a:cs typeface="Times New Roman"/>
              </a:rPr>
              <a:t>d’acceso </a:t>
            </a:r>
            <a:r>
              <a:rPr sz="1200" dirty="0">
                <a:latin typeface="Times New Roman"/>
                <a:cs typeface="Times New Roman"/>
              </a:rPr>
              <a:t>nazionalismo.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raggruppamenti tribali </a:t>
            </a:r>
            <a:r>
              <a:rPr sz="1200" dirty="0">
                <a:latin typeface="Times New Roman"/>
                <a:cs typeface="Times New Roman"/>
              </a:rPr>
              <a:t>e nazionali, e le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razze sviluppano </a:t>
            </a:r>
            <a:r>
              <a:rPr sz="1200" spc="-5" dirty="0">
                <a:latin typeface="Times New Roman"/>
                <a:cs typeface="Times New Roman"/>
              </a:rPr>
              <a:t>spesso linguaggi  separati. Ogni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espansione </a:t>
            </a:r>
            <a:r>
              <a:rPr sz="1200" dirty="0">
                <a:latin typeface="Times New Roman"/>
                <a:cs typeface="Times New Roman"/>
              </a:rPr>
              <a:t>tende a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l’isolamento. </a:t>
            </a:r>
            <a:r>
              <a:rPr sz="1200" spc="-5" dirty="0">
                <a:latin typeface="Times New Roman"/>
                <a:cs typeface="Times New Roman"/>
              </a:rPr>
              <a:t>Questa separazione </a:t>
            </a:r>
            <a:r>
              <a:rPr sz="1200" dirty="0">
                <a:latin typeface="Times New Roman"/>
                <a:cs typeface="Times New Roman"/>
              </a:rPr>
              <a:t>è favorita </a:t>
            </a:r>
            <a:r>
              <a:rPr sz="1200" spc="-5" dirty="0">
                <a:latin typeface="Times New Roman"/>
                <a:cs typeface="Times New Roman"/>
              </a:rPr>
              <a:t>dall’esistenza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95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556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linguaggi.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dell’unificazione delle </a:t>
            </a:r>
            <a:r>
              <a:rPr sz="1200" dirty="0">
                <a:latin typeface="Times New Roman"/>
                <a:cs typeface="Times New Roman"/>
              </a:rPr>
              <a:t>diverse razze, le </a:t>
            </a:r>
            <a:r>
              <a:rPr sz="1200" spc="-5" dirty="0">
                <a:latin typeface="Times New Roman"/>
                <a:cs typeface="Times New Roman"/>
              </a:rPr>
              <a:t>implacabili guerre </a:t>
            </a:r>
            <a:r>
              <a:rPr sz="1200" dirty="0">
                <a:latin typeface="Times New Roman"/>
                <a:cs typeface="Times New Roman"/>
              </a:rPr>
              <a:t>tra di esse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concludono </a:t>
            </a:r>
            <a:r>
              <a:rPr sz="1200" spc="-5" dirty="0">
                <a:latin typeface="Times New Roman"/>
                <a:cs typeface="Times New Roman"/>
              </a:rPr>
              <a:t>spesso nell’annientamento  d’interi </a:t>
            </a:r>
            <a:r>
              <a:rPr sz="1200" dirty="0">
                <a:latin typeface="Times New Roman"/>
                <a:cs typeface="Times New Roman"/>
              </a:rPr>
              <a:t>popoli. </a:t>
            </a:r>
            <a:r>
              <a:rPr sz="1200" spc="-5" dirty="0">
                <a:latin typeface="Times New Roman"/>
                <a:cs typeface="Times New Roman"/>
              </a:rPr>
              <a:t>Gli uomini arancio </a:t>
            </a:r>
            <a:r>
              <a:rPr sz="1200" dirty="0">
                <a:latin typeface="Times New Roman"/>
                <a:cs typeface="Times New Roman"/>
              </a:rPr>
              <a:t>e verdi </a:t>
            </a:r>
            <a:r>
              <a:rPr sz="1200" spc="-5" dirty="0">
                <a:latin typeface="Times New Roman"/>
                <a:cs typeface="Times New Roman"/>
              </a:rPr>
              <a:t>sono particolarmente soggetti </a:t>
            </a:r>
            <a:r>
              <a:rPr sz="1200" dirty="0">
                <a:latin typeface="Times New Roman"/>
                <a:cs typeface="Times New Roman"/>
              </a:rPr>
              <a:t>a tale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estinzione.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(591.6) 52:2.6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normali, durante l’ultima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governo del </a:t>
            </a:r>
            <a:r>
              <a:rPr sz="1200" dirty="0">
                <a:latin typeface="Times New Roman"/>
                <a:cs typeface="Times New Roman"/>
              </a:rPr>
              <a:t>principe, la vita </a:t>
            </a:r>
            <a:r>
              <a:rPr sz="1200" spc="-5" dirty="0">
                <a:latin typeface="Times New Roman"/>
                <a:cs typeface="Times New Roman"/>
              </a:rPr>
              <a:t>nazionale </a:t>
            </a:r>
            <a:r>
              <a:rPr sz="1200" dirty="0">
                <a:latin typeface="Times New Roman"/>
                <a:cs typeface="Times New Roman"/>
              </a:rPr>
              <a:t>comincia a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rimpiazzare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  <a:spcBef>
                <a:spcPts val="30"/>
              </a:spcBef>
            </a:pPr>
            <a:r>
              <a:rPr sz="1200" dirty="0">
                <a:latin typeface="Times New Roman"/>
                <a:cs typeface="Times New Roman"/>
              </a:rPr>
              <a:t>l’organizzazione </a:t>
            </a:r>
            <a:r>
              <a:rPr sz="1200" spc="-5" dirty="0">
                <a:latin typeface="Times New Roman"/>
                <a:cs typeface="Times New Roman"/>
              </a:rPr>
              <a:t>tribale </a:t>
            </a:r>
            <a:r>
              <a:rPr sz="1200" dirty="0">
                <a:latin typeface="Times New Roman"/>
                <a:cs typeface="Times New Roman"/>
              </a:rPr>
              <a:t>o piuttosto a </a:t>
            </a:r>
            <a:r>
              <a:rPr sz="1200" spc="-5" dirty="0">
                <a:latin typeface="Times New Roman"/>
                <a:cs typeface="Times New Roman"/>
              </a:rPr>
              <a:t>sovrapporsi ai gruppi tribali esistenti.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compimento </a:t>
            </a:r>
            <a:r>
              <a:rPr sz="1200" spc="-5" dirty="0">
                <a:latin typeface="Times New Roman"/>
                <a:cs typeface="Times New Roman"/>
              </a:rPr>
              <a:t>sociale dell’epoca del </a:t>
            </a:r>
            <a:r>
              <a:rPr sz="1200" dirty="0">
                <a:latin typeface="Times New Roman"/>
                <a:cs typeface="Times New Roman"/>
              </a:rPr>
              <a:t>principe  è la </a:t>
            </a:r>
            <a:r>
              <a:rPr sz="1200" spc="-5" dirty="0">
                <a:latin typeface="Times New Roman"/>
                <a:cs typeface="Times New Roman"/>
              </a:rPr>
              <a:t>comparsa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famiglia.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umane sono </a:t>
            </a:r>
            <a:r>
              <a:rPr sz="1200" spc="-5" dirty="0">
                <a:latin typeface="Times New Roman"/>
                <a:cs typeface="Times New Roman"/>
              </a:rPr>
              <a:t>state principalmente </a:t>
            </a:r>
            <a:r>
              <a:rPr sz="1200" dirty="0">
                <a:latin typeface="Times New Roman"/>
                <a:cs typeface="Times New Roman"/>
              </a:rPr>
              <a:t>tribali; ora </a:t>
            </a:r>
            <a:r>
              <a:rPr sz="1200" spc="-5" dirty="0">
                <a:latin typeface="Times New Roman"/>
                <a:cs typeface="Times New Roman"/>
              </a:rPr>
              <a:t>comincia ad </a:t>
            </a:r>
            <a:r>
              <a:rPr sz="1200" dirty="0">
                <a:latin typeface="Times New Roman"/>
                <a:cs typeface="Times New Roman"/>
              </a:rPr>
              <a:t>attuarsi il  </a:t>
            </a:r>
            <a:r>
              <a:rPr sz="1200" spc="-5" dirty="0">
                <a:latin typeface="Times New Roman"/>
                <a:cs typeface="Times New Roman"/>
              </a:rPr>
              <a:t>focolare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familiare.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37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(591.7) 52:2.7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dispensazione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si </a:t>
            </a:r>
            <a:r>
              <a:rPr sz="1200" dirty="0">
                <a:latin typeface="Times New Roman"/>
                <a:cs typeface="Times New Roman"/>
              </a:rPr>
              <a:t>realizza </a:t>
            </a:r>
            <a:r>
              <a:rPr sz="1200" spc="-5" dirty="0">
                <a:latin typeface="Times New Roman"/>
                <a:cs typeface="Times New Roman"/>
              </a:rPr>
              <a:t>l’uguaglianza dei sessi.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certi pianeti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maschio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dirty="0">
                <a:latin typeface="Times New Roman"/>
                <a:cs typeface="Times New Roman"/>
              </a:rPr>
              <a:t>la femmina; 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prevale </a:t>
            </a:r>
            <a:r>
              <a:rPr sz="1200" dirty="0">
                <a:latin typeface="Times New Roman"/>
                <a:cs typeface="Times New Roman"/>
              </a:rPr>
              <a:t>il contrario. </a:t>
            </a:r>
            <a:r>
              <a:rPr sz="1200" spc="-5" dirty="0">
                <a:latin typeface="Times New Roman"/>
                <a:cs typeface="Times New Roman"/>
              </a:rPr>
              <a:t>Durante quest’era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normali stabiliscono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piena uguaglianza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sessi,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preliminare ad </a:t>
            </a:r>
            <a:r>
              <a:rPr sz="1200" dirty="0">
                <a:latin typeface="Times New Roman"/>
                <a:cs typeface="Times New Roman"/>
              </a:rPr>
              <a:t>una  più completa </a:t>
            </a:r>
            <a:r>
              <a:rPr sz="1200" spc="-5" dirty="0">
                <a:latin typeface="Times New Roman"/>
                <a:cs typeface="Times New Roman"/>
              </a:rPr>
              <a:t>realizzazione degli ideali della </a:t>
            </a:r>
            <a:r>
              <a:rPr sz="1200" dirty="0">
                <a:latin typeface="Times New Roman"/>
                <a:cs typeface="Times New Roman"/>
              </a:rPr>
              <a:t>vita di </a:t>
            </a:r>
            <a:r>
              <a:rPr sz="1200" spc="-5" dirty="0">
                <a:latin typeface="Times New Roman"/>
                <a:cs typeface="Times New Roman"/>
              </a:rPr>
              <a:t>famiglia. Questa </a:t>
            </a:r>
            <a:r>
              <a:rPr sz="1200" dirty="0">
                <a:latin typeface="Times New Roman"/>
                <a:cs typeface="Times New Roman"/>
              </a:rPr>
              <a:t>è l’aurora </a:t>
            </a:r>
            <a:r>
              <a:rPr sz="1200" spc="-5" dirty="0">
                <a:latin typeface="Times New Roman"/>
                <a:cs typeface="Times New Roman"/>
              </a:rPr>
              <a:t>dell’età d’oro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famiglia. L’idea </a:t>
            </a:r>
            <a:r>
              <a:rPr sz="1200" dirty="0">
                <a:latin typeface="Times New Roman"/>
                <a:cs typeface="Times New Roman"/>
              </a:rPr>
              <a:t>di governo  tribale cede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passo al </a:t>
            </a:r>
            <a:r>
              <a:rPr sz="1200" dirty="0">
                <a:latin typeface="Times New Roman"/>
                <a:cs typeface="Times New Roman"/>
              </a:rPr>
              <a:t>duplice concetto di vita </a:t>
            </a:r>
            <a:r>
              <a:rPr sz="1200" spc="-5" dirty="0">
                <a:latin typeface="Times New Roman"/>
                <a:cs typeface="Times New Roman"/>
              </a:rPr>
              <a:t>nazionale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5" dirty="0">
                <a:latin typeface="Times New Roman"/>
                <a:cs typeface="Times New Roman"/>
              </a:rPr>
              <a:t>vita</a:t>
            </a:r>
            <a:r>
              <a:rPr sz="1200" spc="-5" dirty="0">
                <a:latin typeface="Times New Roman"/>
                <a:cs typeface="Times New Roman"/>
              </a:rPr>
              <a:t> familiare.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92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(592.1) 52:2.8 </a:t>
            </a:r>
            <a:r>
              <a:rPr sz="1200" spc="-5" dirty="0">
                <a:latin typeface="Times New Roman"/>
                <a:cs typeface="Times New Roman"/>
              </a:rPr>
              <a:t>Durante quest’era </a:t>
            </a:r>
            <a:r>
              <a:rPr sz="1200" dirty="0">
                <a:latin typeface="Times New Roman"/>
                <a:cs typeface="Times New Roman"/>
              </a:rPr>
              <a:t>fa la </a:t>
            </a:r>
            <a:r>
              <a:rPr sz="1200" spc="-5" dirty="0">
                <a:latin typeface="Times New Roman"/>
                <a:cs typeface="Times New Roman"/>
              </a:rPr>
              <a:t>sua comparsa l’agricoltura.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dell’idea di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è incompatibile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errabonda  ed </a:t>
            </a:r>
            <a:r>
              <a:rPr sz="1200" dirty="0">
                <a:latin typeface="Times New Roman"/>
                <a:cs typeface="Times New Roman"/>
              </a:rPr>
              <a:t>instabile </a:t>
            </a:r>
            <a:r>
              <a:rPr sz="1200" spc="-5" dirty="0">
                <a:latin typeface="Times New Roman"/>
                <a:cs typeface="Times New Roman"/>
              </a:rPr>
              <a:t>del cacciatore. Gradualmente si </a:t>
            </a:r>
            <a:r>
              <a:rPr sz="1200" dirty="0">
                <a:latin typeface="Times New Roman"/>
                <a:cs typeface="Times New Roman"/>
              </a:rPr>
              <a:t>consolida </a:t>
            </a:r>
            <a:r>
              <a:rPr sz="1200" spc="-5" dirty="0">
                <a:latin typeface="Times New Roman"/>
                <a:cs typeface="Times New Roman"/>
              </a:rPr>
              <a:t>l’abitudine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abitazioni fisse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coltivazione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suolo.</a:t>
            </a:r>
            <a:endParaRPr sz="1200">
              <a:latin typeface="Times New Roman"/>
              <a:cs typeface="Times New Roman"/>
            </a:endParaRPr>
          </a:p>
          <a:p>
            <a:pPr marL="88900" marR="22161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L’addomesticamento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sviluppo delle arti domestiche </a:t>
            </a:r>
            <a:r>
              <a:rPr sz="1200" dirty="0">
                <a:latin typeface="Times New Roman"/>
                <a:cs typeface="Times New Roman"/>
              </a:rPr>
              <a:t>procedono </a:t>
            </a:r>
            <a:r>
              <a:rPr sz="1200" spc="-5" dirty="0">
                <a:latin typeface="Times New Roman"/>
                <a:cs typeface="Times New Roman"/>
              </a:rPr>
              <a:t>rapidamente. Al 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culmine  dell’evoluzione biologica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raggiunto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alto livello </a:t>
            </a:r>
            <a:r>
              <a:rPr sz="1200" dirty="0">
                <a:latin typeface="Times New Roman"/>
                <a:cs typeface="Times New Roman"/>
              </a:rPr>
              <a:t>di civiltà, ma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scarso sviluppo della meccanica; </a:t>
            </a:r>
            <a:r>
              <a:rPr sz="1200" dirty="0">
                <a:latin typeface="Times New Roman"/>
                <a:cs typeface="Times New Roman"/>
              </a:rPr>
              <a:t>l’invenzione è la  </a:t>
            </a:r>
            <a:r>
              <a:rPr sz="1200" spc="-5" dirty="0">
                <a:latin typeface="Times New Roman"/>
                <a:cs typeface="Times New Roman"/>
              </a:rPr>
              <a:t>caratteristica dell’era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successiva.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383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(592.2) 52:2.9 </a:t>
            </a:r>
            <a:r>
              <a:rPr sz="1200" spc="-5" dirty="0">
                <a:latin typeface="Times New Roman"/>
                <a:cs typeface="Times New Roman"/>
              </a:rPr>
              <a:t>Prima della fine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sono purificate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portate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perfezione fisica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vigore  intellettuale.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sviluppo iniziale di un mondo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è notevolmente aiutato dal piano </a:t>
            </a:r>
            <a:r>
              <a:rPr sz="1200" spc="-5" dirty="0">
                <a:latin typeface="Times New Roman"/>
                <a:cs typeface="Times New Roman"/>
              </a:rPr>
              <a:t>che favorisce l’aumento </a:t>
            </a:r>
            <a:r>
              <a:rPr sz="1200" dirty="0">
                <a:latin typeface="Times New Roman"/>
                <a:cs typeface="Times New Roman"/>
              </a:rPr>
              <a:t>dei tipi </a:t>
            </a:r>
            <a:r>
              <a:rPr sz="1200" spc="-5" dirty="0">
                <a:latin typeface="Times New Roman"/>
                <a:cs typeface="Times New Roman"/>
              </a:rPr>
              <a:t>superiori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riduzione proporzionale </a:t>
            </a:r>
            <a:r>
              <a:rPr sz="1200" dirty="0">
                <a:latin typeface="Times New Roman"/>
                <a:cs typeface="Times New Roman"/>
              </a:rPr>
              <a:t>di quelli </a:t>
            </a:r>
            <a:r>
              <a:rPr sz="1200" spc="-5" dirty="0">
                <a:latin typeface="Times New Roman"/>
                <a:cs typeface="Times New Roman"/>
              </a:rPr>
              <a:t>inferiori. </a:t>
            </a:r>
            <a:r>
              <a:rPr sz="1200" dirty="0">
                <a:latin typeface="Times New Roman"/>
                <a:cs typeface="Times New Roman"/>
              </a:rPr>
              <a:t>E’ la mancanza di una </a:t>
            </a:r>
            <a:r>
              <a:rPr sz="1200" spc="-5" dirty="0">
                <a:latin typeface="Times New Roman"/>
                <a:cs typeface="Times New Roman"/>
              </a:rPr>
              <a:t>tale discriminazione tra questi </a:t>
            </a:r>
            <a:r>
              <a:rPr sz="1200" dirty="0">
                <a:latin typeface="Times New Roman"/>
                <a:cs typeface="Times New Roman"/>
              </a:rPr>
              <a:t>tipi da parte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vostri popoli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così tanti individui </a:t>
            </a:r>
            <a:r>
              <a:rPr sz="1200" spc="-5" dirty="0">
                <a:latin typeface="Times New Roman"/>
                <a:cs typeface="Times New Roman"/>
              </a:rPr>
              <a:t>tarati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degenerati </a:t>
            </a:r>
            <a:r>
              <a:rPr sz="1200" dirty="0">
                <a:latin typeface="Times New Roman"/>
                <a:cs typeface="Times New Roman"/>
              </a:rPr>
              <a:t>tra le razze </a:t>
            </a:r>
            <a:r>
              <a:rPr sz="1200" spc="-5" dirty="0">
                <a:latin typeface="Times New Roman"/>
                <a:cs typeface="Times New Roman"/>
              </a:rPr>
              <a:t>attuali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02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06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(592.3) 52:2.10 </a:t>
            </a:r>
            <a:r>
              <a:rPr sz="1200" spc="-5" dirty="0">
                <a:latin typeface="Times New Roman"/>
                <a:cs typeface="Times New Roman"/>
              </a:rPr>
              <a:t>Uno dei grandi compimenti dell’era del principe </a:t>
            </a:r>
            <a:r>
              <a:rPr sz="1200" dirty="0">
                <a:latin typeface="Times New Roman"/>
                <a:cs typeface="Times New Roman"/>
              </a:rPr>
              <a:t>è questa </a:t>
            </a:r>
            <a:r>
              <a:rPr sz="1200" spc="-5" dirty="0">
                <a:latin typeface="Times New Roman"/>
                <a:cs typeface="Times New Roman"/>
              </a:rPr>
              <a:t>limitazione della moltiplicazione degli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mentalmente  carenti </a:t>
            </a:r>
            <a:r>
              <a:rPr sz="1200" dirty="0">
                <a:latin typeface="Times New Roman"/>
                <a:cs typeface="Times New Roman"/>
              </a:rPr>
              <a:t>e socialmente inadatti. </a:t>
            </a:r>
            <a:r>
              <a:rPr sz="1200" spc="-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dell’arrivo dei secondi Figli, gli Adami,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si dedica con  impegno al compito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purificare </a:t>
            </a:r>
            <a:r>
              <a:rPr sz="1200" dirty="0">
                <a:latin typeface="Times New Roman"/>
                <a:cs typeface="Times New Roman"/>
              </a:rPr>
              <a:t>la razza,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che i popoli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ancora seriamente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intrapreso.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(592.4) 52:2.11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problema di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non è un’impresa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notevole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iniziata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tempi dell’evoluzione  umana.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precedente di lotte </a:t>
            </a:r>
            <a:r>
              <a:rPr sz="1200" spc="-5" dirty="0">
                <a:latin typeface="Times New Roman"/>
                <a:cs typeface="Times New Roman"/>
              </a:rPr>
              <a:t>tribali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aspra </a:t>
            </a:r>
            <a:r>
              <a:rPr sz="1200" dirty="0">
                <a:latin typeface="Times New Roman"/>
                <a:cs typeface="Times New Roman"/>
              </a:rPr>
              <a:t>competizione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sopravvivenza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ha </a:t>
            </a:r>
            <a:r>
              <a:rPr sz="1200" spc="-5" dirty="0">
                <a:latin typeface="Times New Roman"/>
                <a:cs typeface="Times New Roman"/>
              </a:rPr>
              <a:t>eliminato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maggior </a:t>
            </a:r>
            <a:r>
              <a:rPr sz="1200" spc="-5" dirty="0">
                <a:latin typeface="Times New Roman"/>
                <a:cs typeface="Times New Roman"/>
              </a:rPr>
              <a:t>parte  dei ceppi anormali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tarati. Un </a:t>
            </a:r>
            <a:r>
              <a:rPr sz="1200" dirty="0">
                <a:latin typeface="Times New Roman"/>
                <a:cs typeface="Times New Roman"/>
              </a:rPr>
              <a:t>idiota non ha molte </a:t>
            </a:r>
            <a:r>
              <a:rPr sz="1200" spc="-5" dirty="0">
                <a:latin typeface="Times New Roman"/>
                <a:cs typeface="Times New Roman"/>
              </a:rPr>
              <a:t>probabilità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sopravvivere </a:t>
            </a:r>
            <a:r>
              <a:rPr sz="1200" dirty="0">
                <a:latin typeface="Times New Roman"/>
                <a:cs typeface="Times New Roman"/>
              </a:rPr>
              <a:t>in un’organizzazione </a:t>
            </a:r>
            <a:r>
              <a:rPr sz="1200" spc="-5" dirty="0">
                <a:latin typeface="Times New Roman"/>
                <a:cs typeface="Times New Roman"/>
              </a:rPr>
              <a:t>sociale tribale primitiva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50736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bellicosa. </a:t>
            </a:r>
            <a:r>
              <a:rPr sz="1200" dirty="0">
                <a:latin typeface="Times New Roman"/>
                <a:cs typeface="Times New Roman"/>
              </a:rPr>
              <a:t>E’ il </a:t>
            </a:r>
            <a:r>
              <a:rPr sz="1200" spc="-5" dirty="0">
                <a:latin typeface="Times New Roman"/>
                <a:cs typeface="Times New Roman"/>
              </a:rPr>
              <a:t>falso sentimentalismo 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civiltà parzialmente </a:t>
            </a:r>
            <a:r>
              <a:rPr sz="1200" dirty="0">
                <a:latin typeface="Times New Roman"/>
                <a:cs typeface="Times New Roman"/>
              </a:rPr>
              <a:t>perfezionate </a:t>
            </a:r>
            <a:r>
              <a:rPr sz="1200" spc="-5" dirty="0">
                <a:latin typeface="Times New Roman"/>
                <a:cs typeface="Times New Roman"/>
              </a:rPr>
              <a:t>che mantiene, </a:t>
            </a:r>
            <a:r>
              <a:rPr sz="1200" dirty="0">
                <a:latin typeface="Times New Roman"/>
                <a:cs typeface="Times New Roman"/>
              </a:rPr>
              <a:t>protegge e </a:t>
            </a:r>
            <a:r>
              <a:rPr sz="1200" spc="-5" dirty="0">
                <a:latin typeface="Times New Roman"/>
                <a:cs typeface="Times New Roman"/>
              </a:rPr>
              <a:t>perpetua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ceppi  </a:t>
            </a:r>
            <a:r>
              <a:rPr sz="1200" spc="-5" dirty="0">
                <a:latin typeface="Times New Roman"/>
                <a:cs typeface="Times New Roman"/>
              </a:rPr>
              <a:t>irrimediabilmente tarati </a:t>
            </a:r>
            <a:r>
              <a:rPr sz="1200" dirty="0">
                <a:latin typeface="Times New Roman"/>
                <a:cs typeface="Times New Roman"/>
              </a:rPr>
              <a:t>delle razze umane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089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(592.5) 52:2.12 </a:t>
            </a:r>
            <a:r>
              <a:rPr sz="1200" dirty="0">
                <a:latin typeface="Times New Roman"/>
                <a:cs typeface="Times New Roman"/>
              </a:rPr>
              <a:t>Non è né tenerezza né </a:t>
            </a:r>
            <a:r>
              <a:rPr sz="1200" spc="-5" dirty="0">
                <a:latin typeface="Times New Roman"/>
                <a:cs typeface="Times New Roman"/>
              </a:rPr>
              <a:t>altruismo offrire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futile simpatia ad esseri umani degenerati,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mortali irrimediabilmente  anormali ed inferiori.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esistono </a:t>
            </a:r>
            <a:r>
              <a:rPr sz="1200" spc="-5" dirty="0">
                <a:latin typeface="Times New Roman"/>
                <a:cs typeface="Times New Roman"/>
              </a:rPr>
              <a:t>sufficienti differenze </a:t>
            </a:r>
            <a:r>
              <a:rPr sz="1200" dirty="0">
                <a:latin typeface="Times New Roman"/>
                <a:cs typeface="Times New Roman"/>
              </a:rPr>
              <a:t>tra individui 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numerosi gruppi  </a:t>
            </a:r>
            <a:r>
              <a:rPr sz="1200" spc="-5" dirty="0">
                <a:latin typeface="Times New Roman"/>
                <a:cs typeface="Times New Roman"/>
              </a:rPr>
              <a:t>sociali per consentire </a:t>
            </a:r>
            <a:r>
              <a:rPr sz="1200" dirty="0">
                <a:latin typeface="Times New Roman"/>
                <a:cs typeface="Times New Roman"/>
              </a:rPr>
              <a:t>il pieno </a:t>
            </a:r>
            <a:r>
              <a:rPr sz="1200" spc="-5" dirty="0">
                <a:latin typeface="Times New Roman"/>
                <a:cs typeface="Times New Roman"/>
              </a:rPr>
              <a:t>esercizio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nobili tratti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sentimento altruistico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umano disinteressato, senza  </a:t>
            </a:r>
            <a:r>
              <a:rPr sz="1200" spc="-5" dirty="0">
                <a:latin typeface="Times New Roman"/>
                <a:cs typeface="Times New Roman"/>
              </a:rPr>
              <a:t>perpetuare </a:t>
            </a:r>
            <a:r>
              <a:rPr sz="1200" dirty="0">
                <a:latin typeface="Times New Roman"/>
                <a:cs typeface="Times New Roman"/>
              </a:rPr>
              <a:t>i ceppi socialmente </a:t>
            </a:r>
            <a:r>
              <a:rPr sz="1200" spc="-5" dirty="0">
                <a:latin typeface="Times New Roman"/>
                <a:cs typeface="Times New Roman"/>
              </a:rPr>
              <a:t>inadatti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moralmente degenerati dell’umanità </a:t>
            </a:r>
            <a:r>
              <a:rPr sz="1200" dirty="0">
                <a:latin typeface="Times New Roman"/>
                <a:cs typeface="Times New Roman"/>
              </a:rPr>
              <a:t>in evoluzione. Ci sono </a:t>
            </a:r>
            <a:r>
              <a:rPr sz="1200" spc="-5" dirty="0">
                <a:latin typeface="Times New Roman"/>
                <a:cs typeface="Times New Roman"/>
              </a:rPr>
              <a:t>abbondanti opportunità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76835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l’esercizio </a:t>
            </a:r>
            <a:r>
              <a:rPr sz="1200" dirty="0">
                <a:latin typeface="Times New Roman"/>
                <a:cs typeface="Times New Roman"/>
              </a:rPr>
              <a:t>della tolleranza e la </a:t>
            </a:r>
            <a:r>
              <a:rPr sz="1200" spc="-5" dirty="0">
                <a:latin typeface="Times New Roman"/>
                <a:cs typeface="Times New Roman"/>
              </a:rPr>
              <a:t>funzione dell’altruismo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favore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quegli </a:t>
            </a:r>
            <a:r>
              <a:rPr sz="1200" dirty="0">
                <a:latin typeface="Times New Roman"/>
                <a:cs typeface="Times New Roman"/>
              </a:rPr>
              <a:t>individui </a:t>
            </a:r>
            <a:r>
              <a:rPr sz="1200" spc="-5" dirty="0">
                <a:latin typeface="Times New Roman"/>
                <a:cs typeface="Times New Roman"/>
              </a:rPr>
              <a:t>sfortunati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bisognosi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 irreparabilmente perduto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eredità </a:t>
            </a:r>
            <a:r>
              <a:rPr sz="1200" dirty="0">
                <a:latin typeface="Times New Roman"/>
                <a:cs typeface="Times New Roman"/>
              </a:rPr>
              <a:t>morale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cui patrimonio spirituale </a:t>
            </a:r>
            <a:r>
              <a:rPr sz="1200" dirty="0">
                <a:latin typeface="Times New Roman"/>
                <a:cs typeface="Times New Roman"/>
              </a:rPr>
              <a:t>non è distrutto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sempre.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L’uomo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postadamico</a:t>
            </a:r>
            <a:endParaRPr sz="1600">
              <a:latin typeface="Times New Roman"/>
              <a:cs typeface="Times New Roman"/>
            </a:endParaRPr>
          </a:p>
          <a:p>
            <a:pPr marL="76200" marR="31051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(592.6) 52:3.1 </a:t>
            </a:r>
            <a:r>
              <a:rPr sz="1200" spc="-5" dirty="0">
                <a:latin typeface="Times New Roman"/>
                <a:cs typeface="Times New Roman"/>
              </a:rPr>
              <a:t>Quando l’impulso originario </a:t>
            </a:r>
            <a:r>
              <a:rPr sz="1200" dirty="0">
                <a:latin typeface="Times New Roman"/>
                <a:cs typeface="Times New Roman"/>
              </a:rPr>
              <a:t>della vita evoluzionaria ha </a:t>
            </a:r>
            <a:r>
              <a:rPr sz="1200" spc="-5" dirty="0">
                <a:latin typeface="Times New Roman"/>
                <a:cs typeface="Times New Roman"/>
              </a:rPr>
              <a:t>terminato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corso biologico, quando </a:t>
            </a:r>
            <a:r>
              <a:rPr sz="1200" dirty="0">
                <a:latin typeface="Times New Roman"/>
                <a:cs typeface="Times New Roman"/>
              </a:rPr>
              <a:t>l’uomo ha </a:t>
            </a:r>
            <a:r>
              <a:rPr sz="1200" spc="-5" dirty="0">
                <a:latin typeface="Times New Roman"/>
                <a:cs typeface="Times New Roman"/>
              </a:rPr>
              <a:t>raggiunto  l’apice dello sviluppo </a:t>
            </a:r>
            <a:r>
              <a:rPr sz="1200" dirty="0">
                <a:latin typeface="Times New Roman"/>
                <a:cs typeface="Times New Roman"/>
              </a:rPr>
              <a:t>animale, </a:t>
            </a:r>
            <a:r>
              <a:rPr sz="1200" spc="-5" dirty="0">
                <a:latin typeface="Times New Roman"/>
                <a:cs typeface="Times New Roman"/>
              </a:rPr>
              <a:t>arriva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ordine 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e viene </a:t>
            </a:r>
            <a:r>
              <a:rPr sz="1200" spc="-5" dirty="0">
                <a:latin typeface="Times New Roman"/>
                <a:cs typeface="Times New Roman"/>
              </a:rPr>
              <a:t>inaugurata </a:t>
            </a:r>
            <a:r>
              <a:rPr sz="1200" dirty="0">
                <a:latin typeface="Times New Roman"/>
                <a:cs typeface="Times New Roman"/>
              </a:rPr>
              <a:t>la seconda dispensazione di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ministero.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in tutti i mondi </a:t>
            </a:r>
            <a:r>
              <a:rPr sz="1200" spc="-5" dirty="0">
                <a:latin typeface="Times New Roman"/>
                <a:cs typeface="Times New Roman"/>
              </a:rPr>
              <a:t>evoluzionari. Quando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più alto livello possibile,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quando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99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271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l’uomo primitivo è </a:t>
            </a:r>
            <a:r>
              <a:rPr sz="1200" spc="-5" dirty="0">
                <a:latin typeface="Times New Roman"/>
                <a:cs typeface="Times New Roman"/>
              </a:rPr>
              <a:t>salito </a:t>
            </a:r>
            <a:r>
              <a:rPr sz="1200" dirty="0">
                <a:latin typeface="Times New Roman"/>
                <a:cs typeface="Times New Roman"/>
              </a:rPr>
              <a:t>il più in </a:t>
            </a:r>
            <a:r>
              <a:rPr sz="1200" spc="-5" dirty="0">
                <a:latin typeface="Times New Roman"/>
                <a:cs typeface="Times New Roman"/>
              </a:rPr>
              <a:t>alto possibile sulla scala biologica, </a:t>
            </a:r>
            <a:r>
              <a:rPr sz="1200" dirty="0">
                <a:latin typeface="Times New Roman"/>
                <a:cs typeface="Times New Roman"/>
              </a:rPr>
              <a:t>un Figlio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Materiali </a:t>
            </a:r>
            <a:r>
              <a:rPr sz="1200" spc="-5" dirty="0">
                <a:latin typeface="Times New Roman"/>
                <a:cs typeface="Times New Roman"/>
              </a:rPr>
              <a:t>appaiono sempre sul </a:t>
            </a:r>
            <a:r>
              <a:rPr sz="1200" dirty="0">
                <a:latin typeface="Times New Roman"/>
                <a:cs typeface="Times New Roman"/>
              </a:rPr>
              <a:t>pianeta,  </a:t>
            </a:r>
            <a:r>
              <a:rPr sz="1200" spc="-5" dirty="0">
                <a:latin typeface="Times New Roman"/>
                <a:cs typeface="Times New Roman"/>
              </a:rPr>
              <a:t>inviati dal Sovrano del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(593.1) 52:3.2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conferiti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sempre crescente agli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postadamici,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fondersi </a:t>
            </a:r>
            <a:r>
              <a:rPr sz="1200" spc="-5" dirty="0">
                <a:latin typeface="Times New Roman"/>
                <a:cs typeface="Times New Roman"/>
              </a:rPr>
              <a:t>successivamente con l’Aggiustatore. Mentre operano come Figli  discendenti, gli </a:t>
            </a:r>
            <a:r>
              <a:rPr sz="1200" dirty="0">
                <a:latin typeface="Times New Roman"/>
                <a:cs typeface="Times New Roman"/>
              </a:rPr>
              <a:t>Adami non </a:t>
            </a:r>
            <a:r>
              <a:rPr sz="1200" spc="-5" dirty="0">
                <a:latin typeface="Times New Roman"/>
                <a:cs typeface="Times New Roman"/>
              </a:rPr>
              <a:t>posseggono Aggiustatori,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loro discendenti planetari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e di sangue misto — </a:t>
            </a:r>
            <a:r>
              <a:rPr sz="1200" spc="-5" dirty="0">
                <a:latin typeface="Times New Roman"/>
                <a:cs typeface="Times New Roman"/>
              </a:rPr>
              <a:t>divengono  candidati legittimi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a tempo debito i Monitori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Mistero. </a:t>
            </a:r>
            <a:r>
              <a:rPr sz="1200" spc="-5" dirty="0">
                <a:latin typeface="Times New Roman"/>
                <a:cs typeface="Times New Roman"/>
              </a:rPr>
              <a:t>Al termine dell’era </a:t>
            </a:r>
            <a:r>
              <a:rPr sz="1200" dirty="0">
                <a:latin typeface="Times New Roman"/>
                <a:cs typeface="Times New Roman"/>
              </a:rPr>
              <a:t>postadamica 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possesso del suo  contingente completo </a:t>
            </a:r>
            <a:r>
              <a:rPr sz="1200" dirty="0">
                <a:latin typeface="Times New Roman"/>
                <a:cs typeface="Times New Roman"/>
              </a:rPr>
              <a:t>di ministri </a:t>
            </a:r>
            <a:r>
              <a:rPr sz="1200" spc="-5" dirty="0">
                <a:latin typeface="Times New Roman"/>
                <a:cs typeface="Times New Roman"/>
              </a:rPr>
              <a:t>celesti;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ancora conferiti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1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(593.2) 52:3.3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proposito </a:t>
            </a:r>
            <a:r>
              <a:rPr sz="1200" spc="-5" dirty="0">
                <a:latin typeface="Times New Roman"/>
                <a:cs typeface="Times New Roman"/>
              </a:rPr>
              <a:t>primario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regime adamico </a:t>
            </a:r>
            <a:r>
              <a:rPr sz="1200" dirty="0">
                <a:latin typeface="Times New Roman"/>
                <a:cs typeface="Times New Roman"/>
              </a:rPr>
              <a:t>è d’influenzare l’uomo in evoluzione a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passaggio </a:t>
            </a:r>
            <a:r>
              <a:rPr sz="1200" dirty="0">
                <a:latin typeface="Times New Roman"/>
                <a:cs typeface="Times New Roman"/>
              </a:rPr>
              <a:t>dallo stadio di  </a:t>
            </a:r>
            <a:r>
              <a:rPr sz="1200" spc="-5" dirty="0">
                <a:latin typeface="Times New Roman"/>
                <a:cs typeface="Times New Roman"/>
              </a:rPr>
              <a:t>civiltà del cacciatore </a:t>
            </a:r>
            <a:r>
              <a:rPr sz="1200" dirty="0">
                <a:latin typeface="Times New Roman"/>
                <a:cs typeface="Times New Roman"/>
              </a:rPr>
              <a:t>e del pastore a </a:t>
            </a:r>
            <a:r>
              <a:rPr sz="1200" spc="-5" dirty="0">
                <a:latin typeface="Times New Roman"/>
                <a:cs typeface="Times New Roman"/>
              </a:rPr>
              <a:t>quello dell’agricoltore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dell’orticoltore, successivamente completato </a:t>
            </a:r>
            <a:r>
              <a:rPr sz="1200" dirty="0">
                <a:latin typeface="Times New Roman"/>
                <a:cs typeface="Times New Roman"/>
              </a:rPr>
              <a:t>dall’apparizione </a:t>
            </a:r>
            <a:r>
              <a:rPr sz="1200" spc="-5" dirty="0">
                <a:latin typeface="Times New Roman"/>
                <a:cs typeface="Times New Roman"/>
              </a:rPr>
              <a:t>degli  attributi urbano ed </a:t>
            </a:r>
            <a:r>
              <a:rPr sz="1200" dirty="0">
                <a:latin typeface="Times New Roman"/>
                <a:cs typeface="Times New Roman"/>
              </a:rPr>
              <a:t>industriale </a:t>
            </a:r>
            <a:r>
              <a:rPr sz="1200" spc="-5" dirty="0">
                <a:latin typeface="Times New Roman"/>
                <a:cs typeface="Times New Roman"/>
              </a:rPr>
              <a:t>della civiltà. </a:t>
            </a:r>
            <a:r>
              <a:rPr sz="1200" dirty="0">
                <a:latin typeface="Times New Roman"/>
                <a:cs typeface="Times New Roman"/>
              </a:rPr>
              <a:t>Diecimila anni di </a:t>
            </a:r>
            <a:r>
              <a:rPr sz="1200" spc="-5" dirty="0">
                <a:latin typeface="Times New Roman"/>
                <a:cs typeface="Times New Roman"/>
              </a:rPr>
              <a:t>questa dispensazione degli elevatori </a:t>
            </a:r>
            <a:r>
              <a:rPr sz="1200" dirty="0">
                <a:latin typeface="Times New Roman"/>
                <a:cs typeface="Times New Roman"/>
              </a:rPr>
              <a:t>biologici sono sufficienti per 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una meravigliosa </a:t>
            </a:r>
            <a:r>
              <a:rPr sz="1200" spc="-5" dirty="0">
                <a:latin typeface="Times New Roman"/>
                <a:cs typeface="Times New Roman"/>
              </a:rPr>
              <a:t>trasformazione. Venticinquemila anni </a:t>
            </a:r>
            <a:r>
              <a:rPr sz="1200" dirty="0">
                <a:latin typeface="Times New Roman"/>
                <a:cs typeface="Times New Roman"/>
              </a:rPr>
              <a:t>di una tale </a:t>
            </a:r>
            <a:r>
              <a:rPr sz="1200" spc="-5" dirty="0">
                <a:latin typeface="Times New Roman"/>
                <a:cs typeface="Times New Roman"/>
              </a:rPr>
              <a:t>saggia amministrazione congiunta del Principe  Planetario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Figli Materiali maturano </a:t>
            </a:r>
            <a:r>
              <a:rPr sz="1200" dirty="0">
                <a:latin typeface="Times New Roman"/>
                <a:cs typeface="Times New Roman"/>
              </a:rPr>
              <a:t>di solito il pianeta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venuta di un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Magistrale.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74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(593.3) 52:3.4 </a:t>
            </a:r>
            <a:r>
              <a:rPr sz="1200" spc="-5" dirty="0">
                <a:latin typeface="Times New Roman"/>
                <a:cs typeface="Times New Roman"/>
              </a:rPr>
              <a:t>Quest’era vede generalmente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completamento dell’eliminazione dei disadatti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un’ulteriore </a:t>
            </a:r>
            <a:r>
              <a:rPr sz="1200" dirty="0">
                <a:latin typeface="Times New Roman"/>
                <a:cs typeface="Times New Roman"/>
              </a:rPr>
              <a:t>purificazione </a:t>
            </a:r>
            <a:r>
              <a:rPr sz="1200" spc="-5" dirty="0">
                <a:latin typeface="Times New Roman"/>
                <a:cs typeface="Times New Roman"/>
              </a:rPr>
              <a:t>delle linee  </a:t>
            </a:r>
            <a:r>
              <a:rPr sz="1200" dirty="0">
                <a:latin typeface="Times New Roman"/>
                <a:cs typeface="Times New Roman"/>
              </a:rPr>
              <a:t>razziali. Sui mondi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tendenze animali difettose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eliminate dai </a:t>
            </a:r>
            <a:r>
              <a:rPr sz="1200" dirty="0">
                <a:latin typeface="Times New Roman"/>
                <a:cs typeface="Times New Roman"/>
              </a:rPr>
              <a:t>ceppi riproduttori del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9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(593.4) 52:3.5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progenie adamica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amalgama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linee </a:t>
            </a:r>
            <a:r>
              <a:rPr sz="1200" spc="-5" dirty="0">
                <a:latin typeface="Times New Roman"/>
                <a:cs typeface="Times New Roman"/>
              </a:rPr>
              <a:t>inferiori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evoluzionarie. Né </a:t>
            </a:r>
            <a:r>
              <a:rPr sz="1200" dirty="0">
                <a:latin typeface="Times New Roman"/>
                <a:cs typeface="Times New Roman"/>
              </a:rPr>
              <a:t>il piano divino </a:t>
            </a:r>
            <a:r>
              <a:rPr sz="1200" spc="-5" dirty="0">
                <a:latin typeface="Times New Roman"/>
                <a:cs typeface="Times New Roman"/>
              </a:rPr>
              <a:t>prevede che  l’Adamo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l’Eva </a:t>
            </a:r>
            <a:r>
              <a:rPr sz="1200" dirty="0">
                <a:latin typeface="Times New Roman"/>
                <a:cs typeface="Times New Roman"/>
              </a:rPr>
              <a:t>Planetari </a:t>
            </a:r>
            <a:r>
              <a:rPr sz="1200" spc="-5" dirty="0">
                <a:latin typeface="Times New Roman"/>
                <a:cs typeface="Times New Roman"/>
              </a:rPr>
              <a:t>si accoppino personalmente con </a:t>
            </a:r>
            <a:r>
              <a:rPr sz="1200" dirty="0">
                <a:latin typeface="Times New Roman"/>
                <a:cs typeface="Times New Roman"/>
              </a:rPr>
              <a:t>i popoli evoluzionari.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progetto di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razziale è  </a:t>
            </a:r>
            <a:r>
              <a:rPr sz="1200" spc="-5" dirty="0">
                <a:latin typeface="Times New Roman"/>
                <a:cs typeface="Times New Roman"/>
              </a:rPr>
              <a:t>compito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progenie. Ma </a:t>
            </a:r>
            <a:r>
              <a:rPr sz="1200" dirty="0">
                <a:latin typeface="Times New Roman"/>
                <a:cs typeface="Times New Roman"/>
              </a:rPr>
              <a:t>la discendenza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Figlia Materiali </a:t>
            </a:r>
            <a:r>
              <a:rPr sz="1200" dirty="0">
                <a:latin typeface="Times New Roman"/>
                <a:cs typeface="Times New Roman"/>
              </a:rPr>
              <a:t>sono mobilitati </a:t>
            </a:r>
            <a:r>
              <a:rPr sz="1200" spc="-5" dirty="0">
                <a:latin typeface="Times New Roman"/>
                <a:cs typeface="Times New Roman"/>
              </a:rPr>
              <a:t>per generazioni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sia  inaugurato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amalgamazione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razziale.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595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969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Ministra.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Divina Ministra diverrebbe </a:t>
            </a:r>
            <a:r>
              <a:rPr sz="1200" dirty="0">
                <a:latin typeface="Times New Roman"/>
                <a:cs typeface="Times New Roman"/>
              </a:rPr>
              <a:t>non funzionale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personale si </a:t>
            </a:r>
            <a:r>
              <a:rPr sz="1200" dirty="0">
                <a:latin typeface="Times New Roman"/>
                <a:cs typeface="Times New Roman"/>
              </a:rPr>
              <a:t>allontanasse  da </a:t>
            </a:r>
            <a:r>
              <a:rPr sz="1200" spc="-5" dirty="0">
                <a:latin typeface="Times New Roman"/>
                <a:cs typeface="Times New Roman"/>
              </a:rPr>
              <a:t>Salvington.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presenza spirituale </a:t>
            </a:r>
            <a:r>
              <a:rPr sz="1200" spc="-5" dirty="0">
                <a:latin typeface="Times New Roman"/>
                <a:cs typeface="Times New Roman"/>
              </a:rPr>
              <a:t>sembra essere </a:t>
            </a:r>
            <a:r>
              <a:rPr sz="1200" dirty="0">
                <a:latin typeface="Times New Roman"/>
                <a:cs typeface="Times New Roman"/>
              </a:rPr>
              <a:t>fissata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 dell’Universo,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stesso fatto che  permette allo spirito del Figlio </a:t>
            </a:r>
            <a:r>
              <a:rPr sz="1200" dirty="0">
                <a:latin typeface="Times New Roman"/>
                <a:cs typeface="Times New Roman"/>
              </a:rPr>
              <a:t>Creatore di funzionare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 dove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il </a:t>
            </a:r>
            <a:r>
              <a:rPr sz="1200" spc="-5" dirty="0">
                <a:latin typeface="Times New Roman"/>
                <a:cs typeface="Times New Roman"/>
              </a:rPr>
              <a:t>Figlio.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spc="5" dirty="0">
                <a:latin typeface="Times New Roman"/>
                <a:cs typeface="Times New Roman"/>
              </a:rPr>
              <a:t>d’Universo  </a:t>
            </a:r>
            <a:r>
              <a:rPr sz="1200" spc="-5" dirty="0">
                <a:latin typeface="Times New Roman"/>
                <a:cs typeface="Times New Roman"/>
              </a:rPr>
              <a:t>agisce </a:t>
            </a:r>
            <a:r>
              <a:rPr sz="1200" dirty="0">
                <a:latin typeface="Times New Roman"/>
                <a:cs typeface="Times New Roman"/>
              </a:rPr>
              <a:t>da punto </a:t>
            </a:r>
            <a:r>
              <a:rPr sz="1200" spc="-5" dirty="0">
                <a:latin typeface="Times New Roman"/>
                <a:cs typeface="Times New Roman"/>
              </a:rPr>
              <a:t>focale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 universale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come </a:t>
            </a:r>
            <a:r>
              <a:rPr sz="1200" dirty="0">
                <a:latin typeface="Times New Roman"/>
                <a:cs typeface="Times New Roman"/>
              </a:rPr>
              <a:t>pure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propria influenza </a:t>
            </a:r>
            <a:r>
              <a:rPr sz="1200" spc="-5" dirty="0">
                <a:latin typeface="Times New Roman"/>
                <a:cs typeface="Times New Roman"/>
              </a:rPr>
              <a:t>personale, </a:t>
            </a:r>
            <a:r>
              <a:rPr sz="1200" dirty="0">
                <a:latin typeface="Times New Roman"/>
                <a:cs typeface="Times New Roman"/>
              </a:rPr>
              <a:t>lo Spirito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(378.2) 34:4.8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Padre-Figlio Creatore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Madre Creativo </a:t>
            </a:r>
            <a:r>
              <a:rPr sz="1200" dirty="0">
                <a:latin typeface="Times New Roman"/>
                <a:cs typeface="Times New Roman"/>
              </a:rPr>
              <a:t>contribuiscono </a:t>
            </a:r>
            <a:r>
              <a:rPr sz="1200" spc="-5" dirty="0">
                <a:latin typeface="Times New Roman"/>
                <a:cs typeface="Times New Roman"/>
              </a:rPr>
              <a:t>entrambi,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diverso,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dotazione </a:t>
            </a:r>
            <a:r>
              <a:rPr sz="1200" dirty="0">
                <a:latin typeface="Times New Roman"/>
                <a:cs typeface="Times New Roman"/>
              </a:rPr>
              <a:t>mentale </a:t>
            </a:r>
            <a:r>
              <a:rPr sz="1200" spc="-5" dirty="0">
                <a:latin typeface="Times New Roman"/>
                <a:cs typeface="Times New Roman"/>
              </a:rPr>
              <a:t>dei  figli del loro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locale. Ma </a:t>
            </a:r>
            <a:r>
              <a:rPr sz="1200" dirty="0">
                <a:latin typeface="Times New Roman"/>
                <a:cs typeface="Times New Roman"/>
              </a:rPr>
              <a:t>lo Spirito Creativo non </a:t>
            </a:r>
            <a:r>
              <a:rPr sz="1200" spc="-5" dirty="0">
                <a:latin typeface="Times New Roman"/>
                <a:cs typeface="Times New Roman"/>
              </a:rPr>
              <a:t>conferisce </a:t>
            </a:r>
            <a:r>
              <a:rPr sz="1200" dirty="0">
                <a:latin typeface="Times New Roman"/>
                <a:cs typeface="Times New Roman"/>
              </a:rPr>
              <a:t>la mente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dotato di </a:t>
            </a:r>
            <a:r>
              <a:rPr sz="1200" spc="-5" dirty="0">
                <a:latin typeface="Times New Roman"/>
                <a:cs typeface="Times New Roman"/>
              </a:rPr>
              <a:t>prerogative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81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(378.3) 34:4.9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superevoluzionari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dotati del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mente superuniversale del  </a:t>
            </a:r>
            <a:r>
              <a:rPr sz="1200" dirty="0">
                <a:latin typeface="Times New Roman"/>
                <a:cs typeface="Times New Roman"/>
              </a:rPr>
              <a:t>tipo </a:t>
            </a:r>
            <a:r>
              <a:rPr sz="1200" spc="-5" dirty="0">
                <a:latin typeface="Times New Roman"/>
                <a:cs typeface="Times New Roman"/>
              </a:rPr>
              <a:t>relativo all’Universo locale. Gli </a:t>
            </a:r>
            <a:r>
              <a:rPr sz="1200" dirty="0">
                <a:latin typeface="Times New Roman"/>
                <a:cs typeface="Times New Roman"/>
              </a:rPr>
              <a:t>ordini umani e </a:t>
            </a:r>
            <a:r>
              <a:rPr sz="1200" spc="-5" dirty="0">
                <a:latin typeface="Times New Roman"/>
                <a:cs typeface="Times New Roman"/>
              </a:rPr>
              <a:t>subumani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sono dotati del </a:t>
            </a:r>
            <a:r>
              <a:rPr sz="1200" spc="-5" dirty="0">
                <a:latin typeface="Times New Roman"/>
                <a:cs typeface="Times New Roman"/>
              </a:rPr>
              <a:t>ministero mentale del </a:t>
            </a:r>
            <a:r>
              <a:rPr sz="1200" dirty="0">
                <a:latin typeface="Times New Roman"/>
                <a:cs typeface="Times New Roman"/>
              </a:rPr>
              <a:t>tipo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908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(378.4) 34:4.10 </a:t>
            </a:r>
            <a:r>
              <a:rPr sz="1200" dirty="0">
                <a:latin typeface="Times New Roman"/>
                <a:cs typeface="Times New Roman"/>
              </a:rPr>
              <a:t>I sette spiriti aiutanti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sono la </a:t>
            </a:r>
            <a:r>
              <a:rPr sz="1200" spc="-5" dirty="0">
                <a:latin typeface="Times New Roman"/>
                <a:cs typeface="Times New Roman"/>
              </a:rPr>
              <a:t>creazione della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Ministra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locale. 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mentali  hanno caratteri simili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poteri differenti,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partecipano </a:t>
            </a:r>
            <a:r>
              <a:rPr sz="1200" dirty="0">
                <a:latin typeface="Times New Roman"/>
                <a:cs typeface="Times New Roman"/>
              </a:rPr>
              <a:t>tutti in </a:t>
            </a:r>
            <a:r>
              <a:rPr sz="1200" spc="-5" dirty="0">
                <a:latin typeface="Times New Roman"/>
                <a:cs typeface="Times New Roman"/>
              </a:rPr>
              <a:t>eguale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d’Universo, sebbene non  siano </a:t>
            </a:r>
            <a:r>
              <a:rPr sz="1200" spc="-5" dirty="0">
                <a:latin typeface="Times New Roman"/>
                <a:cs typeface="Times New Roman"/>
              </a:rPr>
              <a:t>considerati come personalità, salvo </a:t>
            </a:r>
            <a:r>
              <a:rPr sz="1200" dirty="0">
                <a:latin typeface="Times New Roman"/>
                <a:cs typeface="Times New Roman"/>
              </a:rPr>
              <a:t>che dalla loro </a:t>
            </a:r>
            <a:r>
              <a:rPr sz="1200" spc="-5" dirty="0">
                <a:latin typeface="Times New Roman"/>
                <a:cs typeface="Times New Roman"/>
              </a:rPr>
              <a:t>Madre Creatrice. Ai sette aiutanti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attribuiti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seguenti: </a:t>
            </a:r>
            <a:r>
              <a:rPr sz="1200" dirty="0">
                <a:latin typeface="Times New Roman"/>
                <a:cs typeface="Times New Roman"/>
              </a:rPr>
              <a:t>lo 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dell’</a:t>
            </a:r>
            <a:r>
              <a:rPr sz="1200" i="1" spc="-5" dirty="0">
                <a:latin typeface="Times New Roman"/>
                <a:cs typeface="Times New Roman"/>
              </a:rPr>
              <a:t>adorazione,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consiglio,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conoscenza,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coraggio, </a:t>
            </a:r>
            <a:r>
              <a:rPr sz="1200" dirty="0">
                <a:latin typeface="Times New Roman"/>
                <a:cs typeface="Times New Roman"/>
              </a:rPr>
              <a:t>lo 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comprensione,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dell’</a:t>
            </a:r>
            <a:r>
              <a:rPr sz="1200" i="1" spc="-5" dirty="0">
                <a:latin typeface="Times New Roman"/>
                <a:cs typeface="Times New Roman"/>
              </a:rPr>
              <a:t>intuizione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rapida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percezione.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60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(378.5) 34:4.11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“sette spiriti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Dio”, “simili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lampade ardenti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trono”,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profeta scorse nei simboli </a:t>
            </a:r>
            <a:r>
              <a:rPr sz="1200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visione.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non vide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seggi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ventiquattro sentinelle attorno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spc="5" dirty="0">
                <a:latin typeface="Times New Roman"/>
                <a:cs typeface="Times New Roman"/>
              </a:rPr>
              <a:t>mente. </a:t>
            </a:r>
            <a:r>
              <a:rPr sz="1200" spc="-5" dirty="0">
                <a:latin typeface="Times New Roman"/>
                <a:cs typeface="Times New Roman"/>
              </a:rPr>
              <a:t>Questo  passaggio rappresenta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confusione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presentazioni,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concernente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dell’Universo e </a:t>
            </a:r>
            <a:r>
              <a:rPr sz="1200" spc="-5" dirty="0">
                <a:latin typeface="Times New Roman"/>
                <a:cs typeface="Times New Roman"/>
              </a:rPr>
              <a:t>l’altra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sistema.  </a:t>
            </a:r>
            <a:r>
              <a:rPr sz="1200" dirty="0">
                <a:latin typeface="Times New Roman"/>
                <a:cs typeface="Times New Roman"/>
              </a:rPr>
              <a:t>I seggi dei </a:t>
            </a:r>
            <a:r>
              <a:rPr sz="1200" spc="-5" dirty="0">
                <a:latin typeface="Times New Roman"/>
                <a:cs typeface="Times New Roman"/>
              </a:rPr>
              <a:t>ventiquattro </a:t>
            </a:r>
            <a:r>
              <a:rPr sz="1200" dirty="0">
                <a:latin typeface="Times New Roman"/>
                <a:cs typeface="Times New Roman"/>
              </a:rPr>
              <a:t>anziani sono </a:t>
            </a:r>
            <a:r>
              <a:rPr sz="1200" spc="-5" dirty="0">
                <a:latin typeface="Times New Roman"/>
                <a:cs typeface="Times New Roman"/>
              </a:rPr>
              <a:t>su Jerusem,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 vostro </a:t>
            </a:r>
            <a:r>
              <a:rPr sz="1200" spc="-5" dirty="0">
                <a:latin typeface="Times New Roman"/>
                <a:cs typeface="Times New Roman"/>
              </a:rPr>
              <a:t>sistema locale </a:t>
            </a:r>
            <a:r>
              <a:rPr sz="1200" dirty="0">
                <a:latin typeface="Times New Roman"/>
                <a:cs typeface="Times New Roman"/>
              </a:rPr>
              <a:t>di mondi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2450" cy="3721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(593.5) 52:3.6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del dono </a:t>
            </a:r>
            <a:r>
              <a:rPr sz="1200" spc="-5" dirty="0">
                <a:latin typeface="Times New Roman"/>
                <a:cs typeface="Times New Roman"/>
              </a:rPr>
              <a:t>del plasma vitale adamico alle </a:t>
            </a:r>
            <a:r>
              <a:rPr sz="1200" dirty="0">
                <a:latin typeface="Times New Roman"/>
                <a:cs typeface="Times New Roman"/>
              </a:rPr>
              <a:t>razze mortali è un </a:t>
            </a:r>
            <a:r>
              <a:rPr sz="1200" spc="-5" dirty="0">
                <a:latin typeface="Times New Roman"/>
                <a:cs typeface="Times New Roman"/>
              </a:rPr>
              <a:t>immediato accrescimento della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capacità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intellettuale ed un’accelerazione del progresso spirituale.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produce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solito anche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miglioramento fisico. </a:t>
            </a:r>
            <a:r>
              <a:rPr sz="1200" dirty="0">
                <a:latin typeface="Times New Roman"/>
                <a:cs typeface="Times New Roman"/>
              </a:rPr>
              <a:t>Su un mondo normale  la </a:t>
            </a:r>
            <a:r>
              <a:rPr sz="1200" spc="-5" dirty="0">
                <a:latin typeface="Times New Roman"/>
                <a:cs typeface="Times New Roman"/>
              </a:rPr>
              <a:t>dispensazione </a:t>
            </a:r>
            <a:r>
              <a:rPr sz="1200" dirty="0">
                <a:latin typeface="Times New Roman"/>
                <a:cs typeface="Times New Roman"/>
              </a:rPr>
              <a:t>postadamica è un’era di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invenzioni, di </a:t>
            </a:r>
            <a:r>
              <a:rPr sz="1200" spc="-5" dirty="0">
                <a:latin typeface="Times New Roman"/>
                <a:cs typeface="Times New Roman"/>
              </a:rPr>
              <a:t>controllo dell’energia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sviluppo meccanico. Questa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l’era</a:t>
            </a:r>
            <a:endParaRPr sz="1200">
              <a:latin typeface="Times New Roman"/>
              <a:cs typeface="Times New Roman"/>
            </a:endParaRPr>
          </a:p>
          <a:p>
            <a:pPr marL="76200" marR="20955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dell’apparizione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multiformi </a:t>
            </a:r>
            <a:r>
              <a:rPr sz="1200" dirty="0">
                <a:latin typeface="Times New Roman"/>
                <a:cs typeface="Times New Roman"/>
              </a:rPr>
              <a:t>industrie 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delle forze naturali;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l’età </a:t>
            </a:r>
            <a:r>
              <a:rPr sz="1200" dirty="0">
                <a:latin typeface="Times New Roman"/>
                <a:cs typeface="Times New Roman"/>
              </a:rPr>
              <a:t>d’oro </a:t>
            </a:r>
            <a:r>
              <a:rPr sz="1200" spc="-5" dirty="0">
                <a:latin typeface="Times New Roman"/>
                <a:cs typeface="Times New Roman"/>
              </a:rPr>
              <a:t>dell’esplorazione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dell’assoggettamento  finale del </a:t>
            </a:r>
            <a:r>
              <a:rPr sz="1200" dirty="0">
                <a:latin typeface="Times New Roman"/>
                <a:cs typeface="Times New Roman"/>
              </a:rPr>
              <a:t>pianeta.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progresso materiale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-5" dirty="0">
                <a:latin typeface="Times New Roman"/>
                <a:cs typeface="Times New Roman"/>
              </a:rPr>
              <a:t>avviene durante questo </a:t>
            </a:r>
            <a:r>
              <a:rPr sz="1200" dirty="0">
                <a:latin typeface="Times New Roman"/>
                <a:cs typeface="Times New Roman"/>
              </a:rPr>
              <a:t>periodo iniziale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sviluppo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  <a:p>
            <a:pPr marL="76200" marR="1238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scienze fisiche, giusto </a:t>
            </a:r>
            <a:r>
              <a:rPr sz="1200" dirty="0">
                <a:latin typeface="Times New Roman"/>
                <a:cs typeface="Times New Roman"/>
              </a:rPr>
              <a:t>l’epoca che </a:t>
            </a:r>
            <a:r>
              <a:rPr sz="1200" spc="-5" dirty="0">
                <a:latin typeface="Times New Roman"/>
                <a:cs typeface="Times New Roman"/>
              </a:rPr>
              <a:t>sta attraversando attualmente Urantia.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mondo è in </a:t>
            </a:r>
            <a:r>
              <a:rPr sz="1200" spc="-5" dirty="0">
                <a:latin typeface="Times New Roman"/>
                <a:cs typeface="Times New Roman"/>
              </a:rPr>
              <a:t>ritardo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un’intera </a:t>
            </a:r>
            <a:r>
              <a:rPr sz="1200" dirty="0">
                <a:latin typeface="Times New Roman"/>
                <a:cs typeface="Times New Roman"/>
              </a:rPr>
              <a:t>dispensazione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sul programma planetario medio.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302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(593.6) 52:3.7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dispensazione </a:t>
            </a:r>
            <a:r>
              <a:rPr sz="1200" spc="-5" dirty="0">
                <a:latin typeface="Times New Roman"/>
                <a:cs typeface="Times New Roman"/>
              </a:rPr>
              <a:t>adamica </a:t>
            </a:r>
            <a:r>
              <a:rPr sz="1200" dirty="0">
                <a:latin typeface="Times New Roman"/>
                <a:cs typeface="Times New Roman"/>
              </a:rPr>
              <a:t>su un </a:t>
            </a:r>
            <a:r>
              <a:rPr sz="1200" spc="-5" dirty="0">
                <a:latin typeface="Times New Roman"/>
                <a:cs typeface="Times New Roman"/>
              </a:rPr>
              <a:t>pianeta normale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sono </a:t>
            </a:r>
            <a:r>
              <a:rPr sz="1200" spc="-5" dirty="0">
                <a:latin typeface="Times New Roman"/>
                <a:cs typeface="Times New Roman"/>
              </a:rPr>
              <a:t>praticamente amalgamate, cosicché si </a:t>
            </a:r>
            <a:r>
              <a:rPr sz="1200" dirty="0">
                <a:latin typeface="Times New Roman"/>
                <a:cs typeface="Times New Roman"/>
              </a:rPr>
              <a:t>può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proclamare che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ha fatto di tutte le </a:t>
            </a:r>
            <a:r>
              <a:rPr sz="1200" spc="-5" dirty="0">
                <a:latin typeface="Times New Roman"/>
                <a:cs typeface="Times New Roman"/>
              </a:rPr>
              <a:t>nazioni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sangue”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suo Figlio “ha </a:t>
            </a:r>
            <a:r>
              <a:rPr sz="1200" spc="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popoli </a:t>
            </a:r>
            <a:r>
              <a:rPr sz="1200" dirty="0">
                <a:latin typeface="Times New Roman"/>
                <a:cs typeface="Times New Roman"/>
              </a:rPr>
              <a:t>un solo  </a:t>
            </a:r>
            <a:r>
              <a:rPr sz="1200" spc="-5" dirty="0">
                <a:latin typeface="Times New Roman"/>
                <a:cs typeface="Times New Roman"/>
              </a:rPr>
              <a:t>colore”.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amalgamata </a:t>
            </a:r>
            <a:r>
              <a:rPr sz="1200" dirty="0">
                <a:latin typeface="Times New Roman"/>
                <a:cs typeface="Times New Roman"/>
              </a:rPr>
              <a:t>è una tonalità un po’ </a:t>
            </a:r>
            <a:r>
              <a:rPr sz="1200" spc="-5" dirty="0">
                <a:latin typeface="Times New Roman"/>
                <a:cs typeface="Times New Roman"/>
              </a:rPr>
              <a:t>olivastra </a:t>
            </a:r>
            <a:r>
              <a:rPr sz="1200" dirty="0">
                <a:latin typeface="Times New Roman"/>
                <a:cs typeface="Times New Roman"/>
              </a:rPr>
              <a:t>della tinta viola, il “bianco” razziale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sfere.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54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(593.7) 52:3.8 </a:t>
            </a:r>
            <a:r>
              <a:rPr sz="1200" spc="-5" dirty="0">
                <a:latin typeface="Times New Roman"/>
                <a:cs typeface="Times New Roman"/>
              </a:rPr>
              <a:t>Gli uomini primitivi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carnivori.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Materiali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mangiano carne, </a:t>
            </a:r>
            <a:r>
              <a:rPr sz="1200" dirty="0">
                <a:latin typeface="Times New Roman"/>
                <a:cs typeface="Times New Roman"/>
              </a:rPr>
              <a:t>ma la loro  </a:t>
            </a:r>
            <a:r>
              <a:rPr sz="1200" spc="-5" dirty="0">
                <a:latin typeface="Times New Roman"/>
                <a:cs typeface="Times New Roman"/>
              </a:rPr>
              <a:t>discendenza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a poche </a:t>
            </a:r>
            <a:r>
              <a:rPr sz="1200" spc="-5" dirty="0">
                <a:latin typeface="Times New Roman"/>
                <a:cs typeface="Times New Roman"/>
              </a:rPr>
              <a:t>generazioni gravita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verso il livello onnivoro, </a:t>
            </a:r>
            <a:r>
              <a:rPr sz="1200" spc="-5" dirty="0">
                <a:latin typeface="Times New Roman"/>
                <a:cs typeface="Times New Roman"/>
              </a:rPr>
              <a:t>sebbene interi gruppi </a:t>
            </a:r>
            <a:r>
              <a:rPr sz="1200" dirty="0">
                <a:latin typeface="Times New Roman"/>
                <a:cs typeface="Times New Roman"/>
              </a:rPr>
              <a:t>di loro discendenti  </a:t>
            </a:r>
            <a:r>
              <a:rPr sz="1200" spc="-5" dirty="0">
                <a:latin typeface="Times New Roman"/>
                <a:cs typeface="Times New Roman"/>
              </a:rPr>
              <a:t>continuino talvolta ad astenersi dalla carne.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duplice </a:t>
            </a:r>
            <a:r>
              <a:rPr sz="1200" spc="-5" dirty="0">
                <a:latin typeface="Times New Roman"/>
                <a:cs typeface="Times New Roman"/>
              </a:rPr>
              <a:t>origine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postadamiche spiega </a:t>
            </a:r>
            <a:r>
              <a:rPr sz="1200" spc="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tali stirpi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miste  </a:t>
            </a:r>
            <a:r>
              <a:rPr sz="1200" spc="-5" dirty="0">
                <a:latin typeface="Times New Roman"/>
                <a:cs typeface="Times New Roman"/>
              </a:rPr>
              <a:t>presentino vestigia anatomiche appartenenti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sia erbivori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carnivori.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781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(593.8) 52:3.9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diecimila anni di </a:t>
            </a:r>
            <a:r>
              <a:rPr sz="1200" spc="-5" dirty="0">
                <a:latin typeface="Times New Roman"/>
                <a:cs typeface="Times New Roman"/>
              </a:rPr>
              <a:t>amalgama </a:t>
            </a:r>
            <a:r>
              <a:rPr sz="1200" dirty="0">
                <a:latin typeface="Times New Roman"/>
                <a:cs typeface="Times New Roman"/>
              </a:rPr>
              <a:t>razziale le stirpi </a:t>
            </a:r>
            <a:r>
              <a:rPr sz="1200" spc="-5" dirty="0">
                <a:latin typeface="Times New Roman"/>
                <a:cs typeface="Times New Roman"/>
              </a:rPr>
              <a:t>risultanti mostrano vari gradi </a:t>
            </a:r>
            <a:r>
              <a:rPr sz="1200" dirty="0">
                <a:latin typeface="Times New Roman"/>
                <a:cs typeface="Times New Roman"/>
              </a:rPr>
              <a:t>di mescolanza </a:t>
            </a:r>
            <a:r>
              <a:rPr sz="1200" spc="-5" dirty="0">
                <a:latin typeface="Times New Roman"/>
                <a:cs typeface="Times New Roman"/>
              </a:rPr>
              <a:t>anatomica; </a:t>
            </a:r>
            <a:r>
              <a:rPr sz="1200" dirty="0">
                <a:latin typeface="Times New Roman"/>
                <a:cs typeface="Times New Roman"/>
              </a:rPr>
              <a:t>certe linee  </a:t>
            </a:r>
            <a:r>
              <a:rPr sz="1200" spc="-5" dirty="0">
                <a:latin typeface="Times New Roman"/>
                <a:cs typeface="Times New Roman"/>
              </a:rPr>
              <a:t>portano </a:t>
            </a:r>
            <a:r>
              <a:rPr sz="1200" dirty="0">
                <a:latin typeface="Times New Roman"/>
                <a:cs typeface="Times New Roman"/>
              </a:rPr>
              <a:t>più i </a:t>
            </a:r>
            <a:r>
              <a:rPr sz="1200" spc="-10" dirty="0">
                <a:latin typeface="Times New Roman"/>
                <a:cs typeface="Times New Roman"/>
              </a:rPr>
              <a:t>segni </a:t>
            </a:r>
            <a:r>
              <a:rPr sz="1200" spc="-5" dirty="0">
                <a:latin typeface="Times New Roman"/>
                <a:cs typeface="Times New Roman"/>
              </a:rPr>
              <a:t>dell’ascendenza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carnivora, altri presentano </a:t>
            </a:r>
            <a:r>
              <a:rPr sz="1200" dirty="0">
                <a:latin typeface="Times New Roman"/>
                <a:cs typeface="Times New Roman"/>
              </a:rPr>
              <a:t>maggiormente i </a:t>
            </a:r>
            <a:r>
              <a:rPr sz="1200" spc="-5" dirty="0">
                <a:latin typeface="Times New Roman"/>
                <a:cs typeface="Times New Roman"/>
              </a:rPr>
              <a:t>tratti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caratteristiche fisiche dei loro  progenitori evoluzionari carnivori.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maggioranza di queste razze </a:t>
            </a:r>
            <a:r>
              <a:rPr sz="1200" spc="-5" dirty="0">
                <a:latin typeface="Times New Roman"/>
                <a:cs typeface="Times New Roman"/>
              </a:rPr>
              <a:t>mondiali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presto onnivora, nutrendosi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vasta  gamma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alimenti sia del regno animale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vegetale.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(594.1) 52:3.10 </a:t>
            </a:r>
            <a:r>
              <a:rPr sz="1200" spc="-5" dirty="0">
                <a:latin typeface="Times New Roman"/>
                <a:cs typeface="Times New Roman"/>
              </a:rPr>
              <a:t>L’epoca postadamica </a:t>
            </a:r>
            <a:r>
              <a:rPr sz="1200" dirty="0">
                <a:latin typeface="Times New Roman"/>
                <a:cs typeface="Times New Roman"/>
              </a:rPr>
              <a:t>è la dispensazione </a:t>
            </a:r>
            <a:r>
              <a:rPr sz="1200" spc="-5" dirty="0">
                <a:latin typeface="Times New Roman"/>
                <a:cs typeface="Times New Roman"/>
              </a:rPr>
              <a:t>dell’internazionalismo.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l’opera </a:t>
            </a:r>
            <a:r>
              <a:rPr sz="1200" dirty="0">
                <a:latin typeface="Times New Roman"/>
                <a:cs typeface="Times New Roman"/>
              </a:rPr>
              <a:t>di fusione delle razze </a:t>
            </a:r>
            <a:r>
              <a:rPr sz="1200" spc="-5" dirty="0">
                <a:latin typeface="Times New Roman"/>
                <a:cs typeface="Times New Roman"/>
              </a:rPr>
              <a:t>pressoché completata  decresce </a:t>
            </a:r>
            <a:r>
              <a:rPr sz="1200" dirty="0">
                <a:latin typeface="Times New Roman"/>
                <a:cs typeface="Times New Roman"/>
              </a:rPr>
              <a:t>il nazionalismo e 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comincia realmente </a:t>
            </a:r>
            <a:r>
              <a:rPr sz="1200" dirty="0">
                <a:latin typeface="Times New Roman"/>
                <a:cs typeface="Times New Roman"/>
              </a:rPr>
              <a:t>a concretarsi. I </a:t>
            </a:r>
            <a:r>
              <a:rPr sz="1200" spc="-5" dirty="0">
                <a:latin typeface="Times New Roman"/>
                <a:cs typeface="Times New Roman"/>
              </a:rPr>
              <a:t>governi rappresentativi cominciano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il posto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forma di </a:t>
            </a:r>
            <a:r>
              <a:rPr sz="1200" spc="-5" dirty="0">
                <a:latin typeface="Times New Roman"/>
                <a:cs typeface="Times New Roman"/>
              </a:rPr>
              <a:t>governo monarchica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paternalistica.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educativo diviene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lingue </a:t>
            </a:r>
            <a:r>
              <a:rPr sz="1200" spc="5" dirty="0">
                <a:latin typeface="Times New Roman"/>
                <a:cs typeface="Times New Roman"/>
              </a:rPr>
              <a:t>razziali  </a:t>
            </a:r>
            <a:r>
              <a:rPr sz="1200" spc="-5" dirty="0">
                <a:latin typeface="Times New Roman"/>
                <a:cs typeface="Times New Roman"/>
              </a:rPr>
              <a:t>cedono gradualmente </a:t>
            </a:r>
            <a:r>
              <a:rPr sz="1200" dirty="0">
                <a:latin typeface="Times New Roman"/>
                <a:cs typeface="Times New Roman"/>
              </a:rPr>
              <a:t>il passo alla lingua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viola.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 e la cooperazione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raramente raggiunte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abbastanza </a:t>
            </a:r>
            <a:r>
              <a:rPr sz="1200" spc="-5" dirty="0">
                <a:latin typeface="Times New Roman"/>
                <a:cs typeface="Times New Roman"/>
              </a:rPr>
              <a:t>bene amalgamate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parlino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lingua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comune.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(594.2) 52:3.11 </a:t>
            </a:r>
            <a:r>
              <a:rPr sz="1200" spc="-5" dirty="0">
                <a:latin typeface="Times New Roman"/>
                <a:cs typeface="Times New Roman"/>
              </a:rPr>
              <a:t>Durante gli </a:t>
            </a:r>
            <a:r>
              <a:rPr sz="1200" dirty="0">
                <a:latin typeface="Times New Roman"/>
                <a:cs typeface="Times New Roman"/>
              </a:rPr>
              <a:t>ultimi </a:t>
            </a:r>
            <a:r>
              <a:rPr sz="1200" spc="-5" dirty="0">
                <a:latin typeface="Times New Roman"/>
                <a:cs typeface="Times New Roman"/>
              </a:rPr>
              <a:t>secoli dell’era postadamica si </a:t>
            </a:r>
            <a:r>
              <a:rPr sz="1200" dirty="0">
                <a:latin typeface="Times New Roman"/>
                <a:cs typeface="Times New Roman"/>
              </a:rPr>
              <a:t>sviluppa un nuovo </a:t>
            </a:r>
            <a:r>
              <a:rPr sz="1200" spc="-5" dirty="0">
                <a:latin typeface="Times New Roman"/>
                <a:cs typeface="Times New Roman"/>
              </a:rPr>
              <a:t>interesse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l’arte,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musica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letteratura,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questo risveglio universale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segnale </a:t>
            </a:r>
            <a:r>
              <a:rPr sz="1200" dirty="0">
                <a:latin typeface="Times New Roman"/>
                <a:cs typeface="Times New Roman"/>
              </a:rPr>
              <a:t>per l’apparizione di un </a:t>
            </a:r>
            <a:r>
              <a:rPr sz="1200" spc="-5" dirty="0">
                <a:latin typeface="Times New Roman"/>
                <a:cs typeface="Times New Roman"/>
              </a:rPr>
              <a:t>Figlio Magistrale.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che corona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è l’interesse 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intellettuali, per la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filosofia.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religione </a:t>
            </a:r>
            <a:r>
              <a:rPr sz="1200" dirty="0">
                <a:latin typeface="Times New Roman"/>
                <a:cs typeface="Times New Roman"/>
              </a:rPr>
              <a:t>diviene meno </a:t>
            </a:r>
            <a:r>
              <a:rPr sz="1200" spc="-5" dirty="0">
                <a:latin typeface="Times New Roman"/>
                <a:cs typeface="Times New Roman"/>
              </a:rPr>
              <a:t>nazionalistica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un </a:t>
            </a:r>
            <a:r>
              <a:rPr sz="1200" spc="-5" dirty="0">
                <a:latin typeface="Times New Roman"/>
                <a:cs typeface="Times New Roman"/>
              </a:rPr>
              <a:t>affare planetario. 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rivelazioni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caratterizzano queste 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Altissimi delle costellazioni cominciano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governare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5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è rivelata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livello dell’amministrazione delle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costellazioni.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(594.3) 52:3.12 </a:t>
            </a:r>
            <a:r>
              <a:rPr sz="1200" spc="-5" dirty="0">
                <a:latin typeface="Times New Roman"/>
                <a:cs typeface="Times New Roman"/>
              </a:rPr>
              <a:t>Un grande progresso </a:t>
            </a:r>
            <a:r>
              <a:rPr sz="1200" dirty="0">
                <a:latin typeface="Times New Roman"/>
                <a:cs typeface="Times New Roman"/>
              </a:rPr>
              <a:t>etico </a:t>
            </a:r>
            <a:r>
              <a:rPr sz="1200" spc="-5" dirty="0">
                <a:latin typeface="Times New Roman"/>
                <a:cs typeface="Times New Roman"/>
              </a:rPr>
              <a:t>caratterizza quest’era;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dell’uomo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meta della sua società.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pace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mondiale</a:t>
            </a:r>
            <a:endParaRPr sz="1200">
              <a:latin typeface="Times New Roman"/>
              <a:cs typeface="Times New Roman"/>
            </a:endParaRPr>
          </a:p>
          <a:p>
            <a:pPr marL="76200" marR="2622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cessazione dei </a:t>
            </a:r>
            <a:r>
              <a:rPr sz="1200" dirty="0">
                <a:latin typeface="Times New Roman"/>
                <a:cs typeface="Times New Roman"/>
              </a:rPr>
              <a:t>conflitti </a:t>
            </a:r>
            <a:r>
              <a:rPr sz="1200" spc="-5" dirty="0">
                <a:latin typeface="Times New Roman"/>
                <a:cs typeface="Times New Roman"/>
              </a:rPr>
              <a:t>razziali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animosità </a:t>
            </a:r>
            <a:r>
              <a:rPr sz="1200" dirty="0">
                <a:latin typeface="Times New Roman"/>
                <a:cs typeface="Times New Roman"/>
              </a:rPr>
              <a:t>nazionali — è </a:t>
            </a:r>
            <a:r>
              <a:rPr sz="1200" spc="-5" dirty="0">
                <a:latin typeface="Times New Roman"/>
                <a:cs typeface="Times New Roman"/>
              </a:rPr>
              <a:t>l’indice della maturazione planetaria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del terzo 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Magistrale.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L’uomo posteriore al Figlio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Magistrale</a:t>
            </a:r>
            <a:endParaRPr sz="1600">
              <a:latin typeface="Times New Roman"/>
              <a:cs typeface="Times New Roman"/>
            </a:endParaRPr>
          </a:p>
          <a:p>
            <a:pPr marL="76200" marR="9017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(594.4) 52:4.1 </a:t>
            </a:r>
            <a:r>
              <a:rPr sz="1200" spc="-5" dirty="0">
                <a:latin typeface="Times New Roman"/>
                <a:cs typeface="Times New Roman"/>
              </a:rPr>
              <a:t>Sui pianeti normali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leali quest’era </a:t>
            </a:r>
            <a:r>
              <a:rPr sz="1200" dirty="0">
                <a:latin typeface="Times New Roman"/>
                <a:cs typeface="Times New Roman"/>
              </a:rPr>
              <a:t>inizia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mescolate </a:t>
            </a:r>
            <a:r>
              <a:rPr sz="1200" dirty="0">
                <a:latin typeface="Times New Roman"/>
                <a:cs typeface="Times New Roman"/>
              </a:rPr>
              <a:t>e biologicamente </a:t>
            </a:r>
            <a:r>
              <a:rPr sz="1200" spc="-5" dirty="0">
                <a:latin typeface="Times New Roman"/>
                <a:cs typeface="Times New Roman"/>
              </a:rPr>
              <a:t>idonee. Non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di razze o di </a:t>
            </a:r>
            <a:r>
              <a:rPr sz="1200" spc="-5" dirty="0">
                <a:latin typeface="Times New Roman"/>
                <a:cs typeface="Times New Roman"/>
              </a:rPr>
              <a:t>colore;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nazioni </a:t>
            </a:r>
            <a:r>
              <a:rPr sz="1200" dirty="0">
                <a:latin typeface="Times New Roman"/>
                <a:cs typeface="Times New Roman"/>
              </a:rPr>
              <a:t>e tutte le razze sono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stesso sangue. Fiorisce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 e le nazioni </a:t>
            </a:r>
            <a:r>
              <a:rPr sz="1200" spc="-5" dirty="0">
                <a:latin typeface="Times New Roman"/>
                <a:cs typeface="Times New Roman"/>
              </a:rPr>
              <a:t>imparano </a:t>
            </a:r>
            <a:r>
              <a:rPr sz="1200" dirty="0">
                <a:latin typeface="Times New Roman"/>
                <a:cs typeface="Times New Roman"/>
              </a:rPr>
              <a:t>a vivere sulla terra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tranquillità. Un </a:t>
            </a:r>
            <a:r>
              <a:rPr sz="1200" dirty="0">
                <a:latin typeface="Times New Roman"/>
                <a:cs typeface="Times New Roman"/>
              </a:rPr>
              <a:t>tale mondo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alla vigilia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culminante  sviluppo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intellettuale.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7534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5971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(594.5) 52:4.2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mondo evoluzionario </a:t>
            </a:r>
            <a:r>
              <a:rPr sz="1200" dirty="0">
                <a:latin typeface="Times New Roman"/>
                <a:cs typeface="Times New Roman"/>
              </a:rPr>
              <a:t>diviene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maturo per l’era magistrale, </a:t>
            </a:r>
            <a:r>
              <a:rPr sz="1200" dirty="0">
                <a:latin typeface="Times New Roman"/>
                <a:cs typeface="Times New Roman"/>
              </a:rPr>
              <a:t>un membro </a:t>
            </a:r>
            <a:r>
              <a:rPr sz="1200" spc="-5" dirty="0">
                <a:latin typeface="Times New Roman"/>
                <a:cs typeface="Times New Roman"/>
              </a:rPr>
              <a:t>dell’ordine superiore dei  Figli </a:t>
            </a:r>
            <a:r>
              <a:rPr sz="1200" dirty="0">
                <a:latin typeface="Times New Roman"/>
                <a:cs typeface="Times New Roman"/>
              </a:rPr>
              <a:t>Avonal fa la sua apparizione in missione </a:t>
            </a:r>
            <a:r>
              <a:rPr sz="1200" spc="-5" dirty="0">
                <a:latin typeface="Times New Roman"/>
                <a:cs typeface="Times New Roman"/>
              </a:rPr>
              <a:t>magistrale.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Figli Materiali hanno </a:t>
            </a:r>
            <a:r>
              <a:rPr sz="1200" dirty="0">
                <a:latin typeface="Times New Roman"/>
                <a:cs typeface="Times New Roman"/>
              </a:rPr>
              <a:t>origine </a:t>
            </a:r>
            <a:r>
              <a:rPr sz="1200" spc="-5" dirty="0">
                <a:latin typeface="Times New Roman"/>
                <a:cs typeface="Times New Roman"/>
              </a:rPr>
              <a:t>nell’Universo  locale;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Magistrale proviene </a:t>
            </a:r>
            <a:r>
              <a:rPr sz="1200" dirty="0">
                <a:latin typeface="Times New Roman"/>
                <a:cs typeface="Times New Roman"/>
              </a:rPr>
              <a:t>dal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(594.6) 52:4.3 </a:t>
            </a:r>
            <a:r>
              <a:rPr sz="1200" spc="-5" dirty="0">
                <a:latin typeface="Times New Roman"/>
                <a:cs typeface="Times New Roman"/>
              </a:rPr>
              <a:t>Quando gli Avonal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vengono sulle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mortali per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giudiziarie, unicamente come giudici </a:t>
            </a:r>
            <a:r>
              <a:rPr sz="1200" dirty="0">
                <a:latin typeface="Times New Roman"/>
                <a:cs typeface="Times New Roman"/>
              </a:rPr>
              <a:t>di una  dispensazione, non sono mai </a:t>
            </a:r>
            <a:r>
              <a:rPr sz="1200" spc="-5" dirty="0">
                <a:latin typeface="Times New Roman"/>
                <a:cs typeface="Times New Roman"/>
              </a:rPr>
              <a:t>incarnati. Ma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in missioni </a:t>
            </a:r>
            <a:r>
              <a:rPr sz="1200" spc="-5" dirty="0">
                <a:latin typeface="Times New Roman"/>
                <a:cs typeface="Times New Roman"/>
              </a:rPr>
              <a:t>magistrali, almeno </a:t>
            </a:r>
            <a:r>
              <a:rPr sz="1200" dirty="0">
                <a:latin typeface="Times New Roman"/>
                <a:cs typeface="Times New Roman"/>
              </a:rPr>
              <a:t>in quella iniziale, sono </a:t>
            </a:r>
            <a:r>
              <a:rPr sz="1200" spc="-5" dirty="0">
                <a:latin typeface="Times New Roman"/>
                <a:cs typeface="Times New Roman"/>
              </a:rPr>
              <a:t>sempre incarnati,  benché </a:t>
            </a:r>
            <a:r>
              <a:rPr sz="1200" dirty="0">
                <a:latin typeface="Times New Roman"/>
                <a:cs typeface="Times New Roman"/>
              </a:rPr>
              <a:t>non facciano </a:t>
            </a:r>
            <a:r>
              <a:rPr sz="1200" spc="-5" dirty="0">
                <a:latin typeface="Times New Roman"/>
                <a:cs typeface="Times New Roman"/>
              </a:rPr>
              <a:t>l’esperienza della </a:t>
            </a:r>
            <a:r>
              <a:rPr sz="1200" dirty="0">
                <a:latin typeface="Times New Roman"/>
                <a:cs typeface="Times New Roman"/>
              </a:rPr>
              <a:t>nascita né </a:t>
            </a:r>
            <a:r>
              <a:rPr sz="1200" spc="-5" dirty="0">
                <a:latin typeface="Times New Roman"/>
                <a:cs typeface="Times New Roman"/>
              </a:rPr>
              <a:t>muoiano della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del regno.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pianeti, </a:t>
            </a:r>
            <a:r>
              <a:rPr sz="1200" spc="-5" dirty="0">
                <a:latin typeface="Times New Roman"/>
                <a:cs typeface="Times New Roman"/>
              </a:rPr>
              <a:t>nei casi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rimangono come  governanti, 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vivere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intere generazioni. 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missioni sono </a:t>
            </a:r>
            <a:r>
              <a:rPr sz="1200" spc="-5" dirty="0">
                <a:latin typeface="Times New Roman"/>
                <a:cs typeface="Times New Roman"/>
              </a:rPr>
              <a:t>concluse, essi abbandonano </a:t>
            </a:r>
            <a:r>
              <a:rPr sz="1200" dirty="0">
                <a:latin typeface="Times New Roman"/>
                <a:cs typeface="Times New Roman"/>
              </a:rPr>
              <a:t>la  loro vita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ritornano al loro precedente </a:t>
            </a:r>
            <a:r>
              <a:rPr sz="1200" dirty="0">
                <a:latin typeface="Times New Roman"/>
                <a:cs typeface="Times New Roman"/>
              </a:rPr>
              <a:t>status di </a:t>
            </a:r>
            <a:r>
              <a:rPr sz="1200" spc="-5" dirty="0">
                <a:latin typeface="Times New Roman"/>
                <a:cs typeface="Times New Roman"/>
              </a:rPr>
              <a:t>filiazione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15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(594.7) 52:4.4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dispensazione allarga </a:t>
            </a:r>
            <a:r>
              <a:rPr sz="1200" dirty="0">
                <a:latin typeface="Times New Roman"/>
                <a:cs typeface="Times New Roman"/>
              </a:rPr>
              <a:t>l’orizzonte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rivelata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Figli </a:t>
            </a:r>
            <a:r>
              <a:rPr sz="1200" spc="-5" dirty="0">
                <a:latin typeface="Times New Roman"/>
                <a:cs typeface="Times New Roman"/>
              </a:rPr>
              <a:t>Magistrali estendono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della  verità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descrivere gli affari </a:t>
            </a:r>
            <a:r>
              <a:rPr sz="1200" dirty="0">
                <a:latin typeface="Times New Roman"/>
                <a:cs typeface="Times New Roman"/>
              </a:rPr>
              <a:t>dell’Universo locale e di tutti i suoi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tributari.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60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(594.8) 52:4.5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visitazione </a:t>
            </a:r>
            <a:r>
              <a:rPr sz="1200" dirty="0">
                <a:latin typeface="Times New Roman"/>
                <a:cs typeface="Times New Roman"/>
              </a:rPr>
              <a:t>iniziale di un </a:t>
            </a:r>
            <a:r>
              <a:rPr sz="1200" spc="-5" dirty="0">
                <a:latin typeface="Times New Roman"/>
                <a:cs typeface="Times New Roman"/>
              </a:rPr>
              <a:t>Figlio Magistrale </a:t>
            </a:r>
            <a:r>
              <a:rPr sz="1200" dirty="0">
                <a:latin typeface="Times New Roman"/>
                <a:cs typeface="Times New Roman"/>
              </a:rPr>
              <a:t>le razze </a:t>
            </a:r>
            <a:r>
              <a:rPr sz="1200" spc="-5" dirty="0">
                <a:latin typeface="Times New Roman"/>
                <a:cs typeface="Times New Roman"/>
              </a:rPr>
              <a:t>effettuano </a:t>
            </a:r>
            <a:r>
              <a:rPr sz="1200" dirty="0">
                <a:latin typeface="Times New Roman"/>
                <a:cs typeface="Times New Roman"/>
              </a:rPr>
              <a:t>subito la loro liberazione </a:t>
            </a:r>
            <a:r>
              <a:rPr sz="1200" spc="-5" dirty="0">
                <a:latin typeface="Times New Roman"/>
                <a:cs typeface="Times New Roman"/>
              </a:rPr>
              <a:t>economica.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lavoro  quotidiano </a:t>
            </a:r>
            <a:r>
              <a:rPr sz="1200" spc="-5" dirty="0">
                <a:latin typeface="Times New Roman"/>
                <a:cs typeface="Times New Roman"/>
              </a:rPr>
              <a:t>necessario ad assicurare </a:t>
            </a:r>
            <a:r>
              <a:rPr sz="1200" dirty="0">
                <a:latin typeface="Times New Roman"/>
                <a:cs typeface="Times New Roman"/>
              </a:rPr>
              <a:t>la propria </a:t>
            </a:r>
            <a:r>
              <a:rPr sz="1200" spc="-5" dirty="0">
                <a:latin typeface="Times New Roman"/>
                <a:cs typeface="Times New Roman"/>
              </a:rPr>
              <a:t>indipendenza sarebbe rappresentato </a:t>
            </a:r>
            <a:r>
              <a:rPr sz="1200" dirty="0">
                <a:latin typeface="Times New Roman"/>
                <a:cs typeface="Times New Roman"/>
              </a:rPr>
              <a:t>da due ore e mezza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tempo.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 </a:t>
            </a:r>
            <a:r>
              <a:rPr sz="1200" spc="-5" dirty="0">
                <a:latin typeface="Times New Roman"/>
                <a:cs typeface="Times New Roman"/>
              </a:rPr>
              <a:t>sicuro liberare dei </a:t>
            </a:r>
            <a:r>
              <a:rPr sz="1200" dirty="0">
                <a:latin typeface="Times New Roman"/>
                <a:cs typeface="Times New Roman"/>
              </a:rPr>
              <a:t>mortali così </a:t>
            </a:r>
            <a:r>
              <a:rPr sz="1200" spc="-5" dirty="0">
                <a:latin typeface="Times New Roman"/>
                <a:cs typeface="Times New Roman"/>
              </a:rPr>
              <a:t>intelligenti ed etici. Tali </a:t>
            </a:r>
            <a:r>
              <a:rPr sz="1200" dirty="0">
                <a:latin typeface="Times New Roman"/>
                <a:cs typeface="Times New Roman"/>
              </a:rPr>
              <a:t>popoli </a:t>
            </a:r>
            <a:r>
              <a:rPr sz="1200" spc="-5" dirty="0">
                <a:latin typeface="Times New Roman"/>
                <a:cs typeface="Times New Roman"/>
              </a:rPr>
              <a:t>raffinati </a:t>
            </a:r>
            <a:r>
              <a:rPr sz="1200" dirty="0">
                <a:latin typeface="Times New Roman"/>
                <a:cs typeface="Times New Roman"/>
              </a:rPr>
              <a:t>sanno </a:t>
            </a:r>
            <a:r>
              <a:rPr sz="1200" spc="-5" dirty="0">
                <a:latin typeface="Times New Roman"/>
                <a:cs typeface="Times New Roman"/>
              </a:rPr>
              <a:t>bene come </a:t>
            </a:r>
            <a:r>
              <a:rPr sz="1200" dirty="0">
                <a:latin typeface="Times New Roman"/>
                <a:cs typeface="Times New Roman"/>
              </a:rPr>
              <a:t>utilizzare il tempo </a:t>
            </a:r>
            <a:r>
              <a:rPr sz="1200" spc="-5" dirty="0">
                <a:latin typeface="Times New Roman"/>
                <a:cs typeface="Times New Roman"/>
              </a:rPr>
              <a:t>libero per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proprio</a:t>
            </a:r>
            <a:endParaRPr sz="1200">
              <a:latin typeface="Times New Roman"/>
              <a:cs typeface="Times New Roman"/>
            </a:endParaRPr>
          </a:p>
          <a:p>
            <a:pPr marL="88900" marR="1174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e per il </a:t>
            </a:r>
            <a:r>
              <a:rPr sz="1200" spc="-5" dirty="0">
                <a:latin typeface="Times New Roman"/>
                <a:cs typeface="Times New Roman"/>
              </a:rPr>
              <a:t>progresso planetario. Quest’era </a:t>
            </a:r>
            <a:r>
              <a:rPr sz="1200" dirty="0">
                <a:latin typeface="Times New Roman"/>
                <a:cs typeface="Times New Roman"/>
              </a:rPr>
              <a:t>vede l’ulteriore purificazione </a:t>
            </a:r>
            <a:r>
              <a:rPr sz="1200" spc="-5" dirty="0">
                <a:latin typeface="Times New Roman"/>
                <a:cs typeface="Times New Roman"/>
              </a:rPr>
              <a:t>dei ceppi razziali mediante </a:t>
            </a:r>
            <a:r>
              <a:rPr sz="1200" dirty="0">
                <a:latin typeface="Times New Roman"/>
                <a:cs typeface="Times New Roman"/>
              </a:rPr>
              <a:t>la limitazione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riproduzione </a:t>
            </a:r>
            <a:r>
              <a:rPr sz="1200" spc="-5" dirty="0">
                <a:latin typeface="Times New Roman"/>
                <a:cs typeface="Times New Roman"/>
              </a:rPr>
              <a:t>tra gli </a:t>
            </a:r>
            <a:r>
              <a:rPr sz="1200" dirty="0">
                <a:latin typeface="Times New Roman"/>
                <a:cs typeface="Times New Roman"/>
              </a:rPr>
              <a:t>individui meno </a:t>
            </a:r>
            <a:r>
              <a:rPr sz="1200" spc="-5" dirty="0">
                <a:latin typeface="Times New Roman"/>
                <a:cs typeface="Times New Roman"/>
              </a:rPr>
              <a:t>adatti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scarsamente</a:t>
            </a:r>
            <a:r>
              <a:rPr sz="1200" dirty="0">
                <a:latin typeface="Times New Roman"/>
                <a:cs typeface="Times New Roman"/>
              </a:rPr>
              <a:t> dotati.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287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(595.1) 52:4.6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politico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l’amministrazione sociale delle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continuano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migliorare; alla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quest’era l’autogoverno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abbastanza bene </a:t>
            </a:r>
            <a:r>
              <a:rPr sz="1200" dirty="0">
                <a:latin typeface="Times New Roman"/>
                <a:cs typeface="Times New Roman"/>
              </a:rPr>
              <a:t>stabilizzato. </a:t>
            </a:r>
            <a:r>
              <a:rPr sz="1200" spc="-5" dirty="0">
                <a:latin typeface="Times New Roman"/>
                <a:cs typeface="Times New Roman"/>
              </a:rPr>
              <a:t>Per autogoverno </a:t>
            </a:r>
            <a:r>
              <a:rPr sz="1200" dirty="0">
                <a:latin typeface="Times New Roman"/>
                <a:cs typeface="Times New Roman"/>
              </a:rPr>
              <a:t>intendiamo il 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 rappresentativo. Tali </a:t>
            </a:r>
            <a:r>
              <a:rPr sz="1200" dirty="0">
                <a:latin typeface="Times New Roman"/>
                <a:cs typeface="Times New Roman"/>
              </a:rPr>
              <a:t>mondi propongono </a:t>
            </a:r>
            <a:r>
              <a:rPr sz="1200" spc="-5" dirty="0">
                <a:latin typeface="Times New Roman"/>
                <a:cs typeface="Times New Roman"/>
              </a:rPr>
              <a:t>ed  onorano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quei </a:t>
            </a:r>
            <a:r>
              <a:rPr sz="1200" dirty="0">
                <a:latin typeface="Times New Roman"/>
                <a:cs typeface="Times New Roman"/>
              </a:rPr>
              <a:t>capi e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che sono i più </a:t>
            </a:r>
            <a:r>
              <a:rPr sz="1200" spc="-5" dirty="0">
                <a:latin typeface="Times New Roman"/>
                <a:cs typeface="Times New Roman"/>
              </a:rPr>
              <a:t>qualificati ad assumere responsabilità sociali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politiche.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34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827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(595.2) 52:4.7 </a:t>
            </a:r>
            <a:r>
              <a:rPr sz="1200" spc="-5" dirty="0">
                <a:latin typeface="Times New Roman"/>
                <a:cs typeface="Times New Roman"/>
              </a:rPr>
              <a:t>Durante quest’epoca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abitata da </a:t>
            </a:r>
            <a:r>
              <a:rPr sz="1200" spc="-5" dirty="0">
                <a:latin typeface="Times New Roman"/>
                <a:cs typeface="Times New Roman"/>
              </a:rPr>
              <a:t>Aggiustatori. Ma anche allora </a:t>
            </a:r>
            <a:r>
              <a:rPr sz="1200" dirty="0">
                <a:latin typeface="Times New Roman"/>
                <a:cs typeface="Times New Roman"/>
              </a:rPr>
              <a:t>il conferimento  </a:t>
            </a:r>
            <a:r>
              <a:rPr sz="1200" spc="-5" dirty="0">
                <a:latin typeface="Times New Roman"/>
                <a:cs typeface="Times New Roman"/>
              </a:rPr>
              <a:t>dei Monitori </a:t>
            </a:r>
            <a:r>
              <a:rPr sz="1200" dirty="0">
                <a:latin typeface="Times New Roman"/>
                <a:cs typeface="Times New Roman"/>
              </a:rPr>
              <a:t>divini non è sempre </a:t>
            </a:r>
            <a:r>
              <a:rPr sz="1200" spc="-5" dirty="0">
                <a:latin typeface="Times New Roman"/>
                <a:cs typeface="Times New Roman"/>
              </a:rPr>
              <a:t>universale. Gli Aggiustatori destinati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non sono ancora </a:t>
            </a:r>
            <a:r>
              <a:rPr sz="1200" spc="-5" dirty="0">
                <a:latin typeface="Times New Roman"/>
                <a:cs typeface="Times New Roman"/>
              </a:rPr>
              <a:t>conferiti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mortali  planetari;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necessario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08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(595.3) 52:4.8 </a:t>
            </a:r>
            <a:r>
              <a:rPr sz="1200" spc="-5" dirty="0">
                <a:latin typeface="Times New Roman"/>
                <a:cs typeface="Times New Roman"/>
              </a:rPr>
              <a:t>Nel corso delle epoche </a:t>
            </a:r>
            <a:r>
              <a:rPr sz="1200" dirty="0">
                <a:latin typeface="Times New Roman"/>
                <a:cs typeface="Times New Roman"/>
              </a:rPr>
              <a:t>terminali di questa dispensazione la società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a forme di vita più </a:t>
            </a:r>
            <a:r>
              <a:rPr sz="1200" spc="-5" dirty="0">
                <a:latin typeface="Times New Roman"/>
                <a:cs typeface="Times New Roman"/>
              </a:rPr>
              <a:t>semplici.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natura complessa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civiltà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progresso segue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corso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mortali imparano </a:t>
            </a:r>
            <a:r>
              <a:rPr sz="1200" dirty="0">
                <a:latin typeface="Times New Roman"/>
                <a:cs typeface="Times New Roman"/>
              </a:rPr>
              <a:t>a vivere più </a:t>
            </a:r>
            <a:r>
              <a:rPr sz="1200" spc="-5" dirty="0">
                <a:latin typeface="Times New Roman"/>
                <a:cs typeface="Times New Roman"/>
              </a:rPr>
              <a:t>naturalmente ed </a:t>
            </a:r>
            <a:r>
              <a:rPr sz="1200" dirty="0">
                <a:latin typeface="Times New Roman"/>
                <a:cs typeface="Times New Roman"/>
              </a:rPr>
              <a:t>efficacemente; e  </a:t>
            </a:r>
            <a:r>
              <a:rPr sz="1200" spc="-5" dirty="0">
                <a:latin typeface="Times New Roman"/>
                <a:cs typeface="Times New Roman"/>
              </a:rPr>
              <a:t>questa tendenza </a:t>
            </a:r>
            <a:r>
              <a:rPr sz="1200" dirty="0">
                <a:latin typeface="Times New Roman"/>
                <a:cs typeface="Times New Roman"/>
              </a:rPr>
              <a:t>aumenta </a:t>
            </a:r>
            <a:r>
              <a:rPr sz="1200" spc="-5" dirty="0">
                <a:latin typeface="Times New Roman"/>
                <a:cs typeface="Times New Roman"/>
              </a:rPr>
              <a:t>ad ogni epoca </a:t>
            </a:r>
            <a:r>
              <a:rPr sz="1200" dirty="0">
                <a:latin typeface="Times New Roman"/>
                <a:cs typeface="Times New Roman"/>
              </a:rPr>
              <a:t>successiva.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l’era in cui fioriscono </a:t>
            </a:r>
            <a:r>
              <a:rPr sz="1200" spc="-5" dirty="0">
                <a:latin typeface="Times New Roman"/>
                <a:cs typeface="Times New Roman"/>
              </a:rPr>
              <a:t>l’arte,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musica e </a:t>
            </a:r>
            <a:r>
              <a:rPr sz="1200" spc="-5" dirty="0">
                <a:latin typeface="Times New Roman"/>
                <a:cs typeface="Times New Roman"/>
              </a:rPr>
              <a:t>gli studi superiori.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scienze  fisiche </a:t>
            </a:r>
            <a:r>
              <a:rPr sz="1200" spc="-5" dirty="0">
                <a:latin typeface="Times New Roman"/>
                <a:cs typeface="Times New Roman"/>
              </a:rPr>
              <a:t>hanno già </a:t>
            </a:r>
            <a:r>
              <a:rPr sz="1200" dirty="0">
                <a:latin typeface="Times New Roman"/>
                <a:cs typeface="Times New Roman"/>
              </a:rPr>
              <a:t>raggiunto </a:t>
            </a:r>
            <a:r>
              <a:rPr sz="1200" spc="-5" dirty="0">
                <a:latin typeface="Times New Roman"/>
                <a:cs typeface="Times New Roman"/>
              </a:rPr>
              <a:t>l’apice del loro </a:t>
            </a:r>
            <a:r>
              <a:rPr sz="1200" dirty="0">
                <a:latin typeface="Times New Roman"/>
                <a:cs typeface="Times New Roman"/>
              </a:rPr>
              <a:t>sviluppo.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fine di quest’era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ideale vede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pienezza di 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endParaRPr sz="1200">
              <a:latin typeface="Times New Roman"/>
              <a:cs typeface="Times New Roman"/>
            </a:endParaRPr>
          </a:p>
          <a:p>
            <a:pPr marL="76200" marR="27876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risveglio religioso, </a:t>
            </a:r>
            <a:r>
              <a:rPr sz="1200" dirty="0">
                <a:latin typeface="Times New Roman"/>
                <a:cs typeface="Times New Roman"/>
              </a:rPr>
              <a:t>un’illuminazione spirituale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intero. Questo risveglio generale della </a:t>
            </a:r>
            <a:r>
              <a:rPr sz="1200" dirty="0">
                <a:latin typeface="Times New Roman"/>
                <a:cs typeface="Times New Roman"/>
              </a:rPr>
              <a:t>natura spirituale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è il  </a:t>
            </a:r>
            <a:r>
              <a:rPr sz="1200" spc="-5" dirty="0">
                <a:latin typeface="Times New Roman"/>
                <a:cs typeface="Times New Roman"/>
              </a:rPr>
              <a:t>segnale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l’arrivo del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l’inaugurazione della </a:t>
            </a:r>
            <a:r>
              <a:rPr sz="1200" dirty="0">
                <a:latin typeface="Times New Roman"/>
                <a:cs typeface="Times New Roman"/>
              </a:rPr>
              <a:t>quinta </a:t>
            </a:r>
            <a:r>
              <a:rPr sz="1200" spc="-5" dirty="0">
                <a:latin typeface="Times New Roman"/>
                <a:cs typeface="Times New Roman"/>
              </a:rPr>
              <a:t>epoca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176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(595.4) 52:4.9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mondi succede che </a:t>
            </a:r>
            <a:r>
              <a:rPr sz="1200" dirty="0">
                <a:latin typeface="Times New Roman"/>
                <a:cs typeface="Times New Roman"/>
              </a:rPr>
              <a:t>una sola missione </a:t>
            </a:r>
            <a:r>
              <a:rPr sz="1200" spc="-5" dirty="0">
                <a:latin typeface="Times New Roman"/>
                <a:cs typeface="Times New Roman"/>
              </a:rPr>
              <a:t>magistrale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pianeta alla </a:t>
            </a:r>
            <a:r>
              <a:rPr sz="1200" dirty="0">
                <a:latin typeface="Times New Roman"/>
                <a:cs typeface="Times New Roman"/>
              </a:rPr>
              <a:t>venuta di un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caso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un secondo, </a:t>
            </a:r>
            <a:r>
              <a:rPr sz="1200" spc="-5" dirty="0">
                <a:latin typeface="Times New Roman"/>
                <a:cs typeface="Times New Roman"/>
              </a:rPr>
              <a:t>oppure </a:t>
            </a:r>
            <a:r>
              <a:rPr sz="1200" dirty="0">
                <a:latin typeface="Times New Roman"/>
                <a:cs typeface="Times New Roman"/>
              </a:rPr>
              <a:t>una successione di </a:t>
            </a:r>
            <a:r>
              <a:rPr sz="1200" spc="-5" dirty="0">
                <a:latin typeface="Times New Roman"/>
                <a:cs typeface="Times New Roman"/>
              </a:rPr>
              <a:t>Figli Magistrali, ognuno dei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farà </a:t>
            </a:r>
            <a:r>
              <a:rPr sz="1200" dirty="0">
                <a:latin typeface="Times New Roman"/>
                <a:cs typeface="Times New Roman"/>
              </a:rPr>
              <a:t>progredire 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da una dispensazione </a:t>
            </a:r>
            <a:r>
              <a:rPr sz="1200" spc="-5" dirty="0">
                <a:latin typeface="Times New Roman"/>
                <a:cs typeface="Times New Roman"/>
              </a:rPr>
              <a:t>ad un’altra fino </a:t>
            </a:r>
            <a:r>
              <a:rPr sz="1200" dirty="0">
                <a:latin typeface="Times New Roman"/>
                <a:cs typeface="Times New Roman"/>
              </a:rPr>
              <a:t>a che 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pronto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dono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Nella seconda  missione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quelle </a:t>
            </a:r>
            <a:r>
              <a:rPr sz="1200" spc="-5" dirty="0">
                <a:latin typeface="Times New Roman"/>
                <a:cs typeface="Times New Roman"/>
              </a:rPr>
              <a:t>seguenti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incarnati </a:t>
            </a:r>
            <a:r>
              <a:rPr sz="1200" dirty="0">
                <a:latin typeface="Times New Roman"/>
                <a:cs typeface="Times New Roman"/>
              </a:rPr>
              <a:t>o non </a:t>
            </a:r>
            <a:r>
              <a:rPr sz="1200" spc="-5" dirty="0">
                <a:latin typeface="Times New Roman"/>
                <a:cs typeface="Times New Roman"/>
              </a:rPr>
              <a:t>esserlo. Ma indipendentemente </a:t>
            </a:r>
            <a:r>
              <a:rPr sz="1200" dirty="0">
                <a:latin typeface="Times New Roman"/>
                <a:cs typeface="Times New Roman"/>
              </a:rPr>
              <a:t>da quanti </a:t>
            </a:r>
            <a:r>
              <a:rPr sz="1200" spc="5" dirty="0">
                <a:latin typeface="Times New Roman"/>
                <a:cs typeface="Times New Roman"/>
              </a:rPr>
              <a:t>Figli  </a:t>
            </a:r>
            <a:r>
              <a:rPr sz="1200" spc="-5" dirty="0">
                <a:latin typeface="Times New Roman"/>
                <a:cs typeface="Times New Roman"/>
              </a:rPr>
              <a:t>Magistrali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apparire </a:t>
            </a:r>
            <a:r>
              <a:rPr sz="1200" dirty="0">
                <a:latin typeface="Times New Roman"/>
                <a:cs typeface="Times New Roman"/>
              </a:rPr>
              <a:t>— e possono venirne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l’avvento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segna </a:t>
            </a:r>
            <a:r>
              <a:rPr sz="1200" dirty="0">
                <a:latin typeface="Times New Roman"/>
                <a:cs typeface="Times New Roman"/>
              </a:rPr>
              <a:t>la  fine di una </a:t>
            </a:r>
            <a:r>
              <a:rPr sz="1200" spc="-5" dirty="0">
                <a:latin typeface="Times New Roman"/>
                <a:cs typeface="Times New Roman"/>
              </a:rPr>
              <a:t>dispensazione </a:t>
            </a:r>
            <a:r>
              <a:rPr sz="1200" dirty="0">
                <a:latin typeface="Times New Roman"/>
                <a:cs typeface="Times New Roman"/>
              </a:rPr>
              <a:t>e l’inizio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un’altra.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(595.5) 52:4.10 </a:t>
            </a:r>
            <a:r>
              <a:rPr sz="1200" spc="-5" dirty="0">
                <a:latin typeface="Times New Roman"/>
                <a:cs typeface="Times New Roman"/>
              </a:rPr>
              <a:t>Queste dispensazioni dei Figli Magistrali durano </a:t>
            </a:r>
            <a:r>
              <a:rPr sz="1200" dirty="0">
                <a:latin typeface="Times New Roman"/>
                <a:cs typeface="Times New Roman"/>
              </a:rPr>
              <a:t>ovunque da venticinquemila a cinquantamila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del tempo di </a:t>
            </a:r>
            <a:r>
              <a:rPr sz="1200" spc="-5" dirty="0">
                <a:latin typeface="Times New Roman"/>
                <a:cs typeface="Times New Roman"/>
              </a:rPr>
              <a:t>Urantia.  Talvolta </a:t>
            </a:r>
            <a:r>
              <a:rPr sz="1200" dirty="0">
                <a:latin typeface="Times New Roman"/>
                <a:cs typeface="Times New Roman"/>
              </a:rPr>
              <a:t>una tale epoca è molto più </a:t>
            </a:r>
            <a:r>
              <a:rPr sz="1200" spc="-5" dirty="0">
                <a:latin typeface="Times New Roman"/>
                <a:cs typeface="Times New Roman"/>
              </a:rPr>
              <a:t>corta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rari casi </a:t>
            </a:r>
            <a:r>
              <a:rPr sz="1200" dirty="0">
                <a:latin typeface="Times New Roman"/>
                <a:cs typeface="Times New Roman"/>
              </a:rPr>
              <a:t>anche più </a:t>
            </a:r>
            <a:r>
              <a:rPr sz="1200" spc="-5" dirty="0">
                <a:latin typeface="Times New Roman"/>
                <a:cs typeface="Times New Roman"/>
              </a:rPr>
              <a:t>lunga. Ma nella </a:t>
            </a:r>
            <a:r>
              <a:rPr sz="1200" dirty="0">
                <a:latin typeface="Times New Roman"/>
                <a:cs typeface="Times New Roman"/>
              </a:rPr>
              <a:t>pienezza </a:t>
            </a:r>
            <a:r>
              <a:rPr sz="1200" spc="-5" dirty="0">
                <a:latin typeface="Times New Roman"/>
                <a:cs typeface="Times New Roman"/>
              </a:rPr>
              <a:t>dei tempi </a:t>
            </a:r>
            <a:r>
              <a:rPr sz="1200" dirty="0">
                <a:latin typeface="Times New Roman"/>
                <a:cs typeface="Times New Roman"/>
              </a:rPr>
              <a:t>uno di questi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Figli  </a:t>
            </a:r>
            <a:r>
              <a:rPr sz="1200" spc="-5" dirty="0">
                <a:latin typeface="Times New Roman"/>
                <a:cs typeface="Times New Roman"/>
              </a:rPr>
              <a:t>Magistrali </a:t>
            </a:r>
            <a:r>
              <a:rPr sz="1200" dirty="0">
                <a:latin typeface="Times New Roman"/>
                <a:cs typeface="Times New Roman"/>
              </a:rPr>
              <a:t>nascerà </a:t>
            </a:r>
            <a:r>
              <a:rPr sz="1200" spc="-5" dirty="0">
                <a:latin typeface="Times New Roman"/>
                <a:cs typeface="Times New Roman"/>
              </a:rPr>
              <a:t>come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211184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L’uomo posteriore al Figlio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Conferimento</a:t>
            </a:r>
            <a:endParaRPr sz="1600">
              <a:latin typeface="Times New Roman"/>
              <a:cs typeface="Times New Roman"/>
            </a:endParaRPr>
          </a:p>
          <a:p>
            <a:pPr marL="76200" marR="1358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(595.6) 52:5.1 </a:t>
            </a:r>
            <a:r>
              <a:rPr sz="1200" spc="-5" dirty="0">
                <a:latin typeface="Times New Roman"/>
                <a:cs typeface="Times New Roman"/>
              </a:rPr>
              <a:t>Quando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abitato viene </a:t>
            </a:r>
            <a:r>
              <a:rPr sz="1200" dirty="0">
                <a:latin typeface="Times New Roman"/>
                <a:cs typeface="Times New Roman"/>
              </a:rPr>
              <a:t>raggiunto un </a:t>
            </a:r>
            <a:r>
              <a:rPr sz="1200" spc="-5" dirty="0">
                <a:latin typeface="Times New Roman"/>
                <a:cs typeface="Times New Roman"/>
              </a:rPr>
              <a:t>certo livello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intellettuale </a:t>
            </a:r>
            <a:r>
              <a:rPr sz="1200" dirty="0">
                <a:latin typeface="Times New Roman"/>
                <a:cs typeface="Times New Roman"/>
              </a:rPr>
              <a:t>e spirituale </a:t>
            </a:r>
            <a:r>
              <a:rPr sz="1200" spc="-5" dirty="0">
                <a:latin typeface="Times New Roman"/>
                <a:cs typeface="Times New Roman"/>
              </a:rPr>
              <a:t>arriva sempre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Paradisiaco.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normali costui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appare nella </a:t>
            </a:r>
            <a:r>
              <a:rPr sz="1200" dirty="0">
                <a:latin typeface="Times New Roman"/>
                <a:cs typeface="Times New Roman"/>
              </a:rPr>
              <a:t>carne finché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elevate 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alti </a:t>
            </a:r>
            <a:r>
              <a:rPr sz="1200" dirty="0">
                <a:latin typeface="Times New Roman"/>
                <a:cs typeface="Times New Roman"/>
              </a:rPr>
              <a:t>livelli  di sviluppo intellettuale e di </a:t>
            </a:r>
            <a:r>
              <a:rPr sz="1200" spc="-5" dirty="0">
                <a:latin typeface="Times New Roman"/>
                <a:cs typeface="Times New Roman"/>
              </a:rPr>
              <a:t>realizzazione etica. Ma su Urantia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che era il vostro </a:t>
            </a:r>
            <a:r>
              <a:rPr sz="1200" spc="-5" dirty="0">
                <a:latin typeface="Times New Roman"/>
                <a:cs typeface="Times New Roman"/>
              </a:rPr>
              <a:t>stesso Figlio Creatore,  apparve alla fine </a:t>
            </a:r>
            <a:r>
              <a:rPr sz="1200" dirty="0">
                <a:latin typeface="Times New Roman"/>
                <a:cs typeface="Times New Roman"/>
              </a:rPr>
              <a:t>della dispensazione </a:t>
            </a:r>
            <a:r>
              <a:rPr sz="1200" spc="-5" dirty="0">
                <a:latin typeface="Times New Roman"/>
                <a:cs typeface="Times New Roman"/>
              </a:rPr>
              <a:t>adamica,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usuale </a:t>
            </a:r>
            <a:r>
              <a:rPr sz="1200" spc="-5" dirty="0">
                <a:latin typeface="Times New Roman"/>
                <a:cs typeface="Times New Roman"/>
              </a:rPr>
              <a:t>degli eventi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non sia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(595.7) 52:5.2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mondi sono </a:t>
            </a:r>
            <a:r>
              <a:rPr sz="1200" dirty="0">
                <a:latin typeface="Times New Roman"/>
                <a:cs typeface="Times New Roman"/>
              </a:rPr>
              <a:t>divenuti </a:t>
            </a:r>
            <a:r>
              <a:rPr sz="1200" spc="-5" dirty="0">
                <a:latin typeface="Times New Roman"/>
                <a:cs typeface="Times New Roman"/>
              </a:rPr>
              <a:t>maturi per </a:t>
            </a:r>
            <a:r>
              <a:rPr sz="1200" dirty="0">
                <a:latin typeface="Times New Roman"/>
                <a:cs typeface="Times New Roman"/>
              </a:rPr>
              <a:t>la spiritualizzazione, </a:t>
            </a:r>
            <a:r>
              <a:rPr sz="1200" spc="-5" dirty="0">
                <a:latin typeface="Times New Roman"/>
                <a:cs typeface="Times New Roman"/>
              </a:rPr>
              <a:t>arriva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Questi Figli appartengono  sempre all’ordine Magistrale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Avonal, </a:t>
            </a:r>
            <a:r>
              <a:rPr sz="1200" dirty="0">
                <a:latin typeface="Times New Roman"/>
                <a:cs typeface="Times New Roman"/>
              </a:rPr>
              <a:t>salvo nel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volta in </a:t>
            </a:r>
            <a:r>
              <a:rPr sz="1200" spc="-5" dirty="0">
                <a:latin typeface="Times New Roman"/>
                <a:cs typeface="Times New Roman"/>
              </a:rPr>
              <a:t>ciascun Universo </a:t>
            </a:r>
            <a:r>
              <a:rPr sz="1200" dirty="0">
                <a:latin typeface="Times New Roman"/>
                <a:cs typeface="Times New Roman"/>
              </a:rPr>
              <a:t>locale,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si appresta  al suo conferimento </a:t>
            </a:r>
            <a:r>
              <a:rPr sz="1200" dirty="0">
                <a:latin typeface="Times New Roman"/>
                <a:cs typeface="Times New Roman"/>
              </a:rPr>
              <a:t>terminale </a:t>
            </a:r>
            <a:r>
              <a:rPr sz="1200" spc="-5" dirty="0">
                <a:latin typeface="Times New Roman"/>
                <a:cs typeface="Times New Roman"/>
              </a:rPr>
              <a:t>su qualche </a:t>
            </a:r>
            <a:r>
              <a:rPr sz="1200" dirty="0">
                <a:latin typeface="Times New Roman"/>
                <a:cs typeface="Times New Roman"/>
              </a:rPr>
              <a:t>mondo evoluzionario, come avvenne </a:t>
            </a:r>
            <a:r>
              <a:rPr sz="1200" spc="-5" dirty="0">
                <a:latin typeface="Times New Roman"/>
                <a:cs typeface="Times New Roman"/>
              </a:rPr>
              <a:t>quando 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apparve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per  conferire se stesso alle </a:t>
            </a:r>
            <a:r>
              <a:rPr sz="1200" dirty="0">
                <a:latin typeface="Times New Roman"/>
                <a:cs typeface="Times New Roman"/>
              </a:rPr>
              <a:t>vostre razze mortali. Solo un mondo </a:t>
            </a:r>
            <a:r>
              <a:rPr sz="1200" spc="-5" dirty="0">
                <a:latin typeface="Times New Roman"/>
                <a:cs typeface="Times New Roman"/>
              </a:rPr>
              <a:t>su quasi dieci </a:t>
            </a:r>
            <a:r>
              <a:rPr sz="1200" dirty="0">
                <a:latin typeface="Times New Roman"/>
                <a:cs typeface="Times New Roman"/>
              </a:rPr>
              <a:t>milioni può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un tale dono; tutti </a:t>
            </a:r>
            <a:r>
              <a:rPr sz="1200" spc="-5" dirty="0">
                <a:latin typeface="Times New Roman"/>
                <a:cs typeface="Times New Roman"/>
              </a:rPr>
              <a:t>gli altri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progrediscono spiritualmente grazie al </a:t>
            </a:r>
            <a:r>
              <a:rPr sz="1200" dirty="0">
                <a:latin typeface="Times New Roman"/>
                <a:cs typeface="Times New Roman"/>
              </a:rPr>
              <a:t>conferimento di un </a:t>
            </a:r>
            <a:r>
              <a:rPr sz="1200" spc="-5" dirty="0">
                <a:latin typeface="Times New Roman"/>
                <a:cs typeface="Times New Roman"/>
              </a:rPr>
              <a:t>Figlio Paradisiaco dell’ordine degli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Avonal.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66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(596.1) 52:5.3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arriva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di </a:t>
            </a:r>
            <a:r>
              <a:rPr sz="1200" spc="-5" dirty="0">
                <a:latin typeface="Times New Roman"/>
                <a:cs typeface="Times New Roman"/>
              </a:rPr>
              <a:t>elevata cultura educativa ed </a:t>
            </a:r>
            <a:r>
              <a:rPr sz="1200" dirty="0">
                <a:latin typeface="Times New Roman"/>
                <a:cs typeface="Times New Roman"/>
              </a:rPr>
              <a:t>incontra una razza spiritualmente </a:t>
            </a:r>
            <a:r>
              <a:rPr sz="1200" spc="-5" dirty="0">
                <a:latin typeface="Times New Roman"/>
                <a:cs typeface="Times New Roman"/>
              </a:rPr>
              <a:t>preparata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pronta ad assimilare insegnamenti avanzati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apprezzare 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tutto il mondo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un’era  </a:t>
            </a:r>
            <a:r>
              <a:rPr sz="1200" spc="-5" dirty="0">
                <a:latin typeface="Times New Roman"/>
                <a:cs typeface="Times New Roman"/>
              </a:rPr>
              <a:t>caratterizzata dalla ricerca </a:t>
            </a:r>
            <a:r>
              <a:rPr sz="1200" dirty="0">
                <a:latin typeface="Times New Roman"/>
                <a:cs typeface="Times New Roman"/>
              </a:rPr>
              <a:t>di cultura morale e di verità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passione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dispensazione è la penetrazione  </a:t>
            </a:r>
            <a:r>
              <a:rPr sz="1200" spc="-5" dirty="0">
                <a:latin typeface="Times New Roman"/>
                <a:cs typeface="Times New Roman"/>
              </a:rPr>
              <a:t>della realtà cosmica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comunione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rivelazioni della verità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estese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ad includere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Superuniverso. Sistemi interamente </a:t>
            </a:r>
            <a:r>
              <a:rPr sz="1200" dirty="0">
                <a:latin typeface="Times New Roman"/>
                <a:cs typeface="Times New Roman"/>
              </a:rPr>
              <a:t>nuovi di educazione e di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vengono a </a:t>
            </a:r>
            <a:r>
              <a:rPr sz="1200" spc="-5" dirty="0">
                <a:latin typeface="Times New Roman"/>
                <a:cs typeface="Times New Roman"/>
              </a:rPr>
              <a:t>soppiantare </a:t>
            </a:r>
            <a:r>
              <a:rPr sz="1200" dirty="0">
                <a:latin typeface="Times New Roman"/>
                <a:cs typeface="Times New Roman"/>
              </a:rPr>
              <a:t>i rozzi </a:t>
            </a:r>
            <a:r>
              <a:rPr sz="1200" spc="-5" dirty="0">
                <a:latin typeface="Times New Roman"/>
                <a:cs typeface="Times New Roman"/>
              </a:rPr>
              <a:t>regimi </a:t>
            </a:r>
            <a:r>
              <a:rPr sz="1200" dirty="0">
                <a:latin typeface="Times New Roman"/>
                <a:cs typeface="Times New Roman"/>
              </a:rPr>
              <a:t>dei tempi antichi.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di vivere prende un nuovo </a:t>
            </a:r>
            <a:r>
              <a:rPr sz="1200" spc="-5" dirty="0">
                <a:latin typeface="Times New Roman"/>
                <a:cs typeface="Times New Roman"/>
              </a:rPr>
              <a:t>colore </a:t>
            </a:r>
            <a:r>
              <a:rPr sz="1200" dirty="0">
                <a:latin typeface="Times New Roman"/>
                <a:cs typeface="Times New Roman"/>
              </a:rPr>
              <a:t>e le reazioni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sono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in tono e timbro </a:t>
            </a:r>
            <a:r>
              <a:rPr sz="1200" spc="-5" dirty="0">
                <a:latin typeface="Times New Roman"/>
                <a:cs typeface="Times New Roman"/>
              </a:rPr>
              <a:t>ad altezze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52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(596.2) 52:5.4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vive e muore per </a:t>
            </a:r>
            <a:r>
              <a:rPr sz="1200" spc="-5" dirty="0">
                <a:latin typeface="Times New Roman"/>
                <a:cs typeface="Times New Roman"/>
              </a:rPr>
              <a:t>l’elevazione spirituale delle </a:t>
            </a:r>
            <a:r>
              <a:rPr sz="1200" dirty="0">
                <a:latin typeface="Times New Roman"/>
                <a:cs typeface="Times New Roman"/>
              </a:rPr>
              <a:t>razze mortali di un mondo. </a:t>
            </a:r>
            <a:r>
              <a:rPr sz="1200" spc="-5" dirty="0">
                <a:latin typeface="Times New Roman"/>
                <a:cs typeface="Times New Roman"/>
              </a:rPr>
              <a:t>Egli stabilisce </a:t>
            </a:r>
            <a:r>
              <a:rPr sz="1200" spc="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“nuova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vivente”.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sua vita è </a:t>
            </a:r>
            <a:r>
              <a:rPr sz="1200" spc="-5" dirty="0">
                <a:latin typeface="Times New Roman"/>
                <a:cs typeface="Times New Roman"/>
              </a:rPr>
              <a:t>un’incarnazione della verità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nella carne mortale,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stessa verità </a:t>
            </a:r>
            <a:r>
              <a:rPr sz="1200" dirty="0">
                <a:latin typeface="Times New Roman"/>
                <a:cs typeface="Times New Roman"/>
              </a:rPr>
              <a:t>— lo Spirito  </a:t>
            </a:r>
            <a:r>
              <a:rPr sz="1200" spc="-5" dirty="0">
                <a:latin typeface="Times New Roman"/>
                <a:cs typeface="Times New Roman"/>
              </a:rPr>
              <a:t>della Verità medesimo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nella cui </a:t>
            </a:r>
            <a:r>
              <a:rPr sz="1200" dirty="0">
                <a:latin typeface="Times New Roman"/>
                <a:cs typeface="Times New Roman"/>
              </a:rPr>
              <a:t>conoscenza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saranno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319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(596.3) 52:5.5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Urantia l’istituzione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“nuova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vivente”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una questione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fatto quanto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verità. L’isolamento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 nella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aveva </a:t>
            </a:r>
            <a:r>
              <a:rPr sz="1200" dirty="0">
                <a:latin typeface="Times New Roman"/>
                <a:cs typeface="Times New Roman"/>
              </a:rPr>
              <a:t>sospeso il </a:t>
            </a:r>
            <a:r>
              <a:rPr sz="1200" spc="-5" dirty="0">
                <a:latin typeface="Times New Roman"/>
                <a:cs typeface="Times New Roman"/>
              </a:rPr>
              <a:t>procedimento </a:t>
            </a:r>
            <a:r>
              <a:rPr sz="1200" dirty="0">
                <a:latin typeface="Times New Roman"/>
                <a:cs typeface="Times New Roman"/>
              </a:rPr>
              <a:t>con il quale i </a:t>
            </a:r>
            <a:r>
              <a:rPr sz="1200" spc="-5" dirty="0">
                <a:latin typeface="Times New Roman"/>
                <a:cs typeface="Times New Roman"/>
              </a:rPr>
              <a:t>mortali possono passare alla </a:t>
            </a:r>
            <a:r>
              <a:rPr sz="1200" dirty="0">
                <a:latin typeface="Times New Roman"/>
                <a:cs typeface="Times New Roman"/>
              </a:rPr>
              <a:t>loro morte direttamente sulle  rive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Micael venisse su Urantia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anime dormivano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risurrezioni</a:t>
            </a:r>
            <a:endParaRPr sz="1200">
              <a:latin typeface="Times New Roman"/>
              <a:cs typeface="Times New Roman"/>
            </a:endParaRPr>
          </a:p>
          <a:p>
            <a:pPr marL="76200" marR="29146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dispensazionali o a </a:t>
            </a:r>
            <a:r>
              <a:rPr sz="1200" spc="-5" dirty="0">
                <a:latin typeface="Times New Roman"/>
                <a:cs typeface="Times New Roman"/>
              </a:rPr>
              <a:t>quelle millenarie speciali. Allo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Mosè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permesso </a:t>
            </a:r>
            <a:r>
              <a:rPr sz="1200" spc="-5" dirty="0">
                <a:latin typeface="Times New Roman"/>
                <a:cs typeface="Times New Roman"/>
              </a:rPr>
              <a:t>andare dall’altra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fino all’occasione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risurrezione speciale, </a:t>
            </a:r>
            <a:r>
              <a:rPr sz="1200" dirty="0">
                <a:latin typeface="Times New Roman"/>
                <a:cs typeface="Times New Roman"/>
              </a:rPr>
              <a:t>in quanto il Principe </a:t>
            </a:r>
            <a:r>
              <a:rPr sz="1200" spc="-5" dirty="0">
                <a:latin typeface="Times New Roman"/>
                <a:cs typeface="Times New Roman"/>
              </a:rPr>
              <a:t>Planetario decaduto, Caligastia, contestava </a:t>
            </a:r>
            <a:r>
              <a:rPr sz="1200" dirty="0">
                <a:latin typeface="Times New Roman"/>
                <a:cs typeface="Times New Roman"/>
              </a:rPr>
              <a:t>una tale liberazione. </a:t>
            </a:r>
            <a:r>
              <a:rPr sz="1200" spc="-5" dirty="0">
                <a:latin typeface="Times New Roman"/>
                <a:cs typeface="Times New Roman"/>
              </a:rPr>
              <a:t>Ma dal </a:t>
            </a:r>
            <a:r>
              <a:rPr sz="1200" dirty="0">
                <a:latin typeface="Times New Roman"/>
                <a:cs typeface="Times New Roman"/>
              </a:rPr>
              <a:t>giorno </a:t>
            </a:r>
            <a:r>
              <a:rPr sz="1200" spc="-5" dirty="0">
                <a:latin typeface="Times New Roman"/>
                <a:cs typeface="Times New Roman"/>
              </a:rPr>
              <a:t>di  Pentecoste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possono di nuovo </a:t>
            </a:r>
            <a:r>
              <a:rPr sz="1200" spc="-5" dirty="0">
                <a:latin typeface="Times New Roman"/>
                <a:cs typeface="Times New Roman"/>
              </a:rPr>
              <a:t>procedere direttamente </a:t>
            </a:r>
            <a:r>
              <a:rPr sz="1200" dirty="0">
                <a:latin typeface="Times New Roman"/>
                <a:cs typeface="Times New Roman"/>
              </a:rPr>
              <a:t>per le sfere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8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(596.4) 52:5.6 </a:t>
            </a:r>
            <a:r>
              <a:rPr sz="1200" spc="-5" dirty="0">
                <a:latin typeface="Times New Roman"/>
                <a:cs typeface="Times New Roman"/>
              </a:rPr>
              <a:t>Un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seguito alla risurrezione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giorno dopo aver </a:t>
            </a:r>
            <a:r>
              <a:rPr sz="1200" dirty="0">
                <a:latin typeface="Times New Roman"/>
                <a:cs typeface="Times New Roman"/>
              </a:rPr>
              <a:t>abbandonato la </a:t>
            </a:r>
            <a:r>
              <a:rPr sz="1200" spc="-5" dirty="0">
                <a:latin typeface="Times New Roman"/>
                <a:cs typeface="Times New Roman"/>
              </a:rPr>
              <a:t>sua vita incarnata,  ascende alla destra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riceve l’assicurazione dell’accettazione della sua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e ritorna </a:t>
            </a:r>
            <a:r>
              <a:rPr sz="1200" spc="-5" dirty="0">
                <a:latin typeface="Times New Roman"/>
                <a:cs typeface="Times New Roman"/>
              </a:rPr>
              <a:t>dal  Figlio </a:t>
            </a:r>
            <a:r>
              <a:rPr sz="1200" dirty="0">
                <a:latin typeface="Times New Roman"/>
                <a:cs typeface="Times New Roman"/>
              </a:rPr>
              <a:t>Creatore nella capitale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locale. </a:t>
            </a:r>
            <a:r>
              <a:rPr sz="1200" spc="-10" dirty="0">
                <a:latin typeface="Times New Roman"/>
                <a:cs typeface="Times New Roman"/>
              </a:rPr>
              <a:t>Indi </a:t>
            </a:r>
            <a:r>
              <a:rPr sz="1200" spc="-5" dirty="0">
                <a:latin typeface="Times New Roman"/>
                <a:cs typeface="Times New Roman"/>
              </a:rPr>
              <a:t>l’Avonal </a:t>
            </a:r>
            <a:r>
              <a:rPr sz="1200" dirty="0">
                <a:latin typeface="Times New Roman"/>
                <a:cs typeface="Times New Roman"/>
              </a:rPr>
              <a:t>di conferimento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Micael Creatore inviano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congiunto,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Verità, </a:t>
            </a:r>
            <a:r>
              <a:rPr sz="1200" dirty="0">
                <a:latin typeface="Times New Roman"/>
                <a:cs typeface="Times New Roman"/>
              </a:rPr>
              <a:t>nel mondo di </a:t>
            </a:r>
            <a:r>
              <a:rPr sz="1200" spc="-5" dirty="0">
                <a:latin typeface="Times New Roman"/>
                <a:cs typeface="Times New Roman"/>
              </a:rPr>
              <a:t>conferimento. 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circostanza </a:t>
            </a:r>
            <a:r>
              <a:rPr sz="1200" dirty="0">
                <a:latin typeface="Times New Roman"/>
                <a:cs typeface="Times New Roman"/>
              </a:rPr>
              <a:t>in cui lo “spirito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trionfante è </a:t>
            </a:r>
            <a:r>
              <a:rPr sz="1200" spc="-5" dirty="0">
                <a:latin typeface="Times New Roman"/>
                <a:cs typeface="Times New Roman"/>
              </a:rPr>
              <a:t>sparso  su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carne”. Anche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partecipa al </a:t>
            </a:r>
            <a:r>
              <a:rPr sz="1200" dirty="0">
                <a:latin typeface="Times New Roman"/>
                <a:cs typeface="Times New Roman"/>
              </a:rPr>
              <a:t>conferimento dello Spirito </a:t>
            </a:r>
            <a:r>
              <a:rPr sz="1200" spc="-5" dirty="0">
                <a:latin typeface="Times New Roman"/>
                <a:cs typeface="Times New Roman"/>
              </a:rPr>
              <a:t>della Verità, ed </a:t>
            </a:r>
            <a:r>
              <a:rPr sz="1200" dirty="0">
                <a:latin typeface="Times New Roman"/>
                <a:cs typeface="Times New Roman"/>
              </a:rPr>
              <a:t>in concomitanza </a:t>
            </a:r>
            <a:r>
              <a:rPr sz="1200" spc="-5" dirty="0">
                <a:latin typeface="Times New Roman"/>
                <a:cs typeface="Times New Roman"/>
              </a:rPr>
              <a:t>con  ciò viene emanato l’editto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Da allora </a:t>
            </a:r>
            <a:r>
              <a:rPr sz="1200" dirty="0">
                <a:latin typeface="Times New Roman"/>
                <a:cs typeface="Times New Roman"/>
              </a:rPr>
              <a:t>in poi tutte le </a:t>
            </a:r>
            <a:r>
              <a:rPr sz="1200" spc="-5" dirty="0">
                <a:latin typeface="Times New Roman"/>
                <a:cs typeface="Times New Roman"/>
              </a:rPr>
              <a:t>creature mentalmente </a:t>
            </a:r>
            <a:r>
              <a:rPr sz="1200" spc="5" dirty="0">
                <a:latin typeface="Times New Roman"/>
                <a:cs typeface="Times New Roman"/>
              </a:rPr>
              <a:t>normali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17462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dotate di volontà di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riceveranno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non appena </a:t>
            </a:r>
            <a:r>
              <a:rPr sz="1200" spc="-5" dirty="0">
                <a:latin typeface="Times New Roman"/>
                <a:cs typeface="Times New Roman"/>
              </a:rPr>
              <a:t>raggiungeranno l’età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responsabilità morale, della  scelta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49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(596.5) 52:5.7 </a:t>
            </a:r>
            <a:r>
              <a:rPr sz="1200" dirty="0">
                <a:latin typeface="Times New Roman"/>
                <a:cs typeface="Times New Roman"/>
              </a:rPr>
              <a:t>Se un tale </a:t>
            </a:r>
            <a:r>
              <a:rPr sz="1200" spc="-5" dirty="0">
                <a:latin typeface="Times New Roman"/>
                <a:cs typeface="Times New Roman"/>
              </a:rPr>
              <a:t>Avonal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ritornasse su </a:t>
            </a:r>
            <a:r>
              <a:rPr sz="1200" dirty="0">
                <a:latin typeface="Times New Roman"/>
                <a:cs typeface="Times New Roman"/>
              </a:rPr>
              <a:t>un mondo dopo la </a:t>
            </a:r>
            <a:r>
              <a:rPr sz="1200" spc="-5" dirty="0">
                <a:latin typeface="Times New Roman"/>
                <a:cs typeface="Times New Roman"/>
              </a:rPr>
              <a:t>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s’incarnerebbe,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verrebbe “in gloria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schiere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serafiche”.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41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(596.6) 52:5.8 </a:t>
            </a: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porteriore </a:t>
            </a:r>
            <a:r>
              <a:rPr sz="1200" spc="-5" dirty="0">
                <a:latin typeface="Times New Roman"/>
                <a:cs typeface="Times New Roman"/>
              </a:rPr>
              <a:t>al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durare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diecimila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centomila anni. Non </a:t>
            </a:r>
            <a:r>
              <a:rPr sz="1200" dirty="0">
                <a:latin typeface="Times New Roman"/>
                <a:cs typeface="Times New Roman"/>
              </a:rPr>
              <a:t>c’è un tempo </a:t>
            </a:r>
            <a:r>
              <a:rPr sz="1200" spc="-5" dirty="0">
                <a:latin typeface="Times New Roman"/>
                <a:cs typeface="Times New Roman"/>
              </a:rPr>
              <a:t>discrezionale  assegnato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ere </a:t>
            </a:r>
            <a:r>
              <a:rPr sz="1200" dirty="0">
                <a:latin typeface="Times New Roman"/>
                <a:cs typeface="Times New Roman"/>
              </a:rPr>
              <a:t>dispensazionali.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un’epoca di grande </a:t>
            </a:r>
            <a:r>
              <a:rPr sz="1200" spc="-5" dirty="0">
                <a:latin typeface="Times New Roman"/>
                <a:cs typeface="Times New Roman"/>
              </a:rPr>
              <a:t>progresso etico </a:t>
            </a:r>
            <a:r>
              <a:rPr sz="1200" dirty="0">
                <a:latin typeface="Times New Roman"/>
                <a:cs typeface="Times New Roman"/>
              </a:rPr>
              <a:t>e spirituale. </a:t>
            </a:r>
            <a:r>
              <a:rPr sz="1200" spc="-5" dirty="0">
                <a:latin typeface="Times New Roman"/>
                <a:cs typeface="Times New Roman"/>
              </a:rPr>
              <a:t>Sotto l’influenza  spirituale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carattere </a:t>
            </a:r>
            <a:r>
              <a:rPr sz="1200" dirty="0">
                <a:latin typeface="Times New Roman"/>
                <a:cs typeface="Times New Roman"/>
              </a:rPr>
              <a:t>umano subisce </a:t>
            </a:r>
            <a:r>
              <a:rPr sz="1200" spc="-5" dirty="0">
                <a:latin typeface="Times New Roman"/>
                <a:cs typeface="Times New Roman"/>
              </a:rPr>
              <a:t>enormi trasformazioni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compie </a:t>
            </a:r>
            <a:r>
              <a:rPr sz="1200" dirty="0">
                <a:latin typeface="Times New Roman"/>
                <a:cs typeface="Times New Roman"/>
              </a:rPr>
              <a:t>uno sviluppo </a:t>
            </a:r>
            <a:r>
              <a:rPr sz="1200" spc="-5" dirty="0">
                <a:latin typeface="Times New Roman"/>
                <a:cs typeface="Times New Roman"/>
              </a:rPr>
              <a:t>fenomenale. Diventa </a:t>
            </a:r>
            <a:r>
              <a:rPr sz="1200" dirty="0">
                <a:latin typeface="Times New Roman"/>
                <a:cs typeface="Times New Roman"/>
              </a:rPr>
              <a:t>possibile 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attuazione </a:t>
            </a:r>
            <a:r>
              <a:rPr sz="1200" spc="-5" dirty="0">
                <a:latin typeface="Times New Roman"/>
                <a:cs typeface="Times New Roman"/>
              </a:rPr>
              <a:t>pratica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d’oro. Gli insegnamenti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sono realmente applicabili </a:t>
            </a:r>
            <a:r>
              <a:rPr sz="1200" dirty="0">
                <a:latin typeface="Times New Roman"/>
                <a:cs typeface="Times New Roman"/>
              </a:rPr>
              <a:t>ad un mondo di mortali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769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990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la preparazione </a:t>
            </a:r>
            <a:r>
              <a:rPr sz="1200" spc="-5" dirty="0">
                <a:latin typeface="Times New Roman"/>
                <a:cs typeface="Times New Roman"/>
              </a:rPr>
              <a:t>preliminare dei Figli precedenti al conferimento,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loro dispensazioni che nobilitano </a:t>
            </a:r>
            <a:r>
              <a:rPr sz="1200" dirty="0">
                <a:latin typeface="Times New Roman"/>
                <a:cs typeface="Times New Roman"/>
              </a:rPr>
              <a:t>il carattere </a:t>
            </a:r>
            <a:r>
              <a:rPr sz="1200" spc="-5" dirty="0">
                <a:latin typeface="Times New Roman"/>
                <a:cs typeface="Times New Roman"/>
              </a:rPr>
              <a:t>ed  accrescono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cultura.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(596.7) 52:5.9 </a:t>
            </a:r>
            <a:r>
              <a:rPr sz="1200" spc="-5" dirty="0">
                <a:latin typeface="Times New Roman"/>
                <a:cs typeface="Times New Roman"/>
              </a:rPr>
              <a:t>Durante quest’era </a:t>
            </a:r>
            <a:r>
              <a:rPr sz="1200" dirty="0">
                <a:latin typeface="Times New Roman"/>
                <a:cs typeface="Times New Roman"/>
              </a:rPr>
              <a:t>i problemi di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e di delinquenza sono virtualmente </a:t>
            </a:r>
            <a:r>
              <a:rPr sz="1200" spc="-5" dirty="0">
                <a:latin typeface="Times New Roman"/>
                <a:cs typeface="Times New Roman"/>
              </a:rPr>
              <a:t>risolti.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degenerazione è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stata  </a:t>
            </a:r>
            <a:r>
              <a:rPr sz="1200" spc="-5" dirty="0">
                <a:latin typeface="Times New Roman"/>
                <a:cs typeface="Times New Roman"/>
              </a:rPr>
              <a:t>largamente eliminata </a:t>
            </a:r>
            <a:r>
              <a:rPr sz="1200" dirty="0">
                <a:latin typeface="Times New Roman"/>
                <a:cs typeface="Times New Roman"/>
              </a:rPr>
              <a:t>mediante una </a:t>
            </a:r>
            <a:r>
              <a:rPr sz="1200" spc="-5" dirty="0">
                <a:latin typeface="Times New Roman"/>
                <a:cs typeface="Times New Roman"/>
              </a:rPr>
              <a:t>riproduzione selettiva.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malattia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praticamente </a:t>
            </a:r>
            <a:r>
              <a:rPr sz="1200" dirty="0">
                <a:latin typeface="Times New Roman"/>
                <a:cs typeface="Times New Roman"/>
              </a:rPr>
              <a:t>vinta dalle </a:t>
            </a:r>
            <a:r>
              <a:rPr sz="1200" spc="-5" dirty="0">
                <a:latin typeface="Times New Roman"/>
                <a:cs typeface="Times New Roman"/>
              </a:rPr>
              <a:t>alte qualità </a:t>
            </a:r>
            <a:r>
              <a:rPr sz="1200" dirty="0">
                <a:latin typeface="Times New Roman"/>
                <a:cs typeface="Times New Roman"/>
              </a:rPr>
              <a:t>di resistenza </a:t>
            </a:r>
            <a:r>
              <a:rPr sz="1200" spc="-5" dirty="0">
                <a:latin typeface="Times New Roman"/>
                <a:cs typeface="Times New Roman"/>
              </a:rPr>
              <a:t>delle  stirpi adamiche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dall’intelligente applicazione </a:t>
            </a:r>
            <a:r>
              <a:rPr sz="1200" dirty="0">
                <a:latin typeface="Times New Roman"/>
                <a:cs typeface="Times New Roman"/>
              </a:rPr>
              <a:t>diffusa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scoperte delle </a:t>
            </a:r>
            <a:r>
              <a:rPr sz="1200" spc="-5" dirty="0">
                <a:latin typeface="Times New Roman"/>
                <a:cs typeface="Times New Roman"/>
              </a:rPr>
              <a:t>scienze fisiche delle ere precedenti.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durata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media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durante questo periodo </a:t>
            </a:r>
            <a:r>
              <a:rPr sz="1200" dirty="0">
                <a:latin typeface="Times New Roman"/>
                <a:cs typeface="Times New Roman"/>
              </a:rPr>
              <a:t>si allunga </a:t>
            </a:r>
            <a:r>
              <a:rPr sz="1200" spc="-5" dirty="0">
                <a:latin typeface="Times New Roman"/>
                <a:cs typeface="Times New Roman"/>
              </a:rPr>
              <a:t>ben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l’equivalente </a:t>
            </a:r>
            <a:r>
              <a:rPr sz="1200" dirty="0">
                <a:latin typeface="Times New Roman"/>
                <a:cs typeface="Times New Roman"/>
              </a:rPr>
              <a:t>di trecento anni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(597.1) 52:5.10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c’è una </a:t>
            </a:r>
            <a:r>
              <a:rPr sz="1200" spc="-5" dirty="0">
                <a:latin typeface="Times New Roman"/>
                <a:cs typeface="Times New Roman"/>
              </a:rPr>
              <a:t>graduale </a:t>
            </a:r>
            <a:r>
              <a:rPr sz="1200" dirty="0">
                <a:latin typeface="Times New Roman"/>
                <a:cs typeface="Times New Roman"/>
              </a:rPr>
              <a:t>diminuzione </a:t>
            </a:r>
            <a:r>
              <a:rPr sz="1200" spc="-5" dirty="0">
                <a:latin typeface="Times New Roman"/>
                <a:cs typeface="Times New Roman"/>
              </a:rPr>
              <a:t>della supervisione governativa. </a:t>
            </a:r>
            <a:r>
              <a:rPr sz="1200" dirty="0">
                <a:latin typeface="Times New Roman"/>
                <a:cs typeface="Times New Roman"/>
              </a:rPr>
              <a:t>Comincia a funzionare un </a:t>
            </a:r>
            <a:r>
              <a:rPr sz="1200" spc="-5" dirty="0">
                <a:latin typeface="Times New Roman"/>
                <a:cs typeface="Times New Roman"/>
              </a:rPr>
              <a:t>vero  autogoverno; </a:t>
            </a:r>
            <a:r>
              <a:rPr sz="1200" dirty="0">
                <a:latin typeface="Times New Roman"/>
                <a:cs typeface="Times New Roman"/>
              </a:rPr>
              <a:t>sono sempre meno </a:t>
            </a:r>
            <a:r>
              <a:rPr sz="1200" spc="-5" dirty="0">
                <a:latin typeface="Times New Roman"/>
                <a:cs typeface="Times New Roman"/>
              </a:rPr>
              <a:t>necessarie </a:t>
            </a:r>
            <a:r>
              <a:rPr sz="1200" dirty="0">
                <a:latin typeface="Times New Roman"/>
                <a:cs typeface="Times New Roman"/>
              </a:rPr>
              <a:t>leggi </a:t>
            </a:r>
            <a:r>
              <a:rPr sz="1200" spc="-5" dirty="0">
                <a:latin typeface="Times New Roman"/>
                <a:cs typeface="Times New Roman"/>
              </a:rPr>
              <a:t>restrittive. </a:t>
            </a:r>
            <a:r>
              <a:rPr sz="1200" dirty="0">
                <a:latin typeface="Times New Roman"/>
                <a:cs typeface="Times New Roman"/>
              </a:rPr>
              <a:t>I dipartimenti </a:t>
            </a:r>
            <a:r>
              <a:rPr sz="1200" spc="-5" dirty="0">
                <a:latin typeface="Times New Roman"/>
                <a:cs typeface="Times New Roman"/>
              </a:rPr>
              <a:t>militari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resistenza </a:t>
            </a:r>
            <a:r>
              <a:rPr sz="1200" dirty="0">
                <a:latin typeface="Times New Roman"/>
                <a:cs typeface="Times New Roman"/>
              </a:rPr>
              <a:t>nazionale stanno scomparendo;  </a:t>
            </a:r>
            <a:r>
              <a:rPr sz="1200" spc="-5" dirty="0">
                <a:latin typeface="Times New Roman"/>
                <a:cs typeface="Times New Roman"/>
              </a:rPr>
              <a:t>sta realmente arrivando l’era dell’armonia </a:t>
            </a:r>
            <a:r>
              <a:rPr sz="1200" dirty="0">
                <a:latin typeface="Times New Roman"/>
                <a:cs typeface="Times New Roman"/>
              </a:rPr>
              <a:t>internazionale. </a:t>
            </a:r>
            <a:r>
              <a:rPr sz="1200" spc="-5" dirty="0">
                <a:latin typeface="Times New Roman"/>
                <a:cs typeface="Times New Roman"/>
              </a:rPr>
              <a:t>Vi sono </a:t>
            </a:r>
            <a:r>
              <a:rPr sz="1200" dirty="0">
                <a:latin typeface="Times New Roman"/>
                <a:cs typeface="Times New Roman"/>
              </a:rPr>
              <a:t>molte nazioni, </a:t>
            </a:r>
            <a:r>
              <a:rPr sz="1200" spc="-5" dirty="0">
                <a:latin typeface="Times New Roman"/>
                <a:cs typeface="Times New Roman"/>
              </a:rPr>
              <a:t>prevalentemente determinate dalla geografia delle  terre,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una razza, una </a:t>
            </a:r>
            <a:r>
              <a:rPr sz="1200" spc="-5" dirty="0">
                <a:latin typeface="Times New Roman"/>
                <a:cs typeface="Times New Roman"/>
              </a:rPr>
              <a:t>lingua ed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religione. 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mortali sono </a:t>
            </a:r>
            <a:r>
              <a:rPr sz="1200" spc="-5" dirty="0">
                <a:latin typeface="Times New Roman"/>
                <a:cs typeface="Times New Roman"/>
              </a:rPr>
              <a:t>quasi, </a:t>
            </a:r>
            <a:r>
              <a:rPr sz="1200" dirty="0">
                <a:latin typeface="Times New Roman"/>
                <a:cs typeface="Times New Roman"/>
              </a:rPr>
              <a:t>ma non del tutto, </a:t>
            </a:r>
            <a:r>
              <a:rPr sz="1200" spc="-5" dirty="0">
                <a:latin typeface="Times New Roman"/>
                <a:cs typeface="Times New Roman"/>
              </a:rPr>
              <a:t>utopistici. </a:t>
            </a:r>
            <a:r>
              <a:rPr sz="1200" spc="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veramente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gloriosa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era!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L’era di Urantia posteriore al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conferimento</a:t>
            </a:r>
            <a:endParaRPr sz="1600">
              <a:latin typeface="Times New Roman"/>
              <a:cs typeface="Times New Roman"/>
            </a:endParaRPr>
          </a:p>
          <a:p>
            <a:pPr marL="76200" marR="33464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(597.2) 52:6.1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Pace. Egli arriva 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“Pace in terra e buona volontà tra </a:t>
            </a:r>
            <a:r>
              <a:rPr sz="1200" spc="-5" dirty="0">
                <a:latin typeface="Times New Roman"/>
                <a:cs typeface="Times New Roman"/>
              </a:rPr>
              <a:t>gli  </a:t>
            </a:r>
            <a:r>
              <a:rPr sz="1200" dirty="0">
                <a:latin typeface="Times New Roman"/>
                <a:cs typeface="Times New Roman"/>
              </a:rPr>
              <a:t>uomini”.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questa è una dispensazione di </a:t>
            </a:r>
            <a:r>
              <a:rPr sz="1200" spc="-5" dirty="0">
                <a:latin typeface="Times New Roman"/>
                <a:cs typeface="Times New Roman"/>
              </a:rPr>
              <a:t>pace generale; </a:t>
            </a:r>
            <a:r>
              <a:rPr sz="1200" dirty="0">
                <a:latin typeface="Times New Roman"/>
                <a:cs typeface="Times New Roman"/>
              </a:rPr>
              <a:t>le nazioni non </a:t>
            </a:r>
            <a:r>
              <a:rPr sz="1200" spc="-5" dirty="0">
                <a:latin typeface="Times New Roman"/>
                <a:cs typeface="Times New Roman"/>
              </a:rPr>
              <a:t>imparano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guerra. Ma </a:t>
            </a:r>
            <a:r>
              <a:rPr sz="1200" dirty="0">
                <a:latin typeface="Times New Roman"/>
                <a:cs typeface="Times New Roman"/>
              </a:rPr>
              <a:t>tali  influenze </a:t>
            </a:r>
            <a:r>
              <a:rPr sz="1200" spc="-5" dirty="0">
                <a:latin typeface="Times New Roman"/>
                <a:cs typeface="Times New Roman"/>
              </a:rPr>
              <a:t>benefiche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accompagnato </a:t>
            </a:r>
            <a:r>
              <a:rPr sz="1200" dirty="0">
                <a:latin typeface="Times New Roman"/>
                <a:cs typeface="Times New Roman"/>
              </a:rPr>
              <a:t>la venuta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dirty="0">
                <a:latin typeface="Times New Roman"/>
                <a:cs typeface="Times New Roman"/>
              </a:rPr>
              <a:t>Urantia non </a:t>
            </a:r>
            <a:r>
              <a:rPr sz="1200" spc="-5" dirty="0">
                <a:latin typeface="Times New Roman"/>
                <a:cs typeface="Times New Roman"/>
              </a:rPr>
              <a:t>sta  procedendo </a:t>
            </a:r>
            <a:r>
              <a:rPr sz="1200" dirty="0">
                <a:latin typeface="Times New Roman"/>
                <a:cs typeface="Times New Roman"/>
              </a:rPr>
              <a:t>secondo l’ordine </a:t>
            </a:r>
            <a:r>
              <a:rPr sz="1200" spc="-5" dirty="0">
                <a:latin typeface="Times New Roman"/>
                <a:cs typeface="Times New Roman"/>
              </a:rPr>
              <a:t>normale.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mondo ha </a:t>
            </a:r>
            <a:r>
              <a:rPr sz="1200" spc="-5" dirty="0">
                <a:latin typeface="Times New Roman"/>
                <a:cs typeface="Times New Roman"/>
              </a:rPr>
              <a:t>perso </a:t>
            </a:r>
            <a:r>
              <a:rPr sz="1200" dirty="0">
                <a:latin typeface="Times New Roman"/>
                <a:cs typeface="Times New Roman"/>
              </a:rPr>
              <a:t>il passo del </a:t>
            </a:r>
            <a:r>
              <a:rPr sz="1200" spc="-5" dirty="0">
                <a:latin typeface="Times New Roman"/>
                <a:cs typeface="Times New Roman"/>
              </a:rPr>
              <a:t>procedere planetario.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Maestro, </a:t>
            </a:r>
            <a:r>
              <a:rPr sz="1200" dirty="0">
                <a:latin typeface="Times New Roman"/>
                <a:cs typeface="Times New Roman"/>
              </a:rPr>
              <a:t>mentre era  </a:t>
            </a:r>
            <a:r>
              <a:rPr sz="1200" spc="-5" dirty="0">
                <a:latin typeface="Times New Roman"/>
                <a:cs typeface="Times New Roman"/>
              </a:rPr>
              <a:t>sulla terra, </a:t>
            </a:r>
            <a:r>
              <a:rPr sz="1200" dirty="0">
                <a:latin typeface="Times New Roman"/>
                <a:cs typeface="Times New Roman"/>
              </a:rPr>
              <a:t>avvertì i </a:t>
            </a:r>
            <a:r>
              <a:rPr sz="1200" spc="-5" dirty="0">
                <a:latin typeface="Times New Roman"/>
                <a:cs typeface="Times New Roman"/>
              </a:rPr>
              <a:t>suoi discepoli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venuta non </a:t>
            </a:r>
            <a:r>
              <a:rPr sz="1200" spc="-5" dirty="0">
                <a:latin typeface="Times New Roman"/>
                <a:cs typeface="Times New Roman"/>
              </a:rPr>
              <a:t>avrebbe portato </a:t>
            </a:r>
            <a:r>
              <a:rPr sz="1200" dirty="0">
                <a:latin typeface="Times New Roman"/>
                <a:cs typeface="Times New Roman"/>
              </a:rPr>
              <a:t>l’usuale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pace </a:t>
            </a:r>
            <a:r>
              <a:rPr sz="1200" spc="-5" dirty="0">
                <a:latin typeface="Times New Roman"/>
                <a:cs typeface="Times New Roman"/>
              </a:rPr>
              <a:t>su Urantia. Egli </a:t>
            </a:r>
            <a:r>
              <a:rPr sz="1200" dirty="0">
                <a:latin typeface="Times New Roman"/>
                <a:cs typeface="Times New Roman"/>
              </a:rPr>
              <a:t>disse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chiaramente che ci sarebbero stati “guerre </a:t>
            </a:r>
            <a:r>
              <a:rPr sz="1200" dirty="0">
                <a:latin typeface="Times New Roman"/>
                <a:cs typeface="Times New Roman"/>
              </a:rPr>
              <a:t>e rumori di </a:t>
            </a:r>
            <a:r>
              <a:rPr sz="1200" spc="-5" dirty="0">
                <a:latin typeface="Times New Roman"/>
                <a:cs typeface="Times New Roman"/>
              </a:rPr>
              <a:t>guerre”,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si sarebbe sollevata </a:t>
            </a:r>
            <a:r>
              <a:rPr sz="1200" dirty="0">
                <a:latin typeface="Times New Roman"/>
                <a:cs typeface="Times New Roman"/>
              </a:rPr>
              <a:t>nazione contro </a:t>
            </a:r>
            <a:r>
              <a:rPr sz="1200" spc="-5" dirty="0">
                <a:latin typeface="Times New Roman"/>
                <a:cs typeface="Times New Roman"/>
              </a:rPr>
              <a:t>nazione. </a:t>
            </a:r>
            <a:r>
              <a:rPr sz="1200" spc="-15" dirty="0">
                <a:latin typeface="Times New Roman"/>
                <a:cs typeface="Times New Roman"/>
              </a:rPr>
              <a:t>In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un’altra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circostanza disse: “Non crediate </a:t>
            </a:r>
            <a:r>
              <a:rPr sz="1200" dirty="0">
                <a:latin typeface="Times New Roman"/>
                <a:cs typeface="Times New Roman"/>
              </a:rPr>
              <a:t>che io </a:t>
            </a:r>
            <a:r>
              <a:rPr sz="1200" spc="-5" dirty="0">
                <a:latin typeface="Times New Roman"/>
                <a:cs typeface="Times New Roman"/>
              </a:rPr>
              <a:t>sia venuto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pace sulla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292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(597.3) 52:6.2 </a:t>
            </a:r>
            <a:r>
              <a:rPr sz="1200" spc="-5" dirty="0">
                <a:latin typeface="Times New Roman"/>
                <a:cs typeface="Times New Roman"/>
              </a:rPr>
              <a:t>Anche sui mondi evoluzionari normali la realizzazione della fratellanza mondiale dell’uomo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risultato facile. </a:t>
            </a:r>
            <a:r>
              <a:rPr sz="1200" dirty="0">
                <a:latin typeface="Times New Roman"/>
                <a:cs typeface="Times New Roman"/>
              </a:rPr>
              <a:t>Su  un </a:t>
            </a:r>
            <a:r>
              <a:rPr sz="1200" spc="-5" dirty="0">
                <a:latin typeface="Times New Roman"/>
                <a:cs typeface="Times New Roman"/>
              </a:rPr>
              <a:t>pianeta confuso </a:t>
            </a:r>
            <a:r>
              <a:rPr sz="1200" dirty="0">
                <a:latin typeface="Times New Roman"/>
                <a:cs typeface="Times New Roman"/>
              </a:rPr>
              <a:t>e disordinato come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compimento richiede </a:t>
            </a:r>
            <a:r>
              <a:rPr sz="1200" dirty="0">
                <a:latin typeface="Times New Roman"/>
                <a:cs typeface="Times New Roman"/>
              </a:rPr>
              <a:t>un tempo molto più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necessita </a:t>
            </a:r>
            <a:r>
              <a:rPr sz="1200" dirty="0">
                <a:latin typeface="Times New Roman"/>
                <a:cs typeface="Times New Roman"/>
              </a:rPr>
              <a:t>di uno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sforzo</a:t>
            </a:r>
            <a:endParaRPr sz="1200">
              <a:latin typeface="Times New Roman"/>
              <a:cs typeface="Times New Roman"/>
            </a:endParaRPr>
          </a:p>
          <a:p>
            <a:pPr marL="76200" marR="28257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maggiore. </a:t>
            </a:r>
            <a:r>
              <a:rPr sz="1200" dirty="0">
                <a:latin typeface="Times New Roman"/>
                <a:cs typeface="Times New Roman"/>
              </a:rPr>
              <a:t>Un’evoluzione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può difficilmente </a:t>
            </a:r>
            <a:r>
              <a:rPr sz="1200" spc="-5" dirty="0">
                <a:latin typeface="Times New Roman"/>
                <a:cs typeface="Times New Roman"/>
              </a:rPr>
              <a:t>raggiungere senza aiuto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felici </a:t>
            </a:r>
            <a:r>
              <a:rPr sz="1200" dirty="0">
                <a:latin typeface="Times New Roman"/>
                <a:cs typeface="Times New Roman"/>
              </a:rPr>
              <a:t>risultati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spiritualmente  </a:t>
            </a:r>
            <a:r>
              <a:rPr sz="1200" spc="-5" dirty="0">
                <a:latin typeface="Times New Roman"/>
                <a:cs typeface="Times New Roman"/>
              </a:rPr>
              <a:t>isolata.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religiosa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essenziale alla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 fratellanza su Urantia. Mentre 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indicato </a:t>
            </a:r>
            <a:r>
              <a:rPr sz="1200" dirty="0">
                <a:latin typeface="Times New Roman"/>
                <a:cs typeface="Times New Roman"/>
              </a:rPr>
              <a:t>la via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76200" marR="15367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l’immediato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fratellanza spirituale, </a:t>
            </a:r>
            <a:r>
              <a:rPr sz="1200" dirty="0">
                <a:latin typeface="Times New Roman"/>
                <a:cs typeface="Times New Roman"/>
              </a:rPr>
              <a:t>la realizzazione </a:t>
            </a:r>
            <a:r>
              <a:rPr sz="1200" spc="-5" dirty="0">
                <a:latin typeface="Times New Roman"/>
                <a:cs typeface="Times New Roman"/>
              </a:rPr>
              <a:t>della fratellanza sociale sul </a:t>
            </a:r>
            <a:r>
              <a:rPr sz="1200" dirty="0">
                <a:latin typeface="Times New Roman"/>
                <a:cs typeface="Times New Roman"/>
              </a:rPr>
              <a:t>vostro mondo dipende molto  </a:t>
            </a:r>
            <a:r>
              <a:rPr sz="1200" spc="-5" dirty="0">
                <a:latin typeface="Times New Roman"/>
                <a:cs typeface="Times New Roman"/>
              </a:rPr>
              <a:t>dal compimento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trasformazioni personali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aggiustamenti planetari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52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(597.4) 52:6.3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Fraternità </a:t>
            </a:r>
            <a:r>
              <a:rPr sz="1200" i="1" spc="-5" dirty="0">
                <a:latin typeface="Times New Roman"/>
                <a:cs typeface="Times New Roman"/>
              </a:rPr>
              <a:t>sociale. </a:t>
            </a:r>
            <a:r>
              <a:rPr sz="1200" spc="-5" dirty="0">
                <a:latin typeface="Times New Roman"/>
                <a:cs typeface="Times New Roman"/>
              </a:rPr>
              <a:t>Moltiplicazione dei contatti </a:t>
            </a:r>
            <a:r>
              <a:rPr sz="1200" dirty="0">
                <a:latin typeface="Times New Roman"/>
                <a:cs typeface="Times New Roman"/>
              </a:rPr>
              <a:t>sociali internazionali ed </a:t>
            </a:r>
            <a:r>
              <a:rPr sz="1200" spc="-5" dirty="0">
                <a:latin typeface="Times New Roman"/>
                <a:cs typeface="Times New Roman"/>
              </a:rPr>
              <a:t>interrazziali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associazioni  fraterne </a:t>
            </a:r>
            <a:r>
              <a:rPr sz="1200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dei viaggi,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commercio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di competizione. Sviluppo di un </a:t>
            </a:r>
            <a:r>
              <a:rPr sz="1200" spc="-5" dirty="0">
                <a:latin typeface="Times New Roman"/>
                <a:cs typeface="Times New Roman"/>
              </a:rPr>
              <a:t>linguaggio comune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533400" marR="9112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moltiplicazione dei plurilingue. </a:t>
            </a:r>
            <a:r>
              <a:rPr sz="1200" dirty="0">
                <a:latin typeface="Times New Roman"/>
                <a:cs typeface="Times New Roman"/>
              </a:rPr>
              <a:t>Scambi razziali e </a:t>
            </a:r>
            <a:r>
              <a:rPr sz="1200" spc="-5" dirty="0">
                <a:latin typeface="Times New Roman"/>
                <a:cs typeface="Times New Roman"/>
              </a:rPr>
              <a:t>nazionali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studenti, d’insegnanti, </a:t>
            </a:r>
            <a:r>
              <a:rPr sz="1200" dirty="0">
                <a:latin typeface="Times New Roman"/>
                <a:cs typeface="Times New Roman"/>
              </a:rPr>
              <a:t>d’industriali e di filosofi  </a:t>
            </a:r>
            <a:r>
              <a:rPr sz="1200" spc="-5" dirty="0">
                <a:latin typeface="Times New Roman"/>
                <a:cs typeface="Times New Roman"/>
              </a:rPr>
              <a:t>religiosi.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 marR="51435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(597.5) 52:6.4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Fecondazione intellettuale incrociata.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è impossibile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i cui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così  primitivi </a:t>
            </a:r>
            <a:r>
              <a:rPr sz="1200" dirty="0">
                <a:latin typeface="Times New Roman"/>
                <a:cs typeface="Times New Roman"/>
              </a:rPr>
              <a:t>da non </a:t>
            </a:r>
            <a:r>
              <a:rPr sz="1200" spc="-5" dirty="0">
                <a:latin typeface="Times New Roman"/>
                <a:cs typeface="Times New Roman"/>
              </a:rPr>
              <a:t>riuscire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la follia di un </a:t>
            </a:r>
            <a:r>
              <a:rPr sz="1200" spc="-5" dirty="0">
                <a:latin typeface="Times New Roman"/>
                <a:cs typeface="Times New Roman"/>
              </a:rPr>
              <a:t>egoismo assoluto. </a:t>
            </a:r>
            <a:r>
              <a:rPr sz="1200" dirty="0">
                <a:latin typeface="Times New Roman"/>
                <a:cs typeface="Times New Roman"/>
              </a:rPr>
              <a:t>Ci 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uno scambio di </a:t>
            </a:r>
            <a:r>
              <a:rPr sz="1200" spc="-5" dirty="0">
                <a:latin typeface="Times New Roman"/>
                <a:cs typeface="Times New Roman"/>
              </a:rPr>
              <a:t>letteratura </a:t>
            </a:r>
            <a:r>
              <a:rPr sz="1200" dirty="0">
                <a:latin typeface="Times New Roman"/>
                <a:cs typeface="Times New Roman"/>
              </a:rPr>
              <a:t>tra  nazioni e </a:t>
            </a:r>
            <a:r>
              <a:rPr sz="1200" spc="-5" dirty="0">
                <a:latin typeface="Times New Roman"/>
                <a:cs typeface="Times New Roman"/>
              </a:rPr>
              <a:t>razze. Ogni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deve conoscere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razze; </a:t>
            </a:r>
            <a:r>
              <a:rPr sz="1200" dirty="0">
                <a:latin typeface="Times New Roman"/>
                <a:cs typeface="Times New Roman"/>
              </a:rPr>
              <a:t>ogni nazione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conoscere i sentimenti di  tutte le nazioni. </a:t>
            </a:r>
            <a:r>
              <a:rPr sz="1200" spc="-5" dirty="0">
                <a:latin typeface="Times New Roman"/>
                <a:cs typeface="Times New Roman"/>
              </a:rPr>
              <a:t>L’ignoranza genera sospetto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sospetto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incompatibile con l’atteggiamento </a:t>
            </a:r>
            <a:r>
              <a:rPr sz="1200" dirty="0">
                <a:latin typeface="Times New Roman"/>
                <a:cs typeface="Times New Roman"/>
              </a:rPr>
              <a:t>essenziale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334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simpatia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33400" marR="4400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(597.6) 52:6.5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Risveglio etico. </a:t>
            </a:r>
            <a:r>
              <a:rPr sz="1200" dirty="0">
                <a:latin typeface="Times New Roman"/>
                <a:cs typeface="Times New Roman"/>
              </a:rPr>
              <a:t>Solo 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etica può </a:t>
            </a:r>
            <a:r>
              <a:rPr sz="1200" spc="-5" dirty="0">
                <a:latin typeface="Times New Roman"/>
                <a:cs typeface="Times New Roman"/>
              </a:rPr>
              <a:t>smascherare l’immoralità </a:t>
            </a:r>
            <a:r>
              <a:rPr sz="1200" dirty="0">
                <a:latin typeface="Times New Roman"/>
                <a:cs typeface="Times New Roman"/>
              </a:rPr>
              <a:t>dell’intolleranza umana e la  </a:t>
            </a:r>
            <a:r>
              <a:rPr sz="1200" spc="-5" dirty="0">
                <a:latin typeface="Times New Roman"/>
                <a:cs typeface="Times New Roman"/>
              </a:rPr>
              <a:t>peccaminosità delle </a:t>
            </a:r>
            <a:r>
              <a:rPr sz="1200" dirty="0">
                <a:latin typeface="Times New Roman"/>
                <a:cs typeface="Times New Roman"/>
              </a:rPr>
              <a:t>lotte </a:t>
            </a:r>
            <a:r>
              <a:rPr sz="1200" spc="-5" dirty="0">
                <a:latin typeface="Times New Roman"/>
                <a:cs typeface="Times New Roman"/>
              </a:rPr>
              <a:t>fratricide. </a:t>
            </a:r>
            <a:r>
              <a:rPr sz="1200" dirty="0">
                <a:latin typeface="Times New Roman"/>
                <a:cs typeface="Times New Roman"/>
              </a:rPr>
              <a:t>Solo una coscienza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può condannare i </a:t>
            </a:r>
            <a:r>
              <a:rPr sz="1200" spc="-5" dirty="0">
                <a:latin typeface="Times New Roman"/>
                <a:cs typeface="Times New Roman"/>
              </a:rPr>
              <a:t>mali dell’invidia </a:t>
            </a:r>
            <a:r>
              <a:rPr sz="1200" dirty="0">
                <a:latin typeface="Times New Roman"/>
                <a:cs typeface="Times New Roman"/>
              </a:rPr>
              <a:t>nazionale e </a:t>
            </a:r>
            <a:r>
              <a:rPr sz="1200" spc="-5" dirty="0">
                <a:latin typeface="Times New Roman"/>
                <a:cs typeface="Times New Roman"/>
              </a:rPr>
              <a:t>della  gelosia razziale. </a:t>
            </a:r>
            <a:r>
              <a:rPr sz="1200" dirty="0">
                <a:latin typeface="Times New Roman"/>
                <a:cs typeface="Times New Roman"/>
              </a:rPr>
              <a:t>Solo degli </a:t>
            </a:r>
            <a:r>
              <a:rPr sz="1200" spc="-5" dirty="0">
                <a:latin typeface="Times New Roman"/>
                <a:cs typeface="Times New Roman"/>
              </a:rPr>
              <a:t>esseri morali cercheranno sempre </a:t>
            </a:r>
            <a:r>
              <a:rPr sz="1200" dirty="0">
                <a:latin typeface="Times New Roman"/>
                <a:cs typeface="Times New Roman"/>
              </a:rPr>
              <a:t>quell’intuizione </a:t>
            </a:r>
            <a:r>
              <a:rPr sz="1200" spc="-5" dirty="0">
                <a:latin typeface="Times New Roman"/>
                <a:cs typeface="Times New Roman"/>
              </a:rPr>
              <a:t>spirituale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essenziale per </a:t>
            </a:r>
            <a:r>
              <a:rPr sz="1200" dirty="0">
                <a:latin typeface="Times New Roman"/>
                <a:cs typeface="Times New Roman"/>
              </a:rPr>
              <a:t>vivere la  </a:t>
            </a:r>
            <a:r>
              <a:rPr sz="1200" spc="-5" dirty="0">
                <a:latin typeface="Times New Roman"/>
                <a:cs typeface="Times New Roman"/>
              </a:rPr>
              <a:t>regola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d’oro.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31175" cy="3193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5962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(598.1) 52:6.6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Saggezza politica.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maturità emotiva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indispensabile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l’autocontrollo. </a:t>
            </a:r>
            <a:r>
              <a:rPr sz="1200" dirty="0">
                <a:latin typeface="Times New Roman"/>
                <a:cs typeface="Times New Roman"/>
              </a:rPr>
              <a:t>Solo la </a:t>
            </a:r>
            <a:r>
              <a:rPr sz="1200" spc="-5" dirty="0">
                <a:latin typeface="Times New Roman"/>
                <a:cs typeface="Times New Roman"/>
              </a:rPr>
              <a:t>maturità emotiva  garantirà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sostituzione delle tecniche </a:t>
            </a:r>
            <a:r>
              <a:rPr sz="1200" dirty="0">
                <a:latin typeface="Times New Roman"/>
                <a:cs typeface="Times New Roman"/>
              </a:rPr>
              <a:t>internazionali di </a:t>
            </a:r>
            <a:r>
              <a:rPr sz="1200" spc="-5" dirty="0">
                <a:latin typeface="Times New Roman"/>
                <a:cs typeface="Times New Roman"/>
              </a:rPr>
              <a:t>giudizio civilizzato all’arbitrato barbaro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guerra. Saggi  </a:t>
            </a:r>
            <a:r>
              <a:rPr sz="1200" dirty="0">
                <a:latin typeface="Times New Roman"/>
                <a:cs typeface="Times New Roman"/>
              </a:rPr>
              <a:t>uomini di Stato </a:t>
            </a:r>
            <a:r>
              <a:rPr sz="1200" spc="-5" dirty="0">
                <a:latin typeface="Times New Roman"/>
                <a:cs typeface="Times New Roman"/>
              </a:rPr>
              <a:t>lavoreranno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benessere dell’umanità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quando si sforzeranno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promuovere</a:t>
            </a:r>
            <a:endParaRPr sz="1200">
              <a:latin typeface="Times New Roman"/>
              <a:cs typeface="Times New Roman"/>
            </a:endParaRPr>
          </a:p>
          <a:p>
            <a:pPr marL="508000" marR="73469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l’interesse dei loro </a:t>
            </a:r>
            <a:r>
              <a:rPr sz="1200" dirty="0">
                <a:latin typeface="Times New Roman"/>
                <a:cs typeface="Times New Roman"/>
              </a:rPr>
              <a:t>gruppi nazionali o razziali.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sagacia </a:t>
            </a:r>
            <a:r>
              <a:rPr sz="1200" dirty="0">
                <a:latin typeface="Times New Roman"/>
                <a:cs typeface="Times New Roman"/>
              </a:rPr>
              <a:t>politica </a:t>
            </a:r>
            <a:r>
              <a:rPr sz="1200" spc="-5" dirty="0">
                <a:latin typeface="Times New Roman"/>
                <a:cs typeface="Times New Roman"/>
              </a:rPr>
              <a:t>egoista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alla fine suicida </a:t>
            </a:r>
            <a:r>
              <a:rPr sz="1200" dirty="0">
                <a:latin typeface="Times New Roman"/>
                <a:cs typeface="Times New Roman"/>
              </a:rPr>
              <a:t>— distruttiva di tutte  </a:t>
            </a:r>
            <a:r>
              <a:rPr sz="1200" spc="-5" dirty="0">
                <a:latin typeface="Times New Roman"/>
                <a:cs typeface="Times New Roman"/>
              </a:rPr>
              <a:t>quelle qualità durature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assicurano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gruppi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42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(598.2) 52:6.7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Intuizione </a:t>
            </a:r>
            <a:r>
              <a:rPr sz="1200" i="1" spc="-5" dirty="0">
                <a:latin typeface="Times New Roman"/>
                <a:cs typeface="Times New Roman"/>
              </a:rPr>
              <a:t>spirituale.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fratellanza </a:t>
            </a:r>
            <a:r>
              <a:rPr sz="1200" dirty="0">
                <a:latin typeface="Times New Roman"/>
                <a:cs typeface="Times New Roman"/>
              </a:rPr>
              <a:t>dell’uomo, dopotutto, è </a:t>
            </a:r>
            <a:r>
              <a:rPr sz="1200" spc="-5" dirty="0">
                <a:latin typeface="Times New Roman"/>
                <a:cs typeface="Times New Roman"/>
              </a:rPr>
              <a:t>fondata sul riconoscimento della paternità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maniera più rapida di </a:t>
            </a:r>
            <a:r>
              <a:rPr sz="1200" spc="-5" dirty="0">
                <a:latin typeface="Times New Roman"/>
                <a:cs typeface="Times New Roman"/>
              </a:rPr>
              <a:t>realizzare </a:t>
            </a:r>
            <a:r>
              <a:rPr sz="1200" dirty="0">
                <a:latin typeface="Times New Roman"/>
                <a:cs typeface="Times New Roman"/>
              </a:rPr>
              <a:t>la fratellanza </a:t>
            </a:r>
            <a:r>
              <a:rPr sz="1200" spc="-5" dirty="0">
                <a:latin typeface="Times New Roman"/>
                <a:cs typeface="Times New Roman"/>
              </a:rPr>
              <a:t>dell’uomo su Urantia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trasformazione  spirituale dell’umanità </a:t>
            </a:r>
            <a:r>
              <a:rPr sz="1200" dirty="0">
                <a:latin typeface="Times New Roman"/>
                <a:cs typeface="Times New Roman"/>
              </a:rPr>
              <a:t>attuale.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sola tecnica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accelerare </a:t>
            </a:r>
            <a:r>
              <a:rPr sz="1200" dirty="0">
                <a:latin typeface="Times New Roman"/>
                <a:cs typeface="Times New Roman"/>
              </a:rPr>
              <a:t>la tendenza </a:t>
            </a:r>
            <a:r>
              <a:rPr sz="1200" spc="-5" dirty="0">
                <a:latin typeface="Times New Roman"/>
                <a:cs typeface="Times New Roman"/>
              </a:rPr>
              <a:t>naturale dell’evoluzione sociale </a:t>
            </a:r>
            <a:r>
              <a:rPr sz="1200" dirty="0">
                <a:latin typeface="Times New Roman"/>
                <a:cs typeface="Times New Roman"/>
              </a:rPr>
              <a:t>è quella di 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pressione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dall’alto, </a:t>
            </a:r>
            <a:r>
              <a:rPr sz="1200" dirty="0">
                <a:latin typeface="Times New Roman"/>
                <a:cs typeface="Times New Roman"/>
              </a:rPr>
              <a:t>aumentando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discernimento morale mediante </a:t>
            </a:r>
            <a:r>
              <a:rPr sz="1200" dirty="0">
                <a:latin typeface="Times New Roman"/>
                <a:cs typeface="Times New Roman"/>
              </a:rPr>
              <a:t>l’elevazione </a:t>
            </a:r>
            <a:r>
              <a:rPr sz="1200" spc="-5" dirty="0">
                <a:latin typeface="Times New Roman"/>
                <a:cs typeface="Times New Roman"/>
              </a:rPr>
              <a:t>della  capacità dell’anima </a:t>
            </a:r>
            <a:r>
              <a:rPr sz="1200" dirty="0">
                <a:latin typeface="Times New Roman"/>
                <a:cs typeface="Times New Roman"/>
              </a:rPr>
              <a:t>di ogni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comprendere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amare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altro mortale.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mutua comprensione e </a:t>
            </a:r>
            <a:r>
              <a:rPr sz="1200" spc="-5" dirty="0">
                <a:latin typeface="Times New Roman"/>
                <a:cs typeface="Times New Roman"/>
              </a:rPr>
              <a:t>l’amore  fraterno sono civilizzatori trascendenti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potenti per la realizzazione </a:t>
            </a:r>
            <a:r>
              <a:rPr sz="1200" spc="-5" dirty="0">
                <a:latin typeface="Times New Roman"/>
                <a:cs typeface="Times New Roman"/>
              </a:rPr>
              <a:t>mondiale della fratellanza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dell’uomo.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1403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(598.3) 52:6.8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poteste </a:t>
            </a:r>
            <a:r>
              <a:rPr sz="1200" spc="-5" dirty="0">
                <a:latin typeface="Times New Roman"/>
                <a:cs typeface="Times New Roman"/>
              </a:rPr>
              <a:t>essere trasportati dal </a:t>
            </a:r>
            <a:r>
              <a:rPr sz="1200" dirty="0">
                <a:latin typeface="Times New Roman"/>
                <a:cs typeface="Times New Roman"/>
              </a:rPr>
              <a:t>vostro mondo </a:t>
            </a:r>
            <a:r>
              <a:rPr sz="1200" spc="-5" dirty="0">
                <a:latin typeface="Times New Roman"/>
                <a:cs typeface="Times New Roman"/>
              </a:rPr>
              <a:t>arretrato </a:t>
            </a:r>
            <a:r>
              <a:rPr sz="1200" dirty="0">
                <a:latin typeface="Times New Roman"/>
                <a:cs typeface="Times New Roman"/>
              </a:rPr>
              <a:t>e confuso </a:t>
            </a:r>
            <a:r>
              <a:rPr sz="1200" spc="-5" dirty="0">
                <a:latin typeface="Times New Roman"/>
                <a:cs typeface="Times New Roman"/>
              </a:rPr>
              <a:t>su qualche </a:t>
            </a:r>
            <a:r>
              <a:rPr sz="1200" dirty="0">
                <a:latin typeface="Times New Roman"/>
                <a:cs typeface="Times New Roman"/>
              </a:rPr>
              <a:t>pianeta normale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attualmente  nell’era </a:t>
            </a:r>
            <a:r>
              <a:rPr sz="1200" dirty="0">
                <a:latin typeface="Times New Roman"/>
                <a:cs typeface="Times New Roman"/>
              </a:rPr>
              <a:t>posteriore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Figlio di </a:t>
            </a:r>
            <a:r>
              <a:rPr sz="1200" spc="-5" dirty="0">
                <a:latin typeface="Times New Roman"/>
                <a:cs typeface="Times New Roman"/>
              </a:rPr>
              <a:t>conferimento,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credereste </a:t>
            </a:r>
            <a:r>
              <a:rPr sz="1200" dirty="0">
                <a:latin typeface="Times New Roman"/>
                <a:cs typeface="Times New Roman"/>
              </a:rPr>
              <a:t>di essere </a:t>
            </a:r>
            <a:r>
              <a:rPr sz="1200" spc="-5" dirty="0">
                <a:latin typeface="Times New Roman"/>
                <a:cs typeface="Times New Roman"/>
              </a:rPr>
              <a:t>stati trasferiti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cielo delle </a:t>
            </a:r>
            <a:r>
              <a:rPr sz="1200" dirty="0">
                <a:latin typeface="Times New Roman"/>
                <a:cs typeface="Times New Roman"/>
              </a:rPr>
              <a:t>vostre </a:t>
            </a:r>
            <a:r>
              <a:rPr sz="1200" spc="-5" dirty="0">
                <a:latin typeface="Times New Roman"/>
                <a:cs typeface="Times New Roman"/>
              </a:rPr>
              <a:t>tradizioni. </a:t>
            </a:r>
            <a:r>
              <a:rPr sz="1200" spc="10" dirty="0">
                <a:latin typeface="Times New Roman"/>
                <a:cs typeface="Times New Roman"/>
              </a:rPr>
              <a:t>Non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credereste</a:t>
            </a: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stare osservando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evoluzionario normale </a:t>
            </a:r>
            <a:r>
              <a:rPr sz="1200" dirty="0">
                <a:latin typeface="Times New Roman"/>
                <a:cs typeface="Times New Roman"/>
              </a:rPr>
              <a:t>di una sfera mortale </a:t>
            </a:r>
            <a:r>
              <a:rPr sz="1200" spc="-5" dirty="0">
                <a:latin typeface="Times New Roman"/>
                <a:cs typeface="Times New Roman"/>
              </a:rPr>
              <a:t>abitata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umani.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sono inseriti  </a:t>
            </a:r>
            <a:r>
              <a:rPr sz="1200" spc="-5" dirty="0">
                <a:latin typeface="Times New Roman"/>
                <a:cs typeface="Times New Roman"/>
              </a:rPr>
              <a:t>nei circuiti spirituali </a:t>
            </a:r>
            <a:r>
              <a:rPr sz="1200" dirty="0">
                <a:latin typeface="Times New Roman"/>
                <a:cs typeface="Times New Roman"/>
              </a:rPr>
              <a:t>del loro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godono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vantaggi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dell’Universo e </a:t>
            </a:r>
            <a:r>
              <a:rPr sz="1200" spc="-5" dirty="0">
                <a:latin typeface="Times New Roman"/>
                <a:cs typeface="Times New Roman"/>
              </a:rPr>
              <a:t>dei servizi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riflettività del  Superuniverso.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429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658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L’uomo posteriore ai Figli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Istruttori</a:t>
            </a:r>
            <a:endParaRPr sz="1600">
              <a:latin typeface="Times New Roman"/>
              <a:cs typeface="Times New Roman"/>
            </a:endParaRPr>
          </a:p>
          <a:p>
            <a:pPr marL="76200" marR="8318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(598.4) 52:7.1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che </a:t>
            </a:r>
            <a:r>
              <a:rPr sz="1200" dirty="0">
                <a:latin typeface="Times New Roman"/>
                <a:cs typeface="Times New Roman"/>
              </a:rPr>
              <a:t>arrivano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sul mondo </a:t>
            </a:r>
            <a:r>
              <a:rPr sz="1200" spc="-5" dirty="0">
                <a:latin typeface="Times New Roman"/>
                <a:cs typeface="Times New Roman"/>
              </a:rPr>
              <a:t>evoluzionario medio appartengono all’ordine dei Figli Istruttori Trinitari,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della </a:t>
            </a:r>
            <a:r>
              <a:rPr sz="1200" spc="-5" dirty="0">
                <a:latin typeface="Times New Roman"/>
                <a:cs typeface="Times New Roman"/>
              </a:rPr>
              <a:t>Trinità del Paradiso. Di </a:t>
            </a:r>
            <a:r>
              <a:rPr sz="1200" dirty="0">
                <a:latin typeface="Times New Roman"/>
                <a:cs typeface="Times New Roman"/>
              </a:rPr>
              <a:t>nuovo troviamo </a:t>
            </a:r>
            <a:r>
              <a:rPr sz="1200" spc="-5" dirty="0">
                <a:latin typeface="Times New Roman"/>
                <a:cs typeface="Times New Roman"/>
              </a:rPr>
              <a:t>che 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sta al passo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sorelle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il  vostro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promesso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ritornare. Egli certamente manterrà quella </a:t>
            </a:r>
            <a:r>
              <a:rPr sz="1200" dirty="0">
                <a:latin typeface="Times New Roman"/>
                <a:cs typeface="Times New Roman"/>
              </a:rPr>
              <a:t>promessa, ma </a:t>
            </a:r>
            <a:r>
              <a:rPr sz="1200" spc="-5" dirty="0">
                <a:latin typeface="Times New Roman"/>
                <a:cs typeface="Times New Roman"/>
              </a:rPr>
              <a:t>nessuno sa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venuta </a:t>
            </a:r>
            <a:r>
              <a:rPr sz="1200" dirty="0">
                <a:latin typeface="Times New Roman"/>
                <a:cs typeface="Times New Roman"/>
              </a:rPr>
              <a:t>precederà  o </a:t>
            </a:r>
            <a:r>
              <a:rPr sz="1200" spc="-5" dirty="0">
                <a:latin typeface="Times New Roman"/>
                <a:cs typeface="Times New Roman"/>
              </a:rPr>
              <a:t>seguirà l’apparizione su Urantia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Magistrale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Istruttore.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933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(598.5) 52:7.2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vengono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 sui </a:t>
            </a:r>
            <a:r>
              <a:rPr sz="1200" dirty="0">
                <a:latin typeface="Times New Roman"/>
                <a:cs typeface="Times New Roman"/>
              </a:rPr>
              <a:t>mondi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spiritualizzazione. Un Figlio Istruttore planetario </a:t>
            </a:r>
            <a:r>
              <a:rPr sz="1200" dirty="0">
                <a:latin typeface="Times New Roman"/>
                <a:cs typeface="Times New Roman"/>
              </a:rPr>
              <a:t>è assistito e  </a:t>
            </a:r>
            <a:r>
              <a:rPr sz="1200" spc="-5" dirty="0">
                <a:latin typeface="Times New Roman"/>
                <a:cs typeface="Times New Roman"/>
              </a:rPr>
              <a:t>supportato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settanta Figli primari,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Figli secondari </a:t>
            </a:r>
            <a:r>
              <a:rPr sz="1200" dirty="0">
                <a:latin typeface="Times New Roman"/>
                <a:cs typeface="Times New Roman"/>
              </a:rPr>
              <a:t>e tre tra i 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sperimentati </a:t>
            </a:r>
            <a:r>
              <a:rPr sz="1200" dirty="0">
                <a:latin typeface="Times New Roman"/>
                <a:cs typeface="Times New Roman"/>
              </a:rPr>
              <a:t>membri </a:t>
            </a:r>
            <a:r>
              <a:rPr sz="1200" spc="-5" dirty="0">
                <a:latin typeface="Times New Roman"/>
                <a:cs typeface="Times New Roman"/>
              </a:rPr>
              <a:t>dell’ordine supremo </a:t>
            </a:r>
            <a:r>
              <a:rPr sz="1200" spc="5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Daynal. Questo corpo rimarrà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certo tempo sul pianeta, abbastanza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la transizione </a:t>
            </a:r>
            <a:r>
              <a:rPr sz="1200" spc="-5" dirty="0">
                <a:latin typeface="Times New Roman"/>
                <a:cs typeface="Times New Roman"/>
              </a:rPr>
              <a:t>dalle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ere</a:t>
            </a:r>
            <a:endParaRPr sz="1200">
              <a:latin typeface="Times New Roman"/>
              <a:cs typeface="Times New Roman"/>
            </a:endParaRPr>
          </a:p>
          <a:p>
            <a:pPr marL="76200" marR="149225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evoluzionarie all’era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— non meno di mille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spesso considerevolmente </a:t>
            </a:r>
            <a:r>
              <a:rPr sz="1200" dirty="0">
                <a:latin typeface="Times New Roman"/>
                <a:cs typeface="Times New Roman"/>
              </a:rPr>
              <a:t>più a </a:t>
            </a:r>
            <a:r>
              <a:rPr sz="1200" spc="-5" dirty="0">
                <a:latin typeface="Times New Roman"/>
                <a:cs typeface="Times New Roman"/>
              </a:rPr>
              <a:t>lungo. Questa  </a:t>
            </a:r>
            <a:r>
              <a:rPr sz="1200" dirty="0">
                <a:latin typeface="Times New Roman"/>
                <a:cs typeface="Times New Roman"/>
              </a:rPr>
              <a:t>missione è un </a:t>
            </a:r>
            <a:r>
              <a:rPr sz="1200" spc="-5" dirty="0">
                <a:latin typeface="Times New Roman"/>
                <a:cs typeface="Times New Roman"/>
              </a:rPr>
              <a:t>contributo della Trinità agli sforzi antecedenti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divine </a:t>
            </a:r>
            <a:r>
              <a:rPr sz="1200" spc="-5" dirty="0">
                <a:latin typeface="Times New Roman"/>
                <a:cs typeface="Times New Roman"/>
              </a:rPr>
              <a:t>che hanno portato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 mondo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(598.6) 52:7.3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della verità </a:t>
            </a:r>
            <a:r>
              <a:rPr sz="1200" dirty="0">
                <a:latin typeface="Times New Roman"/>
                <a:cs typeface="Times New Roman"/>
              </a:rPr>
              <a:t>è ora estesa all’Universo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Paradiso.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divengono altamente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Un  grande </a:t>
            </a:r>
            <a:r>
              <a:rPr sz="1200" dirty="0">
                <a:latin typeface="Times New Roman"/>
                <a:cs typeface="Times New Roman"/>
              </a:rPr>
              <a:t>popolo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evoluto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 una grande </a:t>
            </a:r>
            <a:r>
              <a:rPr sz="1200" spc="-5" dirty="0">
                <a:latin typeface="Times New Roman"/>
                <a:cs typeface="Times New Roman"/>
              </a:rPr>
              <a:t>era.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educativo, economico ed amministrativo del pianeta </a:t>
            </a:r>
            <a:r>
              <a:rPr sz="1200" spc="5" dirty="0">
                <a:latin typeface="Times New Roman"/>
                <a:cs typeface="Times New Roman"/>
              </a:rPr>
              <a:t>subiscono  </a:t>
            </a:r>
            <a:r>
              <a:rPr sz="1200" spc="-5" dirty="0">
                <a:latin typeface="Times New Roman"/>
                <a:cs typeface="Times New Roman"/>
              </a:rPr>
              <a:t>trasformazioni radicali.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stabiliscono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e nuove </a:t>
            </a:r>
            <a:r>
              <a:rPr sz="1200" spc="-5" dirty="0">
                <a:latin typeface="Times New Roman"/>
                <a:cs typeface="Times New Roman"/>
              </a:rPr>
              <a:t>relazioni.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dei cieli appare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si </a:t>
            </a:r>
            <a:r>
              <a:rPr sz="1200" dirty="0">
                <a:latin typeface="Times New Roman"/>
                <a:cs typeface="Times New Roman"/>
              </a:rPr>
              <a:t>spande  in tutto il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65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(598.7) 52:7.4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dispensazione nella quale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mortali sono trasferiti </a:t>
            </a:r>
            <a:r>
              <a:rPr sz="1200" dirty="0">
                <a:latin typeface="Times New Roman"/>
                <a:cs typeface="Times New Roman"/>
              </a:rPr>
              <a:t>dai vivi.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l’era </a:t>
            </a:r>
            <a:r>
              <a:rPr sz="1200" spc="-5" dirty="0">
                <a:latin typeface="Times New Roman"/>
                <a:cs typeface="Times New Roman"/>
              </a:rPr>
              <a:t>dei Figli Istruttori </a:t>
            </a:r>
            <a:r>
              <a:rPr sz="1200" dirty="0">
                <a:latin typeface="Times New Roman"/>
                <a:cs typeface="Times New Roman"/>
              </a:rPr>
              <a:t>Trinitari  </a:t>
            </a:r>
            <a:r>
              <a:rPr sz="1200" spc="-5" dirty="0">
                <a:latin typeface="Times New Roman"/>
                <a:cs typeface="Times New Roman"/>
              </a:rPr>
              <a:t>progredisce,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diviene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naturale diviene meno frequente a  mano a mano che </a:t>
            </a:r>
            <a:r>
              <a:rPr sz="1200" spc="-5" dirty="0">
                <a:latin typeface="Times New Roman"/>
                <a:cs typeface="Times New Roman"/>
              </a:rPr>
              <a:t>gli Aggiustatori si fondono </a:t>
            </a:r>
            <a:r>
              <a:rPr sz="1200" dirty="0">
                <a:latin typeface="Times New Roman"/>
                <a:cs typeface="Times New Roman"/>
              </a:rPr>
              <a:t>in numero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maggiore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soggetti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nella carne.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viene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classificato </a:t>
            </a:r>
            <a:r>
              <a:rPr sz="1200" dirty="0">
                <a:latin typeface="Times New Roman"/>
                <a:cs typeface="Times New Roman"/>
              </a:rPr>
              <a:t>come appartenente </a:t>
            </a:r>
            <a:r>
              <a:rPr sz="1200" spc="-5" dirty="0">
                <a:latin typeface="Times New Roman"/>
                <a:cs typeface="Times New Roman"/>
              </a:rPr>
              <a:t>all’ordine primario modificato d’ascensione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4350" cy="3780154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5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(378.6) 34:4.12 </a:t>
            </a:r>
            <a:r>
              <a:rPr sz="1200" spc="-5" dirty="0">
                <a:latin typeface="Times New Roman"/>
                <a:cs typeface="Times New Roman"/>
              </a:rPr>
              <a:t>Ma 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Giovanni scrisse: </a:t>
            </a:r>
            <a:r>
              <a:rPr sz="1200" dirty="0">
                <a:latin typeface="Times New Roman"/>
                <a:cs typeface="Times New Roman"/>
              </a:rPr>
              <a:t>“E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trono partivano lampi e tuoni e </a:t>
            </a:r>
            <a:r>
              <a:rPr sz="1200" spc="-5" dirty="0">
                <a:latin typeface="Times New Roman"/>
                <a:cs typeface="Times New Roman"/>
              </a:rPr>
              <a:t>voci”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trasmissioni dell’Universo 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locali. Egli </a:t>
            </a:r>
            <a:r>
              <a:rPr sz="1200" dirty="0">
                <a:latin typeface="Times New Roman"/>
                <a:cs typeface="Times New Roman"/>
              </a:rPr>
              <a:t>visualizzò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direzionale dell’Universo locale,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bussole </a:t>
            </a:r>
            <a:r>
              <a:rPr sz="1200" dirty="0">
                <a:latin typeface="Times New Roman"/>
                <a:cs typeface="Times New Roman"/>
              </a:rPr>
              <a:t>viventi del mondo  </a:t>
            </a:r>
            <a:r>
              <a:rPr sz="1200" spc="-5" dirty="0">
                <a:latin typeface="Times New Roman"/>
                <a:cs typeface="Times New Roman"/>
              </a:rPr>
              <a:t>capitale.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questo controllo </a:t>
            </a:r>
            <a:r>
              <a:rPr sz="1200" spc="-5" dirty="0">
                <a:latin typeface="Times New Roman"/>
                <a:cs typeface="Times New Roman"/>
              </a:rPr>
              <a:t>direzionale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mantenuto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quattro 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sulle  </a:t>
            </a:r>
            <a:r>
              <a:rPr sz="1200" spc="-5" dirty="0">
                <a:latin typeface="Times New Roman"/>
                <a:cs typeface="Times New Roman"/>
              </a:rPr>
              <a:t>correnti universali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abilmente assistite dal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spirito mentale operante, l’aiutante </a:t>
            </a:r>
            <a:r>
              <a:rPr sz="1200" dirty="0">
                <a:latin typeface="Times New Roman"/>
                <a:cs typeface="Times New Roman"/>
              </a:rPr>
              <a:t>dell’intuizione,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“rapida  comprensione”.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descrizione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quattro creature </a:t>
            </a:r>
            <a:r>
              <a:rPr sz="1200" dirty="0">
                <a:latin typeface="Times New Roman"/>
                <a:cs typeface="Times New Roman"/>
              </a:rPr>
              <a:t>— chiamate bestie — è stata notevolmente </a:t>
            </a:r>
            <a:r>
              <a:rPr sz="1200" spc="-5" dirty="0">
                <a:latin typeface="Times New Roman"/>
                <a:cs typeface="Times New Roman"/>
              </a:rPr>
              <a:t>falsata; esse </a:t>
            </a:r>
            <a:r>
              <a:rPr sz="1200" dirty="0">
                <a:latin typeface="Times New Roman"/>
                <a:cs typeface="Times New Roman"/>
              </a:rPr>
              <a:t>sono di una  bellezza senza </a:t>
            </a:r>
            <a:r>
              <a:rPr sz="1200" spc="-5" dirty="0">
                <a:latin typeface="Times New Roman"/>
                <a:cs typeface="Times New Roman"/>
              </a:rPr>
              <a:t>eguali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squisite.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41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(378.7) 34:4.13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quattro punti della bussola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universali ed </a:t>
            </a:r>
            <a:r>
              <a:rPr sz="1200" dirty="0">
                <a:latin typeface="Times New Roman"/>
                <a:cs typeface="Times New Roman"/>
              </a:rPr>
              <a:t>insiti </a:t>
            </a:r>
            <a:r>
              <a:rPr sz="1200" spc="-5" dirty="0">
                <a:latin typeface="Times New Roman"/>
                <a:cs typeface="Times New Roman"/>
              </a:rPr>
              <a:t>negli esseri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Tutte le creature viventi possiedono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corporee </a:t>
            </a:r>
            <a:r>
              <a:rPr sz="1200" dirty="0">
                <a:latin typeface="Times New Roman"/>
                <a:cs typeface="Times New Roman"/>
              </a:rPr>
              <a:t>che sono sensibili e </a:t>
            </a:r>
            <a:r>
              <a:rPr sz="1200" spc="-5" dirty="0">
                <a:latin typeface="Times New Roman"/>
                <a:cs typeface="Times New Roman"/>
              </a:rPr>
              <a:t>reattive </a:t>
            </a:r>
            <a:r>
              <a:rPr sz="1200" dirty="0">
                <a:latin typeface="Times New Roman"/>
                <a:cs typeface="Times New Roman"/>
              </a:rPr>
              <a:t>a queste </a:t>
            </a:r>
            <a:r>
              <a:rPr sz="1200" spc="-5" dirty="0">
                <a:latin typeface="Times New Roman"/>
                <a:cs typeface="Times New Roman"/>
              </a:rPr>
              <a:t>correnti direzionali. Tali creazioni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sono riprodotte verso il  </a:t>
            </a:r>
            <a:r>
              <a:rPr sz="1200" spc="-5" dirty="0">
                <a:latin typeface="Times New Roman"/>
                <a:cs typeface="Times New Roman"/>
              </a:rPr>
              <a:t>basso dall’Universo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singoli pianeti,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congiunzione </a:t>
            </a:r>
            <a:r>
              <a:rPr sz="1200" dirty="0">
                <a:latin typeface="Times New Roman"/>
                <a:cs typeface="Times New Roman"/>
              </a:rPr>
              <a:t>con le forze </a:t>
            </a:r>
            <a:r>
              <a:rPr sz="1200" spc="-5" dirty="0">
                <a:latin typeface="Times New Roman"/>
                <a:cs typeface="Times New Roman"/>
              </a:rPr>
              <a:t>magnetiche dei </a:t>
            </a:r>
            <a:r>
              <a:rPr sz="1200" dirty="0">
                <a:latin typeface="Times New Roman"/>
                <a:cs typeface="Times New Roman"/>
              </a:rPr>
              <a:t>mondi attivano la moltitudine di </a:t>
            </a:r>
            <a:r>
              <a:rPr sz="1200" spc="-5" dirty="0">
                <a:latin typeface="Times New Roman"/>
                <a:cs typeface="Times New Roman"/>
              </a:rPr>
              <a:t>corpi  microscopici presenti nell’organismo animale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tale che queste </a:t>
            </a:r>
            <a:r>
              <a:rPr sz="1200" dirty="0">
                <a:latin typeface="Times New Roman"/>
                <a:cs typeface="Times New Roman"/>
              </a:rPr>
              <a:t>cellule </a:t>
            </a:r>
            <a:r>
              <a:rPr sz="1200" spc="-5" dirty="0">
                <a:latin typeface="Times New Roman"/>
                <a:cs typeface="Times New Roman"/>
              </a:rPr>
              <a:t>direzionali </a:t>
            </a:r>
            <a:r>
              <a:rPr sz="1200" dirty="0">
                <a:latin typeface="Times New Roman"/>
                <a:cs typeface="Times New Roman"/>
              </a:rPr>
              <a:t>pun-tino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verso il nord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sud.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senso dell’orientamento </a:t>
            </a:r>
            <a:r>
              <a:rPr sz="1200" dirty="0">
                <a:latin typeface="Times New Roman"/>
                <a:cs typeface="Times New Roman"/>
              </a:rPr>
              <a:t>è fissato </a:t>
            </a:r>
            <a:r>
              <a:rPr sz="1200" spc="-5" dirty="0">
                <a:latin typeface="Times New Roman"/>
                <a:cs typeface="Times New Roman"/>
              </a:rPr>
              <a:t>per sempre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dell’Universo. L’umanità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ignara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senso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possesso consapevole. Questi corpi furono </a:t>
            </a:r>
            <a:r>
              <a:rPr sz="1200" dirty="0">
                <a:latin typeface="Times New Roman"/>
                <a:cs typeface="Times New Roman"/>
              </a:rPr>
              <a:t>osservati per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Urantia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approssimativamente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narrazione.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Il ministero dello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Spirito</a:t>
            </a:r>
            <a:endParaRPr sz="1600">
              <a:latin typeface="Times New Roman"/>
              <a:cs typeface="Times New Roman"/>
            </a:endParaRPr>
          </a:p>
          <a:p>
            <a:pPr marL="63500" marR="6921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(379.1) 34:5.1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Divina Ministra </a:t>
            </a:r>
            <a:r>
              <a:rPr sz="1200" spc="-5" dirty="0">
                <a:latin typeface="Times New Roman"/>
                <a:cs typeface="Times New Roman"/>
              </a:rPr>
              <a:t>coopera con </a:t>
            </a:r>
            <a:r>
              <a:rPr sz="1200" dirty="0">
                <a:latin typeface="Times New Roman"/>
                <a:cs typeface="Times New Roman"/>
              </a:rPr>
              <a:t>il Figlio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nella formulazione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nella creazione </a:t>
            </a:r>
            <a:r>
              <a:rPr sz="1200" dirty="0">
                <a:latin typeface="Times New Roman"/>
                <a:cs typeface="Times New Roman"/>
              </a:rPr>
              <a:t>di nuovi ordini di </a:t>
            </a:r>
            <a:r>
              <a:rPr sz="1200" spc="-5" dirty="0">
                <a:latin typeface="Times New Roman"/>
                <a:cs typeface="Times New Roman"/>
              </a:rPr>
              <a:t>esseri 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suo settimo conferimento,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successivamente,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sua elevazione alla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dell’Universo, 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collaborare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conferito del Figlio nel proseguimento dell’opera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mondiale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progressione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356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(599.1) 52:7.5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durante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piacevole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proficua.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degenerazione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residui </a:t>
            </a:r>
            <a:r>
              <a:rPr sz="1200" dirty="0">
                <a:latin typeface="Times New Roman"/>
                <a:cs typeface="Times New Roman"/>
              </a:rPr>
              <a:t>elementi </a:t>
            </a:r>
            <a:r>
              <a:rPr sz="1200" spc="-5" dirty="0">
                <a:latin typeface="Times New Roman"/>
                <a:cs typeface="Times New Roman"/>
              </a:rPr>
              <a:t>antisociali della lunga </a:t>
            </a:r>
            <a:r>
              <a:rPr sz="1200" dirty="0">
                <a:latin typeface="Times New Roman"/>
                <a:cs typeface="Times New Roman"/>
              </a:rPr>
              <a:t>lotta 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sono stati </a:t>
            </a:r>
            <a:r>
              <a:rPr sz="1200" spc="-5" dirty="0">
                <a:latin typeface="Times New Roman"/>
                <a:cs typeface="Times New Roman"/>
              </a:rPr>
              <a:t>praticamente eliminati.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avvicina a </a:t>
            </a:r>
            <a:r>
              <a:rPr sz="1200" spc="-5" dirty="0">
                <a:latin typeface="Times New Roman"/>
                <a:cs typeface="Times New Roman"/>
              </a:rPr>
              <a:t>cinquecento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tasso </a:t>
            </a:r>
            <a:r>
              <a:rPr sz="1200" dirty="0">
                <a:latin typeface="Times New Roman"/>
                <a:cs typeface="Times New Roman"/>
              </a:rPr>
              <a:t>riproduttivo  di </a:t>
            </a:r>
            <a:r>
              <a:rPr sz="1200" spc="-5" dirty="0">
                <a:latin typeface="Times New Roman"/>
                <a:cs typeface="Times New Roman"/>
              </a:rPr>
              <a:t>crescita </a:t>
            </a:r>
            <a:r>
              <a:rPr sz="1200" dirty="0">
                <a:latin typeface="Times New Roman"/>
                <a:cs typeface="Times New Roman"/>
              </a:rPr>
              <a:t>razziale è </a:t>
            </a:r>
            <a:r>
              <a:rPr sz="1200" spc="-5" dirty="0">
                <a:latin typeface="Times New Roman"/>
                <a:cs typeface="Times New Roman"/>
              </a:rPr>
              <a:t>intelligentemente controllato. </a:t>
            </a:r>
            <a:r>
              <a:rPr sz="1200" dirty="0">
                <a:latin typeface="Times New Roman"/>
                <a:cs typeface="Times New Roman"/>
              </a:rPr>
              <a:t>E’ </a:t>
            </a:r>
            <a:r>
              <a:rPr sz="1200" spc="-5" dirty="0">
                <a:latin typeface="Times New Roman"/>
                <a:cs typeface="Times New Roman"/>
              </a:rPr>
              <a:t>sorto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ordine sociale interamente </a:t>
            </a:r>
            <a:r>
              <a:rPr sz="1200" dirty="0">
                <a:latin typeface="Times New Roman"/>
                <a:cs typeface="Times New Roman"/>
              </a:rPr>
              <a:t>nuovo. Ci </a:t>
            </a:r>
            <a:r>
              <a:rPr sz="1200" spc="-5" dirty="0">
                <a:latin typeface="Times New Roman"/>
                <a:cs typeface="Times New Roman"/>
              </a:rPr>
              <a:t>sono ancora grandi </a:t>
            </a:r>
            <a:r>
              <a:rPr sz="1200" dirty="0">
                <a:latin typeface="Times New Roman"/>
                <a:cs typeface="Times New Roman"/>
              </a:rPr>
              <a:t>differenze  tra i </a:t>
            </a:r>
            <a:r>
              <a:rPr sz="1200" spc="-5" dirty="0">
                <a:latin typeface="Times New Roman"/>
                <a:cs typeface="Times New Roman"/>
              </a:rPr>
              <a:t>mortali, </a:t>
            </a:r>
            <a:r>
              <a:rPr sz="1200" dirty="0">
                <a:latin typeface="Times New Roman"/>
                <a:cs typeface="Times New Roman"/>
              </a:rPr>
              <a:t>ma 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società si </a:t>
            </a:r>
            <a:r>
              <a:rPr sz="1200" dirty="0">
                <a:latin typeface="Times New Roman"/>
                <a:cs typeface="Times New Roman"/>
              </a:rPr>
              <a:t>avvicina di più </a:t>
            </a:r>
            <a:r>
              <a:rPr sz="1200" spc="-5" dirty="0">
                <a:latin typeface="Times New Roman"/>
                <a:cs typeface="Times New Roman"/>
              </a:rPr>
              <a:t>agli ideali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fratellanza sociale </a:t>
            </a:r>
            <a:r>
              <a:rPr sz="1200" dirty="0">
                <a:latin typeface="Times New Roman"/>
                <a:cs typeface="Times New Roman"/>
              </a:rPr>
              <a:t>e di uguaglianza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 rappresentativo </a:t>
            </a:r>
            <a:r>
              <a:rPr sz="1200" dirty="0">
                <a:latin typeface="Times New Roman"/>
                <a:cs typeface="Times New Roman"/>
              </a:rPr>
              <a:t>sta </a:t>
            </a:r>
            <a:r>
              <a:rPr sz="1200" spc="-5" dirty="0">
                <a:latin typeface="Times New Roman"/>
                <a:cs typeface="Times New Roman"/>
              </a:rPr>
              <a:t>scomparendo ed </a:t>
            </a:r>
            <a:r>
              <a:rPr sz="1200" dirty="0">
                <a:latin typeface="Times New Roman"/>
                <a:cs typeface="Times New Roman"/>
              </a:rPr>
              <a:t>il mondo sta </a:t>
            </a:r>
            <a:r>
              <a:rPr sz="1200" spc="-5" dirty="0">
                <a:latin typeface="Times New Roman"/>
                <a:cs typeface="Times New Roman"/>
              </a:rPr>
              <a:t>passando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regime dell’autocontrollo individuale.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 governo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principalmente indirizzata verso compiti collettivi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 sociale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coordinazione economica. L’epoca </a:t>
            </a:r>
            <a:r>
              <a:rPr sz="1200" dirty="0">
                <a:latin typeface="Times New Roman"/>
                <a:cs typeface="Times New Roman"/>
              </a:rPr>
              <a:t>d’oro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sta</a:t>
            </a:r>
            <a:endParaRPr sz="1200">
              <a:latin typeface="Times New Roman"/>
              <a:cs typeface="Times New Roman"/>
            </a:endParaRPr>
          </a:p>
          <a:p>
            <a:pPr marL="76200" marR="18224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giungendo </a:t>
            </a:r>
            <a:r>
              <a:rPr sz="1200" dirty="0">
                <a:latin typeface="Times New Roman"/>
                <a:cs typeface="Times New Roman"/>
              </a:rPr>
              <a:t>di buon passo; la meta </a:t>
            </a:r>
            <a:r>
              <a:rPr sz="1200" spc="-5" dirty="0">
                <a:latin typeface="Times New Roman"/>
                <a:cs typeface="Times New Roman"/>
              </a:rPr>
              <a:t>temporale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lunga ed intensa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è in vista.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ricompensa </a:t>
            </a:r>
            <a:r>
              <a:rPr sz="1200" spc="-5" dirty="0">
                <a:latin typeface="Times New Roman"/>
                <a:cs typeface="Times New Roman"/>
              </a:rPr>
              <a:t>delle  ere sta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realizzata; la </a:t>
            </a:r>
            <a:r>
              <a:rPr sz="1200" spc="-5" dirty="0">
                <a:latin typeface="Times New Roman"/>
                <a:cs typeface="Times New Roman"/>
              </a:rPr>
              <a:t>saggezza degli Dei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punto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manifestarsi.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31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(599.2) 52:7.6 </a:t>
            </a:r>
            <a:r>
              <a:rPr sz="1200" spc="-5" dirty="0">
                <a:latin typeface="Times New Roman"/>
                <a:cs typeface="Times New Roman"/>
              </a:rPr>
              <a:t>L’amministrazione fisica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-5" dirty="0">
                <a:latin typeface="Times New Roman"/>
                <a:cs typeface="Times New Roman"/>
              </a:rPr>
              <a:t>durante quest’era richiede circa </a:t>
            </a:r>
            <a:r>
              <a:rPr sz="1200" dirty="0">
                <a:latin typeface="Times New Roman"/>
                <a:cs typeface="Times New Roman"/>
              </a:rPr>
              <a:t>un’ora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giorno </a:t>
            </a:r>
            <a:r>
              <a:rPr sz="1200" spc="-5" dirty="0">
                <a:latin typeface="Times New Roman"/>
                <a:cs typeface="Times New Roman"/>
              </a:rPr>
              <a:t>da 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individuo </a:t>
            </a:r>
            <a:r>
              <a:rPr sz="1200" spc="-5" dirty="0">
                <a:latin typeface="Times New Roman"/>
                <a:cs typeface="Times New Roman"/>
              </a:rPr>
              <a:t>adulto;  cioè l’equivalente </a:t>
            </a:r>
            <a:r>
              <a:rPr sz="1200" dirty="0">
                <a:latin typeface="Times New Roman"/>
                <a:cs typeface="Times New Roman"/>
              </a:rPr>
              <a:t>di un’ora 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pianeta è in </a:t>
            </a:r>
            <a:r>
              <a:rPr sz="1200" spc="-5" dirty="0">
                <a:latin typeface="Times New Roman"/>
                <a:cs typeface="Times New Roman"/>
              </a:rPr>
              <a:t>stretto contatto </a:t>
            </a:r>
            <a:r>
              <a:rPr sz="1200" dirty="0">
                <a:latin typeface="Times New Roman"/>
                <a:cs typeface="Times New Roman"/>
              </a:rPr>
              <a:t>con gli </a:t>
            </a:r>
            <a:r>
              <a:rPr sz="1200" spc="-5" dirty="0">
                <a:latin typeface="Times New Roman"/>
                <a:cs typeface="Times New Roman"/>
              </a:rPr>
              <a:t>affari </a:t>
            </a:r>
            <a:r>
              <a:rPr sz="1200" dirty="0">
                <a:latin typeface="Times New Roman"/>
                <a:cs typeface="Times New Roman"/>
              </a:rPr>
              <a:t>dell’Universo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popolazione </a:t>
            </a:r>
            <a:r>
              <a:rPr sz="1200" dirty="0">
                <a:latin typeface="Times New Roman"/>
                <a:cs typeface="Times New Roman"/>
              </a:rPr>
              <a:t>esamina le  ultime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vivo </a:t>
            </a:r>
            <a:r>
              <a:rPr sz="1200" spc="-5" dirty="0">
                <a:latin typeface="Times New Roman"/>
                <a:cs typeface="Times New Roman"/>
              </a:rPr>
              <a:t>interesse </a:t>
            </a:r>
            <a:r>
              <a:rPr sz="1200" dirty="0">
                <a:latin typeface="Times New Roman"/>
                <a:cs typeface="Times New Roman"/>
              </a:rPr>
              <a:t>che voi </a:t>
            </a:r>
            <a:r>
              <a:rPr sz="1200" spc="-5" dirty="0">
                <a:latin typeface="Times New Roman"/>
                <a:cs typeface="Times New Roman"/>
              </a:rPr>
              <a:t>manifestate </a:t>
            </a:r>
            <a:r>
              <a:rPr sz="1200" dirty="0">
                <a:latin typeface="Times New Roman"/>
                <a:cs typeface="Times New Roman"/>
              </a:rPr>
              <a:t>ora per le ultime </a:t>
            </a:r>
            <a:r>
              <a:rPr sz="1200" spc="-5" dirty="0">
                <a:latin typeface="Times New Roman"/>
                <a:cs typeface="Times New Roman"/>
              </a:rPr>
              <a:t>edizioni dei vostri giornali </a:t>
            </a:r>
            <a:r>
              <a:rPr sz="1200" dirty="0">
                <a:latin typeface="Times New Roman"/>
                <a:cs typeface="Times New Roman"/>
              </a:rPr>
              <a:t>quotidiani. Queste  razze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di mille </a:t>
            </a:r>
            <a:r>
              <a:rPr sz="1200" spc="-5" dirty="0">
                <a:latin typeface="Times New Roman"/>
                <a:cs typeface="Times New Roman"/>
              </a:rPr>
              <a:t>cose d’interesse </a:t>
            </a:r>
            <a:r>
              <a:rPr sz="1200" dirty="0">
                <a:latin typeface="Times New Roman"/>
                <a:cs typeface="Times New Roman"/>
              </a:rPr>
              <a:t>sconosciuto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(599.3) 52:7.7 </a:t>
            </a:r>
            <a:r>
              <a:rPr sz="1200" spc="-5" dirty="0">
                <a:latin typeface="Times New Roman"/>
                <a:cs typeface="Times New Roman"/>
              </a:rPr>
              <a:t>Aumenta sempre </a:t>
            </a:r>
            <a:r>
              <a:rPr sz="1200" dirty="0">
                <a:latin typeface="Times New Roman"/>
                <a:cs typeface="Times New Roman"/>
              </a:rPr>
              <a:t>di più la </a:t>
            </a:r>
            <a:r>
              <a:rPr sz="1200" spc="-5" dirty="0">
                <a:latin typeface="Times New Roman"/>
                <a:cs typeface="Times New Roman"/>
              </a:rPr>
              <a:t>vera fedeltà planetaria all’Essere </a:t>
            </a:r>
            <a:r>
              <a:rPr sz="1200" dirty="0">
                <a:latin typeface="Times New Roman"/>
                <a:cs typeface="Times New Roman"/>
              </a:rPr>
              <a:t>Supremo.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generazione </a:t>
            </a:r>
            <a:r>
              <a:rPr sz="1200" dirty="0">
                <a:latin typeface="Times New Roman"/>
                <a:cs typeface="Times New Roman"/>
              </a:rPr>
              <a:t>un numero 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della razza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allinea a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praticano 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e vivono la </a:t>
            </a:r>
            <a:r>
              <a:rPr sz="1200" spc="-5" dirty="0">
                <a:latin typeface="Times New Roman"/>
                <a:cs typeface="Times New Roman"/>
              </a:rPr>
              <a:t>misericordia. Lentamente </a:t>
            </a:r>
            <a:r>
              <a:rPr sz="1200" dirty="0">
                <a:latin typeface="Times New Roman"/>
                <a:cs typeface="Times New Roman"/>
              </a:rPr>
              <a:t>ma sicuramente il  mondo è </a:t>
            </a:r>
            <a:r>
              <a:rPr sz="1200" spc="-5" dirty="0">
                <a:latin typeface="Times New Roman"/>
                <a:cs typeface="Times New Roman"/>
              </a:rPr>
              <a:t>conquistato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gioioso dei Figli </a:t>
            </a:r>
            <a:r>
              <a:rPr sz="1200" dirty="0">
                <a:latin typeface="Times New Roman"/>
                <a:cs typeface="Times New Roman"/>
              </a:rPr>
              <a:t>di Dio.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problemi materiali </a:t>
            </a:r>
            <a:r>
              <a:rPr sz="1200" dirty="0">
                <a:latin typeface="Times New Roman"/>
                <a:cs typeface="Times New Roman"/>
              </a:rPr>
              <a:t>sono stati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spc="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risolti;  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maturo </a:t>
            </a:r>
            <a:r>
              <a:rPr sz="1200" dirty="0">
                <a:latin typeface="Times New Roman"/>
                <a:cs typeface="Times New Roman"/>
              </a:rPr>
              <a:t>per una vita </a:t>
            </a:r>
            <a:r>
              <a:rPr sz="1200" spc="-5" dirty="0">
                <a:latin typeface="Times New Roman"/>
                <a:cs typeface="Times New Roman"/>
              </a:rPr>
              <a:t>avanzata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un’esistenza </a:t>
            </a:r>
            <a:r>
              <a:rPr sz="1200" dirty="0">
                <a:latin typeface="Times New Roman"/>
                <a:cs typeface="Times New Roman"/>
              </a:rPr>
              <a:t>più stabile.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9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(599.4) 52:7.8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durante </a:t>
            </a:r>
            <a:r>
              <a:rPr sz="1200" dirty="0">
                <a:latin typeface="Times New Roman"/>
                <a:cs typeface="Times New Roman"/>
              </a:rPr>
              <a:t>la loro dispensazione </a:t>
            </a:r>
            <a:r>
              <a:rPr sz="1200" spc="-5" dirty="0">
                <a:latin typeface="Times New Roman"/>
                <a:cs typeface="Times New Roman"/>
              </a:rPr>
              <a:t>continuano </a:t>
            </a:r>
            <a:r>
              <a:rPr sz="1200" dirty="0">
                <a:latin typeface="Times New Roman"/>
                <a:cs typeface="Times New Roman"/>
              </a:rPr>
              <a:t>a venire </a:t>
            </a:r>
            <a:r>
              <a:rPr sz="1200" spc="-5" dirty="0">
                <a:latin typeface="Times New Roman"/>
                <a:cs typeface="Times New Roman"/>
              </a:rPr>
              <a:t>su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pacifici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Istruttori.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lasciano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constatano che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evoluzionario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concerne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sta operando  tranquillamente. Un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Magistrale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giudizio accompagna solitamente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missioni </a:t>
            </a:r>
            <a:r>
              <a:rPr sz="1200" spc="-5" dirty="0">
                <a:latin typeface="Times New Roman"/>
                <a:cs typeface="Times New Roman"/>
              </a:rPr>
              <a:t>successive,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mentre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242934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5684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partenza, </a:t>
            </a:r>
            <a:r>
              <a:rPr sz="1200" dirty="0">
                <a:latin typeface="Times New Roman"/>
                <a:cs typeface="Times New Roman"/>
              </a:rPr>
              <a:t>e queste azioni </a:t>
            </a:r>
            <a:r>
              <a:rPr sz="1200" spc="-5" dirty="0">
                <a:latin typeface="Times New Roman"/>
                <a:cs typeface="Times New Roman"/>
              </a:rPr>
              <a:t>giudiziarie </a:t>
            </a:r>
            <a:r>
              <a:rPr sz="1200" dirty="0">
                <a:latin typeface="Times New Roman"/>
                <a:cs typeface="Times New Roman"/>
              </a:rPr>
              <a:t>continuano di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era per tutta la durata </a:t>
            </a:r>
            <a:r>
              <a:rPr sz="1200" spc="-5" dirty="0">
                <a:latin typeface="Times New Roman"/>
                <a:cs typeface="Times New Roman"/>
              </a:rPr>
              <a:t>del  regime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939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(599.5) 52:7.9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missione dei Figli Istruttori Trinitari </a:t>
            </a:r>
            <a:r>
              <a:rPr sz="1200" dirty="0">
                <a:latin typeface="Times New Roman"/>
                <a:cs typeface="Times New Roman"/>
              </a:rPr>
              <a:t>innalza in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un tale mondo </a:t>
            </a:r>
            <a:r>
              <a:rPr sz="1200" spc="-5" dirty="0">
                <a:latin typeface="Times New Roman"/>
                <a:cs typeface="Times New Roman"/>
              </a:rPr>
              <a:t>superno ad </a:t>
            </a:r>
            <a:r>
              <a:rPr sz="1200" dirty="0">
                <a:latin typeface="Times New Roman"/>
                <a:cs typeface="Times New Roman"/>
              </a:rPr>
              <a:t>altezze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elevate </a:t>
            </a:r>
            <a:r>
              <a:rPr sz="1200" dirty="0">
                <a:latin typeface="Times New Roman"/>
                <a:cs typeface="Times New Roman"/>
              </a:rPr>
              <a:t>di saggezza, di spiritualità e </a:t>
            </a:r>
            <a:r>
              <a:rPr sz="1200" spc="-5" dirty="0">
                <a:latin typeface="Times New Roman"/>
                <a:cs typeface="Times New Roman"/>
              </a:rPr>
              <a:t>d’illuminazione cosmica. Ma </a:t>
            </a:r>
            <a:r>
              <a:rPr sz="1200" dirty="0">
                <a:latin typeface="Times New Roman"/>
                <a:cs typeface="Times New Roman"/>
              </a:rPr>
              <a:t>i nobili nativi di </a:t>
            </a:r>
            <a:r>
              <a:rPr sz="1200" spc="-5" dirty="0">
                <a:latin typeface="Times New Roman"/>
                <a:cs typeface="Times New Roman"/>
              </a:rPr>
              <a:t>questa sfera sono ancora finiti </a:t>
            </a:r>
            <a:r>
              <a:rPr sz="1200" dirty="0">
                <a:latin typeface="Times New Roman"/>
                <a:cs typeface="Times New Roman"/>
              </a:rPr>
              <a:t>e mortali. </a:t>
            </a:r>
            <a:r>
              <a:rPr sz="1200" spc="-5" dirty="0">
                <a:latin typeface="Times New Roman"/>
                <a:cs typeface="Times New Roman"/>
              </a:rPr>
              <a:t>Niente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perfetto;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sta sviluppando </a:t>
            </a:r>
            <a:r>
              <a:rPr sz="1200" dirty="0">
                <a:latin typeface="Times New Roman"/>
                <a:cs typeface="Times New Roman"/>
              </a:rPr>
              <a:t>una qualità di </a:t>
            </a:r>
            <a:r>
              <a:rPr sz="1200" spc="-5" dirty="0">
                <a:latin typeface="Times New Roman"/>
                <a:cs typeface="Times New Roman"/>
              </a:rPr>
              <a:t>quasi perfezione nell’operare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-5" dirty="0">
                <a:latin typeface="Times New Roman"/>
                <a:cs typeface="Times New Roman"/>
              </a:rPr>
              <a:t>imperfetto </a:t>
            </a:r>
            <a:r>
              <a:rPr sz="1200" dirty="0">
                <a:latin typeface="Times New Roman"/>
                <a:cs typeface="Times New Roman"/>
              </a:rPr>
              <a:t>e nella vita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umani.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(599.6) 52:7.10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Trinitari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ritornare </a:t>
            </a:r>
            <a:r>
              <a:rPr sz="1200" dirty="0">
                <a:latin typeface="Times New Roman"/>
                <a:cs typeface="Times New Roman"/>
              </a:rPr>
              <a:t>molte volte sullo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Ma presto </a:t>
            </a:r>
            <a:r>
              <a:rPr sz="1200" dirty="0">
                <a:latin typeface="Times New Roman"/>
                <a:cs typeface="Times New Roman"/>
              </a:rPr>
              <a:t>o tardi, in </a:t>
            </a:r>
            <a:r>
              <a:rPr sz="1200" spc="-5" dirty="0">
                <a:latin typeface="Times New Roman"/>
                <a:cs typeface="Times New Roman"/>
              </a:rPr>
              <a:t>connessione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fine 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missioni, 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alla posizione di </a:t>
            </a:r>
            <a:r>
              <a:rPr sz="1200" spc="-5" dirty="0">
                <a:latin typeface="Times New Roman"/>
                <a:cs typeface="Times New Roman"/>
              </a:rPr>
              <a:t>Sovrano Planetario,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spc="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appare per  </a:t>
            </a:r>
            <a:r>
              <a:rPr sz="1200" spc="-5" dirty="0">
                <a:latin typeface="Times New Roman"/>
                <a:cs typeface="Times New Roman"/>
              </a:rPr>
              <a:t>proclamare l’entrata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nell’era </a:t>
            </a:r>
            <a:r>
              <a:rPr sz="1200" dirty="0">
                <a:latin typeface="Times New Roman"/>
                <a:cs typeface="Times New Roman"/>
              </a:rPr>
              <a:t>di luce 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58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(599.7) 52:7.11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riguardo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conclusione della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terminale dei Figli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(almeno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cronologia </a:t>
            </a:r>
            <a:r>
              <a:rPr sz="1200" dirty="0">
                <a:latin typeface="Times New Roman"/>
                <a:cs typeface="Times New Roman"/>
              </a:rPr>
              <a:t>di un mondo  </a:t>
            </a:r>
            <a:r>
              <a:rPr sz="1200" spc="-5" dirty="0">
                <a:latin typeface="Times New Roman"/>
                <a:cs typeface="Times New Roman"/>
              </a:rPr>
              <a:t>normale)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Giovanni </a:t>
            </a:r>
            <a:r>
              <a:rPr sz="1200" dirty="0">
                <a:latin typeface="Times New Roman"/>
                <a:cs typeface="Times New Roman"/>
              </a:rPr>
              <a:t>scrisse: </a:t>
            </a:r>
            <a:r>
              <a:rPr sz="1200" spc="-5" dirty="0">
                <a:latin typeface="Times New Roman"/>
                <a:cs typeface="Times New Roman"/>
              </a:rPr>
              <a:t>“Ho </a:t>
            </a:r>
            <a:r>
              <a:rPr sz="1200" dirty="0">
                <a:latin typeface="Times New Roman"/>
                <a:cs typeface="Times New Roman"/>
              </a:rPr>
              <a:t>visto un nuovo </a:t>
            </a:r>
            <a:r>
              <a:rPr sz="1200" spc="-5" dirty="0">
                <a:latin typeface="Times New Roman"/>
                <a:cs typeface="Times New Roman"/>
              </a:rPr>
              <a:t>cielo ed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terra </a:t>
            </a:r>
            <a:r>
              <a:rPr sz="1200" dirty="0">
                <a:latin typeface="Times New Roman"/>
                <a:cs typeface="Times New Roman"/>
              </a:rPr>
              <a:t>e la nuova </a:t>
            </a:r>
            <a:r>
              <a:rPr sz="1200" spc="-5" dirty="0">
                <a:latin typeface="Times New Roman"/>
                <a:cs typeface="Times New Roman"/>
              </a:rPr>
              <a:t>Gerusalemme venire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giù </a:t>
            </a:r>
            <a:r>
              <a:rPr sz="1200" dirty="0">
                <a:latin typeface="Times New Roman"/>
                <a:cs typeface="Times New Roman"/>
              </a:rPr>
              <a:t>dal cielo,  </a:t>
            </a:r>
            <a:r>
              <a:rPr sz="1200" spc="-5" dirty="0">
                <a:latin typeface="Times New Roman"/>
                <a:cs typeface="Times New Roman"/>
              </a:rPr>
              <a:t>preparata </a:t>
            </a:r>
            <a:r>
              <a:rPr sz="1200" dirty="0">
                <a:latin typeface="Times New Roman"/>
                <a:cs typeface="Times New Roman"/>
              </a:rPr>
              <a:t>come una principessa </a:t>
            </a:r>
            <a:r>
              <a:rPr sz="1200" spc="-5" dirty="0">
                <a:latin typeface="Times New Roman"/>
                <a:cs typeface="Times New Roman"/>
              </a:rPr>
              <a:t>adornata per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63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(600.1) 52:7.12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stessa terra rinnovata, </a:t>
            </a:r>
            <a:r>
              <a:rPr sz="1200" dirty="0">
                <a:latin typeface="Times New Roman"/>
                <a:cs typeface="Times New Roman"/>
              </a:rPr>
              <a:t>lo stadio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avanzato, di </a:t>
            </a:r>
            <a:r>
              <a:rPr sz="1200" spc="-5" dirty="0">
                <a:latin typeface="Times New Roman"/>
                <a:cs typeface="Times New Roman"/>
              </a:rPr>
              <a:t>cui l’antico veggente ebbe </a:t>
            </a:r>
            <a:r>
              <a:rPr sz="1200" dirty="0">
                <a:latin typeface="Times New Roman"/>
                <a:cs typeface="Times New Roman"/>
              </a:rPr>
              <a:t>la visione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scrisse: “  </a:t>
            </a:r>
            <a:r>
              <a:rPr sz="1200" spc="-5" dirty="0">
                <a:latin typeface="Times New Roman"/>
                <a:cs typeface="Times New Roman"/>
              </a:rPr>
              <a:t>‘Perché come </a:t>
            </a:r>
            <a:r>
              <a:rPr sz="1200" dirty="0">
                <a:latin typeface="Times New Roman"/>
                <a:cs typeface="Times New Roman"/>
              </a:rPr>
              <a:t>i nuovi cieli e la nuova terra che io farò </a:t>
            </a:r>
            <a:r>
              <a:rPr sz="1200" spc="-5" dirty="0">
                <a:latin typeface="Times New Roman"/>
                <a:cs typeface="Times New Roman"/>
              </a:rPr>
              <a:t>sussisteranno </a:t>
            </a:r>
            <a:r>
              <a:rPr sz="1200" dirty="0">
                <a:latin typeface="Times New Roman"/>
                <a:cs typeface="Times New Roman"/>
              </a:rPr>
              <a:t>davanti a me, </a:t>
            </a:r>
            <a:r>
              <a:rPr sz="1200" spc="-5" dirty="0">
                <a:latin typeface="Times New Roman"/>
                <a:cs typeface="Times New Roman"/>
              </a:rPr>
              <a:t>così sopravviverete </a:t>
            </a:r>
            <a:r>
              <a:rPr sz="1200" dirty="0">
                <a:latin typeface="Times New Roman"/>
                <a:cs typeface="Times New Roman"/>
              </a:rPr>
              <a:t>voi ed i vostri figli; ed  </a:t>
            </a:r>
            <a:r>
              <a:rPr sz="1200" spc="-5" dirty="0">
                <a:latin typeface="Times New Roman"/>
                <a:cs typeface="Times New Roman"/>
              </a:rPr>
              <a:t>accadrà che </a:t>
            </a:r>
            <a:r>
              <a:rPr sz="1200" dirty="0">
                <a:latin typeface="Times New Roman"/>
                <a:cs typeface="Times New Roman"/>
              </a:rPr>
              <a:t>da una nuova luna </a:t>
            </a:r>
            <a:r>
              <a:rPr sz="1200" spc="-5" dirty="0">
                <a:latin typeface="Times New Roman"/>
                <a:cs typeface="Times New Roman"/>
              </a:rPr>
              <a:t>all’altra </a:t>
            </a:r>
            <a:r>
              <a:rPr sz="1200" dirty="0">
                <a:latin typeface="Times New Roman"/>
                <a:cs typeface="Times New Roman"/>
              </a:rPr>
              <a:t>e da un sabato </a:t>
            </a:r>
            <a:r>
              <a:rPr sz="1200" spc="-5" dirty="0">
                <a:latin typeface="Times New Roman"/>
                <a:cs typeface="Times New Roman"/>
              </a:rPr>
              <a:t>all’altro </a:t>
            </a:r>
            <a:r>
              <a:rPr sz="1200" dirty="0">
                <a:latin typeface="Times New Roman"/>
                <a:cs typeface="Times New Roman"/>
              </a:rPr>
              <a:t>tutta l’umanità </a:t>
            </a:r>
            <a:r>
              <a:rPr sz="1200" spc="-5" dirty="0">
                <a:latin typeface="Times New Roman"/>
                <a:cs typeface="Times New Roman"/>
              </a:rPr>
              <a:t>verrà </a:t>
            </a:r>
            <a:r>
              <a:rPr sz="1200" dirty="0">
                <a:latin typeface="Times New Roman"/>
                <a:cs typeface="Times New Roman"/>
              </a:rPr>
              <a:t>a prostrarsi innanzi a </a:t>
            </a:r>
            <a:r>
              <a:rPr sz="1200" spc="-5" dirty="0">
                <a:latin typeface="Times New Roman"/>
                <a:cs typeface="Times New Roman"/>
              </a:rPr>
              <a:t>me’, dice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Signore.”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190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(600.2) 52:7.13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tale era che sono descritti come </a:t>
            </a:r>
            <a:r>
              <a:rPr sz="1200" dirty="0">
                <a:latin typeface="Times New Roman"/>
                <a:cs typeface="Times New Roman"/>
              </a:rPr>
              <a:t>“una </a:t>
            </a:r>
            <a:r>
              <a:rPr sz="1200" spc="-5" dirty="0">
                <a:latin typeface="Times New Roman"/>
                <a:cs typeface="Times New Roman"/>
              </a:rPr>
              <a:t>generazione eletta,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sacerdozio regale, </a:t>
            </a:r>
            <a:r>
              <a:rPr sz="1200" dirty="0">
                <a:latin typeface="Times New Roman"/>
                <a:cs typeface="Times New Roman"/>
              </a:rPr>
              <a:t>una nazione santa,  un popolo </a:t>
            </a:r>
            <a:r>
              <a:rPr sz="1200" spc="-5" dirty="0">
                <a:latin typeface="Times New Roman"/>
                <a:cs typeface="Times New Roman"/>
              </a:rPr>
              <a:t>eccelso; </a:t>
            </a:r>
            <a:r>
              <a:rPr sz="1200" dirty="0">
                <a:latin typeface="Times New Roman"/>
                <a:cs typeface="Times New Roman"/>
              </a:rPr>
              <a:t>e voi </a:t>
            </a:r>
            <a:r>
              <a:rPr sz="1200" spc="-5" dirty="0">
                <a:latin typeface="Times New Roman"/>
                <a:cs typeface="Times New Roman"/>
              </a:rPr>
              <a:t>proclamerete </a:t>
            </a:r>
            <a:r>
              <a:rPr sz="1200" dirty="0">
                <a:latin typeface="Times New Roman"/>
                <a:cs typeface="Times New Roman"/>
              </a:rPr>
              <a:t>le lodi di 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ha </a:t>
            </a:r>
            <a:r>
              <a:rPr sz="1200" spc="-5" dirty="0">
                <a:latin typeface="Times New Roman"/>
                <a:cs typeface="Times New Roman"/>
              </a:rPr>
              <a:t>portati </a:t>
            </a:r>
            <a:r>
              <a:rPr sz="1200" dirty="0">
                <a:latin typeface="Times New Roman"/>
                <a:cs typeface="Times New Roman"/>
              </a:rPr>
              <a:t>dalle tenebre a questa luce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meravigliosa”.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9750" cy="284416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09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(600.3) 52:7.14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naturale </a:t>
            </a:r>
            <a:r>
              <a:rPr sz="1200" dirty="0">
                <a:latin typeface="Times New Roman"/>
                <a:cs typeface="Times New Roman"/>
              </a:rPr>
              <a:t>specifica di un </a:t>
            </a:r>
            <a:r>
              <a:rPr sz="1200" spc="-5" dirty="0">
                <a:latin typeface="Times New Roman"/>
                <a:cs typeface="Times New Roman"/>
              </a:rPr>
              <a:t>singolo </a:t>
            </a:r>
            <a:r>
              <a:rPr sz="1200" dirty="0">
                <a:latin typeface="Times New Roman"/>
                <a:cs typeface="Times New Roman"/>
              </a:rPr>
              <a:t>pianeta, </a:t>
            </a:r>
            <a:r>
              <a:rPr sz="1200" spc="-5" dirty="0">
                <a:latin typeface="Times New Roman"/>
                <a:cs typeface="Times New Roman"/>
              </a:rPr>
              <a:t>dal fatto </a:t>
            </a:r>
            <a:r>
              <a:rPr sz="1200" dirty="0">
                <a:latin typeface="Times New Roman"/>
                <a:cs typeface="Times New Roman"/>
              </a:rPr>
              <a:t>che un </a:t>
            </a:r>
            <a:r>
              <a:rPr sz="1200" spc="-5" dirty="0">
                <a:latin typeface="Times New Roman"/>
                <a:cs typeface="Times New Roman"/>
              </a:rPr>
              <a:t>regno sia  stato </a:t>
            </a:r>
            <a:r>
              <a:rPr sz="1200" dirty="0">
                <a:latin typeface="Times New Roman"/>
                <a:cs typeface="Times New Roman"/>
              </a:rPr>
              <a:t>totalmente </a:t>
            </a:r>
            <a:r>
              <a:rPr sz="1200" spc="-5" dirty="0">
                <a:latin typeface="Times New Roman"/>
                <a:cs typeface="Times New Roman"/>
              </a:rPr>
              <a:t>leale, guastato dal male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maledetto dal peccato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 quali possano </a:t>
            </a:r>
            <a:r>
              <a:rPr sz="1200" spc="-5" dirty="0">
                <a:latin typeface="Times New Roman"/>
                <a:cs typeface="Times New Roman"/>
              </a:rPr>
              <a:t>essere gli antecedenti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grazia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degli angeli condurranno al giorno della venuta </a:t>
            </a:r>
            <a:r>
              <a:rPr sz="1200" dirty="0">
                <a:latin typeface="Times New Roman"/>
                <a:cs typeface="Times New Roman"/>
              </a:rPr>
              <a:t>dei Figli </a:t>
            </a:r>
            <a:r>
              <a:rPr sz="1200" spc="-5" dirty="0">
                <a:latin typeface="Times New Roman"/>
                <a:cs typeface="Times New Roman"/>
              </a:rPr>
              <a:t>Istruttori </a:t>
            </a:r>
            <a:r>
              <a:rPr sz="1200" dirty="0">
                <a:latin typeface="Times New Roman"/>
                <a:cs typeface="Times New Roman"/>
              </a:rPr>
              <a:t>Trinitari; e la loro 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loro missione finale inaugurerà quest’era superba </a:t>
            </a:r>
            <a:r>
              <a:rPr sz="1200" dirty="0">
                <a:latin typeface="Times New Roman"/>
                <a:cs typeface="Times New Roman"/>
              </a:rPr>
              <a:t>di luce 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636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(600.4) 52:7.15 </a:t>
            </a:r>
            <a:r>
              <a:rPr sz="1200" dirty="0">
                <a:latin typeface="Times New Roman"/>
                <a:cs typeface="Times New Roman"/>
              </a:rPr>
              <a:t>Tutti i mondi di Satania possono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colui che </a:t>
            </a:r>
            <a:r>
              <a:rPr sz="1200" spc="-5" dirty="0">
                <a:latin typeface="Times New Roman"/>
                <a:cs typeface="Times New Roman"/>
              </a:rPr>
              <a:t>scrisse: “Nondimeno </a:t>
            </a:r>
            <a:r>
              <a:rPr sz="1200" dirty="0">
                <a:latin typeface="Times New Roman"/>
                <a:cs typeface="Times New Roman"/>
              </a:rPr>
              <a:t>noi,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promessa, attendiamo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cielo ed </a:t>
            </a:r>
            <a:r>
              <a:rPr sz="1200" dirty="0">
                <a:latin typeface="Times New Roman"/>
                <a:cs typeface="Times New Roman"/>
              </a:rPr>
              <a:t>una nuova </a:t>
            </a:r>
            <a:r>
              <a:rPr sz="1200" spc="-5" dirty="0">
                <a:latin typeface="Times New Roman"/>
                <a:cs typeface="Times New Roman"/>
              </a:rPr>
              <a:t>terra nella quale abita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rettitudine. Perciò, </a:t>
            </a:r>
            <a:r>
              <a:rPr sz="1200" dirty="0">
                <a:latin typeface="Times New Roman"/>
                <a:cs typeface="Times New Roman"/>
              </a:rPr>
              <a:t>o diletti, </a:t>
            </a:r>
            <a:r>
              <a:rPr sz="1200" spc="-5" dirty="0">
                <a:latin typeface="Times New Roman"/>
                <a:cs typeface="Times New Roman"/>
              </a:rPr>
              <a:t>vedendo che </a:t>
            </a:r>
            <a:r>
              <a:rPr sz="1200" dirty="0">
                <a:latin typeface="Times New Roman"/>
                <a:cs typeface="Times New Roman"/>
              </a:rPr>
              <a:t>aspettate tali  </a:t>
            </a:r>
            <a:r>
              <a:rPr sz="1200" spc="-5" dirty="0">
                <a:latin typeface="Times New Roman"/>
                <a:cs typeface="Times New Roman"/>
              </a:rPr>
              <a:t>cose, vegliate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trovati da </a:t>
            </a:r>
            <a:r>
              <a:rPr sz="1200" spc="-5" dirty="0">
                <a:latin typeface="Times New Roman"/>
                <a:cs typeface="Times New Roman"/>
              </a:rPr>
              <a:t>Lui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pace,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macchia 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irreprensibili.”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(600.5) 52:7.16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partenza </a:t>
            </a:r>
            <a:r>
              <a:rPr sz="1200" spc="-5" dirty="0">
                <a:latin typeface="Times New Roman"/>
                <a:cs typeface="Times New Roman"/>
              </a:rPr>
              <a:t>del corpo dei Figli Istruttori, alla fine del loro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regno successivo, annuncia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l’aurora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dell’era </a:t>
            </a:r>
            <a:r>
              <a:rPr sz="1200" dirty="0">
                <a:latin typeface="Times New Roman"/>
                <a:cs typeface="Times New Roman"/>
              </a:rPr>
              <a:t>di luce e vita —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soglia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transizione dal tempo all’anticamera dell’eternità.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planetaria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di  luce e vita supera di molto le più </a:t>
            </a:r>
            <a:r>
              <a:rPr sz="1200" spc="-5" dirty="0">
                <a:latin typeface="Times New Roman"/>
                <a:cs typeface="Times New Roman"/>
              </a:rPr>
              <a:t>ardenti </a:t>
            </a:r>
            <a:r>
              <a:rPr sz="1200" dirty="0">
                <a:latin typeface="Times New Roman"/>
                <a:cs typeface="Times New Roman"/>
              </a:rPr>
              <a:t>aspettative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lungimiranti concetti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non vanno  oltre quelli </a:t>
            </a:r>
            <a:r>
              <a:rPr sz="1200" spc="-5" dirty="0">
                <a:latin typeface="Times New Roman"/>
                <a:cs typeface="Times New Roman"/>
              </a:rPr>
              <a:t>contenuti nelle credenze religiose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descrivono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immediato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dimora finale dei mortali  sopravviventi.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(600.6) 52:7.17 </a:t>
            </a:r>
            <a:r>
              <a:rPr sz="1200" spc="-5" dirty="0">
                <a:latin typeface="Times New Roman"/>
                <a:cs typeface="Times New Roman"/>
              </a:rPr>
              <a:t>[Patrocinato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temporaneamente assegnato al personale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Gabriele.]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455803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53: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La ribellione di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Lucifero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055609" cy="32543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(601.1) 53:0.1 </a:t>
            </a:r>
            <a:r>
              <a:rPr sz="1200" spc="-10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brillante Figlio Lanonandek primario </a:t>
            </a:r>
            <a:r>
              <a:rPr sz="1200" dirty="0">
                <a:latin typeface="Times New Roman"/>
                <a:cs typeface="Times New Roman"/>
              </a:rPr>
              <a:t>di Nebadon.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aveva fatto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servizio in </a:t>
            </a:r>
            <a:r>
              <a:rPr sz="1200" spc="-5" dirty="0">
                <a:latin typeface="Times New Roman"/>
                <a:cs typeface="Times New Roman"/>
              </a:rPr>
              <a:t>molti  </a:t>
            </a:r>
            <a:r>
              <a:rPr sz="1200" dirty="0">
                <a:latin typeface="Times New Roman"/>
                <a:cs typeface="Times New Roman"/>
              </a:rPr>
              <a:t>sistemi,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stato un </a:t>
            </a:r>
            <a:r>
              <a:rPr sz="1200" spc="-5" dirty="0">
                <a:latin typeface="Times New Roman"/>
                <a:cs typeface="Times New Roman"/>
              </a:rPr>
              <a:t>alto consigliere del suo gruppo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era </a:t>
            </a:r>
            <a:r>
              <a:rPr sz="1200" dirty="0">
                <a:latin typeface="Times New Roman"/>
                <a:cs typeface="Times New Roman"/>
              </a:rPr>
              <a:t>distinto </a:t>
            </a:r>
            <a:r>
              <a:rPr sz="1200" spc="-5" dirty="0">
                <a:latin typeface="Times New Roman"/>
                <a:cs typeface="Times New Roman"/>
              </a:rPr>
              <a:t>per saggezza, sagacia ed </a:t>
            </a:r>
            <a:r>
              <a:rPr sz="1200" dirty="0">
                <a:latin typeface="Times New Roman"/>
                <a:cs typeface="Times New Roman"/>
              </a:rPr>
              <a:t>efficienza.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era il numero 37  </a:t>
            </a:r>
            <a:r>
              <a:rPr sz="1200" spc="-5" dirty="0">
                <a:latin typeface="Times New Roman"/>
                <a:cs typeface="Times New Roman"/>
              </a:rPr>
              <a:t>del suo ordine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ebbe l’incarico dai </a:t>
            </a:r>
            <a:r>
              <a:rPr sz="1200" dirty="0">
                <a:latin typeface="Times New Roman"/>
                <a:cs typeface="Times New Roman"/>
              </a:rPr>
              <a:t>Melchizedek fu </a:t>
            </a:r>
            <a:r>
              <a:rPr sz="1200" spc="-5" dirty="0">
                <a:latin typeface="Times New Roman"/>
                <a:cs typeface="Times New Roman"/>
              </a:rPr>
              <a:t>indicato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cento più </a:t>
            </a:r>
            <a:r>
              <a:rPr sz="1200" spc="-5" dirty="0">
                <a:latin typeface="Times New Roman"/>
                <a:cs typeface="Times New Roman"/>
              </a:rPr>
              <a:t>abili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brillanti personalità </a:t>
            </a:r>
            <a:r>
              <a:rPr sz="1200" spc="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più di  </a:t>
            </a:r>
            <a:r>
              <a:rPr sz="1200" spc="-5" dirty="0">
                <a:latin typeface="Times New Roman"/>
                <a:cs typeface="Times New Roman"/>
              </a:rPr>
              <a:t>settecentomila della sua specie. Partendo </a:t>
            </a:r>
            <a:r>
              <a:rPr sz="1200" dirty="0">
                <a:latin typeface="Times New Roman"/>
                <a:cs typeface="Times New Roman"/>
              </a:rPr>
              <a:t>da tale splendido inizio,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l’errore egli abbracciò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peccato, ed </a:t>
            </a:r>
            <a:r>
              <a:rPr sz="1200" dirty="0">
                <a:latin typeface="Times New Roman"/>
                <a:cs typeface="Times New Roman"/>
              </a:rPr>
              <a:t>è ora  </a:t>
            </a:r>
            <a:r>
              <a:rPr sz="1200" spc="-5" dirty="0">
                <a:latin typeface="Times New Roman"/>
                <a:cs typeface="Times New Roman"/>
              </a:rPr>
              <a:t>considerato </a:t>
            </a:r>
            <a:r>
              <a:rPr sz="1200" dirty="0">
                <a:latin typeface="Times New Roman"/>
                <a:cs typeface="Times New Roman"/>
              </a:rPr>
              <a:t>uno dei tre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di Sistema di </a:t>
            </a:r>
            <a:r>
              <a:rPr sz="1200" spc="-5" dirty="0">
                <a:latin typeface="Times New Roman"/>
                <a:cs typeface="Times New Roman"/>
              </a:rPr>
              <a:t>Nebadon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ceduto alla pressione dell’ego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arresi alle  sofisticherie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falsa libertà personale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rifiuto della fedeltà all’Universo ed </a:t>
            </a:r>
            <a:r>
              <a:rPr sz="1200" dirty="0">
                <a:latin typeface="Times New Roman"/>
                <a:cs typeface="Times New Roman"/>
              </a:rPr>
              <a:t>il disprezzo </a:t>
            </a:r>
            <a:r>
              <a:rPr sz="1200" spc="-5" dirty="0">
                <a:latin typeface="Times New Roman"/>
                <a:cs typeface="Times New Roman"/>
              </a:rPr>
              <a:t>degli obblighi fraterni, </a:t>
            </a:r>
            <a:r>
              <a:rPr sz="1200" dirty="0">
                <a:latin typeface="Times New Roman"/>
                <a:cs typeface="Times New Roman"/>
              </a:rPr>
              <a:t>la cecità 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le relazioni</a:t>
            </a:r>
            <a:r>
              <a:rPr sz="1200" spc="-5" dirty="0">
                <a:latin typeface="Times New Roman"/>
                <a:cs typeface="Times New Roman"/>
              </a:rPr>
              <a:t> cosmiche.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(601.2) 53:0.2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il dominio di Cristo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diecimila sistemi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abitati.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tutta la storia </a:t>
            </a:r>
            <a:r>
              <a:rPr sz="1200" spc="-5" dirty="0">
                <a:latin typeface="Times New Roman"/>
                <a:cs typeface="Times New Roman"/>
              </a:rPr>
              <a:t>dei  Figli Lanonandek,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migliaia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 hanno oltraggiato </a:t>
            </a:r>
            <a:r>
              <a:rPr sz="1200" dirty="0">
                <a:latin typeface="Times New Roman"/>
                <a:cs typeface="Times New Roman"/>
              </a:rPr>
              <a:t>il governo </a:t>
            </a:r>
            <a:r>
              <a:rPr sz="1200" spc="-5" dirty="0">
                <a:latin typeface="Times New Roman"/>
                <a:cs typeface="Times New Roman"/>
              </a:rPr>
              <a:t>del Figlio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 capi 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ribellione</a:t>
            </a:r>
            <a:endParaRPr sz="1600">
              <a:latin typeface="Times New Roman"/>
              <a:cs typeface="Times New Roman"/>
            </a:endParaRPr>
          </a:p>
          <a:p>
            <a:pPr marL="63500" algn="just">
              <a:lnSpc>
                <a:spcPts val="1405"/>
              </a:lnSpc>
              <a:spcBef>
                <a:spcPts val="13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(601.3) 53:1.1 </a:t>
            </a:r>
            <a:r>
              <a:rPr sz="1200" spc="-5" dirty="0">
                <a:latin typeface="Times New Roman"/>
                <a:cs typeface="Times New Roman"/>
              </a:rPr>
              <a:t>Lucifero non </a:t>
            </a:r>
            <a:r>
              <a:rPr sz="1200" dirty="0">
                <a:latin typeface="Times New Roman"/>
                <a:cs typeface="Times New Roman"/>
              </a:rPr>
              <a:t>era un </a:t>
            </a:r>
            <a:r>
              <a:rPr sz="1200" spc="-5" dirty="0">
                <a:latin typeface="Times New Roman"/>
                <a:cs typeface="Times New Roman"/>
              </a:rPr>
              <a:t>essere ascendente;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e di lui fu </a:t>
            </a:r>
            <a:r>
              <a:rPr sz="1200" spc="-5" dirty="0">
                <a:latin typeface="Times New Roman"/>
                <a:cs typeface="Times New Roman"/>
              </a:rPr>
              <a:t>detto: “Tu </a:t>
            </a:r>
            <a:r>
              <a:rPr sz="1200" dirty="0">
                <a:latin typeface="Times New Roman"/>
                <a:cs typeface="Times New Roman"/>
              </a:rPr>
              <a:t>fosti </a:t>
            </a:r>
            <a:r>
              <a:rPr sz="1200" spc="-5" dirty="0">
                <a:latin typeface="Times New Roman"/>
                <a:cs typeface="Times New Roman"/>
              </a:rPr>
              <a:t>perfetto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63500" marR="79375" algn="just">
              <a:lnSpc>
                <a:spcPct val="95900"/>
              </a:lnSpc>
              <a:spcBef>
                <a:spcPts val="25"/>
              </a:spcBef>
            </a:pPr>
            <a:r>
              <a:rPr sz="1200" dirty="0">
                <a:latin typeface="Times New Roman"/>
                <a:cs typeface="Times New Roman"/>
              </a:rPr>
              <a:t>tutte le tue </a:t>
            </a:r>
            <a:r>
              <a:rPr sz="1200" spc="-5" dirty="0">
                <a:latin typeface="Times New Roman"/>
                <a:cs typeface="Times New Roman"/>
              </a:rPr>
              <a:t>azioni dal 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fosti </a:t>
            </a:r>
            <a:r>
              <a:rPr sz="1200" spc="-5" dirty="0">
                <a:latin typeface="Times New Roman"/>
                <a:cs typeface="Times New Roman"/>
              </a:rPr>
              <a:t>creato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l’iniquità non </a:t>
            </a:r>
            <a:r>
              <a:rPr sz="1200" spc="-5" dirty="0">
                <a:latin typeface="Times New Roman"/>
                <a:cs typeface="Times New Roman"/>
              </a:rPr>
              <a:t>fu trovata </a:t>
            </a:r>
            <a:r>
              <a:rPr sz="1200" dirty="0">
                <a:latin typeface="Times New Roman"/>
                <a:cs typeface="Times New Roman"/>
              </a:rPr>
              <a:t>in te.” </a:t>
            </a:r>
            <a:r>
              <a:rPr sz="1200" spc="-5" dirty="0">
                <a:latin typeface="Times New Roman"/>
                <a:cs typeface="Times New Roman"/>
              </a:rPr>
              <a:t>Molte </a:t>
            </a:r>
            <a:r>
              <a:rPr sz="1200" dirty="0">
                <a:latin typeface="Times New Roman"/>
                <a:cs typeface="Times New Roman"/>
              </a:rPr>
              <a:t>volte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consiglio  con gli Altissimi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Edentia.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Lucifero regnava “sulla sacra </a:t>
            </a:r>
            <a:r>
              <a:rPr sz="1200" dirty="0">
                <a:latin typeface="Times New Roman"/>
                <a:cs typeface="Times New Roman"/>
              </a:rPr>
              <a:t>montagna di </a:t>
            </a:r>
            <a:r>
              <a:rPr sz="1200" spc="-5" dirty="0">
                <a:latin typeface="Times New Roman"/>
                <a:cs typeface="Times New Roman"/>
              </a:rPr>
              <a:t>Dio”, </a:t>
            </a:r>
            <a:r>
              <a:rPr sz="1200" dirty="0">
                <a:latin typeface="Times New Roman"/>
                <a:cs typeface="Times New Roman"/>
              </a:rPr>
              <a:t>il monte </a:t>
            </a:r>
            <a:r>
              <a:rPr sz="1200" spc="-5" dirty="0">
                <a:latin typeface="Times New Roman"/>
                <a:cs typeface="Times New Roman"/>
              </a:rPr>
              <a:t>amministrativo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perché era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capo esecutivo </a:t>
            </a:r>
            <a:r>
              <a:rPr sz="1200" dirty="0">
                <a:latin typeface="Times New Roman"/>
                <a:cs typeface="Times New Roman"/>
              </a:rPr>
              <a:t>di un grande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607 mondi abitati.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175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(601.4) 53:1.2 </a:t>
            </a:r>
            <a:r>
              <a:rPr sz="1200" spc="-5" dirty="0">
                <a:latin typeface="Times New Roman"/>
                <a:cs typeface="Times New Roman"/>
              </a:rPr>
              <a:t>Lucifero era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splendido, </a:t>
            </a:r>
            <a:r>
              <a:rPr sz="1200" dirty="0">
                <a:latin typeface="Times New Roman"/>
                <a:cs typeface="Times New Roman"/>
              </a:rPr>
              <a:t>una brillante </a:t>
            </a:r>
            <a:r>
              <a:rPr sz="1200" spc="-5" dirty="0">
                <a:latin typeface="Times New Roman"/>
                <a:cs typeface="Times New Roman"/>
              </a:rPr>
              <a:t>personalità; egli veniva immediatamente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gli Altissimi Padri delle  costellazioni nella linea gerarchica dell’autorità universale. Nonostante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trasgressione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intelligenze </a:t>
            </a:r>
            <a:r>
              <a:rPr sz="1200" dirty="0">
                <a:latin typeface="Times New Roman"/>
                <a:cs typeface="Times New Roman"/>
              </a:rPr>
              <a:t>subordinate </a:t>
            </a:r>
            <a:r>
              <a:rPr sz="1200" spc="-5" dirty="0">
                <a:latin typeface="Times New Roman"/>
                <a:cs typeface="Times New Roman"/>
              </a:rPr>
              <a:t>si  astennero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manifestargli </a:t>
            </a:r>
            <a:r>
              <a:rPr sz="1200" dirty="0">
                <a:latin typeface="Times New Roman"/>
                <a:cs typeface="Times New Roman"/>
              </a:rPr>
              <a:t>mancanza di rispetto e disprezzo prima </a:t>
            </a:r>
            <a:r>
              <a:rPr sz="1200" spc="-5" dirty="0">
                <a:latin typeface="Times New Roman"/>
                <a:cs typeface="Times New Roman"/>
              </a:rPr>
              <a:t>del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su Urantia. Anche </a:t>
            </a:r>
            <a:r>
              <a:rPr sz="1200" dirty="0">
                <a:latin typeface="Times New Roman"/>
                <a:cs typeface="Times New Roman"/>
              </a:rPr>
              <a:t>l’arcangelo di 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Mosè, </a:t>
            </a:r>
            <a:r>
              <a:rPr sz="1200" dirty="0">
                <a:latin typeface="Times New Roman"/>
                <a:cs typeface="Times New Roman"/>
              </a:rPr>
              <a:t>“non </a:t>
            </a:r>
            <a:r>
              <a:rPr sz="1200" spc="-5" dirty="0">
                <a:latin typeface="Times New Roman"/>
                <a:cs typeface="Times New Roman"/>
              </a:rPr>
              <a:t>portò contro </a:t>
            </a:r>
            <a:r>
              <a:rPr sz="1200" dirty="0">
                <a:latin typeface="Times New Roman"/>
                <a:cs typeface="Times New Roman"/>
              </a:rPr>
              <a:t>di lui un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accusa </a:t>
            </a:r>
            <a:r>
              <a:rPr sz="1200" dirty="0">
                <a:latin typeface="Times New Roman"/>
                <a:cs typeface="Times New Roman"/>
              </a:rPr>
              <a:t>ma disse </a:t>
            </a:r>
            <a:r>
              <a:rPr sz="1200" spc="-5" dirty="0">
                <a:latin typeface="Times New Roman"/>
                <a:cs typeface="Times New Roman"/>
              </a:rPr>
              <a:t>semplicemente ‘il </a:t>
            </a:r>
            <a:r>
              <a:rPr sz="1200" dirty="0">
                <a:latin typeface="Times New Roman"/>
                <a:cs typeface="Times New Roman"/>
              </a:rPr>
              <a:t>Giudice ti  </a:t>
            </a:r>
            <a:r>
              <a:rPr sz="1200" spc="-5" dirty="0">
                <a:latin typeface="Times New Roman"/>
                <a:cs typeface="Times New Roman"/>
              </a:rPr>
              <a:t>biasima’ ”.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in tali </a:t>
            </a:r>
            <a:r>
              <a:rPr sz="1200" spc="-5" dirty="0">
                <a:latin typeface="Times New Roman"/>
                <a:cs typeface="Times New Roman"/>
              </a:rPr>
              <a:t>materie spetta agli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del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(601.5) 53:1.3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è ora il </a:t>
            </a:r>
            <a:r>
              <a:rPr sz="1200" spc="-5" dirty="0">
                <a:latin typeface="Times New Roman"/>
                <a:cs typeface="Times New Roman"/>
              </a:rPr>
              <a:t>Sovrano decaduto </a:t>
            </a:r>
            <a:r>
              <a:rPr sz="1200" dirty="0">
                <a:latin typeface="Times New Roman"/>
                <a:cs typeface="Times New Roman"/>
              </a:rPr>
              <a:t>e deposto di </a:t>
            </a:r>
            <a:r>
              <a:rPr sz="1200" spc="-5" dirty="0">
                <a:latin typeface="Times New Roman"/>
                <a:cs typeface="Times New Roman"/>
              </a:rPr>
              <a:t>Satania. L’autocontemplazione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veramente disastrosa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personalità eccelse </a:t>
            </a:r>
            <a:r>
              <a:rPr sz="1200" dirty="0">
                <a:latin typeface="Times New Roman"/>
                <a:cs typeface="Times New Roman"/>
              </a:rPr>
              <a:t>del mondo </a:t>
            </a:r>
            <a:r>
              <a:rPr sz="1200" spc="-5" dirty="0">
                <a:latin typeface="Times New Roman"/>
                <a:cs typeface="Times New Roman"/>
              </a:rPr>
              <a:t>celeste.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detto di </a:t>
            </a:r>
            <a:r>
              <a:rPr sz="1200" spc="-5" dirty="0">
                <a:latin typeface="Times New Roman"/>
                <a:cs typeface="Times New Roman"/>
              </a:rPr>
              <a:t>Lucifero: “Il </a:t>
            </a:r>
            <a:r>
              <a:rPr sz="1200" dirty="0">
                <a:latin typeface="Times New Roman"/>
                <a:cs typeface="Times New Roman"/>
              </a:rPr>
              <a:t>tuo cuore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sollevato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tua </a:t>
            </a:r>
            <a:r>
              <a:rPr sz="1200" spc="-5" dirty="0">
                <a:latin typeface="Times New Roman"/>
                <a:cs typeface="Times New Roman"/>
              </a:rPr>
              <a:t>bellezza; </a:t>
            </a:r>
            <a:r>
              <a:rPr sz="1200" spc="10" dirty="0">
                <a:latin typeface="Times New Roman"/>
                <a:cs typeface="Times New Roman"/>
              </a:rPr>
              <a:t>hai </a:t>
            </a:r>
            <a:r>
              <a:rPr sz="1200" spc="-5" dirty="0">
                <a:latin typeface="Times New Roman"/>
                <a:cs typeface="Times New Roman"/>
              </a:rPr>
              <a:t>corrotto </a:t>
            </a:r>
            <a:r>
              <a:rPr sz="1200" dirty="0">
                <a:latin typeface="Times New Roman"/>
                <a:cs typeface="Times New Roman"/>
              </a:rPr>
              <a:t>la  tua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tuo </a:t>
            </a:r>
            <a:r>
              <a:rPr sz="1200" spc="-5" dirty="0">
                <a:latin typeface="Times New Roman"/>
                <a:cs typeface="Times New Roman"/>
              </a:rPr>
              <a:t>splendore.”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profeta </a:t>
            </a:r>
            <a:r>
              <a:rPr sz="1200" dirty="0">
                <a:latin typeface="Times New Roman"/>
                <a:cs typeface="Times New Roman"/>
              </a:rPr>
              <a:t>di un tempo vide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triste </a:t>
            </a:r>
            <a:r>
              <a:rPr sz="1200" spc="-5" dirty="0">
                <a:latin typeface="Times New Roman"/>
                <a:cs typeface="Times New Roman"/>
              </a:rPr>
              <a:t>stato quando scrisse: “Come sei </a:t>
            </a:r>
            <a:r>
              <a:rPr sz="1200" dirty="0">
                <a:latin typeface="Times New Roman"/>
                <a:cs typeface="Times New Roman"/>
              </a:rPr>
              <a:t>precipitato  </a:t>
            </a:r>
            <a:r>
              <a:rPr sz="1200" spc="-5" dirty="0">
                <a:latin typeface="Times New Roman"/>
                <a:cs typeface="Times New Roman"/>
              </a:rPr>
              <a:t>dal cielo,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Lucifero, figlio </a:t>
            </a:r>
            <a:r>
              <a:rPr sz="1200" dirty="0">
                <a:latin typeface="Times New Roman"/>
                <a:cs typeface="Times New Roman"/>
              </a:rPr>
              <a:t>del mattino!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sei </a:t>
            </a:r>
            <a:r>
              <a:rPr sz="1200" spc="-5" dirty="0">
                <a:latin typeface="Times New Roman"/>
                <a:cs typeface="Times New Roman"/>
              </a:rPr>
              <a:t>caduto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basso, </a:t>
            </a:r>
            <a:r>
              <a:rPr sz="1200" dirty="0">
                <a:latin typeface="Times New Roman"/>
                <a:cs typeface="Times New Roman"/>
              </a:rPr>
              <a:t>tu </a:t>
            </a:r>
            <a:r>
              <a:rPr sz="1200" spc="-5" dirty="0">
                <a:latin typeface="Times New Roman"/>
                <a:cs typeface="Times New Roman"/>
              </a:rPr>
              <a:t>che hai </a:t>
            </a:r>
            <a:r>
              <a:rPr sz="1200" dirty="0">
                <a:latin typeface="Times New Roman"/>
                <a:cs typeface="Times New Roman"/>
              </a:rPr>
              <a:t>osato </a:t>
            </a:r>
            <a:r>
              <a:rPr sz="1200" spc="-5" dirty="0">
                <a:latin typeface="Times New Roman"/>
                <a:cs typeface="Times New Roman"/>
              </a:rPr>
              <a:t>confondere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mondi!”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73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(602.1) 53:1.4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sentito parlare </a:t>
            </a:r>
            <a:r>
              <a:rPr sz="1200" dirty="0">
                <a:latin typeface="Times New Roman"/>
                <a:cs typeface="Times New Roman"/>
              </a:rPr>
              <a:t>molto poco di </a:t>
            </a:r>
            <a:r>
              <a:rPr sz="1200" spc="-5" dirty="0">
                <a:latin typeface="Times New Roman"/>
                <a:cs typeface="Times New Roman"/>
              </a:rPr>
              <a:t>Lucifero su Urantia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fatto che egli delegò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luogotenente, </a:t>
            </a:r>
            <a:r>
              <a:rPr sz="1200" dirty="0">
                <a:latin typeface="Times New Roman"/>
                <a:cs typeface="Times New Roman"/>
              </a:rPr>
              <a:t>Satana, a  </a:t>
            </a:r>
            <a:r>
              <a:rPr sz="1200" spc="-5" dirty="0">
                <a:latin typeface="Times New Roman"/>
                <a:cs typeface="Times New Roman"/>
              </a:rPr>
              <a:t>patrocinare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causa </a:t>
            </a:r>
            <a:r>
              <a:rPr sz="1200" dirty="0">
                <a:latin typeface="Times New Roman"/>
                <a:cs typeface="Times New Roman"/>
              </a:rPr>
              <a:t>sul vostro </a:t>
            </a:r>
            <a:r>
              <a:rPr sz="1200" spc="-5" dirty="0">
                <a:latin typeface="Times New Roman"/>
                <a:cs typeface="Times New Roman"/>
              </a:rPr>
              <a:t>pianeta. Satana 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stesso gruppo </a:t>
            </a:r>
            <a:r>
              <a:rPr sz="1200" dirty="0">
                <a:latin typeface="Times New Roman"/>
                <a:cs typeface="Times New Roman"/>
              </a:rPr>
              <a:t>primario di </a:t>
            </a:r>
            <a:r>
              <a:rPr sz="1200" spc="-5" dirty="0">
                <a:latin typeface="Times New Roman"/>
                <a:cs typeface="Times New Roman"/>
              </a:rPr>
              <a:t>Lanonandek,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aveva </a:t>
            </a:r>
            <a:r>
              <a:rPr sz="1200" spc="10" dirty="0">
                <a:latin typeface="Times New Roman"/>
                <a:cs typeface="Times New Roman"/>
              </a:rPr>
              <a:t>mai  </a:t>
            </a:r>
            <a:r>
              <a:rPr sz="1200" spc="-5" dirty="0">
                <a:latin typeface="Times New Roman"/>
                <a:cs typeface="Times New Roman"/>
              </a:rPr>
              <a:t>esercitato </a:t>
            </a:r>
            <a:r>
              <a:rPr sz="1200" dirty="0">
                <a:latin typeface="Times New Roman"/>
                <a:cs typeface="Times New Roman"/>
              </a:rPr>
              <a:t>le funzioni di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Sistema.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entrò </a:t>
            </a:r>
            <a:r>
              <a:rPr sz="1200" spc="-5" dirty="0">
                <a:latin typeface="Times New Roman"/>
                <a:cs typeface="Times New Roman"/>
              </a:rPr>
              <a:t>pienamente nell’insurrezione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“diavolo” non è </a:t>
            </a:r>
            <a:r>
              <a:rPr sz="1200" spc="-5" dirty="0">
                <a:latin typeface="Times New Roman"/>
                <a:cs typeface="Times New Roman"/>
              </a:rPr>
              <a:t>altri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63500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Caligastia,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deposto di </a:t>
            </a:r>
            <a:r>
              <a:rPr sz="1200" spc="-5" dirty="0">
                <a:latin typeface="Times New Roman"/>
                <a:cs typeface="Times New Roman"/>
              </a:rPr>
              <a:t>Urantia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dell’ordine secondario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Lanonandek. Al </a:t>
            </a:r>
            <a:r>
              <a:rPr sz="1200" dirty="0">
                <a:latin typeface="Times New Roman"/>
                <a:cs typeface="Times New Roman"/>
              </a:rPr>
              <a:t>tempo in cui Micael era  </a:t>
            </a:r>
            <a:r>
              <a:rPr sz="1200" spc="-5" dirty="0">
                <a:latin typeface="Times New Roman"/>
                <a:cs typeface="Times New Roman"/>
              </a:rPr>
              <a:t>incarnato su Urantia, Lucifero, Satana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Caligastia si erano alleati per far abortire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missione di </a:t>
            </a:r>
            <a:r>
              <a:rPr sz="1200" spc="-5" dirty="0">
                <a:latin typeface="Times New Roman"/>
                <a:cs typeface="Times New Roman"/>
              </a:rPr>
              <a:t>conferimento. Ma essi </a:t>
            </a:r>
            <a:r>
              <a:rPr sz="1200" dirty="0">
                <a:latin typeface="Times New Roman"/>
                <a:cs typeface="Times New Roman"/>
              </a:rPr>
              <a:t>fallirono  </a:t>
            </a:r>
            <a:r>
              <a:rPr sz="1200" spc="-5" dirty="0">
                <a:latin typeface="Times New Roman"/>
                <a:cs typeface="Times New Roman"/>
              </a:rPr>
              <a:t>clamorosamente.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067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(602.2) 53:1.5 </a:t>
            </a:r>
            <a:r>
              <a:rPr sz="1200" spc="-5" dirty="0">
                <a:latin typeface="Times New Roman"/>
                <a:cs typeface="Times New Roman"/>
              </a:rPr>
              <a:t>Abaddon 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Caligastia. Egli seguì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maestro nella </a:t>
            </a:r>
            <a:r>
              <a:rPr sz="1200" dirty="0">
                <a:latin typeface="Times New Roman"/>
                <a:cs typeface="Times New Roman"/>
              </a:rPr>
              <a:t>ribellione ed ha </a:t>
            </a:r>
            <a:r>
              <a:rPr sz="1200" spc="-5" dirty="0">
                <a:latin typeface="Times New Roman"/>
                <a:cs typeface="Times New Roman"/>
              </a:rPr>
              <a:t>sempre agito </a:t>
            </a:r>
            <a:r>
              <a:rPr sz="1200" dirty="0">
                <a:latin typeface="Times New Roman"/>
                <a:cs typeface="Times New Roman"/>
              </a:rPr>
              <a:t>da allora  </a:t>
            </a:r>
            <a:r>
              <a:rPr sz="1200" spc="-5" dirty="0">
                <a:latin typeface="Times New Roman"/>
                <a:cs typeface="Times New Roman"/>
              </a:rPr>
              <a:t>come capo esecutivo dei ribelli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Belzebù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intermedie sleali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allearono con </a:t>
            </a:r>
            <a:r>
              <a:rPr sz="1200" spc="5" dirty="0">
                <a:latin typeface="Times New Roman"/>
                <a:cs typeface="Times New Roman"/>
              </a:rPr>
              <a:t>le forze </a:t>
            </a:r>
            <a:r>
              <a:rPr sz="1200" spc="-5" dirty="0">
                <a:latin typeface="Times New Roman"/>
                <a:cs typeface="Times New Roman"/>
              </a:rPr>
              <a:t>del  traditore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Caligastia.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768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050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(602.3) 53:1.6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drago </a:t>
            </a:r>
            <a:r>
              <a:rPr sz="1200" dirty="0">
                <a:latin typeface="Times New Roman"/>
                <a:cs typeface="Times New Roman"/>
              </a:rPr>
              <a:t>divenne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il simbolo </a:t>
            </a:r>
            <a:r>
              <a:rPr sz="1200" spc="-5" dirty="0">
                <a:latin typeface="Times New Roman"/>
                <a:cs typeface="Times New Roman"/>
              </a:rPr>
              <a:t>rappresentativo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questi personaggi perversi.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trionfo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 “Gabriele discese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legò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drago </a:t>
            </a:r>
            <a:r>
              <a:rPr sz="1200" dirty="0">
                <a:latin typeface="Times New Roman"/>
                <a:cs typeface="Times New Roman"/>
              </a:rPr>
              <a:t>(tutti i </a:t>
            </a:r>
            <a:r>
              <a:rPr sz="1200" spc="-5" dirty="0">
                <a:latin typeface="Times New Roman"/>
                <a:cs typeface="Times New Roman"/>
              </a:rPr>
              <a:t>capi ribelli) per un’era”. Dei ribelli serafici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si </a:t>
            </a:r>
            <a:r>
              <a:rPr sz="1200" dirty="0">
                <a:latin typeface="Times New Roman"/>
                <a:cs typeface="Times New Roman"/>
              </a:rPr>
              <a:t>è scritto: “E </a:t>
            </a:r>
            <a:r>
              <a:rPr sz="1200" spc="-5" dirty="0">
                <a:latin typeface="Times New Roman"/>
                <a:cs typeface="Times New Roman"/>
              </a:rPr>
              <a:t>gli  angeli che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conservato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stato iniziale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abbandonato la </a:t>
            </a:r>
            <a:r>
              <a:rPr sz="1200" spc="-5" dirty="0">
                <a:latin typeface="Times New Roman"/>
                <a:cs typeface="Times New Roman"/>
              </a:rPr>
              <a:t>loro dimora, egli </a:t>
            </a:r>
            <a:r>
              <a:rPr sz="1200" dirty="0">
                <a:latin typeface="Times New Roman"/>
                <a:cs typeface="Times New Roman"/>
              </a:rPr>
              <a:t>li ha tenuti in salde </a:t>
            </a:r>
            <a:r>
              <a:rPr sz="1200" spc="-5" dirty="0">
                <a:latin typeface="Times New Roman"/>
                <a:cs typeface="Times New Roman"/>
              </a:rPr>
              <a:t>catene </a:t>
            </a:r>
            <a:r>
              <a:rPr sz="1200" dirty="0">
                <a:latin typeface="Times New Roman"/>
                <a:cs typeface="Times New Roman"/>
              </a:rPr>
              <a:t>nelle 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Le cause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ribellione</a:t>
            </a:r>
            <a:endParaRPr sz="1600">
              <a:latin typeface="Times New Roman"/>
              <a:cs typeface="Times New Roman"/>
            </a:endParaRPr>
          </a:p>
          <a:p>
            <a:pPr marL="76200" marR="60325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(602.4) 53:2.1 </a:t>
            </a:r>
            <a:r>
              <a:rPr sz="1200" spc="-5" dirty="0">
                <a:latin typeface="Times New Roman"/>
                <a:cs typeface="Times New Roman"/>
              </a:rPr>
              <a:t>Lucifero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assistente, Satana, avevano regnato su Jerusem </a:t>
            </a:r>
            <a:r>
              <a:rPr sz="1200" dirty="0">
                <a:latin typeface="Times New Roman"/>
                <a:cs typeface="Times New Roman"/>
              </a:rPr>
              <a:t>per più di cinquecentomila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cominciarono </a:t>
            </a:r>
            <a:r>
              <a:rPr sz="1200" dirty="0">
                <a:latin typeface="Times New Roman"/>
                <a:cs typeface="Times New Roman"/>
              </a:rPr>
              <a:t>a porsi in cuor loro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suo Figlio Micael, </a:t>
            </a:r>
            <a:r>
              <a:rPr sz="1200" dirty="0">
                <a:latin typeface="Times New Roman"/>
                <a:cs typeface="Times New Roman"/>
              </a:rPr>
              <a:t>allora vicegerente 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(602.5) 53:2.2 </a:t>
            </a:r>
            <a:r>
              <a:rPr sz="1200" spc="-5" dirty="0">
                <a:latin typeface="Times New Roman"/>
                <a:cs typeface="Times New Roman"/>
              </a:rPr>
              <a:t>Non c’erano </a:t>
            </a:r>
            <a:r>
              <a:rPr sz="1200" dirty="0">
                <a:latin typeface="Times New Roman"/>
                <a:cs typeface="Times New Roman"/>
              </a:rPr>
              <a:t>condizioni </a:t>
            </a:r>
            <a:r>
              <a:rPr sz="1200" spc="-5" dirty="0">
                <a:latin typeface="Times New Roman"/>
                <a:cs typeface="Times New Roman"/>
              </a:rPr>
              <a:t>particolari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che suggerissero </a:t>
            </a:r>
            <a:r>
              <a:rPr sz="1200" dirty="0">
                <a:latin typeface="Times New Roman"/>
                <a:cs typeface="Times New Roman"/>
              </a:rPr>
              <a:t>o favorissero </a:t>
            </a:r>
            <a:r>
              <a:rPr sz="1200" spc="-5" dirty="0">
                <a:latin typeface="Times New Roman"/>
                <a:cs typeface="Times New Roman"/>
              </a:rPr>
              <a:t>una </a:t>
            </a:r>
            <a:r>
              <a:rPr sz="1200" dirty="0">
                <a:latin typeface="Times New Roman"/>
                <a:cs typeface="Times New Roman"/>
              </a:rPr>
              <a:t>ribellione. </a:t>
            </a:r>
            <a:r>
              <a:rPr sz="1200" spc="-5" dirty="0">
                <a:latin typeface="Times New Roman"/>
                <a:cs typeface="Times New Roman"/>
              </a:rPr>
              <a:t>Noi  crediamo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l’idea </a:t>
            </a:r>
            <a:r>
              <a:rPr sz="1200" dirty="0">
                <a:latin typeface="Times New Roman"/>
                <a:cs typeface="Times New Roman"/>
              </a:rPr>
              <a:t>abbia </a:t>
            </a:r>
            <a:r>
              <a:rPr sz="1200" spc="-5" dirty="0">
                <a:latin typeface="Times New Roman"/>
                <a:cs typeface="Times New Roman"/>
              </a:rPr>
              <a:t>preso origine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nella mente 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egli avrebbe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istigare </a:t>
            </a:r>
            <a:r>
              <a:rPr sz="1200" dirty="0">
                <a:latin typeface="Times New Roman"/>
                <a:cs typeface="Times New Roman"/>
              </a:rPr>
              <a:t>una tale ribellione  ovunque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stato stazionato. </a:t>
            </a:r>
            <a:r>
              <a:rPr sz="1200" spc="-5" dirty="0">
                <a:latin typeface="Times New Roman"/>
                <a:cs typeface="Times New Roman"/>
              </a:rPr>
              <a:t>Lucifero annunciò </a:t>
            </a:r>
            <a:r>
              <a:rPr sz="1200" dirty="0">
                <a:latin typeface="Times New Roman"/>
                <a:cs typeface="Times New Roman"/>
              </a:rPr>
              <a:t>prima i </a:t>
            </a:r>
            <a:r>
              <a:rPr sz="1200" spc="-5" dirty="0">
                <a:latin typeface="Times New Roman"/>
                <a:cs typeface="Times New Roman"/>
              </a:rPr>
              <a:t>suoi piani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Satana,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 vollero </a:t>
            </a:r>
            <a:r>
              <a:rPr sz="1200" dirty="0">
                <a:latin typeface="Times New Roman"/>
                <a:cs typeface="Times New Roman"/>
              </a:rPr>
              <a:t>parecchi </a:t>
            </a:r>
            <a:r>
              <a:rPr sz="1200" spc="-5" dirty="0">
                <a:latin typeface="Times New Roman"/>
                <a:cs typeface="Times New Roman"/>
              </a:rPr>
              <a:t>mesi </a:t>
            </a:r>
            <a:r>
              <a:rPr sz="1200" dirty="0">
                <a:latin typeface="Times New Roman"/>
                <a:cs typeface="Times New Roman"/>
              </a:rPr>
              <a:t>per corrompere la mente  </a:t>
            </a:r>
            <a:r>
              <a:rPr sz="1200" spc="-5" dirty="0">
                <a:latin typeface="Times New Roman"/>
                <a:cs typeface="Times New Roman"/>
              </a:rPr>
              <a:t>del suo abile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brillante associato. Tuttavia,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convertitosi </a:t>
            </a:r>
            <a:r>
              <a:rPr sz="1200" dirty="0">
                <a:latin typeface="Times New Roman"/>
                <a:cs typeface="Times New Roman"/>
              </a:rPr>
              <a:t>alle teorie </a:t>
            </a:r>
            <a:r>
              <a:rPr sz="1200" spc="-5" dirty="0">
                <a:latin typeface="Times New Roman"/>
                <a:cs typeface="Times New Roman"/>
              </a:rPr>
              <a:t>ribelli, egli </a:t>
            </a:r>
            <a:r>
              <a:rPr sz="1200" dirty="0">
                <a:latin typeface="Times New Roman"/>
                <a:cs typeface="Times New Roman"/>
              </a:rPr>
              <a:t>divenne un </a:t>
            </a:r>
            <a:r>
              <a:rPr sz="1200" spc="-5" dirty="0">
                <a:latin typeface="Times New Roman"/>
                <a:cs typeface="Times New Roman"/>
              </a:rPr>
              <a:t>audace </a:t>
            </a:r>
            <a:r>
              <a:rPr sz="1200" dirty="0">
                <a:latin typeface="Times New Roman"/>
                <a:cs typeface="Times New Roman"/>
              </a:rPr>
              <a:t>e fervente sostenitore  </a:t>
            </a:r>
            <a:r>
              <a:rPr sz="1200" spc="-5" dirty="0">
                <a:latin typeface="Times New Roman"/>
                <a:cs typeface="Times New Roman"/>
              </a:rPr>
              <a:t>“dell’autoaffermazione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libertà”.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609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(602.6) 53:2.3 </a:t>
            </a:r>
            <a:r>
              <a:rPr sz="1200" spc="-5" dirty="0">
                <a:latin typeface="Times New Roman"/>
                <a:cs typeface="Times New Roman"/>
              </a:rPr>
              <a:t>Nessuno suggerì mai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di ribellarsi. </a:t>
            </a:r>
            <a:r>
              <a:rPr sz="1200" spc="-5" dirty="0">
                <a:latin typeface="Times New Roman"/>
                <a:cs typeface="Times New Roman"/>
              </a:rPr>
              <a:t>L’idea dell’autoaffermazione </a:t>
            </a:r>
            <a:r>
              <a:rPr sz="1200" dirty="0">
                <a:latin typeface="Times New Roman"/>
                <a:cs typeface="Times New Roman"/>
              </a:rPr>
              <a:t>in opposizione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volontà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ai 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Universale, </a:t>
            </a:r>
            <a:r>
              <a:rPr sz="1200" spc="-5" dirty="0">
                <a:latin typeface="Times New Roman"/>
                <a:cs typeface="Times New Roman"/>
              </a:rPr>
              <a:t>come erano </a:t>
            </a:r>
            <a:r>
              <a:rPr sz="1200" dirty="0">
                <a:latin typeface="Times New Roman"/>
                <a:cs typeface="Times New Roman"/>
              </a:rPr>
              <a:t>rappresentati da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ebbe origine </a:t>
            </a:r>
            <a:r>
              <a:rPr sz="1200" spc="-5" dirty="0">
                <a:latin typeface="Times New Roman"/>
                <a:cs typeface="Times New Roman"/>
              </a:rPr>
              <a:t>nella sua mente.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sue </a:t>
            </a:r>
            <a:r>
              <a:rPr sz="1200" spc="-5" dirty="0">
                <a:latin typeface="Times New Roman"/>
                <a:cs typeface="Times New Roman"/>
              </a:rPr>
              <a:t>relazioni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Creatore erano </a:t>
            </a:r>
            <a:r>
              <a:rPr sz="1200" dirty="0">
                <a:latin typeface="Times New Roman"/>
                <a:cs typeface="Times New Roman"/>
              </a:rPr>
              <a:t>state strette e </a:t>
            </a:r>
            <a:r>
              <a:rPr sz="1200" spc="-5" dirty="0">
                <a:latin typeface="Times New Roman"/>
                <a:cs typeface="Times New Roman"/>
              </a:rPr>
              <a:t>sempre cordiali.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nessun momento </a:t>
            </a:r>
            <a:r>
              <a:rPr sz="1200" spc="-5" dirty="0">
                <a:latin typeface="Times New Roman"/>
                <a:cs typeface="Times New Roman"/>
              </a:rPr>
              <a:t>precedente all’esaltazione della </a:t>
            </a:r>
            <a:r>
              <a:rPr sz="1200" dirty="0">
                <a:latin typeface="Times New Roman"/>
                <a:cs typeface="Times New Roman"/>
              </a:rPr>
              <a:t>sua mente </a:t>
            </a:r>
            <a:r>
              <a:rPr sz="1200" spc="-5" dirty="0">
                <a:latin typeface="Times New Roman"/>
                <a:cs typeface="Times New Roman"/>
              </a:rPr>
              <a:t>Lucifero espresse  apertamente </a:t>
            </a:r>
            <a:r>
              <a:rPr sz="1200" dirty="0">
                <a:latin typeface="Times New Roman"/>
                <a:cs typeface="Times New Roman"/>
              </a:rPr>
              <a:t>insoddisfazione </a:t>
            </a:r>
            <a:r>
              <a:rPr sz="1200" spc="-5" dirty="0">
                <a:latin typeface="Times New Roman"/>
                <a:cs typeface="Times New Roman"/>
              </a:rPr>
              <a:t>circa l’amministrazione dell’Universo. </a:t>
            </a:r>
            <a:r>
              <a:rPr sz="1200" dirty="0">
                <a:latin typeface="Times New Roman"/>
                <a:cs typeface="Times New Roman"/>
              </a:rPr>
              <a:t>Nonostante 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silenzio, per più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del tempo  standard l’Unione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aveva informato per </a:t>
            </a:r>
            <a:r>
              <a:rPr sz="1200" dirty="0">
                <a:latin typeface="Times New Roman"/>
                <a:cs typeface="Times New Roman"/>
              </a:rPr>
              <a:t>riflettività </a:t>
            </a:r>
            <a:r>
              <a:rPr sz="1200" spc="-5" dirty="0">
                <a:latin typeface="Times New Roman"/>
                <a:cs typeface="Times New Roman"/>
              </a:rPr>
              <a:t>Uversa che </a:t>
            </a:r>
            <a:r>
              <a:rPr sz="1200" dirty="0">
                <a:latin typeface="Times New Roman"/>
                <a:cs typeface="Times New Roman"/>
              </a:rPr>
              <a:t>non tutto </a:t>
            </a:r>
            <a:r>
              <a:rPr sz="1200" spc="-5" dirty="0">
                <a:latin typeface="Times New Roman"/>
                <a:cs typeface="Times New Roman"/>
              </a:rPr>
              <a:t>era tranquillo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Lucifero. Questa </a:t>
            </a:r>
            <a:r>
              <a:rPr sz="1200" dirty="0">
                <a:latin typeface="Times New Roman"/>
                <a:cs typeface="Times New Roman"/>
              </a:rPr>
              <a:t>informazione </a:t>
            </a:r>
            <a:r>
              <a:rPr sz="1200" spc="-5" dirty="0">
                <a:latin typeface="Times New Roman"/>
                <a:cs typeface="Times New Roman"/>
              </a:rPr>
              <a:t>fu comunicata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 Figlio Creatore ed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Norlatiadek.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705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1212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(602.7) 53:2.4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Lucifero </a:t>
            </a:r>
            <a:r>
              <a:rPr sz="1200" dirty="0">
                <a:latin typeface="Times New Roman"/>
                <a:cs typeface="Times New Roman"/>
              </a:rPr>
              <a:t>divenne sempre più critico </a:t>
            </a:r>
            <a:r>
              <a:rPr sz="1200" spc="-5" dirty="0">
                <a:latin typeface="Times New Roman"/>
                <a:cs typeface="Times New Roman"/>
              </a:rPr>
              <a:t>verso l’intero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 dell’Universo,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professò </a:t>
            </a:r>
            <a:r>
              <a:rPr sz="1200" dirty="0">
                <a:latin typeface="Times New Roman"/>
                <a:cs typeface="Times New Roman"/>
              </a:rPr>
              <a:t>sempre sincera lealtà </a:t>
            </a:r>
            <a:r>
              <a:rPr sz="1200" spc="-5" dirty="0">
                <a:latin typeface="Times New Roman"/>
                <a:cs typeface="Times New Roman"/>
              </a:rPr>
              <a:t>ai Governanti Supremi.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slealtà </a:t>
            </a:r>
            <a:r>
              <a:rPr sz="1200" spc="-5" dirty="0">
                <a:latin typeface="Times New Roman"/>
                <a:cs typeface="Times New Roman"/>
              </a:rPr>
              <a:t>fu esplicitamente </a:t>
            </a:r>
            <a:r>
              <a:rPr sz="1200" dirty="0">
                <a:latin typeface="Times New Roman"/>
                <a:cs typeface="Times New Roman"/>
              </a:rPr>
              <a:t>manifestata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prima volta in  </a:t>
            </a:r>
            <a:r>
              <a:rPr sz="1200" spc="-5" dirty="0">
                <a:latin typeface="Times New Roman"/>
                <a:cs typeface="Times New Roman"/>
              </a:rPr>
              <a:t>occasione </a:t>
            </a:r>
            <a:r>
              <a:rPr sz="1200" dirty="0">
                <a:latin typeface="Times New Roman"/>
                <a:cs typeface="Times New Roman"/>
              </a:rPr>
              <a:t>di una visita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appena </a:t>
            </a:r>
            <a:r>
              <a:rPr sz="1200" spc="-5" dirty="0">
                <a:latin typeface="Times New Roman"/>
                <a:cs typeface="Times New Roman"/>
              </a:rPr>
              <a:t>pochi giorni </a:t>
            </a:r>
            <a:r>
              <a:rPr sz="1200" dirty="0">
                <a:latin typeface="Times New Roman"/>
                <a:cs typeface="Times New Roman"/>
              </a:rPr>
              <a:t>prima dell’aperta proclamazione </a:t>
            </a:r>
            <a:r>
              <a:rPr sz="1200" spc="-5" dirty="0">
                <a:latin typeface="Times New Roman"/>
                <a:cs typeface="Times New Roman"/>
              </a:rPr>
              <a:t>della Dichiarazione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Gabriele </a:t>
            </a:r>
            <a:r>
              <a:rPr sz="1200" dirty="0">
                <a:latin typeface="Times New Roman"/>
                <a:cs typeface="Times New Roman"/>
              </a:rPr>
              <a:t>fu così </a:t>
            </a:r>
            <a:r>
              <a:rPr sz="1200" spc="-5" dirty="0">
                <a:latin typeface="Times New Roman"/>
                <a:cs typeface="Times New Roman"/>
              </a:rPr>
              <a:t>profondamente </a:t>
            </a:r>
            <a:r>
              <a:rPr sz="1200" dirty="0">
                <a:latin typeface="Times New Roman"/>
                <a:cs typeface="Times New Roman"/>
              </a:rPr>
              <a:t>colpito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certezza di </a:t>
            </a:r>
            <a:r>
              <a:rPr sz="1200" spc="-5" dirty="0">
                <a:latin typeface="Times New Roman"/>
                <a:cs typeface="Times New Roman"/>
              </a:rPr>
              <a:t>un’imminente rivolta che andò direttamente su Edentia </a:t>
            </a:r>
            <a:r>
              <a:rPr sz="1200" spc="1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conferire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della Costellazione </a:t>
            </a:r>
            <a:r>
              <a:rPr sz="1200" spc="-5" dirty="0">
                <a:latin typeface="Times New Roman"/>
                <a:cs typeface="Times New Roman"/>
              </a:rPr>
              <a:t>riguardo alle </a:t>
            </a:r>
            <a:r>
              <a:rPr sz="1200" dirty="0">
                <a:latin typeface="Times New Roman"/>
                <a:cs typeface="Times New Roman"/>
              </a:rPr>
              <a:t>misure da prendere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aperta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ribellione.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8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(603.1) 53:2.5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molto difficile indicare con esattezza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o le cause </a:t>
            </a:r>
            <a:r>
              <a:rPr sz="1200" spc="-5" dirty="0">
                <a:latin typeface="Times New Roman"/>
                <a:cs typeface="Times New Roman"/>
              </a:rPr>
              <a:t>che alla fine culminarono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dirty="0">
                <a:latin typeface="Times New Roman"/>
                <a:cs typeface="Times New Roman"/>
              </a:rPr>
              <a:t>Noi  siamo </a:t>
            </a:r>
            <a:r>
              <a:rPr sz="1200" spc="-5" dirty="0">
                <a:latin typeface="Times New Roman"/>
                <a:cs typeface="Times New Roman"/>
              </a:rPr>
              <a:t>certi </a:t>
            </a:r>
            <a:r>
              <a:rPr sz="1200" dirty="0">
                <a:latin typeface="Times New Roman"/>
                <a:cs typeface="Times New Roman"/>
              </a:rPr>
              <a:t>di una sola cosa, e </a:t>
            </a:r>
            <a:r>
              <a:rPr sz="1200" spc="-5" dirty="0">
                <a:latin typeface="Times New Roman"/>
                <a:cs typeface="Times New Roman"/>
              </a:rPr>
              <a:t>cioè: quali </a:t>
            </a:r>
            <a:r>
              <a:rPr sz="1200" dirty="0">
                <a:latin typeface="Times New Roman"/>
                <a:cs typeface="Times New Roman"/>
              </a:rPr>
              <a:t>che siano stati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inizi, essi </a:t>
            </a:r>
            <a:r>
              <a:rPr sz="1200" dirty="0">
                <a:latin typeface="Times New Roman"/>
                <a:cs typeface="Times New Roman"/>
              </a:rPr>
              <a:t>ebbero </a:t>
            </a:r>
            <a:r>
              <a:rPr sz="1200" spc="-5" dirty="0">
                <a:latin typeface="Times New Roman"/>
                <a:cs typeface="Times New Roman"/>
              </a:rPr>
              <a:t>origine nella </a:t>
            </a:r>
            <a:r>
              <a:rPr sz="1200" dirty="0">
                <a:latin typeface="Times New Roman"/>
                <a:cs typeface="Times New Roman"/>
              </a:rPr>
              <a:t>mente di </a:t>
            </a:r>
            <a:r>
              <a:rPr sz="1200" spc="-5" dirty="0">
                <a:latin typeface="Times New Roman"/>
                <a:cs typeface="Times New Roman"/>
              </a:rPr>
              <a:t>Lucifero. Deve esserci  </a:t>
            </a:r>
            <a:r>
              <a:rPr sz="1200" dirty="0">
                <a:latin typeface="Times New Roman"/>
                <a:cs typeface="Times New Roman"/>
              </a:rPr>
              <a:t>stato un </a:t>
            </a:r>
            <a:r>
              <a:rPr sz="1200" spc="-5" dirty="0">
                <a:latin typeface="Times New Roman"/>
                <a:cs typeface="Times New Roman"/>
              </a:rPr>
              <a:t>orgoglio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alimentato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ingannare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stesso, cosicché Lucifero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tempo si  persuase realmente 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progettata ribellione avrebbe agito </a:t>
            </a:r>
            <a:r>
              <a:rPr sz="1200" dirty="0">
                <a:latin typeface="Times New Roman"/>
                <a:cs typeface="Times New Roman"/>
              </a:rPr>
              <a:t>effettivamente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sistema, se non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Nel  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piani si furono </a:t>
            </a:r>
            <a:r>
              <a:rPr sz="1200" dirty="0">
                <a:latin typeface="Times New Roman"/>
                <a:cs typeface="Times New Roman"/>
              </a:rPr>
              <a:t>sviluppati 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punto da </a:t>
            </a:r>
            <a:r>
              <a:rPr sz="1200" spc="-5" dirty="0">
                <a:latin typeface="Times New Roman"/>
                <a:cs typeface="Times New Roman"/>
              </a:rPr>
              <a:t>disilluderlo, </a:t>
            </a:r>
            <a:r>
              <a:rPr sz="1200" dirty="0">
                <a:latin typeface="Times New Roman"/>
                <a:cs typeface="Times New Roman"/>
              </a:rPr>
              <a:t>senza dubbio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era andato troppo </a:t>
            </a:r>
            <a:r>
              <a:rPr sz="1200" spc="-5" dirty="0">
                <a:latin typeface="Times New Roman"/>
                <a:cs typeface="Times New Roman"/>
              </a:rPr>
              <a:t>lontano </a:t>
            </a:r>
            <a:r>
              <a:rPr sz="1200" dirty="0">
                <a:latin typeface="Times New Roman"/>
                <a:cs typeface="Times New Roman"/>
              </a:rPr>
              <a:t>perché il  </a:t>
            </a:r>
            <a:r>
              <a:rPr sz="1200" spc="-5" dirty="0">
                <a:latin typeface="Times New Roman"/>
                <a:cs typeface="Times New Roman"/>
              </a:rPr>
              <a:t>suo originario orgoglio fautore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discordia gli permettesse </a:t>
            </a:r>
            <a:r>
              <a:rPr sz="1200" dirty="0">
                <a:latin typeface="Times New Roman"/>
                <a:cs typeface="Times New Roman"/>
              </a:rPr>
              <a:t>di fermarsi.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punto di </a:t>
            </a:r>
            <a:r>
              <a:rPr sz="1200" spc="-5" dirty="0">
                <a:latin typeface="Times New Roman"/>
                <a:cs typeface="Times New Roman"/>
              </a:rPr>
              <a:t>questa esperienza egli </a:t>
            </a:r>
            <a:r>
              <a:rPr sz="1200" dirty="0">
                <a:latin typeface="Times New Roman"/>
                <a:cs typeface="Times New Roman"/>
              </a:rPr>
              <a:t>divenne  </a:t>
            </a:r>
            <a:r>
              <a:rPr sz="1200" spc="-5" dirty="0">
                <a:latin typeface="Times New Roman"/>
                <a:cs typeface="Times New Roman"/>
              </a:rPr>
              <a:t>insincero ed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-5" dirty="0">
                <a:latin typeface="Times New Roman"/>
                <a:cs typeface="Times New Roman"/>
              </a:rPr>
              <a:t>si trasformò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peccato volontario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deliberato. </a:t>
            </a:r>
            <a:r>
              <a:rPr sz="1200" dirty="0">
                <a:latin typeface="Times New Roman"/>
                <a:cs typeface="Times New Roman"/>
              </a:rPr>
              <a:t>Che avvenne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provato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condotta successiva </a:t>
            </a:r>
            <a:r>
              <a:rPr sz="1200" dirty="0">
                <a:latin typeface="Times New Roman"/>
                <a:cs typeface="Times New Roman"/>
              </a:rPr>
              <a:t>di questo  </a:t>
            </a:r>
            <a:r>
              <a:rPr sz="1200" spc="-5" dirty="0">
                <a:latin typeface="Times New Roman"/>
                <a:cs typeface="Times New Roman"/>
              </a:rPr>
              <a:t>brillante amministratore. Gli furono offerte </a:t>
            </a:r>
            <a:r>
              <a:rPr sz="1200" dirty="0">
                <a:latin typeface="Times New Roman"/>
                <a:cs typeface="Times New Roman"/>
              </a:rPr>
              <a:t>a lungo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opportunità di pentirsi, ma solo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subordinati accettarono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misericordia offerta.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Fedele dei </a:t>
            </a:r>
            <a:r>
              <a:rPr sz="1200" dirty="0">
                <a:latin typeface="Times New Roman"/>
                <a:cs typeface="Times New Roman"/>
              </a:rPr>
              <a:t>Giorni di </a:t>
            </a:r>
            <a:r>
              <a:rPr sz="1200" spc="-5" dirty="0">
                <a:latin typeface="Times New Roman"/>
                <a:cs typeface="Times New Roman"/>
              </a:rPr>
              <a:t>Edentia, su richiesta dei Padri della </a:t>
            </a:r>
            <a:r>
              <a:rPr sz="1200" dirty="0">
                <a:latin typeface="Times New Roman"/>
                <a:cs typeface="Times New Roman"/>
              </a:rPr>
              <a:t>Costellazione, </a:t>
            </a:r>
            <a:r>
              <a:rPr sz="1200" spc="-5" dirty="0">
                <a:latin typeface="Times New Roman"/>
                <a:cs typeface="Times New Roman"/>
              </a:rPr>
              <a:t>presentò personalmente </a:t>
            </a:r>
            <a:r>
              <a:rPr sz="1200" dirty="0">
                <a:latin typeface="Times New Roman"/>
                <a:cs typeface="Times New Roman"/>
              </a:rPr>
              <a:t>il piano di 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salvezza di questi </a:t>
            </a:r>
            <a:r>
              <a:rPr sz="1200" spc="-5" dirty="0">
                <a:latin typeface="Times New Roman"/>
                <a:cs typeface="Times New Roman"/>
              </a:rPr>
              <a:t>flagranti ribelli,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del Figlio </a:t>
            </a:r>
            <a:r>
              <a:rPr sz="1200" spc="-5" dirty="0">
                <a:latin typeface="Times New Roman"/>
                <a:cs typeface="Times New Roman"/>
              </a:rPr>
              <a:t>Creatore fu </a:t>
            </a:r>
            <a:r>
              <a:rPr sz="1200" dirty="0">
                <a:latin typeface="Times New Roman"/>
                <a:cs typeface="Times New Roman"/>
              </a:rPr>
              <a:t>sempre respinta, e </a:t>
            </a:r>
            <a:r>
              <a:rPr sz="1200" spc="-5" dirty="0">
                <a:latin typeface="Times New Roman"/>
                <a:cs typeface="Times New Roman"/>
              </a:rPr>
              <a:t>respinta con </a:t>
            </a:r>
            <a:r>
              <a:rPr sz="1200" dirty="0">
                <a:latin typeface="Times New Roman"/>
                <a:cs typeface="Times New Roman"/>
              </a:rPr>
              <a:t>disprezzo  e </a:t>
            </a:r>
            <a:r>
              <a:rPr sz="1200" spc="-5" dirty="0">
                <a:latin typeface="Times New Roman"/>
                <a:cs typeface="Times New Roman"/>
              </a:rPr>
              <a:t>sdegno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crescenti.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manifesto di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Lucifero</a:t>
            </a:r>
            <a:endParaRPr sz="1600">
              <a:latin typeface="Times New Roman"/>
              <a:cs typeface="Times New Roman"/>
            </a:endParaRPr>
          </a:p>
          <a:p>
            <a:pPr marL="63500" marR="27940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(603.2) 53:3.1 </a:t>
            </a:r>
            <a:r>
              <a:rPr sz="1200" spc="-5" dirty="0">
                <a:latin typeface="Times New Roman"/>
                <a:cs typeface="Times New Roman"/>
              </a:rPr>
              <a:t>Quali che fossero state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origini </a:t>
            </a:r>
            <a:r>
              <a:rPr sz="1200" dirty="0">
                <a:latin typeface="Times New Roman"/>
                <a:cs typeface="Times New Roman"/>
              </a:rPr>
              <a:t>iniziali del </a:t>
            </a:r>
            <a:r>
              <a:rPr sz="1200" spc="-5" dirty="0">
                <a:latin typeface="Times New Roman"/>
                <a:cs typeface="Times New Roman"/>
              </a:rPr>
              <a:t>turbamento dei </a:t>
            </a:r>
            <a:r>
              <a:rPr sz="1200" dirty="0">
                <a:latin typeface="Times New Roman"/>
                <a:cs typeface="Times New Roman"/>
              </a:rPr>
              <a:t>cuori 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di Satana, la </a:t>
            </a:r>
            <a:r>
              <a:rPr sz="1200" spc="-5" dirty="0">
                <a:latin typeface="Times New Roman"/>
                <a:cs typeface="Times New Roman"/>
              </a:rPr>
              <a:t>rivolta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forma  </a:t>
            </a:r>
            <a:r>
              <a:rPr sz="1200" spc="-5" dirty="0">
                <a:latin typeface="Times New Roman"/>
                <a:cs typeface="Times New Roman"/>
              </a:rPr>
              <a:t>come Dichiarazione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dei ribelli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espressa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tre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punti: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22324" y="513333"/>
            <a:ext cx="7291705" cy="407162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685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(603.3) 53:3.2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realtà </a:t>
            </a:r>
            <a:r>
              <a:rPr sz="1200" i="1" dirty="0">
                <a:latin typeface="Times New Roman"/>
                <a:cs typeface="Times New Roman"/>
              </a:rPr>
              <a:t>del Padre </a:t>
            </a:r>
            <a:r>
              <a:rPr sz="1200" i="1" spc="-5" dirty="0">
                <a:latin typeface="Times New Roman"/>
                <a:cs typeface="Times New Roman"/>
              </a:rPr>
              <a:t>Universale. </a:t>
            </a:r>
            <a:r>
              <a:rPr sz="1200" spc="-5" dirty="0">
                <a:latin typeface="Times New Roman"/>
                <a:cs typeface="Times New Roman"/>
              </a:rPr>
              <a:t>Lucifero affermò che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esisteva realmente, 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gravità 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spazio erano </a:t>
            </a:r>
            <a:r>
              <a:rPr sz="1200" dirty="0">
                <a:latin typeface="Times New Roman"/>
                <a:cs typeface="Times New Roman"/>
              </a:rPr>
              <a:t>insite </a:t>
            </a:r>
            <a:r>
              <a:rPr sz="1200" spc="-5" dirty="0">
                <a:latin typeface="Times New Roman"/>
                <a:cs typeface="Times New Roman"/>
              </a:rPr>
              <a:t>nell’Universo,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Padre era un mito </a:t>
            </a:r>
            <a:r>
              <a:rPr sz="1200" spc="-5" dirty="0">
                <a:latin typeface="Times New Roman"/>
                <a:cs typeface="Times New Roman"/>
              </a:rPr>
              <a:t>inventato dai Figli  Paradisiaci </a:t>
            </a:r>
            <a:r>
              <a:rPr sz="1200" dirty="0">
                <a:latin typeface="Times New Roman"/>
                <a:cs typeface="Times New Roman"/>
              </a:rPr>
              <a:t>per permettere loro di </a:t>
            </a:r>
            <a:r>
              <a:rPr sz="1200" spc="-5" dirty="0">
                <a:latin typeface="Times New Roman"/>
                <a:cs typeface="Times New Roman"/>
              </a:rPr>
              <a:t>mantenere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degli Universi </a:t>
            </a:r>
            <a:r>
              <a:rPr sz="1200" dirty="0">
                <a:latin typeface="Times New Roman"/>
                <a:cs typeface="Times New Roman"/>
              </a:rPr>
              <a:t>in nome </a:t>
            </a:r>
            <a:r>
              <a:rPr sz="1200" spc="-5" dirty="0">
                <a:latin typeface="Times New Roman"/>
                <a:cs typeface="Times New Roman"/>
              </a:rPr>
              <a:t>del Padre. Egli negò che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personalità fosse </a:t>
            </a:r>
            <a:r>
              <a:rPr sz="1200" dirty="0">
                <a:latin typeface="Times New Roman"/>
                <a:cs typeface="Times New Roman"/>
              </a:rPr>
              <a:t>un dono </a:t>
            </a:r>
            <a:r>
              <a:rPr sz="1200" spc="-5" dirty="0">
                <a:latin typeface="Times New Roman"/>
                <a:cs typeface="Times New Roman"/>
              </a:rPr>
              <a:t>del Padre Universale. Insinuò anche </a:t>
            </a:r>
            <a:r>
              <a:rPr sz="1200" dirty="0">
                <a:latin typeface="Times New Roman"/>
                <a:cs typeface="Times New Roman"/>
              </a:rPr>
              <a:t>che i finalitari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in collusione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 Paradisiaci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introdurre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frode </a:t>
            </a:r>
            <a:r>
              <a:rPr sz="1200" dirty="0">
                <a:latin typeface="Times New Roman"/>
                <a:cs typeface="Times New Roman"/>
              </a:rPr>
              <a:t>in tutta la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in quanto loro non </a:t>
            </a:r>
            <a:r>
              <a:rPr sz="1200" spc="-5" dirty="0">
                <a:latin typeface="Times New Roman"/>
                <a:cs typeface="Times New Roman"/>
              </a:rPr>
              <a:t>riportavano </a:t>
            </a:r>
            <a:r>
              <a:rPr sz="1200" dirty="0">
                <a:latin typeface="Times New Roman"/>
                <a:cs typeface="Times New Roman"/>
              </a:rPr>
              <a:t>mai un’idea ben </a:t>
            </a:r>
            <a:r>
              <a:rPr sz="1200" spc="-5" dirty="0">
                <a:latin typeface="Times New Roman"/>
                <a:cs typeface="Times New Roman"/>
              </a:rPr>
              <a:t>definita della  personalità effettiva del Padre qual </a:t>
            </a:r>
            <a:r>
              <a:rPr sz="1200" dirty="0">
                <a:latin typeface="Times New Roman"/>
                <a:cs typeface="Times New Roman"/>
              </a:rPr>
              <a:t>è discernibile in </a:t>
            </a:r>
            <a:r>
              <a:rPr sz="1200" spc="-5" dirty="0">
                <a:latin typeface="Times New Roman"/>
                <a:cs typeface="Times New Roman"/>
              </a:rPr>
              <a:t>Paradiso. Egli </a:t>
            </a:r>
            <a:r>
              <a:rPr sz="1200" dirty="0">
                <a:latin typeface="Times New Roman"/>
                <a:cs typeface="Times New Roman"/>
              </a:rPr>
              <a:t>presentò la venerazione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ignoranza. </a:t>
            </a:r>
            <a:r>
              <a:rPr sz="1200" spc="-5" dirty="0">
                <a:latin typeface="Times New Roman"/>
                <a:cs typeface="Times New Roman"/>
              </a:rPr>
              <a:t>L’accusa  era categorica, </a:t>
            </a:r>
            <a:r>
              <a:rPr sz="1200" dirty="0">
                <a:latin typeface="Times New Roman"/>
                <a:cs typeface="Times New Roman"/>
              </a:rPr>
              <a:t>terribile e </a:t>
            </a:r>
            <a:r>
              <a:rPr sz="1200" spc="-5" dirty="0">
                <a:latin typeface="Times New Roman"/>
                <a:cs typeface="Times New Roman"/>
              </a:rPr>
              <a:t>blasfema. </a:t>
            </a:r>
            <a:r>
              <a:rPr sz="1200" spc="-10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senza dubbio questo </a:t>
            </a:r>
            <a:r>
              <a:rPr sz="1200" spc="-5" dirty="0">
                <a:latin typeface="Times New Roman"/>
                <a:cs typeface="Times New Roman"/>
              </a:rPr>
              <a:t>velato attacco </a:t>
            </a:r>
            <a:r>
              <a:rPr sz="1200" dirty="0">
                <a:latin typeface="Times New Roman"/>
                <a:cs typeface="Times New Roman"/>
              </a:rPr>
              <a:t>contro 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che determinò i </a:t>
            </a:r>
            <a:r>
              <a:rPr sz="1200" spc="-5" dirty="0">
                <a:latin typeface="Times New Roman"/>
                <a:cs typeface="Times New Roman"/>
              </a:rPr>
              <a:t>cittadini  ascendenti </a:t>
            </a:r>
            <a:r>
              <a:rPr sz="1200" dirty="0">
                <a:latin typeface="Times New Roman"/>
                <a:cs typeface="Times New Roman"/>
              </a:rPr>
              <a:t>allora </a:t>
            </a:r>
            <a:r>
              <a:rPr sz="1200" spc="-5" dirty="0">
                <a:latin typeface="Times New Roman"/>
                <a:cs typeface="Times New Roman"/>
              </a:rPr>
              <a:t>presenti su Jerusem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saldi e a </a:t>
            </a:r>
            <a:r>
              <a:rPr sz="1200" spc="-5" dirty="0">
                <a:latin typeface="Times New Roman"/>
                <a:cs typeface="Times New Roman"/>
              </a:rPr>
              <a:t>rimanere risoluti nel resistere </a:t>
            </a:r>
            <a:r>
              <a:rPr sz="1200" dirty="0">
                <a:latin typeface="Times New Roman"/>
                <a:cs typeface="Times New Roman"/>
              </a:rPr>
              <a:t>a tutte le proposte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ribelli.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108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(603.4) 53:3.3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governo universale del </a:t>
            </a:r>
            <a:r>
              <a:rPr sz="1200" i="1" dirty="0">
                <a:latin typeface="Times New Roman"/>
                <a:cs typeface="Times New Roman"/>
              </a:rPr>
              <a:t>Figlio </a:t>
            </a:r>
            <a:r>
              <a:rPr sz="1200" i="1" spc="-5" dirty="0">
                <a:latin typeface="Times New Roman"/>
                <a:cs typeface="Times New Roman"/>
              </a:rPr>
              <a:t>Creatore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i="1" spc="-5" dirty="0">
                <a:latin typeface="Times New Roman"/>
                <a:cs typeface="Times New Roman"/>
              </a:rPr>
              <a:t>Micael. </a:t>
            </a:r>
            <a:r>
              <a:rPr sz="1200" spc="-5" dirty="0">
                <a:latin typeface="Times New Roman"/>
                <a:cs typeface="Times New Roman"/>
              </a:rPr>
              <a:t>Lucifero sostenne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locali </a:t>
            </a:r>
            <a:r>
              <a:rPr sz="1200" spc="-5" dirty="0">
                <a:latin typeface="Times New Roman"/>
                <a:cs typeface="Times New Roman"/>
              </a:rPr>
              <a:t>dovevano  essere autonomi. Egli </a:t>
            </a:r>
            <a:r>
              <a:rPr sz="1200" dirty="0">
                <a:latin typeface="Times New Roman"/>
                <a:cs typeface="Times New Roman"/>
              </a:rPr>
              <a:t>protestò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la sovranità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in  nome di un </a:t>
            </a:r>
            <a:r>
              <a:rPr sz="1200" spc="-5" dirty="0">
                <a:latin typeface="Times New Roman"/>
                <a:cs typeface="Times New Roman"/>
              </a:rPr>
              <a:t>ipotetico Padre del </a:t>
            </a:r>
            <a:r>
              <a:rPr sz="1200" dirty="0">
                <a:latin typeface="Times New Roman"/>
                <a:cs typeface="Times New Roman"/>
              </a:rPr>
              <a:t>Paradiso e di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a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attestare fedeltà </a:t>
            </a:r>
            <a:r>
              <a:rPr sz="1200" dirty="0">
                <a:latin typeface="Times New Roman"/>
                <a:cs typeface="Times New Roman"/>
              </a:rPr>
              <a:t>a questo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</a:t>
            </a:r>
            <a:endParaRPr sz="1200">
              <a:latin typeface="Times New Roman"/>
              <a:cs typeface="Times New Roman"/>
            </a:endParaRPr>
          </a:p>
          <a:p>
            <a:pPr marL="76200" marR="9652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invisibile. Affermò che </a:t>
            </a:r>
            <a:r>
              <a:rPr sz="1200" dirty="0">
                <a:latin typeface="Times New Roman"/>
                <a:cs typeface="Times New Roman"/>
              </a:rPr>
              <a:t>l’intero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 adorazione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abile stratagemma per esaltare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Paradisiaci. Egli era  </a:t>
            </a:r>
            <a:r>
              <a:rPr sz="1200" dirty="0">
                <a:latin typeface="Times New Roman"/>
                <a:cs typeface="Times New Roman"/>
              </a:rPr>
              <a:t>disposto a </a:t>
            </a:r>
            <a:r>
              <a:rPr sz="1200" spc="-5" dirty="0">
                <a:latin typeface="Times New Roman"/>
                <a:cs typeface="Times New Roman"/>
              </a:rPr>
              <a:t>riconoscere Micael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suo Creatore-padre,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come suo 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governante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legittimo.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82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(603.5) 53:3.4 </a:t>
            </a:r>
            <a:r>
              <a:rPr sz="1200" spc="-5" dirty="0">
                <a:latin typeface="Times New Roman"/>
                <a:cs typeface="Times New Roman"/>
              </a:rPr>
              <a:t>Egli attaccò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violentemente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diritto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— </a:t>
            </a:r>
            <a:r>
              <a:rPr sz="1200" spc="-5" dirty="0">
                <a:latin typeface="Times New Roman"/>
                <a:cs typeface="Times New Roman"/>
              </a:rPr>
              <a:t>“potentati stranieri”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d’interferire  negli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dei sistemi 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Universi. </a:t>
            </a:r>
            <a:r>
              <a:rPr sz="1200" dirty="0">
                <a:latin typeface="Times New Roman"/>
                <a:cs typeface="Times New Roman"/>
              </a:rPr>
              <a:t>Denunciò questi </a:t>
            </a:r>
            <a:r>
              <a:rPr sz="1200" spc="-5" dirty="0">
                <a:latin typeface="Times New Roman"/>
                <a:cs typeface="Times New Roman"/>
              </a:rPr>
              <a:t>dirigenti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tiranni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usurpatori. </a:t>
            </a:r>
            <a:r>
              <a:rPr sz="1200" dirty="0">
                <a:latin typeface="Times New Roman"/>
                <a:cs typeface="Times New Roman"/>
              </a:rPr>
              <a:t>Esortò i suoi  </a:t>
            </a:r>
            <a:r>
              <a:rPr sz="1200" spc="-5" dirty="0">
                <a:latin typeface="Times New Roman"/>
                <a:cs typeface="Times New Roman"/>
              </a:rPr>
              <a:t>seguaci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convincersi che nessuno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dirigenti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fare alcunché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interferire </a:t>
            </a:r>
            <a:r>
              <a:rPr sz="1200" dirty="0">
                <a:latin typeface="Times New Roman"/>
                <a:cs typeface="Times New Roman"/>
              </a:rPr>
              <a:t>nella completa </a:t>
            </a:r>
            <a:r>
              <a:rPr sz="1200" spc="-5" dirty="0">
                <a:latin typeface="Times New Roman"/>
                <a:cs typeface="Times New Roman"/>
              </a:rPr>
              <a:t>autonomia 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attività se 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gli angeli </a:t>
            </a:r>
            <a:r>
              <a:rPr sz="1200" dirty="0">
                <a:latin typeface="Times New Roman"/>
                <a:cs typeface="Times New Roman"/>
              </a:rPr>
              <a:t>avessero solo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il coraggio di </a:t>
            </a:r>
            <a:r>
              <a:rPr sz="1200" spc="-5" dirty="0">
                <a:latin typeface="Times New Roman"/>
                <a:cs typeface="Times New Roman"/>
              </a:rPr>
              <a:t>affermare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rivendicare  coraggiosamente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diritti.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3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(603.6) 53:3.5 </a:t>
            </a:r>
            <a:r>
              <a:rPr sz="1200" spc="-5" dirty="0">
                <a:latin typeface="Times New Roman"/>
                <a:cs typeface="Times New Roman"/>
              </a:rPr>
              <a:t>Egli sostenne che agli agenti esecutivi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poteva </a:t>
            </a:r>
            <a:r>
              <a:rPr sz="1200" spc="-5" dirty="0">
                <a:latin typeface="Times New Roman"/>
                <a:cs typeface="Times New Roman"/>
              </a:rPr>
              <a:t>essere impedito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 nei  sistemi locali se </a:t>
            </a:r>
            <a:r>
              <a:rPr sz="1200" spc="-1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nativi avessero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affermato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indipendenza. </a:t>
            </a:r>
            <a:r>
              <a:rPr sz="1200" spc="-5" dirty="0">
                <a:latin typeface="Times New Roman"/>
                <a:cs typeface="Times New Roman"/>
              </a:rPr>
              <a:t>Dichiarò che </a:t>
            </a:r>
            <a:r>
              <a:rPr sz="1200" dirty="0">
                <a:latin typeface="Times New Roman"/>
                <a:cs typeface="Times New Roman"/>
              </a:rPr>
              <a:t>l’immortalità </a:t>
            </a:r>
            <a:r>
              <a:rPr sz="1200" spc="-5" dirty="0">
                <a:latin typeface="Times New Roman"/>
                <a:cs typeface="Times New Roman"/>
              </a:rPr>
              <a:t>era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innata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6259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6426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nelle personalità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sistema,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era naturale ed automatica,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sarebbero </a:t>
            </a:r>
            <a:r>
              <a:rPr sz="1200" spc="-5" dirty="0">
                <a:latin typeface="Times New Roman"/>
                <a:cs typeface="Times New Roman"/>
              </a:rPr>
              <a:t>vissuti  eternamente se non 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per gli atti arbitrari ed ingiusti degli </a:t>
            </a:r>
            <a:r>
              <a:rPr sz="1200" dirty="0">
                <a:latin typeface="Times New Roman"/>
                <a:cs typeface="Times New Roman"/>
              </a:rPr>
              <a:t>agenti </a:t>
            </a:r>
            <a:r>
              <a:rPr sz="1200" spc="-5" dirty="0">
                <a:latin typeface="Times New Roman"/>
                <a:cs typeface="Times New Roman"/>
              </a:rPr>
              <a:t>esecutivi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6959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(604.1) 53:3.6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L’attacco </a:t>
            </a:r>
            <a:r>
              <a:rPr sz="1200" i="1" dirty="0">
                <a:latin typeface="Times New Roman"/>
                <a:cs typeface="Times New Roman"/>
              </a:rPr>
              <a:t>al piano </a:t>
            </a:r>
            <a:r>
              <a:rPr sz="1200" i="1" spc="-5" dirty="0">
                <a:latin typeface="Times New Roman"/>
                <a:cs typeface="Times New Roman"/>
              </a:rPr>
              <a:t>universale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preparazione dei mortali ascendenti.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sostenne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troppo  tempo </a:t>
            </a:r>
            <a:r>
              <a:rPr sz="1200" spc="-5" dirty="0">
                <a:latin typeface="Times New Roman"/>
                <a:cs typeface="Times New Roman"/>
              </a:rPr>
              <a:t>ed energia erano </a:t>
            </a:r>
            <a:r>
              <a:rPr sz="1200" dirty="0">
                <a:latin typeface="Times New Roman"/>
                <a:cs typeface="Times New Roman"/>
              </a:rPr>
              <a:t>spesi nel </a:t>
            </a:r>
            <a:r>
              <a:rPr sz="1200" spc="-5" dirty="0">
                <a:latin typeface="Times New Roman"/>
                <a:cs typeface="Times New Roman"/>
              </a:rPr>
              <a:t>piano per </a:t>
            </a:r>
            <a:r>
              <a:rPr sz="1200" dirty="0">
                <a:latin typeface="Times New Roman"/>
                <a:cs typeface="Times New Roman"/>
              </a:rPr>
              <a:t>istruire </a:t>
            </a:r>
            <a:r>
              <a:rPr sz="1200" spc="-5" dirty="0">
                <a:latin typeface="Times New Roman"/>
                <a:cs typeface="Times New Roman"/>
              </a:rPr>
              <a:t>dettagliatamente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ascendenti sui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princìpi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dell’amministrazione universale, princìpi che egli qualificava immorali </a:t>
            </a:r>
            <a:r>
              <a:rPr sz="1200" dirty="0">
                <a:latin typeface="Times New Roman"/>
                <a:cs typeface="Times New Roman"/>
              </a:rPr>
              <a:t>e falsi. </a:t>
            </a:r>
            <a:r>
              <a:rPr sz="1200" spc="-5" dirty="0">
                <a:latin typeface="Times New Roman"/>
                <a:cs typeface="Times New Roman"/>
              </a:rPr>
              <a:t>Egli protestò </a:t>
            </a:r>
            <a:r>
              <a:rPr sz="1200" dirty="0">
                <a:latin typeface="Times New Roman"/>
                <a:cs typeface="Times New Roman"/>
              </a:rPr>
              <a:t>contro il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programma</a:t>
            </a:r>
            <a:endParaRPr sz="1200">
              <a:latin typeface="Times New Roman"/>
              <a:cs typeface="Times New Roman"/>
            </a:endParaRPr>
          </a:p>
          <a:p>
            <a:pPr marL="520700" marR="409575">
              <a:lnSpc>
                <a:spcPts val="1380"/>
              </a:lnSpc>
              <a:spcBef>
                <a:spcPts val="70"/>
              </a:spcBef>
            </a:pPr>
            <a:r>
              <a:rPr sz="1200" dirty="0">
                <a:latin typeface="Times New Roman"/>
                <a:cs typeface="Times New Roman"/>
              </a:rPr>
              <a:t>volto a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per intere epoche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dello spazio ad un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sconosciuto ed indicò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  corpo dei finalitari su </a:t>
            </a:r>
            <a:r>
              <a:rPr sz="1200" dirty="0">
                <a:latin typeface="Times New Roman"/>
                <a:cs typeface="Times New Roman"/>
              </a:rPr>
              <a:t>Jerusem </a:t>
            </a:r>
            <a:r>
              <a:rPr sz="1200" spc="-5" dirty="0">
                <a:latin typeface="Times New Roman"/>
                <a:cs typeface="Times New Roman"/>
              </a:rPr>
              <a:t>come prova che </a:t>
            </a:r>
            <a:r>
              <a:rPr sz="1200" dirty="0">
                <a:latin typeface="Times New Roman"/>
                <a:cs typeface="Times New Roman"/>
              </a:rPr>
              <a:t>questi mortali </a:t>
            </a:r>
            <a:r>
              <a:rPr sz="1200" spc="-5" dirty="0">
                <a:latin typeface="Times New Roman"/>
                <a:cs typeface="Times New Roman"/>
              </a:rPr>
              <a:t>avevano trascorso </a:t>
            </a:r>
            <a:r>
              <a:rPr sz="1200" dirty="0">
                <a:latin typeface="Times New Roman"/>
                <a:cs typeface="Times New Roman"/>
              </a:rPr>
              <a:t>ere di </a:t>
            </a:r>
            <a:r>
              <a:rPr sz="1200" spc="-5" dirty="0">
                <a:latin typeface="Times New Roman"/>
                <a:cs typeface="Times New Roman"/>
              </a:rPr>
              <a:t>preparazione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di  pura finzione. </a:t>
            </a:r>
            <a:r>
              <a:rPr sz="1200" spc="-5" dirty="0">
                <a:latin typeface="Times New Roman"/>
                <a:cs typeface="Times New Roman"/>
              </a:rPr>
              <a:t>Fece </a:t>
            </a:r>
            <a:r>
              <a:rPr sz="1200" dirty="0">
                <a:latin typeface="Times New Roman"/>
                <a:cs typeface="Times New Roman"/>
              </a:rPr>
              <a:t>rilevare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derisione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incontrato altro </a:t>
            </a:r>
            <a:r>
              <a:rPr sz="1200" spc="-5" dirty="0">
                <a:latin typeface="Times New Roman"/>
                <a:cs typeface="Times New Roman"/>
              </a:rPr>
              <a:t>destino glorioso che quello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essere rimandati su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simili 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loro origine. Insinuò che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erano stati pervertiti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eccesso </a:t>
            </a:r>
            <a:r>
              <a:rPr sz="1200" dirty="0">
                <a:latin typeface="Times New Roman"/>
                <a:cs typeface="Times New Roman"/>
              </a:rPr>
              <a:t>di  disciplina e da una </a:t>
            </a:r>
            <a:r>
              <a:rPr sz="1200" spc="-5" dirty="0">
                <a:latin typeface="Times New Roman"/>
                <a:cs typeface="Times New Roman"/>
              </a:rPr>
              <a:t>prolungata preparazione,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dei traditori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compagni </a:t>
            </a:r>
            <a:r>
              <a:rPr sz="1200" dirty="0">
                <a:latin typeface="Times New Roman"/>
                <a:cs typeface="Times New Roman"/>
              </a:rPr>
              <a:t>mortali poiché  </a:t>
            </a:r>
            <a:r>
              <a:rPr sz="1200" spc="-5" dirty="0">
                <a:latin typeface="Times New Roman"/>
                <a:cs typeface="Times New Roman"/>
              </a:rPr>
              <a:t>collaboravano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piano di </a:t>
            </a:r>
            <a:r>
              <a:rPr sz="1200" spc="-5" dirty="0">
                <a:latin typeface="Times New Roman"/>
                <a:cs typeface="Times New Roman"/>
              </a:rPr>
              <a:t>asservimento </a:t>
            </a:r>
            <a:r>
              <a:rPr sz="1200" dirty="0">
                <a:latin typeface="Times New Roman"/>
                <a:cs typeface="Times New Roman"/>
              </a:rPr>
              <a:t>di tutta la </a:t>
            </a:r>
            <a:r>
              <a:rPr sz="1200" spc="-5" dirty="0">
                <a:latin typeface="Times New Roman"/>
                <a:cs typeface="Times New Roman"/>
              </a:rPr>
              <a:t>creazione alle </a:t>
            </a:r>
            <a:r>
              <a:rPr sz="1200" dirty="0">
                <a:latin typeface="Times New Roman"/>
                <a:cs typeface="Times New Roman"/>
              </a:rPr>
              <a:t>finzioni di un </a:t>
            </a:r>
            <a:r>
              <a:rPr sz="1200" spc="-5" dirty="0">
                <a:latin typeface="Times New Roman"/>
                <a:cs typeface="Times New Roman"/>
              </a:rPr>
              <a:t>mitico destino eterno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mortali ascendenti. Egli sostenne che gli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dovevano godere della </a:t>
            </a:r>
            <a:r>
              <a:rPr sz="1200" dirty="0">
                <a:latin typeface="Times New Roman"/>
                <a:cs typeface="Times New Roman"/>
              </a:rPr>
              <a:t>libertà di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un’autodeterminazione</a:t>
            </a:r>
            <a:endParaRPr sz="1200">
              <a:latin typeface="Times New Roman"/>
              <a:cs typeface="Times New Roman"/>
            </a:endParaRPr>
          </a:p>
          <a:p>
            <a:pPr marL="520700" marR="436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individuale. </a:t>
            </a:r>
            <a:r>
              <a:rPr sz="1200" dirty="0">
                <a:latin typeface="Times New Roman"/>
                <a:cs typeface="Times New Roman"/>
              </a:rPr>
              <a:t>Sfidò e </a:t>
            </a:r>
            <a:r>
              <a:rPr sz="1200" spc="-5" dirty="0">
                <a:latin typeface="Times New Roman"/>
                <a:cs typeface="Times New Roman"/>
              </a:rPr>
              <a:t>condannò l’intero piano d’ascensione dei mortali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patrocinato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Figli 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sostenuto </a:t>
            </a:r>
            <a:r>
              <a:rPr sz="1200" dirty="0">
                <a:latin typeface="Times New Roman"/>
                <a:cs typeface="Times New Roman"/>
              </a:rPr>
              <a:t>dallo Spirito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(604.2) 53:3.7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 con questa Dichiarazione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che Lucifero scatenò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orgia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-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1340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Lo scoppio della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ribellione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(604.3) 53:4.1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manifesto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proclamato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conclave annuale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sul mare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vetro, alla presenza delle </a:t>
            </a:r>
            <a:r>
              <a:rPr sz="1200" dirty="0">
                <a:latin typeface="Times New Roman"/>
                <a:cs typeface="Times New Roman"/>
              </a:rPr>
              <a:t>folle riunite  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giorno dell’anno, circa </a:t>
            </a:r>
            <a:r>
              <a:rPr sz="1200" dirty="0">
                <a:latin typeface="Times New Roman"/>
                <a:cs typeface="Times New Roman"/>
              </a:rPr>
              <a:t>duecentomila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or </a:t>
            </a:r>
            <a:r>
              <a:rPr sz="1200" spc="-5" dirty="0">
                <a:latin typeface="Times New Roman"/>
                <a:cs typeface="Times New Roman"/>
              </a:rPr>
              <a:t>sono del tempo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Satana proclamò che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l’adorazione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439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1115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rivolta alle forze universali </a:t>
            </a:r>
            <a:r>
              <a:rPr sz="1200" dirty="0">
                <a:latin typeface="Times New Roman"/>
                <a:cs typeface="Times New Roman"/>
              </a:rPr>
              <a:t>— fisiche, </a:t>
            </a:r>
            <a:r>
              <a:rPr sz="1200" spc="-5" dirty="0">
                <a:latin typeface="Times New Roman"/>
                <a:cs typeface="Times New Roman"/>
              </a:rPr>
              <a:t>intellettuali </a:t>
            </a:r>
            <a:r>
              <a:rPr sz="1200" dirty="0">
                <a:latin typeface="Times New Roman"/>
                <a:cs typeface="Times New Roman"/>
              </a:rPr>
              <a:t>e spirituali — 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fedeltà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riconosciuta </a:t>
            </a:r>
            <a:r>
              <a:rPr sz="1200" dirty="0">
                <a:latin typeface="Times New Roman"/>
                <a:cs typeface="Times New Roman"/>
              </a:rPr>
              <a:t>solo  </a:t>
            </a:r>
            <a:r>
              <a:rPr sz="1200" spc="-5" dirty="0">
                <a:latin typeface="Times New Roman"/>
                <a:cs typeface="Times New Roman"/>
              </a:rPr>
              <a:t>all’effettivo governante </a:t>
            </a:r>
            <a:r>
              <a:rPr sz="1200" dirty="0">
                <a:latin typeface="Times New Roman"/>
                <a:cs typeface="Times New Roman"/>
              </a:rPr>
              <a:t>attuale,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l’ </a:t>
            </a:r>
            <a:r>
              <a:rPr sz="1200" spc="-5" dirty="0">
                <a:latin typeface="Times New Roman"/>
                <a:cs typeface="Times New Roman"/>
              </a:rPr>
              <a:t>“amico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degli angeli”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“Dio della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libertà”.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(604.4) 53:4.2 </a:t>
            </a:r>
            <a:r>
              <a:rPr sz="1200" spc="-5" dirty="0">
                <a:latin typeface="Times New Roman"/>
                <a:cs typeface="Times New Roman"/>
              </a:rPr>
              <a:t>L’autoaffermazione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grido </a:t>
            </a:r>
            <a:r>
              <a:rPr sz="1200" dirty="0">
                <a:latin typeface="Times New Roman"/>
                <a:cs typeface="Times New Roman"/>
              </a:rPr>
              <a:t>di battaglia </a:t>
            </a:r>
            <a:r>
              <a:rPr sz="1200" spc="-5" dirty="0">
                <a:latin typeface="Times New Roman"/>
                <a:cs typeface="Times New Roman"/>
              </a:rPr>
              <a:t>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Uno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principali argomenti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che, se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l’autogoverno </a:t>
            </a:r>
            <a:r>
              <a:rPr sz="1200" dirty="0">
                <a:latin typeface="Times New Roman"/>
                <a:cs typeface="Times New Roman"/>
              </a:rPr>
              <a:t>era buono e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per 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altri gruppi, era ugualmente </a:t>
            </a:r>
            <a:r>
              <a:rPr sz="1200" dirty="0">
                <a:latin typeface="Times New Roman"/>
                <a:cs typeface="Times New Roman"/>
              </a:rPr>
              <a:t>buono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d’intelligenze. </a:t>
            </a:r>
            <a:r>
              <a:rPr sz="1200" spc="-5" dirty="0">
                <a:latin typeface="Times New Roman"/>
                <a:cs typeface="Times New Roman"/>
              </a:rPr>
              <a:t>Egli 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fermo </a:t>
            </a:r>
            <a:r>
              <a:rPr sz="1200" dirty="0">
                <a:latin typeface="Times New Roman"/>
                <a:cs typeface="Times New Roman"/>
              </a:rPr>
              <a:t>e persistente nella propugnazione </a:t>
            </a:r>
            <a:r>
              <a:rPr sz="1200" spc="-5" dirty="0">
                <a:latin typeface="Times New Roman"/>
                <a:cs typeface="Times New Roman"/>
              </a:rPr>
              <a:t>dell’ “uguaglianza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“fraternità dell’intelligenza”. </a:t>
            </a:r>
            <a:r>
              <a:rPr sz="1200" dirty="0">
                <a:latin typeface="Times New Roman"/>
                <a:cs typeface="Times New Roman"/>
              </a:rPr>
              <a:t>Sostenne </a:t>
            </a:r>
            <a:r>
              <a:rPr sz="1200" spc="-5" dirty="0">
                <a:latin typeface="Times New Roman"/>
                <a:cs typeface="Times New Roman"/>
              </a:rPr>
              <a:t>che ogni  governo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limitato </a:t>
            </a:r>
            <a:r>
              <a:rPr sz="1200" spc="-5" dirty="0">
                <a:latin typeface="Times New Roman"/>
                <a:cs typeface="Times New Roman"/>
              </a:rPr>
              <a:t>ai pianeti locali ed alla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confederazione volontaria nei sistemi locali. Egli respinse </a:t>
            </a:r>
            <a:r>
              <a:rPr sz="1200" spc="5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altra  supervisione. Promise ai </a:t>
            </a:r>
            <a:r>
              <a:rPr sz="1200" dirty="0">
                <a:latin typeface="Times New Roman"/>
                <a:cs typeface="Times New Roman"/>
              </a:rPr>
              <a:t>Principi </a:t>
            </a: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che avrebbero </a:t>
            </a:r>
            <a:r>
              <a:rPr sz="1200" spc="-5" dirty="0">
                <a:latin typeface="Times New Roman"/>
                <a:cs typeface="Times New Roman"/>
              </a:rPr>
              <a:t>governato </a:t>
            </a:r>
            <a:r>
              <a:rPr sz="1200" dirty="0">
                <a:latin typeface="Times New Roman"/>
                <a:cs typeface="Times New Roman"/>
              </a:rPr>
              <a:t>i loro mondi </a:t>
            </a:r>
            <a:r>
              <a:rPr sz="1200" spc="-5" dirty="0">
                <a:latin typeface="Times New Roman"/>
                <a:cs typeface="Times New Roman"/>
              </a:rPr>
              <a:t>come capi </a:t>
            </a:r>
            <a:r>
              <a:rPr sz="1200" dirty="0">
                <a:latin typeface="Times New Roman"/>
                <a:cs typeface="Times New Roman"/>
              </a:rPr>
              <a:t>supremi. Ricusò la </a:t>
            </a:r>
            <a:r>
              <a:rPr sz="1200" spc="-5" dirty="0">
                <a:latin typeface="Times New Roman"/>
                <a:cs typeface="Times New Roman"/>
              </a:rPr>
              <a:t>collocazione delle  attività legislative sulla capitale della </a:t>
            </a:r>
            <a:r>
              <a:rPr sz="1200" dirty="0">
                <a:latin typeface="Times New Roman"/>
                <a:cs typeface="Times New Roman"/>
              </a:rPr>
              <a:t>costellazione e la </a:t>
            </a:r>
            <a:r>
              <a:rPr sz="1200" spc="-5" dirty="0">
                <a:latin typeface="Times New Roman"/>
                <a:cs typeface="Times New Roman"/>
              </a:rPr>
              <a:t>conduzione degli affari giudiziari sulla capitale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Egli sostenne  che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funzioni di </a:t>
            </a:r>
            <a:r>
              <a:rPr sz="1200" spc="-5" dirty="0">
                <a:latin typeface="Times New Roman"/>
                <a:cs typeface="Times New Roman"/>
              </a:rPr>
              <a:t>governo dovevano essere concentrate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sistemi, e </a:t>
            </a:r>
            <a:r>
              <a:rPr sz="1200" spc="-5" dirty="0">
                <a:latin typeface="Times New Roman"/>
                <a:cs typeface="Times New Roman"/>
              </a:rPr>
              <a:t>procedette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formare </a:t>
            </a:r>
            <a:r>
              <a:rPr sz="1200" dirty="0">
                <a:latin typeface="Times New Roman"/>
                <a:cs typeface="Times New Roman"/>
              </a:rPr>
              <a:t>una propria  </a:t>
            </a:r>
            <a:r>
              <a:rPr sz="1200" spc="-5" dirty="0">
                <a:latin typeface="Times New Roman"/>
                <a:cs typeface="Times New Roman"/>
              </a:rPr>
              <a:t>assemblea legislativa, organizzando tribunali </a:t>
            </a:r>
            <a:r>
              <a:rPr sz="1200" dirty="0">
                <a:latin typeface="Times New Roman"/>
                <a:cs typeface="Times New Roman"/>
              </a:rPr>
              <a:t>propri sotto la </a:t>
            </a:r>
            <a:r>
              <a:rPr sz="1200" spc="-5" dirty="0">
                <a:latin typeface="Times New Roman"/>
                <a:cs typeface="Times New Roman"/>
              </a:rPr>
              <a:t>giurisdizione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Satana. Ordinò </a:t>
            </a:r>
            <a:r>
              <a:rPr sz="1200" dirty="0">
                <a:latin typeface="Times New Roman"/>
                <a:cs typeface="Times New Roman"/>
              </a:rPr>
              <a:t>che i prìncipi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apostati  </a:t>
            </a:r>
            <a:r>
              <a:rPr sz="1200" spc="-5" dirty="0">
                <a:latin typeface="Times New Roman"/>
                <a:cs typeface="Times New Roman"/>
              </a:rPr>
              <a:t>facessero altrettanto.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270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(604.5) 53:4.3 </a:t>
            </a:r>
            <a:r>
              <a:rPr sz="1200" spc="-5" dirty="0">
                <a:latin typeface="Times New Roman"/>
                <a:cs typeface="Times New Roman"/>
              </a:rPr>
              <a:t>L’intero gabinetto amministrativo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passò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blocco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sua parte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membri furono fatti giurare  pubblicamente come </a:t>
            </a:r>
            <a:r>
              <a:rPr sz="1200" dirty="0">
                <a:latin typeface="Times New Roman"/>
                <a:cs typeface="Times New Roman"/>
              </a:rPr>
              <a:t>ufficiali </a:t>
            </a:r>
            <a:r>
              <a:rPr sz="1200" spc="-5" dirty="0">
                <a:latin typeface="Times New Roman"/>
                <a:cs typeface="Times New Roman"/>
              </a:rPr>
              <a:t>dell’amministrazione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dei “mondi e </a:t>
            </a:r>
            <a:r>
              <a:rPr sz="1200" spc="-5" dirty="0">
                <a:latin typeface="Times New Roman"/>
                <a:cs typeface="Times New Roman"/>
              </a:rPr>
              <a:t>dei sistemi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liberati”.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98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(605.1) 53:4.4 </a:t>
            </a:r>
            <a:r>
              <a:rPr sz="1200" spc="-5" dirty="0">
                <a:latin typeface="Times New Roman"/>
                <a:cs typeface="Times New Roman"/>
              </a:rPr>
              <a:t>C’erano state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ribellioni precedenti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ma in costellazioni </a:t>
            </a:r>
            <a:r>
              <a:rPr sz="1200" spc="-5" dirty="0">
                <a:latin typeface="Times New Roman"/>
                <a:cs typeface="Times New Roman"/>
              </a:rPr>
              <a:t>lontane. Lucifero </a:t>
            </a:r>
            <a:r>
              <a:rPr sz="1200" dirty="0">
                <a:latin typeface="Times New Roman"/>
                <a:cs typeface="Times New Roman"/>
              </a:rPr>
              <a:t>sostenne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queste insurrezioni 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fallite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intelligenze non </a:t>
            </a:r>
            <a:r>
              <a:rPr sz="1200" spc="-5" dirty="0">
                <a:latin typeface="Times New Roman"/>
                <a:cs typeface="Times New Roman"/>
              </a:rPr>
              <a:t>aveva seguito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capi. Affermò che </a:t>
            </a:r>
            <a:r>
              <a:rPr sz="1200" dirty="0">
                <a:latin typeface="Times New Roman"/>
                <a:cs typeface="Times New Roman"/>
              </a:rPr>
              <a:t>“le </a:t>
            </a:r>
            <a:r>
              <a:rPr sz="1200" spc="-5" dirty="0">
                <a:latin typeface="Times New Roman"/>
                <a:cs typeface="Times New Roman"/>
              </a:rPr>
              <a:t>maggioranze </a:t>
            </a:r>
            <a:r>
              <a:rPr sz="1200" dirty="0">
                <a:latin typeface="Times New Roman"/>
                <a:cs typeface="Times New Roman"/>
              </a:rPr>
              <a:t>governano” e  </a:t>
            </a:r>
            <a:r>
              <a:rPr sz="1200" spc="-5" dirty="0">
                <a:latin typeface="Times New Roman"/>
                <a:cs typeface="Times New Roman"/>
              </a:rPr>
              <a:t>che “la </a:t>
            </a:r>
            <a:r>
              <a:rPr sz="1200" dirty="0">
                <a:latin typeface="Times New Roman"/>
                <a:cs typeface="Times New Roman"/>
              </a:rPr>
              <a:t>mente è </a:t>
            </a:r>
            <a:r>
              <a:rPr sz="1200" spc="-5" dirty="0">
                <a:latin typeface="Times New Roman"/>
                <a:cs typeface="Times New Roman"/>
              </a:rPr>
              <a:t>infallibile”.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concessagli dai governanti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sosteneva </a:t>
            </a:r>
            <a:r>
              <a:rPr sz="1200" dirty="0">
                <a:latin typeface="Times New Roman"/>
                <a:cs typeface="Times New Roman"/>
              </a:rPr>
              <a:t>in apparenza molte </a:t>
            </a:r>
            <a:r>
              <a:rPr sz="1200" spc="-5" dirty="0">
                <a:latin typeface="Times New Roman"/>
                <a:cs typeface="Times New Roman"/>
              </a:rPr>
              <a:t>delle sue nefaste  asserzioni. Egli </a:t>
            </a:r>
            <a:r>
              <a:rPr sz="1200" dirty="0">
                <a:latin typeface="Times New Roman"/>
                <a:cs typeface="Times New Roman"/>
              </a:rPr>
              <a:t>sfidò tutti i </a:t>
            </a:r>
            <a:r>
              <a:rPr sz="1200" spc="-5" dirty="0">
                <a:latin typeface="Times New Roman"/>
                <a:cs typeface="Times New Roman"/>
              </a:rPr>
              <a:t>suoi superiori; tuttavia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parvero </a:t>
            </a:r>
            <a:r>
              <a:rPr sz="1200" dirty="0">
                <a:latin typeface="Times New Roman"/>
                <a:cs typeface="Times New Roman"/>
              </a:rPr>
              <a:t>prestare </a:t>
            </a:r>
            <a:r>
              <a:rPr sz="1200" spc="-5" dirty="0">
                <a:latin typeface="Times New Roman"/>
                <a:cs typeface="Times New Roman"/>
              </a:rPr>
              <a:t>attenzione alle sue azioni. Egli fu </a:t>
            </a:r>
            <a:r>
              <a:rPr sz="1200" dirty="0">
                <a:latin typeface="Times New Roman"/>
                <a:cs typeface="Times New Roman"/>
              </a:rPr>
              <a:t>lasciato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piano seducente senza </a:t>
            </a:r>
            <a:r>
              <a:rPr sz="1200" dirty="0">
                <a:latin typeface="Times New Roman"/>
                <a:cs typeface="Times New Roman"/>
              </a:rPr>
              <a:t>impedimenti né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ostacoli.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(379.2) 34:5.2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comincia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partendo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inanimata </a:t>
            </a:r>
            <a:r>
              <a:rPr sz="1200" spc="-5" dirty="0">
                <a:latin typeface="Times New Roman"/>
                <a:cs typeface="Times New Roman"/>
              </a:rPr>
              <a:t>del regno,  fornendo prima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vegetale,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gli organismi </a:t>
            </a:r>
            <a:r>
              <a:rPr sz="1200" dirty="0">
                <a:latin typeface="Times New Roman"/>
                <a:cs typeface="Times New Roman"/>
              </a:rPr>
              <a:t>animali e quindi i primi </a:t>
            </a:r>
            <a:r>
              <a:rPr sz="1200" spc="-5" dirty="0">
                <a:latin typeface="Times New Roman"/>
                <a:cs typeface="Times New Roman"/>
              </a:rPr>
              <a:t>ordini d’esistenza umana.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attribuzione successiva  </a:t>
            </a:r>
            <a:r>
              <a:rPr sz="1200" spc="-5" dirty="0">
                <a:latin typeface="Times New Roman"/>
                <a:cs typeface="Times New Roman"/>
              </a:rPr>
              <a:t>contribuisce all’ulteriore sviluppo del </a:t>
            </a:r>
            <a:r>
              <a:rPr sz="1200" dirty="0">
                <a:latin typeface="Times New Roman"/>
                <a:cs typeface="Times New Roman"/>
              </a:rPr>
              <a:t>potenziale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planetaria dai </a:t>
            </a:r>
            <a:r>
              <a:rPr sz="1200" dirty="0">
                <a:latin typeface="Times New Roman"/>
                <a:cs typeface="Times New Roman"/>
              </a:rPr>
              <a:t>primitivi </a:t>
            </a:r>
            <a:r>
              <a:rPr sz="1200" spc="-5" dirty="0">
                <a:latin typeface="Times New Roman"/>
                <a:cs typeface="Times New Roman"/>
              </a:rPr>
              <a:t>stadi iniziali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all’apparizione delle  creature </a:t>
            </a:r>
            <a:r>
              <a:rPr sz="1200" dirty="0">
                <a:latin typeface="Times New Roman"/>
                <a:cs typeface="Times New Roman"/>
              </a:rPr>
              <a:t>dotate di volontà. </a:t>
            </a:r>
            <a:r>
              <a:rPr sz="1200" spc="-5" dirty="0">
                <a:latin typeface="Times New Roman"/>
                <a:cs typeface="Times New Roman"/>
              </a:rPr>
              <a:t>Questo lavoro dello </a:t>
            </a:r>
            <a:r>
              <a:rPr sz="1200" dirty="0">
                <a:latin typeface="Times New Roman"/>
                <a:cs typeface="Times New Roman"/>
              </a:rPr>
              <a:t>Spirito viene 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effettuato 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aiutanti, gli </a:t>
            </a:r>
            <a:r>
              <a:rPr sz="1200" dirty="0">
                <a:latin typeface="Times New Roman"/>
                <a:cs typeface="Times New Roman"/>
              </a:rPr>
              <a:t>spiriti della  </a:t>
            </a:r>
            <a:r>
              <a:rPr sz="1200" spc="-5" dirty="0">
                <a:latin typeface="Times New Roman"/>
                <a:cs typeface="Times New Roman"/>
              </a:rPr>
              <a:t>promessa,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unificano, </a:t>
            </a:r>
            <a:r>
              <a:rPr sz="1200" spc="-5" dirty="0">
                <a:latin typeface="Times New Roman"/>
                <a:cs typeface="Times New Roman"/>
              </a:rPr>
              <a:t>coordinano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portano </a:t>
            </a:r>
            <a:r>
              <a:rPr sz="1200" dirty="0">
                <a:latin typeface="Times New Roman"/>
                <a:cs typeface="Times New Roman"/>
              </a:rPr>
              <a:t>sempre e </a:t>
            </a:r>
            <a:r>
              <a:rPr sz="1200" spc="-5" dirty="0">
                <a:latin typeface="Times New Roman"/>
                <a:cs typeface="Times New Roman"/>
              </a:rPr>
              <a:t>congiuntamente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uomini </a:t>
            </a:r>
            <a:r>
              <a:rPr sz="1200" spc="-5" dirty="0">
                <a:latin typeface="Times New Roman"/>
                <a:cs typeface="Times New Roman"/>
              </a:rPr>
              <a:t>verso idee </a:t>
            </a:r>
            <a:r>
              <a:rPr sz="1200" dirty="0">
                <a:latin typeface="Times New Roman"/>
                <a:cs typeface="Times New Roman"/>
              </a:rPr>
              <a:t>più elevate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ideali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00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(379.3) 34:5.3 </a:t>
            </a:r>
            <a:r>
              <a:rPr sz="1200" spc="-5" dirty="0">
                <a:latin typeface="Times New Roman"/>
                <a:cs typeface="Times New Roman"/>
              </a:rPr>
              <a:t>L’uomo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sperimenta </a:t>
            </a:r>
            <a:r>
              <a:rPr sz="1200" dirty="0">
                <a:latin typeface="Times New Roman"/>
                <a:cs typeface="Times New Roman"/>
              </a:rPr>
              <a:t>per la prima volta il </a:t>
            </a:r>
            <a:r>
              <a:rPr sz="1200" spc="-5" dirty="0">
                <a:latin typeface="Times New Roman"/>
                <a:cs typeface="Times New Roman"/>
              </a:rPr>
              <a:t>ministero dello Spirito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congiunzione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mente quando </a:t>
            </a:r>
            <a:r>
              <a:rPr sz="1200" dirty="0">
                <a:latin typeface="Times New Roman"/>
                <a:cs typeface="Times New Roman"/>
              </a:rPr>
              <a:t>la mente  </a:t>
            </a:r>
            <a:r>
              <a:rPr sz="1200" spc="-5" dirty="0">
                <a:latin typeface="Times New Roman"/>
                <a:cs typeface="Times New Roman"/>
              </a:rPr>
              <a:t>puramente </a:t>
            </a:r>
            <a:r>
              <a:rPr sz="1200" dirty="0">
                <a:latin typeface="Times New Roman"/>
                <a:cs typeface="Times New Roman"/>
              </a:rPr>
              <a:t>animale </a:t>
            </a:r>
            <a:r>
              <a:rPr sz="1200" spc="-5" dirty="0">
                <a:latin typeface="Times New Roman"/>
                <a:cs typeface="Times New Roman"/>
              </a:rPr>
              <a:t>delle creature evoluzionarie manifesta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ricezione </a:t>
            </a:r>
            <a:r>
              <a:rPr sz="1200" spc="-5" dirty="0">
                <a:latin typeface="Times New Roman"/>
                <a:cs typeface="Times New Roman"/>
              </a:rPr>
              <a:t>degli aiutanti dell’adorazione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saggezza.  </a:t>
            </a:r>
            <a:r>
              <a:rPr sz="1200" spc="-5" dirty="0">
                <a:latin typeface="Times New Roman"/>
                <a:cs typeface="Times New Roman"/>
              </a:rPr>
              <a:t>Questo ministero del sesto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settimo </a:t>
            </a:r>
            <a:r>
              <a:rPr sz="1200" dirty="0">
                <a:latin typeface="Times New Roman"/>
                <a:cs typeface="Times New Roman"/>
              </a:rPr>
              <a:t>aiutante </a:t>
            </a:r>
            <a:r>
              <a:rPr sz="1200" spc="-5" dirty="0">
                <a:latin typeface="Times New Roman"/>
                <a:cs typeface="Times New Roman"/>
              </a:rPr>
              <a:t>indica che </a:t>
            </a:r>
            <a:r>
              <a:rPr sz="1200" dirty="0">
                <a:latin typeface="Times New Roman"/>
                <a:cs typeface="Times New Roman"/>
              </a:rPr>
              <a:t>l’evoluzione </a:t>
            </a:r>
            <a:r>
              <a:rPr sz="1200" spc="-5" dirty="0">
                <a:latin typeface="Times New Roman"/>
                <a:cs typeface="Times New Roman"/>
              </a:rPr>
              <a:t>mentale sta varcando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soglia del </a:t>
            </a:r>
            <a:r>
              <a:rPr sz="1200" dirty="0">
                <a:latin typeface="Times New Roman"/>
                <a:cs typeface="Times New Roman"/>
              </a:rPr>
              <a:t>ministero </a:t>
            </a:r>
            <a:r>
              <a:rPr sz="1200" spc="-5" dirty="0">
                <a:latin typeface="Times New Roman"/>
                <a:cs typeface="Times New Roman"/>
              </a:rPr>
              <a:t>spirituale.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immediatamente queste </a:t>
            </a:r>
            <a:r>
              <a:rPr sz="1200" dirty="0">
                <a:latin typeface="Times New Roman"/>
                <a:cs typeface="Times New Roman"/>
              </a:rPr>
              <a:t>menti </a:t>
            </a:r>
            <a:r>
              <a:rPr sz="1200" spc="-5" dirty="0">
                <a:latin typeface="Times New Roman"/>
                <a:cs typeface="Times New Roman"/>
              </a:rPr>
              <a:t>aventi </a:t>
            </a:r>
            <a:r>
              <a:rPr sz="1200" dirty="0">
                <a:latin typeface="Times New Roman"/>
                <a:cs typeface="Times New Roman"/>
              </a:rPr>
              <a:t>funzioni di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e di saggezza sono </a:t>
            </a:r>
            <a:r>
              <a:rPr sz="1200" spc="-5" dirty="0">
                <a:latin typeface="Times New Roman"/>
                <a:cs typeface="Times New Roman"/>
              </a:rPr>
              <a:t>incluse nei circuiti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5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(379.4) 34:5.4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è dotata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del ministero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Santo, possiede </a:t>
            </a:r>
            <a:r>
              <a:rPr sz="1200" dirty="0">
                <a:latin typeface="Times New Roman"/>
                <a:cs typeface="Times New Roman"/>
              </a:rPr>
              <a:t>la capacità di </a:t>
            </a:r>
            <a:r>
              <a:rPr sz="1200" spc="-5" dirty="0">
                <a:latin typeface="Times New Roman"/>
                <a:cs typeface="Times New Roman"/>
              </a:rPr>
              <a:t>scegliere (consciamente 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inconsciamente)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spirituale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— l’Aggiustatore di </a:t>
            </a:r>
            <a:r>
              <a:rPr sz="1200" spc="-5" dirty="0">
                <a:latin typeface="Times New Roman"/>
                <a:cs typeface="Times New Roman"/>
              </a:rPr>
              <a:t>Pensiero. 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liberato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affinché eserciti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ministero planetario su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che </a:t>
            </a:r>
            <a:r>
              <a:rPr sz="1200" dirty="0">
                <a:latin typeface="Times New Roman"/>
                <a:cs typeface="Times New Roman"/>
              </a:rPr>
              <a:t>tutte le menti 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automaticamente pronte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Pensiero.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in totale </a:t>
            </a:r>
            <a:r>
              <a:rPr sz="1200" spc="5" dirty="0">
                <a:latin typeface="Times New Roman"/>
                <a:cs typeface="Times New Roman"/>
              </a:rPr>
              <a:t>comunione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Ministra. Questo duplice collegamento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spc="5" dirty="0">
                <a:latin typeface="Times New Roman"/>
                <a:cs typeface="Times New Roman"/>
              </a:rPr>
              <a:t>libra </a:t>
            </a:r>
            <a:r>
              <a:rPr sz="1200" spc="-5" dirty="0">
                <a:latin typeface="Times New Roman"/>
                <a:cs typeface="Times New Roman"/>
              </a:rPr>
              <a:t>sui mondi, cercando d’insegnare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d’illuminare spiritualmente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menti degli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d’ispirare </a:t>
            </a:r>
            <a:r>
              <a:rPr sz="1200" dirty="0">
                <a:latin typeface="Times New Roman"/>
                <a:cs typeface="Times New Roman"/>
              </a:rPr>
              <a:t>le anime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delle razze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e di condurre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 popoli che abitano </a:t>
            </a:r>
            <a:r>
              <a:rPr sz="1200" spc="-5" dirty="0">
                <a:latin typeface="Times New Roman"/>
                <a:cs typeface="Times New Roman"/>
              </a:rPr>
              <a:t>sui pianeti evoluzionari verso </a:t>
            </a:r>
            <a:r>
              <a:rPr sz="1200" dirty="0">
                <a:latin typeface="Times New Roman"/>
                <a:cs typeface="Times New Roman"/>
              </a:rPr>
              <a:t>la loro meta di destino divino 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(379.5) 34:5.5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venga </a:t>
            </a:r>
            <a:r>
              <a:rPr sz="1200" spc="-5" dirty="0">
                <a:latin typeface="Times New Roman"/>
                <a:cs typeface="Times New Roman"/>
              </a:rPr>
              <a:t>riversato su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l’umanità,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 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totalmente limitato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sua funzione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suo </a:t>
            </a:r>
            <a:r>
              <a:rPr sz="1200" dirty="0">
                <a:latin typeface="Times New Roman"/>
                <a:cs typeface="Times New Roman"/>
              </a:rPr>
              <a:t>potere </a:t>
            </a:r>
            <a:r>
              <a:rPr sz="1200" spc="-5" dirty="0">
                <a:latin typeface="Times New Roman"/>
                <a:cs typeface="Times New Roman"/>
              </a:rPr>
              <a:t>dalla personale </a:t>
            </a:r>
            <a:r>
              <a:rPr sz="1200" dirty="0">
                <a:latin typeface="Times New Roman"/>
                <a:cs typeface="Times New Roman"/>
              </a:rPr>
              <a:t>ricettività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somma e la sostanza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missione </a:t>
            </a:r>
            <a:r>
              <a:rPr sz="1200" spc="-5" dirty="0">
                <a:latin typeface="Times New Roman"/>
                <a:cs typeface="Times New Roman"/>
              </a:rPr>
              <a:t>del 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Lo Spirito Santo è in </a:t>
            </a:r>
            <a:r>
              <a:rPr sz="1200" spc="-5" dirty="0">
                <a:latin typeface="Times New Roman"/>
                <a:cs typeface="Times New Roman"/>
              </a:rPr>
              <a:t>parte indipendente dal </a:t>
            </a:r>
            <a:r>
              <a:rPr sz="1200" dirty="0">
                <a:latin typeface="Times New Roman"/>
                <a:cs typeface="Times New Roman"/>
              </a:rPr>
              <a:t>comportamento umano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parzialmente condizionato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dalle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690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413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(605.2) 53:4.5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indicò tutte le dilazioni </a:t>
            </a:r>
            <a:r>
              <a:rPr sz="1200" spc="-5" dirty="0">
                <a:latin typeface="Times New Roman"/>
                <a:cs typeface="Times New Roman"/>
              </a:rPr>
              <a:t>misericordiose della giustizia come dimostrazione dell’incapacità del governo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 Paradisiaci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fermare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ribellione. Egli </a:t>
            </a:r>
            <a:r>
              <a:rPr sz="1200" dirty="0">
                <a:latin typeface="Times New Roman"/>
                <a:cs typeface="Times New Roman"/>
              </a:rPr>
              <a:t>volle sfidare </a:t>
            </a:r>
            <a:r>
              <a:rPr sz="1200" spc="-5" dirty="0">
                <a:latin typeface="Times New Roman"/>
                <a:cs typeface="Times New Roman"/>
              </a:rPr>
              <a:t>apertamente </a:t>
            </a:r>
            <a:r>
              <a:rPr sz="1200" dirty="0">
                <a:latin typeface="Times New Roman"/>
                <a:cs typeface="Times New Roman"/>
              </a:rPr>
              <a:t>e ricusare </a:t>
            </a:r>
            <a:r>
              <a:rPr sz="1200" spc="-5" dirty="0">
                <a:latin typeface="Times New Roman"/>
                <a:cs typeface="Times New Roman"/>
              </a:rPr>
              <a:t>con arroganza Micael, Emanuele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dei 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evidenziò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non ne seguì alcuna </a:t>
            </a:r>
            <a:r>
              <a:rPr sz="1200" spc="-5" dirty="0">
                <a:latin typeface="Times New Roman"/>
                <a:cs typeface="Times New Roman"/>
              </a:rPr>
              <a:t>reazione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positiva </a:t>
            </a:r>
            <a:r>
              <a:rPr sz="1200" spc="-5" dirty="0">
                <a:latin typeface="Times New Roman"/>
                <a:cs typeface="Times New Roman"/>
              </a:rPr>
              <a:t>dell’impotenza dei governi </a:t>
            </a:r>
            <a:r>
              <a:rPr sz="1200" dirty="0">
                <a:latin typeface="Times New Roman"/>
                <a:cs typeface="Times New Roman"/>
              </a:rPr>
              <a:t>dell’Universo e </a:t>
            </a:r>
            <a:r>
              <a:rPr sz="1200" spc="-5" dirty="0">
                <a:latin typeface="Times New Roman"/>
                <a:cs typeface="Times New Roman"/>
              </a:rPr>
              <a:t>del  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(605.3) 53:4.6 </a:t>
            </a:r>
            <a:r>
              <a:rPr sz="1200" spc="-5" dirty="0">
                <a:latin typeface="Times New Roman"/>
                <a:cs typeface="Times New Roman"/>
              </a:rPr>
              <a:t>Gabriele era personalmente presente durante </a:t>
            </a:r>
            <a:r>
              <a:rPr sz="1200" dirty="0">
                <a:latin typeface="Times New Roman"/>
                <a:cs typeface="Times New Roman"/>
              </a:rPr>
              <a:t>tutti questi </a:t>
            </a:r>
            <a:r>
              <a:rPr sz="1200" spc="-5" dirty="0">
                <a:latin typeface="Times New Roman"/>
                <a:cs typeface="Times New Roman"/>
              </a:rPr>
              <a:t>atti sleali ed annunciò </a:t>
            </a:r>
            <a:r>
              <a:rPr sz="1200" dirty="0">
                <a:latin typeface="Times New Roman"/>
                <a:cs typeface="Times New Roman"/>
              </a:rPr>
              <a:t>soltanto che a tempo </a:t>
            </a:r>
            <a:r>
              <a:rPr sz="1200" spc="-5" dirty="0">
                <a:latin typeface="Times New Roman"/>
                <a:cs typeface="Times New Roman"/>
              </a:rPr>
              <a:t>debito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avrebbe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sarebbero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lasciati liberi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indisturbati 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scelta;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“governo </a:t>
            </a:r>
            <a:r>
              <a:rPr sz="1200" spc="5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in nome  </a:t>
            </a:r>
            <a:r>
              <a:rPr sz="1200" spc="-5" dirty="0">
                <a:latin typeface="Times New Roman"/>
                <a:cs typeface="Times New Roman"/>
              </a:rPr>
              <a:t>del Padre desiderava soltanto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e la devozione </a:t>
            </a:r>
            <a:r>
              <a:rPr sz="1200" spc="-5" dirty="0">
                <a:latin typeface="Times New Roman"/>
                <a:cs typeface="Times New Roman"/>
              </a:rPr>
              <a:t>che erano volontarie, sincere ed </a:t>
            </a:r>
            <a:r>
              <a:rPr sz="1200" dirty="0">
                <a:latin typeface="Times New Roman"/>
                <a:cs typeface="Times New Roman"/>
              </a:rPr>
              <a:t>a prova 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sofisticherie”.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0955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(605.4) 53:4.7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lasciato libero </a:t>
            </a:r>
            <a:r>
              <a:rPr sz="1200" dirty="0">
                <a:latin typeface="Times New Roman"/>
                <a:cs typeface="Times New Roman"/>
              </a:rPr>
              <a:t>di stabilire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governo ribelle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organizzarlo completamente prima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Gabriele facesse </a:t>
            </a:r>
            <a:r>
              <a:rPr sz="1200" dirty="0">
                <a:latin typeface="Times New Roman"/>
                <a:cs typeface="Times New Roman"/>
              </a:rPr>
              <a:t>un qualsiasi sforzo </a:t>
            </a:r>
            <a:r>
              <a:rPr sz="1200" spc="-5" dirty="0">
                <a:latin typeface="Times New Roman"/>
                <a:cs typeface="Times New Roman"/>
              </a:rPr>
              <a:t>per contestare </a:t>
            </a:r>
            <a:r>
              <a:rPr sz="1200" dirty="0">
                <a:latin typeface="Times New Roman"/>
                <a:cs typeface="Times New Roman"/>
              </a:rPr>
              <a:t>il diritto di </a:t>
            </a:r>
            <a:r>
              <a:rPr sz="1200" spc="-5" dirty="0">
                <a:latin typeface="Times New Roman"/>
                <a:cs typeface="Times New Roman"/>
              </a:rPr>
              <a:t>secessione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contrastare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propaganda ribelle.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della  Costellazione </a:t>
            </a:r>
            <a:r>
              <a:rPr sz="1200" spc="-5" dirty="0">
                <a:latin typeface="Times New Roman"/>
                <a:cs typeface="Times New Roman"/>
              </a:rPr>
              <a:t>limitarono immediatamente l’azione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personalità sleali al sistema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nonostante questo  intervallo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periodo di </a:t>
            </a:r>
            <a:r>
              <a:rPr sz="1200" spc="-5" dirty="0">
                <a:latin typeface="Times New Roman"/>
                <a:cs typeface="Times New Roman"/>
              </a:rPr>
              <a:t>grandi </a:t>
            </a:r>
            <a:r>
              <a:rPr sz="1200" dirty="0">
                <a:latin typeface="Times New Roman"/>
                <a:cs typeface="Times New Roman"/>
              </a:rPr>
              <a:t>tribolazioni e di prove </a:t>
            </a:r>
            <a:r>
              <a:rPr sz="1200" spc="-5" dirty="0">
                <a:latin typeface="Times New Roman"/>
                <a:cs typeface="Times New Roman"/>
              </a:rPr>
              <a:t>per gli esseri leali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Satania. </a:t>
            </a:r>
            <a:r>
              <a:rPr sz="1200" dirty="0">
                <a:latin typeface="Times New Roman"/>
                <a:cs typeface="Times New Roman"/>
              </a:rPr>
              <a:t>Tutto fu </a:t>
            </a:r>
            <a:r>
              <a:rPr sz="1200" spc="-5" dirty="0">
                <a:latin typeface="Times New Roman"/>
                <a:cs typeface="Times New Roman"/>
              </a:rPr>
              <a:t>caotico per alcuni anni </a:t>
            </a:r>
            <a:r>
              <a:rPr sz="1200" dirty="0">
                <a:latin typeface="Times New Roman"/>
                <a:cs typeface="Times New Roman"/>
              </a:rPr>
              <a:t>e vi fu 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confusione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natura del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conflitto</a:t>
            </a:r>
            <a:endParaRPr sz="1600">
              <a:latin typeface="Times New Roman"/>
              <a:cs typeface="Times New Roman"/>
            </a:endParaRPr>
          </a:p>
          <a:p>
            <a:pPr marL="88900" marR="260350">
              <a:lnSpc>
                <a:spcPct val="955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(605.5) 53:5.1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scoppio della ribellione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Satania, Micael si consigliò 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fratello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Emanuele. Dopo questo  colloquio fondamentale Micael annunciò che </a:t>
            </a:r>
            <a:r>
              <a:rPr sz="1200" dirty="0">
                <a:latin typeface="Times New Roman"/>
                <a:cs typeface="Times New Roman"/>
              </a:rPr>
              <a:t>avrebbe </a:t>
            </a:r>
            <a:r>
              <a:rPr sz="1200" spc="-5" dirty="0">
                <a:latin typeface="Times New Roman"/>
                <a:cs typeface="Times New Roman"/>
              </a:rPr>
              <a:t>proseguito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politica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comportamento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simili </a:t>
            </a:r>
            <a:r>
              <a:rPr sz="1200" spc="-5" dirty="0">
                <a:latin typeface="Times New Roman"/>
                <a:cs typeface="Times New Roman"/>
              </a:rPr>
              <a:t>sollevazioni nel passato,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</a:t>
            </a:r>
            <a:r>
              <a:rPr sz="1200" dirty="0">
                <a:latin typeface="Times New Roman"/>
                <a:cs typeface="Times New Roman"/>
              </a:rPr>
              <a:t>di non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interferenza.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193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(605.6) 53:5.2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e delle due </a:t>
            </a:r>
            <a:r>
              <a:rPr sz="1200" spc="-5" dirty="0">
                <a:latin typeface="Times New Roman"/>
                <a:cs typeface="Times New Roman"/>
              </a:rPr>
              <a:t>precedenti </a:t>
            </a:r>
            <a:r>
              <a:rPr sz="1200" dirty="0">
                <a:latin typeface="Times New Roman"/>
                <a:cs typeface="Times New Roman"/>
              </a:rPr>
              <a:t>non c’era alcuna </a:t>
            </a:r>
            <a:r>
              <a:rPr sz="1200" spc="-5" dirty="0">
                <a:latin typeface="Times New Roman"/>
                <a:cs typeface="Times New Roman"/>
              </a:rPr>
              <a:t>autorità sovrana assoluta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nell’Universo  di </a:t>
            </a:r>
            <a:r>
              <a:rPr sz="1200" spc="-5" dirty="0">
                <a:latin typeface="Times New Roman"/>
                <a:cs typeface="Times New Roman"/>
              </a:rPr>
              <a:t>Nebadon. Micael governava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diritto </a:t>
            </a:r>
            <a:r>
              <a:rPr sz="1200" dirty="0">
                <a:latin typeface="Times New Roman"/>
                <a:cs typeface="Times New Roman"/>
              </a:rPr>
              <a:t>divino, come </a:t>
            </a:r>
            <a:r>
              <a:rPr sz="1200" spc="-5" dirty="0">
                <a:latin typeface="Times New Roman"/>
                <a:cs typeface="Times New Roman"/>
              </a:rPr>
              <a:t>vicegerente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ma non ancora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proprio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diritto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95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70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personale. Egli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completato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conferimento; </a:t>
            </a:r>
            <a:r>
              <a:rPr sz="1200" dirty="0">
                <a:latin typeface="Times New Roman"/>
                <a:cs typeface="Times New Roman"/>
              </a:rPr>
              <a:t>non era ancora </a:t>
            </a:r>
            <a:r>
              <a:rPr sz="1200" spc="-5" dirty="0">
                <a:latin typeface="Times New Roman"/>
                <a:cs typeface="Times New Roman"/>
              </a:rPr>
              <a:t>stato investito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“ogni </a:t>
            </a:r>
            <a:r>
              <a:rPr sz="1200" dirty="0">
                <a:latin typeface="Times New Roman"/>
                <a:cs typeface="Times New Roman"/>
              </a:rPr>
              <a:t>potere 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e sulla  </a:t>
            </a:r>
            <a:r>
              <a:rPr sz="1200" spc="-5" dirty="0">
                <a:latin typeface="Times New Roman"/>
                <a:cs typeface="Times New Roman"/>
              </a:rPr>
              <a:t>terra”.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(605.7) 53:5.3 </a:t>
            </a:r>
            <a:r>
              <a:rPr sz="1200" spc="-5" dirty="0">
                <a:latin typeface="Times New Roman"/>
                <a:cs typeface="Times New Roman"/>
              </a:rPr>
              <a:t>Dallo scoppio della ribellione al giorno del suo insediamento sul </a:t>
            </a:r>
            <a:r>
              <a:rPr sz="1200" dirty="0">
                <a:latin typeface="Times New Roman"/>
                <a:cs typeface="Times New Roman"/>
              </a:rPr>
              <a:t>trono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governante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di Nebadon,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interferì mai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ribelli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Lucifero; esse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lasciate proseguire liberamente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quasi duecentomila anni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Cristo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possiede ora </a:t>
            </a:r>
            <a:r>
              <a:rPr sz="1200" spc="-5" dirty="0">
                <a:latin typeface="Times New Roman"/>
                <a:cs typeface="Times New Roman"/>
              </a:rPr>
              <a:t>ampi </a:t>
            </a:r>
            <a:r>
              <a:rPr sz="1200" dirty="0">
                <a:latin typeface="Times New Roman"/>
                <a:cs typeface="Times New Roman"/>
              </a:rPr>
              <a:t>poteri </a:t>
            </a:r>
            <a:r>
              <a:rPr sz="1200" spc="-5" dirty="0">
                <a:latin typeface="Times New Roman"/>
                <a:cs typeface="Times New Roman"/>
              </a:rPr>
              <a:t>ed autorità per regolare </a:t>
            </a:r>
            <a:r>
              <a:rPr sz="1200" dirty="0">
                <a:latin typeface="Times New Roman"/>
                <a:cs typeface="Times New Roman"/>
              </a:rPr>
              <a:t>prontamente, </a:t>
            </a:r>
            <a:r>
              <a:rPr sz="1200" spc="5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sommariamente, tali esplosioni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slealtà, </a:t>
            </a:r>
            <a:r>
              <a:rPr sz="1200" dirty="0">
                <a:latin typeface="Times New Roman"/>
                <a:cs typeface="Times New Roman"/>
              </a:rPr>
              <a:t>ma noi dubitiamo </a:t>
            </a:r>
            <a:r>
              <a:rPr sz="1200" spc="-5" dirty="0">
                <a:latin typeface="Times New Roman"/>
                <a:cs typeface="Times New Roman"/>
              </a:rPr>
              <a:t>che questa autorità sovrana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indurrebbe ad agire diversamente se avvenisse un’altra sollevazione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58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(605.8) 53:5.4 </a:t>
            </a:r>
            <a:r>
              <a:rPr sz="1200" spc="-5" dirty="0">
                <a:latin typeface="Times New Roman"/>
                <a:cs typeface="Times New Roman"/>
              </a:rPr>
              <a:t>Poiché Micael scelse </a:t>
            </a:r>
            <a:r>
              <a:rPr sz="1200" dirty="0">
                <a:latin typeface="Times New Roman"/>
                <a:cs typeface="Times New Roman"/>
              </a:rPr>
              <a:t>di rimanere in </a:t>
            </a:r>
            <a:r>
              <a:rPr sz="1200" spc="-5" dirty="0">
                <a:latin typeface="Times New Roman"/>
                <a:cs typeface="Times New Roman"/>
              </a:rPr>
              <a:t>disparte dalla guerra effettiva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Gabriele riunì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gruppo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Edentia </a:t>
            </a:r>
            <a:r>
              <a:rPr sz="1200" spc="-5" dirty="0">
                <a:latin typeface="Times New Roman"/>
                <a:cs typeface="Times New Roman"/>
              </a:rPr>
              <a:t>e, consigliatosi con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Altissimi, decise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comando delle schiere fedeli </a:t>
            </a:r>
            <a:r>
              <a:rPr sz="1200" dirty="0">
                <a:latin typeface="Times New Roman"/>
                <a:cs typeface="Times New Roman"/>
              </a:rPr>
              <a:t>di Satania. </a:t>
            </a:r>
            <a:r>
              <a:rPr sz="1200" spc="-5" dirty="0">
                <a:latin typeface="Times New Roman"/>
                <a:cs typeface="Times New Roman"/>
              </a:rPr>
              <a:t>Micael  </a:t>
            </a:r>
            <a:r>
              <a:rPr sz="1200" dirty="0">
                <a:latin typeface="Times New Roman"/>
                <a:cs typeface="Times New Roman"/>
              </a:rPr>
              <a:t>rimase </a:t>
            </a:r>
            <a:r>
              <a:rPr sz="1200" spc="-5" dirty="0">
                <a:latin typeface="Times New Roman"/>
                <a:cs typeface="Times New Roman"/>
              </a:rPr>
              <a:t>su Salvington </a:t>
            </a:r>
            <a:r>
              <a:rPr sz="1200" dirty="0">
                <a:latin typeface="Times New Roman"/>
                <a:cs typeface="Times New Roman"/>
              </a:rPr>
              <a:t>mentre </a:t>
            </a:r>
            <a:r>
              <a:rPr sz="1200" spc="-5" dirty="0">
                <a:latin typeface="Times New Roman"/>
                <a:cs typeface="Times New Roman"/>
              </a:rPr>
              <a:t>Gabriele andò su </a:t>
            </a:r>
            <a:r>
              <a:rPr sz="1200" dirty="0">
                <a:latin typeface="Times New Roman"/>
                <a:cs typeface="Times New Roman"/>
              </a:rPr>
              <a:t>Jerusem, e insediatosi sulla </a:t>
            </a:r>
            <a:r>
              <a:rPr sz="1200" spc="-5" dirty="0">
                <a:latin typeface="Times New Roman"/>
                <a:cs typeface="Times New Roman"/>
              </a:rPr>
              <a:t>sfera dedicata al Padre </a:t>
            </a:r>
            <a:r>
              <a:rPr sz="1200" dirty="0">
                <a:latin typeface="Times New Roman"/>
                <a:cs typeface="Times New Roman"/>
              </a:rPr>
              <a:t>— lo </a:t>
            </a:r>
            <a:r>
              <a:rPr sz="1200" spc="-5" dirty="0">
                <a:latin typeface="Times New Roman"/>
                <a:cs typeface="Times New Roman"/>
              </a:rPr>
              <a:t>stesso Padre Universale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cui personalità Lucifero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Satana avevano messo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dubbio — </a:t>
            </a:r>
            <a:r>
              <a:rPr sz="1200" spc="-5" dirty="0">
                <a:latin typeface="Times New Roman"/>
                <a:cs typeface="Times New Roman"/>
              </a:rPr>
              <a:t>alla presenza delle schiere delle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leali riunite egli dispiegò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bandiera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Micael, l’emblema materiale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trinitario di tutta la </a:t>
            </a:r>
            <a:r>
              <a:rPr sz="1200" spc="-5" dirty="0">
                <a:latin typeface="Times New Roman"/>
                <a:cs typeface="Times New Roman"/>
              </a:rPr>
              <a:t>creazione,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cerchi concentrici </a:t>
            </a:r>
            <a:r>
              <a:rPr sz="1200" dirty="0">
                <a:latin typeface="Times New Roman"/>
                <a:cs typeface="Times New Roman"/>
              </a:rPr>
              <a:t>azzurro turchino </a:t>
            </a:r>
            <a:r>
              <a:rPr sz="1200" spc="-5" dirty="0">
                <a:latin typeface="Times New Roman"/>
                <a:cs typeface="Times New Roman"/>
              </a:rPr>
              <a:t>su  </a:t>
            </a:r>
            <a:r>
              <a:rPr sz="1200" dirty="0">
                <a:latin typeface="Times New Roman"/>
                <a:cs typeface="Times New Roman"/>
              </a:rPr>
              <a:t>fondo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bianco.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(606.1) 53:5.5 </a:t>
            </a:r>
            <a:r>
              <a:rPr sz="1200" spc="-5" dirty="0">
                <a:latin typeface="Times New Roman"/>
                <a:cs typeface="Times New Roman"/>
              </a:rPr>
              <a:t>L’emblema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era </a:t>
            </a:r>
            <a:r>
              <a:rPr sz="1200" dirty="0">
                <a:latin typeface="Times New Roman"/>
                <a:cs typeface="Times New Roman"/>
              </a:rPr>
              <a:t>una bandiera </a:t>
            </a:r>
            <a:r>
              <a:rPr sz="1200" spc="-5" dirty="0">
                <a:latin typeface="Times New Roman"/>
                <a:cs typeface="Times New Roman"/>
              </a:rPr>
              <a:t>bianca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cerchio </a:t>
            </a:r>
            <a:r>
              <a:rPr sz="1200" dirty="0">
                <a:latin typeface="Times New Roman"/>
                <a:cs typeface="Times New Roman"/>
              </a:rPr>
              <a:t>rosso, al </a:t>
            </a:r>
            <a:r>
              <a:rPr sz="1200" spc="-5" dirty="0">
                <a:latin typeface="Times New Roman"/>
                <a:cs typeface="Times New Roman"/>
              </a:rPr>
              <a:t>centro del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c’era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disco </a:t>
            </a:r>
            <a:r>
              <a:rPr sz="1200" dirty="0">
                <a:latin typeface="Times New Roman"/>
                <a:cs typeface="Times New Roman"/>
              </a:rPr>
              <a:t>nero</a:t>
            </a:r>
            <a:r>
              <a:rPr sz="1200" spc="-5" dirty="0">
                <a:latin typeface="Times New Roman"/>
                <a:cs typeface="Times New Roman"/>
              </a:rPr>
              <a:t> uniforme.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(606.2) 53:5.6 </a:t>
            </a:r>
            <a:r>
              <a:rPr sz="1200" spc="-5" dirty="0">
                <a:latin typeface="Times New Roman"/>
                <a:cs typeface="Times New Roman"/>
              </a:rPr>
              <a:t>“Vi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ed i suoi </a:t>
            </a:r>
            <a:r>
              <a:rPr sz="1200" spc="-5" dirty="0">
                <a:latin typeface="Times New Roman"/>
                <a:cs typeface="Times New Roman"/>
              </a:rPr>
              <a:t>angeli combatterono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drago (Lucifero, Satana ed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9271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principi </a:t>
            </a:r>
            <a:r>
              <a:rPr sz="1200" dirty="0">
                <a:latin typeface="Times New Roman"/>
                <a:cs typeface="Times New Roman"/>
              </a:rPr>
              <a:t>apostati); e il </a:t>
            </a:r>
            <a:r>
              <a:rPr sz="1200" spc="-5" dirty="0">
                <a:latin typeface="Times New Roman"/>
                <a:cs typeface="Times New Roman"/>
              </a:rPr>
              <a:t>drago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ribelli combatterono,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prevalsero.” Questa “guerra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cielo”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battaglia  </a:t>
            </a:r>
            <a:r>
              <a:rPr sz="1200" dirty="0">
                <a:latin typeface="Times New Roman"/>
                <a:cs typeface="Times New Roman"/>
              </a:rPr>
              <a:t>fisica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 genere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concepito su Urantia. Nei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giorni della battaglia Lucifero </a:t>
            </a:r>
            <a:r>
              <a:rPr sz="1200" dirty="0">
                <a:latin typeface="Times New Roman"/>
                <a:cs typeface="Times New Roman"/>
              </a:rPr>
              <a:t>parlò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endParaRPr sz="1200">
              <a:latin typeface="Times New Roman"/>
              <a:cs typeface="Times New Roman"/>
            </a:endParaRPr>
          </a:p>
          <a:p>
            <a:pPr marL="76200" marR="3149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continuazione nell’anfiteatro planetario. Gabriele condusse un’incessante </a:t>
            </a:r>
            <a:r>
              <a:rPr sz="1200" dirty="0">
                <a:latin typeface="Times New Roman"/>
                <a:cs typeface="Times New Roman"/>
              </a:rPr>
              <a:t>denuncia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sofisticherie </a:t>
            </a:r>
            <a:r>
              <a:rPr sz="1200" spc="-5" dirty="0">
                <a:latin typeface="Times New Roman"/>
                <a:cs typeface="Times New Roman"/>
              </a:rPr>
              <a:t>dei ribelli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quartier  </a:t>
            </a:r>
            <a:r>
              <a:rPr sz="1200" spc="-5" dirty="0">
                <a:latin typeface="Times New Roman"/>
                <a:cs typeface="Times New Roman"/>
              </a:rPr>
              <a:t>generale situato </a:t>
            </a:r>
            <a:r>
              <a:rPr sz="1200" dirty="0">
                <a:latin typeface="Times New Roman"/>
                <a:cs typeface="Times New Roman"/>
              </a:rPr>
              <a:t>nelle vicinanze.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varie personalità </a:t>
            </a:r>
            <a:r>
              <a:rPr sz="1200" spc="-5" dirty="0">
                <a:latin typeface="Times New Roman"/>
                <a:cs typeface="Times New Roman"/>
              </a:rPr>
              <a:t>presenti sulla sfera </a:t>
            </a:r>
            <a:r>
              <a:rPr sz="1200" dirty="0">
                <a:latin typeface="Times New Roman"/>
                <a:cs typeface="Times New Roman"/>
              </a:rPr>
              <a:t>che nutrivano dubbi </a:t>
            </a:r>
            <a:r>
              <a:rPr sz="1200" spc="-5" dirty="0">
                <a:latin typeface="Times New Roman"/>
                <a:cs typeface="Times New Roman"/>
              </a:rPr>
              <a:t>sull’atteggiamento </a:t>
            </a:r>
            <a:r>
              <a:rPr sz="1200" dirty="0">
                <a:latin typeface="Times New Roman"/>
                <a:cs typeface="Times New Roman"/>
              </a:rPr>
              <a:t>da prendere </a:t>
            </a:r>
            <a:r>
              <a:rPr sz="1200" spc="-5" dirty="0">
                <a:latin typeface="Times New Roman"/>
                <a:cs typeface="Times New Roman"/>
              </a:rPr>
              <a:t>si  spostavano </a:t>
            </a:r>
            <a:r>
              <a:rPr sz="1200" dirty="0">
                <a:latin typeface="Times New Roman"/>
                <a:cs typeface="Times New Roman"/>
              </a:rPr>
              <a:t>da un dibattito </a:t>
            </a:r>
            <a:r>
              <a:rPr sz="1200" spc="-5" dirty="0">
                <a:latin typeface="Times New Roman"/>
                <a:cs typeface="Times New Roman"/>
              </a:rPr>
              <a:t>all’altro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giungere ad </a:t>
            </a:r>
            <a:r>
              <a:rPr sz="1200" dirty="0">
                <a:latin typeface="Times New Roman"/>
                <a:cs typeface="Times New Roman"/>
              </a:rPr>
              <a:t>una decisione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766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(606.3) 53:5.7 </a:t>
            </a:r>
            <a:r>
              <a:rPr sz="1200" spc="-5" dirty="0">
                <a:latin typeface="Times New Roman"/>
                <a:cs typeface="Times New Roman"/>
              </a:rPr>
              <a:t>Ma questa guerra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fu veramente </a:t>
            </a:r>
            <a:r>
              <a:rPr sz="1200" spc="-5" dirty="0">
                <a:latin typeface="Times New Roman"/>
                <a:cs typeface="Times New Roman"/>
              </a:rPr>
              <a:t>terribile </a:t>
            </a:r>
            <a:r>
              <a:rPr sz="1200" dirty="0">
                <a:latin typeface="Times New Roman"/>
                <a:cs typeface="Times New Roman"/>
              </a:rPr>
              <a:t>e molto reale. </a:t>
            </a:r>
            <a:r>
              <a:rPr sz="1200" spc="-5" dirty="0">
                <a:latin typeface="Times New Roman"/>
                <a:cs typeface="Times New Roman"/>
              </a:rPr>
              <a:t>Pur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mostrando alcuno degli atti barbarici </a:t>
            </a:r>
            <a:r>
              <a:rPr sz="1200" dirty="0">
                <a:latin typeface="Times New Roman"/>
                <a:cs typeface="Times New Roman"/>
              </a:rPr>
              <a:t>così  </a:t>
            </a:r>
            <a:r>
              <a:rPr sz="1200" spc="-5" dirty="0">
                <a:latin typeface="Times New Roman"/>
                <a:cs typeface="Times New Roman"/>
              </a:rPr>
              <a:t>caratteristici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fisica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immaturi,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molto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implacabile. Nei </a:t>
            </a:r>
            <a:r>
              <a:rPr sz="1200" dirty="0">
                <a:latin typeface="Times New Roman"/>
                <a:cs typeface="Times New Roman"/>
              </a:rPr>
              <a:t>combattimenti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è in  </a:t>
            </a:r>
            <a:r>
              <a:rPr sz="1200" spc="-5" dirty="0">
                <a:latin typeface="Times New Roman"/>
                <a:cs typeface="Times New Roman"/>
              </a:rPr>
              <a:t>pericolo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combattuta </a:t>
            </a:r>
            <a:r>
              <a:rPr sz="1200" dirty="0">
                <a:latin typeface="Times New Roman"/>
                <a:cs typeface="Times New Roman"/>
              </a:rPr>
              <a:t>in termini di vita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Un comandante serafico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leale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(606.4) 53:6.1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compreso </a:t>
            </a:r>
            <a:r>
              <a:rPr sz="1200" dirty="0">
                <a:latin typeface="Times New Roman"/>
                <a:cs typeface="Times New Roman"/>
              </a:rPr>
              <a:t>tra lo </a:t>
            </a:r>
            <a:r>
              <a:rPr sz="1200" spc="-5" dirty="0">
                <a:latin typeface="Times New Roman"/>
                <a:cs typeface="Times New Roman"/>
              </a:rPr>
              <a:t>scoppio </a:t>
            </a:r>
            <a:r>
              <a:rPr sz="1200" dirty="0">
                <a:latin typeface="Times New Roman"/>
                <a:cs typeface="Times New Roman"/>
              </a:rPr>
              <a:t>delle ostilità e </a:t>
            </a:r>
            <a:r>
              <a:rPr sz="1200" spc="-5" dirty="0">
                <a:latin typeface="Times New Roman"/>
                <a:cs typeface="Times New Roman"/>
              </a:rPr>
              <a:t>l’arrivo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sovrano del 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suo personale, si  verificarono atti </a:t>
            </a:r>
            <a:r>
              <a:rPr sz="1200" dirty="0">
                <a:latin typeface="Times New Roman"/>
                <a:cs typeface="Times New Roman"/>
              </a:rPr>
              <a:t>di devozione e di </a:t>
            </a:r>
            <a:r>
              <a:rPr sz="1200" spc="-5" dirty="0">
                <a:latin typeface="Times New Roman"/>
                <a:cs typeface="Times New Roman"/>
              </a:rPr>
              <a:t>lealtà </a:t>
            </a:r>
            <a:r>
              <a:rPr sz="1200" dirty="0">
                <a:latin typeface="Times New Roman"/>
                <a:cs typeface="Times New Roman"/>
              </a:rPr>
              <a:t>nobili ed </a:t>
            </a:r>
            <a:r>
              <a:rPr sz="1200" spc="-5" dirty="0">
                <a:latin typeface="Times New Roman"/>
                <a:cs typeface="Times New Roman"/>
              </a:rPr>
              <a:t>ispiranti </a:t>
            </a:r>
            <a:r>
              <a:rPr sz="1200" dirty="0">
                <a:latin typeface="Times New Roman"/>
                <a:cs typeface="Times New Roman"/>
              </a:rPr>
              <a:t>compiuti da </a:t>
            </a:r>
            <a:r>
              <a:rPr sz="1200" spc="-5" dirty="0">
                <a:latin typeface="Times New Roman"/>
                <a:cs typeface="Times New Roman"/>
              </a:rPr>
              <a:t>numerose personalità. Ma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entusiasmante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tutte  queste intrepide gesta </a:t>
            </a:r>
            <a:r>
              <a:rPr sz="1200" dirty="0">
                <a:latin typeface="Times New Roman"/>
                <a:cs typeface="Times New Roman"/>
              </a:rPr>
              <a:t>di devozione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condotta coraggiosa </a:t>
            </a:r>
            <a:r>
              <a:rPr sz="1200" dirty="0">
                <a:latin typeface="Times New Roman"/>
                <a:cs typeface="Times New Roman"/>
              </a:rPr>
              <a:t>di Manotia, il </a:t>
            </a:r>
            <a:r>
              <a:rPr sz="1200" spc="-5" dirty="0">
                <a:latin typeface="Times New Roman"/>
                <a:cs typeface="Times New Roman"/>
              </a:rPr>
              <a:t>comandante </a:t>
            </a:r>
            <a:r>
              <a:rPr sz="1200" dirty="0">
                <a:latin typeface="Times New Roman"/>
                <a:cs typeface="Times New Roman"/>
              </a:rPr>
              <a:t>in seconda </a:t>
            </a:r>
            <a:r>
              <a:rPr sz="1200" spc="-5" dirty="0">
                <a:latin typeface="Times New Roman"/>
                <a:cs typeface="Times New Roman"/>
              </a:rPr>
              <a:t>dei serafini del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2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(606.5) 53:6.2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scoppio della ribellione su Jerusem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delle </a:t>
            </a:r>
            <a:r>
              <a:rPr sz="1200" dirty="0">
                <a:latin typeface="Times New Roman"/>
                <a:cs typeface="Times New Roman"/>
              </a:rPr>
              <a:t>schiere </a:t>
            </a:r>
            <a:r>
              <a:rPr sz="1200" spc="-5" dirty="0">
                <a:latin typeface="Times New Roman"/>
                <a:cs typeface="Times New Roman"/>
              </a:rPr>
              <a:t>serafiche abbracciò </a:t>
            </a:r>
            <a:r>
              <a:rPr sz="1200" dirty="0">
                <a:latin typeface="Times New Roman"/>
                <a:cs typeface="Times New Roman"/>
              </a:rPr>
              <a:t>la causa 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dirty="0">
                <a:latin typeface="Times New Roman"/>
                <a:cs typeface="Times New Roman"/>
              </a:rPr>
              <a:t>senza  dubbio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un numero </a:t>
            </a:r>
            <a:r>
              <a:rPr sz="1200" spc="-5" dirty="0">
                <a:latin typeface="Times New Roman"/>
                <a:cs typeface="Times New Roman"/>
              </a:rPr>
              <a:t>così grande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membri del quarto </a:t>
            </a:r>
            <a:r>
              <a:rPr sz="1200" dirty="0">
                <a:latin typeface="Times New Roman"/>
                <a:cs typeface="Times New Roman"/>
              </a:rPr>
              <a:t>ordine, i serafini </a:t>
            </a:r>
            <a:r>
              <a:rPr sz="1200" spc="-5" dirty="0">
                <a:latin typeface="Times New Roman"/>
                <a:cs typeface="Times New Roman"/>
              </a:rPr>
              <a:t>amministratori del sistema, deviarono.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serafico  fu </a:t>
            </a:r>
            <a:r>
              <a:rPr sz="1200" spc="-5" dirty="0">
                <a:latin typeface="Times New Roman"/>
                <a:cs typeface="Times New Roman"/>
              </a:rPr>
              <a:t>spiritualmente abbagliato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brillante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Lucifero;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maniere gentili affascinavano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 celesti. Essi semplicemente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riuscivano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come fosse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personalità così splendente deviare </a:t>
            </a:r>
            <a:r>
              <a:rPr sz="1200" spc="5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retta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(606.6) 53:6.3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molto tempo </a:t>
            </a:r>
            <a:r>
              <a:rPr sz="1200" spc="-5" dirty="0">
                <a:latin typeface="Times New Roman"/>
                <a:cs typeface="Times New Roman"/>
              </a:rPr>
              <a:t>fa, nel descrivere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esperienze associate </a:t>
            </a:r>
            <a:r>
              <a:rPr sz="1200" dirty="0">
                <a:latin typeface="Times New Roman"/>
                <a:cs typeface="Times New Roman"/>
              </a:rPr>
              <a:t>all’inizio 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Manotia disse: </a:t>
            </a:r>
            <a:r>
              <a:rPr sz="1200" dirty="0">
                <a:latin typeface="Times New Roman"/>
                <a:cs typeface="Times New Roman"/>
              </a:rPr>
              <a:t>“Ma il  mio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vivificante fu l’emozionante </a:t>
            </a:r>
            <a:r>
              <a:rPr sz="1200" dirty="0">
                <a:latin typeface="Times New Roman"/>
                <a:cs typeface="Times New Roman"/>
              </a:rPr>
              <a:t>avventura </a:t>
            </a:r>
            <a:r>
              <a:rPr sz="1200" spc="-5" dirty="0">
                <a:latin typeface="Times New Roman"/>
                <a:cs typeface="Times New Roman"/>
              </a:rPr>
              <a:t>connessa con </a:t>
            </a:r>
            <a:r>
              <a:rPr sz="1200" dirty="0">
                <a:latin typeface="Times New Roman"/>
                <a:cs typeface="Times New Roman"/>
              </a:rPr>
              <a:t>la ribellione 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quando, </a:t>
            </a:r>
            <a:r>
              <a:rPr sz="1200" spc="-5" dirty="0">
                <a:latin typeface="Times New Roman"/>
                <a:cs typeface="Times New Roman"/>
              </a:rPr>
              <a:t>come comandante </a:t>
            </a:r>
            <a:r>
              <a:rPr sz="1200" spc="5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seconda dei </a:t>
            </a:r>
            <a:r>
              <a:rPr sz="1200" dirty="0">
                <a:latin typeface="Times New Roman"/>
                <a:cs typeface="Times New Roman"/>
              </a:rPr>
              <a:t>serafini, </a:t>
            </a:r>
            <a:r>
              <a:rPr sz="1200" spc="-5" dirty="0">
                <a:latin typeface="Times New Roman"/>
                <a:cs typeface="Times New Roman"/>
              </a:rPr>
              <a:t>rifiutai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partecipare al </a:t>
            </a:r>
            <a:r>
              <a:rPr sz="1200" dirty="0">
                <a:latin typeface="Times New Roman"/>
                <a:cs typeface="Times New Roman"/>
              </a:rPr>
              <a:t>progettato </a:t>
            </a:r>
            <a:r>
              <a:rPr sz="1200" spc="-5" dirty="0">
                <a:latin typeface="Times New Roman"/>
                <a:cs typeface="Times New Roman"/>
              </a:rPr>
              <a:t>affronto </a:t>
            </a:r>
            <a:r>
              <a:rPr sz="1200" dirty="0">
                <a:latin typeface="Times New Roman"/>
                <a:cs typeface="Times New Roman"/>
              </a:rPr>
              <a:t>verso </a:t>
            </a:r>
            <a:r>
              <a:rPr sz="1200" spc="-5" dirty="0">
                <a:latin typeface="Times New Roman"/>
                <a:cs typeface="Times New Roman"/>
              </a:rPr>
              <a:t>Micael;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potenti ribelli cercarono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distruggermi </a:t>
            </a:r>
            <a:r>
              <a:rPr sz="1200" dirty="0">
                <a:latin typeface="Times New Roman"/>
                <a:cs typeface="Times New Roman"/>
              </a:rPr>
              <a:t>per  mezzo </a:t>
            </a:r>
            <a:r>
              <a:rPr sz="1200" spc="-5" dirty="0">
                <a:latin typeface="Times New Roman"/>
                <a:cs typeface="Times New Roman"/>
              </a:rPr>
              <a:t>delle forze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avevano </a:t>
            </a:r>
            <a:r>
              <a:rPr sz="1200" dirty="0">
                <a:latin typeface="Times New Roman"/>
                <a:cs typeface="Times New Roman"/>
              </a:rPr>
              <a:t>predisposto. </a:t>
            </a:r>
            <a:r>
              <a:rPr sz="1200" spc="-5" dirty="0">
                <a:latin typeface="Times New Roman"/>
                <a:cs typeface="Times New Roman"/>
              </a:rPr>
              <a:t>Vi fu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terribile sconvolgimento su Jerusem, </a:t>
            </a:r>
            <a:r>
              <a:rPr sz="1200" dirty="0">
                <a:latin typeface="Times New Roman"/>
                <a:cs typeface="Times New Roman"/>
              </a:rPr>
              <a:t>ma non un solo serafino  </a:t>
            </a:r>
            <a:r>
              <a:rPr sz="1200" spc="-5" dirty="0">
                <a:latin typeface="Times New Roman"/>
                <a:cs typeface="Times New Roman"/>
              </a:rPr>
              <a:t>leale </a:t>
            </a:r>
            <a:r>
              <a:rPr sz="1200" dirty="0">
                <a:latin typeface="Times New Roman"/>
                <a:cs typeface="Times New Roman"/>
              </a:rPr>
              <a:t>subì </a:t>
            </a:r>
            <a:r>
              <a:rPr sz="1200" spc="-5" dirty="0">
                <a:latin typeface="Times New Roman"/>
                <a:cs typeface="Times New Roman"/>
              </a:rPr>
              <a:t>danni.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372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01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(606.7) 53:6.4 </a:t>
            </a:r>
            <a:r>
              <a:rPr sz="1200" spc="-5" dirty="0">
                <a:latin typeface="Times New Roman"/>
                <a:cs typeface="Times New Roman"/>
              </a:rPr>
              <a:t>“Dopo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defezione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diretto superiore toccava </a:t>
            </a:r>
            <a:r>
              <a:rPr sz="1200" dirty="0">
                <a:latin typeface="Times New Roman"/>
                <a:cs typeface="Times New Roman"/>
              </a:rPr>
              <a:t>a me </a:t>
            </a:r>
            <a:r>
              <a:rPr sz="1200" spc="-5" dirty="0">
                <a:latin typeface="Times New Roman"/>
                <a:cs typeface="Times New Roman"/>
              </a:rPr>
              <a:t>assumere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schiere angeliche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quale  direttore titolare dei </a:t>
            </a:r>
            <a:r>
              <a:rPr sz="1200" dirty="0">
                <a:latin typeface="Times New Roman"/>
                <a:cs typeface="Times New Roman"/>
              </a:rPr>
              <a:t>confusi </a:t>
            </a:r>
            <a:r>
              <a:rPr sz="1200" spc="-5" dirty="0">
                <a:latin typeface="Times New Roman"/>
                <a:cs typeface="Times New Roman"/>
              </a:rPr>
              <a:t>affari serafici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ero </a:t>
            </a:r>
            <a:r>
              <a:rPr sz="1200" spc="-5" dirty="0">
                <a:latin typeface="Times New Roman"/>
                <a:cs typeface="Times New Roman"/>
              </a:rPr>
              <a:t>moralmente </a:t>
            </a:r>
            <a:r>
              <a:rPr sz="1200" dirty="0">
                <a:latin typeface="Times New Roman"/>
                <a:cs typeface="Times New Roman"/>
              </a:rPr>
              <a:t>sostenuto dai Melchizedek, abilmente </a:t>
            </a:r>
            <a:r>
              <a:rPr sz="1200" spc="-5" dirty="0">
                <a:latin typeface="Times New Roman"/>
                <a:cs typeface="Times New Roman"/>
              </a:rPr>
              <a:t>assistito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dei </a:t>
            </a:r>
            <a:r>
              <a:rPr sz="1200" spc="-5" dirty="0">
                <a:latin typeface="Times New Roman"/>
                <a:cs typeface="Times New Roman"/>
              </a:rPr>
              <a:t>Figli Materiali, abbandonato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enorme di </a:t>
            </a:r>
            <a:r>
              <a:rPr sz="1200" spc="-5" dirty="0">
                <a:latin typeface="Times New Roman"/>
                <a:cs typeface="Times New Roman"/>
              </a:rPr>
              <a:t>membri del </a:t>
            </a:r>
            <a:r>
              <a:rPr sz="1200" dirty="0">
                <a:latin typeface="Times New Roman"/>
                <a:cs typeface="Times New Roman"/>
              </a:rPr>
              <a:t>mio </a:t>
            </a:r>
            <a:r>
              <a:rPr sz="1200" spc="-5" dirty="0">
                <a:latin typeface="Times New Roman"/>
                <a:cs typeface="Times New Roman"/>
              </a:rPr>
              <a:t>stesso ordine,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stupendamente  supportato </a:t>
            </a:r>
            <a:r>
              <a:rPr sz="1200" dirty="0">
                <a:latin typeface="Times New Roman"/>
                <a:cs typeface="Times New Roman"/>
              </a:rPr>
              <a:t>dai 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895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(606.8) 53:6.5 </a:t>
            </a:r>
            <a:r>
              <a:rPr sz="1200" spc="-5" dirty="0">
                <a:latin typeface="Times New Roman"/>
                <a:cs typeface="Times New Roman"/>
              </a:rPr>
              <a:t>“Essendo stati automaticamente tagliati fuori </a:t>
            </a:r>
            <a:r>
              <a:rPr sz="1200" dirty="0">
                <a:latin typeface="Times New Roman"/>
                <a:cs typeface="Times New Roman"/>
              </a:rPr>
              <a:t>dai circuiti della costellazione a </a:t>
            </a:r>
            <a:r>
              <a:rPr sz="1200" spc="-5" dirty="0">
                <a:latin typeface="Times New Roman"/>
                <a:cs typeface="Times New Roman"/>
              </a:rPr>
              <a:t>causa della secessione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noi  </a:t>
            </a:r>
            <a:r>
              <a:rPr sz="1200" spc="-5" dirty="0">
                <a:latin typeface="Times New Roman"/>
                <a:cs typeface="Times New Roman"/>
              </a:rPr>
              <a:t>dipendevamo </a:t>
            </a:r>
            <a:r>
              <a:rPr sz="1200" dirty="0">
                <a:latin typeface="Times New Roman"/>
                <a:cs typeface="Times New Roman"/>
              </a:rPr>
              <a:t>dalla lealtà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d’informazioni, il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inviava </a:t>
            </a:r>
            <a:r>
              <a:rPr sz="1200" spc="-5" dirty="0">
                <a:latin typeface="Times New Roman"/>
                <a:cs typeface="Times New Roman"/>
              </a:rPr>
              <a:t>richieste d’aiuto ad </a:t>
            </a:r>
            <a:r>
              <a:rPr sz="1200" dirty="0">
                <a:latin typeface="Times New Roman"/>
                <a:cs typeface="Times New Roman"/>
              </a:rPr>
              <a:t>Edentia </a:t>
            </a:r>
            <a:r>
              <a:rPr sz="1200" spc="-5" dirty="0">
                <a:latin typeface="Times New Roman"/>
                <a:cs typeface="Times New Roman"/>
              </a:rPr>
              <a:t>dal vicino sistema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Rantulia.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constatammo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regno dell’ordine, </a:t>
            </a:r>
            <a:r>
              <a:rPr sz="1200" dirty="0">
                <a:latin typeface="Times New Roman"/>
                <a:cs typeface="Times New Roman"/>
              </a:rPr>
              <a:t>l’intelligenza </a:t>
            </a:r>
            <a:r>
              <a:rPr sz="1200" spc="-5" dirty="0">
                <a:latin typeface="Times New Roman"/>
                <a:cs typeface="Times New Roman"/>
              </a:rPr>
              <a:t>leale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della verità trionfavano per loro </a:t>
            </a:r>
            <a:r>
              <a:rPr sz="1200" dirty="0">
                <a:latin typeface="Times New Roman"/>
                <a:cs typeface="Times New Roman"/>
              </a:rPr>
              <a:t>natura sulla  </a:t>
            </a:r>
            <a:r>
              <a:rPr sz="1200" spc="-5" dirty="0">
                <a:latin typeface="Times New Roman"/>
                <a:cs typeface="Times New Roman"/>
              </a:rPr>
              <a:t>ribellione, sull’autoaffermazione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sulla cosiddetta libertà personale. Noi </a:t>
            </a:r>
            <a:r>
              <a:rPr sz="1200" dirty="0">
                <a:latin typeface="Times New Roman"/>
                <a:cs typeface="Times New Roman"/>
              </a:rPr>
              <a:t>fummo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resistere fino all’arrivo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5" dirty="0">
                <a:latin typeface="Times New Roman"/>
                <a:cs typeface="Times New Roman"/>
              </a:rPr>
              <a:t>nuovo 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dirty="0">
                <a:latin typeface="Times New Roman"/>
                <a:cs typeface="Times New Roman"/>
              </a:rPr>
              <a:t>Sistema, il </a:t>
            </a:r>
            <a:r>
              <a:rPr sz="1200" spc="-5" dirty="0">
                <a:latin typeface="Times New Roman"/>
                <a:cs typeface="Times New Roman"/>
              </a:rPr>
              <a:t>valoroso successore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dirty="0">
                <a:latin typeface="Times New Roman"/>
                <a:cs typeface="Times New Roman"/>
              </a:rPr>
              <a:t>E immediatamente dopo io </a:t>
            </a:r>
            <a:r>
              <a:rPr sz="1200" spc="-5" dirty="0">
                <a:latin typeface="Times New Roman"/>
                <a:cs typeface="Times New Roman"/>
              </a:rPr>
              <a:t>fui 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corpo degli amministratori  fiduciari 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assumendo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giurisdizione sugli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serafici leali del </a:t>
            </a:r>
            <a:r>
              <a:rPr sz="1200" dirty="0">
                <a:latin typeface="Times New Roman"/>
                <a:cs typeface="Times New Roman"/>
              </a:rPr>
              <a:t>mondo del </a:t>
            </a:r>
            <a:r>
              <a:rPr sz="1200" spc="-5" dirty="0">
                <a:latin typeface="Times New Roman"/>
                <a:cs typeface="Times New Roman"/>
              </a:rPr>
              <a:t>traditore Caligastia.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aveva proclamato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sua sfera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membro del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appena </a:t>
            </a:r>
            <a:r>
              <a:rPr sz="1200" dirty="0">
                <a:latin typeface="Times New Roman"/>
                <a:cs typeface="Times New Roman"/>
              </a:rPr>
              <a:t>progettato ‘di mondi </a:t>
            </a:r>
            <a:r>
              <a:rPr sz="1200" spc="-5" dirty="0">
                <a:latin typeface="Times New Roman"/>
                <a:cs typeface="Times New Roman"/>
              </a:rPr>
              <a:t>liberati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personalità emancipate’; sistema  proposto nell’infame Dichiarazione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Lucifero proclamò nel </a:t>
            </a:r>
            <a:r>
              <a:rPr sz="1200" dirty="0">
                <a:latin typeface="Times New Roman"/>
                <a:cs typeface="Times New Roman"/>
              </a:rPr>
              <a:t>suo </a:t>
            </a:r>
            <a:r>
              <a:rPr sz="1200" spc="-5" dirty="0">
                <a:latin typeface="Times New Roman"/>
                <a:cs typeface="Times New Roman"/>
              </a:rPr>
              <a:t>appello alle ‘intelligenze amanti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libertà,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pensiero libero ed </a:t>
            </a:r>
            <a:r>
              <a:rPr sz="1200" dirty="0">
                <a:latin typeface="Times New Roman"/>
                <a:cs typeface="Times New Roman"/>
              </a:rPr>
              <a:t>orientate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5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governati </a:t>
            </a:r>
            <a:r>
              <a:rPr sz="1200" dirty="0">
                <a:latin typeface="Times New Roman"/>
                <a:cs typeface="Times New Roman"/>
              </a:rPr>
              <a:t>e male </a:t>
            </a:r>
            <a:r>
              <a:rPr sz="1200" spc="-5" dirty="0">
                <a:latin typeface="Times New Roman"/>
                <a:cs typeface="Times New Roman"/>
              </a:rPr>
              <a:t>amministrati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Satania’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(607.1) 53:6.6 </a:t>
            </a:r>
            <a:r>
              <a:rPr sz="1200" spc="-5" dirty="0">
                <a:latin typeface="Times New Roman"/>
                <a:cs typeface="Times New Roman"/>
              </a:rPr>
              <a:t>Questo angelo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in servizio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dove opera </a:t>
            </a:r>
            <a:r>
              <a:rPr sz="1200" spc="-5" dirty="0">
                <a:latin typeface="Times New Roman"/>
                <a:cs typeface="Times New Roman"/>
              </a:rPr>
              <a:t>come capo </a:t>
            </a:r>
            <a:r>
              <a:rPr sz="1200" dirty="0">
                <a:latin typeface="Times New Roman"/>
                <a:cs typeface="Times New Roman"/>
              </a:rPr>
              <a:t>associato dei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serafini.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1340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La storia della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ribellione</a:t>
            </a:r>
            <a:endParaRPr sz="1600">
              <a:latin typeface="Times New Roman"/>
              <a:cs typeface="Times New Roman"/>
            </a:endParaRPr>
          </a:p>
          <a:p>
            <a:pPr marL="76200" marR="6794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(607.2) 53:7.1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si </a:t>
            </a:r>
            <a:r>
              <a:rPr sz="1200" dirty="0">
                <a:latin typeface="Times New Roman"/>
                <a:cs typeface="Times New Roman"/>
              </a:rPr>
              <a:t>estese a tutto il sistema. </a:t>
            </a:r>
            <a:r>
              <a:rPr sz="1200" spc="-5" dirty="0">
                <a:latin typeface="Times New Roman"/>
                <a:cs typeface="Times New Roman"/>
              </a:rPr>
              <a:t>Trentasette Principi Planetari secessionisti orientarono </a:t>
            </a:r>
            <a:r>
              <a:rPr sz="1200" dirty="0">
                <a:latin typeface="Times New Roman"/>
                <a:cs typeface="Times New Roman"/>
              </a:rPr>
              <a:t>in larga misura  le </a:t>
            </a:r>
            <a:r>
              <a:rPr sz="1200" spc="-5" dirty="0">
                <a:latin typeface="Times New Roman"/>
                <a:cs typeface="Times New Roman"/>
              </a:rPr>
              <a:t>amministrazioni dei loro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la parte </a:t>
            </a:r>
            <a:r>
              <a:rPr sz="1200" spc="-5" dirty="0">
                <a:latin typeface="Times New Roman"/>
                <a:cs typeface="Times New Roman"/>
              </a:rPr>
              <a:t>dell’arciribelle.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su Panoptia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non riuscì a trascinare il suo  popolo con lui. Su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mondo, sotto 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il popolo </a:t>
            </a:r>
            <a:r>
              <a:rPr sz="1200" spc="-5" dirty="0">
                <a:latin typeface="Times New Roman"/>
                <a:cs typeface="Times New Roman"/>
              </a:rPr>
              <a:t>si raccolse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sostegno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 Ellanora,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giovane  </a:t>
            </a:r>
            <a:r>
              <a:rPr sz="1200" dirty="0">
                <a:latin typeface="Times New Roman"/>
                <a:cs typeface="Times New Roman"/>
              </a:rPr>
              <a:t>donna di quel </a:t>
            </a:r>
            <a:r>
              <a:rPr sz="1200" spc="-5" dirty="0">
                <a:latin typeface="Times New Roman"/>
                <a:cs typeface="Times New Roman"/>
              </a:rPr>
              <a:t>regno </a:t>
            </a:r>
            <a:r>
              <a:rPr sz="1200" dirty="0">
                <a:latin typeface="Times New Roman"/>
                <a:cs typeface="Times New Roman"/>
              </a:rPr>
              <a:t>di mortali, </a:t>
            </a:r>
            <a:r>
              <a:rPr sz="1200" spc="-5" dirty="0">
                <a:latin typeface="Times New Roman"/>
                <a:cs typeface="Times New Roman"/>
              </a:rPr>
              <a:t>prese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delle razze umane e non una sola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di quel mondo </a:t>
            </a:r>
            <a:r>
              <a:rPr sz="1200" spc="-5" dirty="0">
                <a:latin typeface="Times New Roman"/>
                <a:cs typeface="Times New Roman"/>
              </a:rPr>
              <a:t>lacerato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conflitto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6259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47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schierò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bandiera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leali Panoptiani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sempre servito sul </a:t>
            </a:r>
            <a:r>
              <a:rPr sz="1200" dirty="0">
                <a:latin typeface="Times New Roman"/>
                <a:cs typeface="Times New Roman"/>
              </a:rPr>
              <a:t>settimo mondo 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sorveglianti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costruttori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sfera del 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sette mondi di </a:t>
            </a:r>
            <a:r>
              <a:rPr sz="1200" spc="-5" dirty="0">
                <a:latin typeface="Times New Roman"/>
                <a:cs typeface="Times New Roman"/>
              </a:rPr>
              <a:t>detenzione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circondano.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Panoptiani </a:t>
            </a:r>
            <a:r>
              <a:rPr sz="1200" dirty="0">
                <a:latin typeface="Times New Roman"/>
                <a:cs typeface="Times New Roman"/>
              </a:rPr>
              <a:t>non  solo </a:t>
            </a:r>
            <a:r>
              <a:rPr sz="1200" spc="-5" dirty="0">
                <a:latin typeface="Times New Roman"/>
                <a:cs typeface="Times New Roman"/>
              </a:rPr>
              <a:t>agiscono come veri custodi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mondi, ma </a:t>
            </a:r>
            <a:r>
              <a:rPr sz="1200" spc="-5" dirty="0">
                <a:latin typeface="Times New Roman"/>
                <a:cs typeface="Times New Roman"/>
              </a:rPr>
              <a:t>eseguono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per l’abbellimento </a:t>
            </a:r>
            <a:r>
              <a:rPr sz="1200" dirty="0">
                <a:latin typeface="Times New Roman"/>
                <a:cs typeface="Times New Roman"/>
              </a:rPr>
              <a:t>di tali </a:t>
            </a:r>
            <a:r>
              <a:rPr sz="1200" spc="-5" dirty="0">
                <a:latin typeface="Times New Roman"/>
                <a:cs typeface="Times New Roman"/>
              </a:rPr>
              <a:t>sfere 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impiego </a:t>
            </a:r>
            <a:r>
              <a:rPr sz="1200" dirty="0">
                <a:latin typeface="Times New Roman"/>
                <a:cs typeface="Times New Roman"/>
              </a:rPr>
              <a:t>sconosciuto. </a:t>
            </a:r>
            <a:r>
              <a:rPr sz="1200" spc="-5" dirty="0">
                <a:latin typeface="Times New Roman"/>
                <a:cs typeface="Times New Roman"/>
              </a:rPr>
              <a:t>Essi compiono questo lavoro mentre sostano nel viaggio </a:t>
            </a:r>
            <a:r>
              <a:rPr sz="1200" dirty="0">
                <a:latin typeface="Times New Roman"/>
                <a:cs typeface="Times New Roman"/>
              </a:rPr>
              <a:t>verso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Edentia.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49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(607.3) 53:7.2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periodo Caligastia patrocinò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di Lucifero su Urantia.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si opposero abilmente al  Principe Planetario </a:t>
            </a:r>
            <a:r>
              <a:rPr sz="1200" dirty="0">
                <a:latin typeface="Times New Roman"/>
                <a:cs typeface="Times New Roman"/>
              </a:rPr>
              <a:t>apostata, ma le </a:t>
            </a:r>
            <a:r>
              <a:rPr sz="1200" spc="-5" dirty="0">
                <a:latin typeface="Times New Roman"/>
                <a:cs typeface="Times New Roman"/>
              </a:rPr>
              <a:t>sofisticherie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libertà sfrenata </a:t>
            </a:r>
            <a:r>
              <a:rPr sz="1200" dirty="0">
                <a:latin typeface="Times New Roman"/>
                <a:cs typeface="Times New Roman"/>
              </a:rPr>
              <a:t>e le illusioni </a:t>
            </a:r>
            <a:r>
              <a:rPr sz="1200" spc="-5" dirty="0">
                <a:latin typeface="Times New Roman"/>
                <a:cs typeface="Times New Roman"/>
              </a:rPr>
              <a:t>dell’autoaffermazione ebbero ogni </a:t>
            </a:r>
            <a:r>
              <a:rPr sz="1200" dirty="0">
                <a:latin typeface="Times New Roman"/>
                <a:cs typeface="Times New Roman"/>
              </a:rPr>
              <a:t>opportunità  </a:t>
            </a:r>
            <a:r>
              <a:rPr sz="1200" spc="-5" dirty="0">
                <a:latin typeface="Times New Roman"/>
                <a:cs typeface="Times New Roman"/>
              </a:rPr>
              <a:t>d’ingannare </a:t>
            </a:r>
            <a:r>
              <a:rPr sz="1200" dirty="0">
                <a:latin typeface="Times New Roman"/>
                <a:cs typeface="Times New Roman"/>
              </a:rPr>
              <a:t>i popoli primitivi di un mondo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ancora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sviluppato.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7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(607.4) 53:7.3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propaganda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secessione </a:t>
            </a:r>
            <a:r>
              <a:rPr sz="1200" dirty="0">
                <a:latin typeface="Times New Roman"/>
                <a:cs typeface="Times New Roman"/>
              </a:rPr>
              <a:t>doveva </a:t>
            </a:r>
            <a:r>
              <a:rPr sz="1200" spc="-5" dirty="0">
                <a:latin typeface="Times New Roman"/>
                <a:cs typeface="Times New Roman"/>
              </a:rPr>
              <a:t>essere portata avanti mediante sforzi personali perché </a:t>
            </a:r>
            <a:r>
              <a:rPr sz="1200" dirty="0">
                <a:latin typeface="Times New Roman"/>
                <a:cs typeface="Times New Roman"/>
              </a:rPr>
              <a:t>il servizio delle  </a:t>
            </a:r>
            <a:r>
              <a:rPr sz="1200" spc="-5" dirty="0">
                <a:latin typeface="Times New Roman"/>
                <a:cs typeface="Times New Roman"/>
              </a:rPr>
              <a:t>trasmissioni </a:t>
            </a:r>
            <a:r>
              <a:rPr sz="1200" dirty="0">
                <a:latin typeface="Times New Roman"/>
                <a:cs typeface="Times New Roman"/>
              </a:rPr>
              <a:t>e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vie di </a:t>
            </a:r>
            <a:r>
              <a:rPr sz="1200" spc="-5" dirty="0">
                <a:latin typeface="Times New Roman"/>
                <a:cs typeface="Times New Roman"/>
              </a:rPr>
              <a:t>comunicazione interplanetaria erano state interrotte dall’azione dei supervisori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sistema. All’effettivo scoppio dell’insurrezione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isolato </a:t>
            </a:r>
            <a:r>
              <a:rPr sz="1200" spc="-5" dirty="0">
                <a:latin typeface="Times New Roman"/>
                <a:cs typeface="Times New Roman"/>
              </a:rPr>
              <a:t>sia dai circuiti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che </a:t>
            </a:r>
            <a:r>
              <a:rPr sz="1200" dirty="0">
                <a:latin typeface="Times New Roman"/>
                <a:cs typeface="Times New Roman"/>
              </a:rPr>
              <a:t>da quelli  </a:t>
            </a:r>
            <a:r>
              <a:rPr sz="1200" spc="-5" dirty="0">
                <a:latin typeface="Times New Roman"/>
                <a:cs typeface="Times New Roman"/>
              </a:rPr>
              <a:t>dell’Universo. Durante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messaggi </a:t>
            </a:r>
            <a:r>
              <a:rPr sz="1200" dirty="0">
                <a:latin typeface="Times New Roman"/>
                <a:cs typeface="Times New Roman"/>
              </a:rPr>
              <a:t>in arrivo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partenza </a:t>
            </a:r>
            <a:r>
              <a:rPr sz="1200" spc="-5" dirty="0">
                <a:latin typeface="Times New Roman"/>
                <a:cs typeface="Times New Roman"/>
              </a:rPr>
              <a:t>furono inviati per </a:t>
            </a:r>
            <a:r>
              <a:rPr sz="1200" dirty="0">
                <a:latin typeface="Times New Roman"/>
                <a:cs typeface="Times New Roman"/>
              </a:rPr>
              <a:t>mezzo di </a:t>
            </a:r>
            <a:r>
              <a:rPr sz="1200" spc="-5" dirty="0">
                <a:latin typeface="Times New Roman"/>
                <a:cs typeface="Times New Roman"/>
              </a:rPr>
              <a:t>agenti serafici </a:t>
            </a:r>
            <a:r>
              <a:rPr sz="1200" dirty="0">
                <a:latin typeface="Times New Roman"/>
                <a:cs typeface="Times New Roman"/>
              </a:rPr>
              <a:t>e di  </a:t>
            </a:r>
            <a:r>
              <a:rPr sz="1200" spc="-5" dirty="0">
                <a:latin typeface="Times New Roman"/>
                <a:cs typeface="Times New Roman"/>
              </a:rPr>
              <a:t>Messaggeri Solitari. </a:t>
            </a:r>
            <a:r>
              <a:rPr sz="1200" dirty="0">
                <a:latin typeface="Times New Roman"/>
                <a:cs typeface="Times New Roman"/>
              </a:rPr>
              <a:t>Anche i </a:t>
            </a:r>
            <a:r>
              <a:rPr sz="1200" spc="-5" dirty="0">
                <a:latin typeface="Times New Roman"/>
                <a:cs typeface="Times New Roman"/>
              </a:rPr>
              <a:t>circuiti verso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caduti nella ribellione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interrotti, </a:t>
            </a:r>
            <a:r>
              <a:rPr sz="1200" dirty="0">
                <a:latin typeface="Times New Roman"/>
                <a:cs typeface="Times New Roman"/>
              </a:rPr>
              <a:t>cosicché </a:t>
            </a:r>
            <a:r>
              <a:rPr sz="1200" spc="-5" dirty="0">
                <a:latin typeface="Times New Roman"/>
                <a:cs typeface="Times New Roman"/>
              </a:rPr>
              <a:t>Lucifero non </a:t>
            </a:r>
            <a:r>
              <a:rPr sz="1200" dirty="0">
                <a:latin typeface="Times New Roman"/>
                <a:cs typeface="Times New Roman"/>
              </a:rPr>
              <a:t>poté utilizzare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per sostenere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piano nefasto.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circuiti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ristabiliti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l’arciribelle </a:t>
            </a:r>
            <a:r>
              <a:rPr sz="1200" dirty="0">
                <a:latin typeface="Times New Roman"/>
                <a:cs typeface="Times New Roman"/>
              </a:rPr>
              <a:t>vive </a:t>
            </a:r>
            <a:r>
              <a:rPr sz="1200" spc="-5" dirty="0">
                <a:latin typeface="Times New Roman"/>
                <a:cs typeface="Times New Roman"/>
              </a:rPr>
              <a:t>entro </a:t>
            </a:r>
            <a:r>
              <a:rPr sz="1200" dirty="0">
                <a:latin typeface="Times New Roman"/>
                <a:cs typeface="Times New Roman"/>
              </a:rPr>
              <a:t>i confini di  </a:t>
            </a:r>
            <a:r>
              <a:rPr sz="1200" spc="-5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(607.5) 53:7.4 </a:t>
            </a:r>
            <a:r>
              <a:rPr sz="1200" spc="-5" dirty="0">
                <a:latin typeface="Times New Roman"/>
                <a:cs typeface="Times New Roman"/>
              </a:rPr>
              <a:t>Questa fu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ribellione Lanonandek.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dell’Universo locale 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alla secessione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anche </a:t>
            </a:r>
            <a:r>
              <a:rPr sz="1200" dirty="0">
                <a:latin typeface="Times New Roman"/>
                <a:cs typeface="Times New Roman"/>
              </a:rPr>
              <a:t>se un </a:t>
            </a:r>
            <a:r>
              <a:rPr sz="1200" spc="-5" dirty="0">
                <a:latin typeface="Times New Roman"/>
                <a:cs typeface="Times New Roman"/>
              </a:rPr>
              <a:t>piccolo numero </a:t>
            </a:r>
            <a:r>
              <a:rPr sz="1200" dirty="0">
                <a:latin typeface="Times New Roman"/>
                <a:cs typeface="Times New Roman"/>
              </a:rPr>
              <a:t>di Portatori di </a:t>
            </a:r>
            <a:r>
              <a:rPr sz="1200" spc="-5" dirty="0">
                <a:latin typeface="Times New Roman"/>
                <a:cs typeface="Times New Roman"/>
              </a:rPr>
              <a:t>Vita stazionati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pianeti ribelli fu </a:t>
            </a:r>
            <a:r>
              <a:rPr sz="1200" dirty="0">
                <a:latin typeface="Times New Roman"/>
                <a:cs typeface="Times New Roman"/>
              </a:rPr>
              <a:t>un po’ </a:t>
            </a:r>
            <a:r>
              <a:rPr sz="1200" spc="-5" dirty="0">
                <a:latin typeface="Times New Roman"/>
                <a:cs typeface="Times New Roman"/>
              </a:rPr>
              <a:t>influenzato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ribellione dei  principi sleali. Nessun Figlio </a:t>
            </a:r>
            <a:r>
              <a:rPr sz="1200" dirty="0">
                <a:latin typeface="Times New Roman"/>
                <a:cs typeface="Times New Roman"/>
              </a:rPr>
              <a:t>Trinitizzato deviò. I </a:t>
            </a:r>
            <a:r>
              <a:rPr sz="1200" spc="-5" dirty="0">
                <a:latin typeface="Times New Roman"/>
                <a:cs typeface="Times New Roman"/>
              </a:rPr>
              <a:t>Melchizedek, gli </a:t>
            </a:r>
            <a:r>
              <a:rPr sz="1200" dirty="0">
                <a:latin typeface="Times New Roman"/>
                <a:cs typeface="Times New Roman"/>
              </a:rPr>
              <a:t>arcangeli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Brillanti Astri della Sera rimasero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fedeli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e, </a:t>
            </a:r>
            <a:r>
              <a:rPr sz="1200" spc="-5" dirty="0">
                <a:latin typeface="Times New Roman"/>
                <a:cs typeface="Times New Roman"/>
              </a:rPr>
              <a:t>assieme </a:t>
            </a:r>
            <a:r>
              <a:rPr sz="1200" dirty="0">
                <a:latin typeface="Times New Roman"/>
                <a:cs typeface="Times New Roman"/>
              </a:rPr>
              <a:t>a Gabriele, </a:t>
            </a:r>
            <a:r>
              <a:rPr sz="1200" spc="-5" dirty="0">
                <a:latin typeface="Times New Roman"/>
                <a:cs typeface="Times New Roman"/>
              </a:rPr>
              <a:t>combatterono </a:t>
            </a:r>
            <a:r>
              <a:rPr sz="1200" dirty="0">
                <a:latin typeface="Times New Roman"/>
                <a:cs typeface="Times New Roman"/>
              </a:rPr>
              <a:t>valorosamente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849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(608.1) 53:7.5 </a:t>
            </a:r>
            <a:r>
              <a:rPr sz="1200" spc="-5" dirty="0">
                <a:latin typeface="Times New Roman"/>
                <a:cs typeface="Times New Roman"/>
              </a:rPr>
              <a:t>Nessuno degli esseri originari </a:t>
            </a:r>
            <a:r>
              <a:rPr sz="1200" dirty="0">
                <a:latin typeface="Times New Roman"/>
                <a:cs typeface="Times New Roman"/>
              </a:rPr>
              <a:t>del Paradiso fu </a:t>
            </a:r>
            <a:r>
              <a:rPr sz="1200" spc="-5" dirty="0">
                <a:latin typeface="Times New Roman"/>
                <a:cs typeface="Times New Roman"/>
              </a:rPr>
              <a:t>coinvolto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slealtà. Assieme ai Messaggeri Solitari essi </a:t>
            </a:r>
            <a:r>
              <a:rPr sz="1200" dirty="0">
                <a:latin typeface="Times New Roman"/>
                <a:cs typeface="Times New Roman"/>
              </a:rPr>
              <a:t>stabilirono il  loro </a:t>
            </a:r>
            <a:r>
              <a:rPr sz="1200" spc="-5" dirty="0">
                <a:latin typeface="Times New Roman"/>
                <a:cs typeface="Times New Roman"/>
              </a:rPr>
              <a:t>quartier generale sul </a:t>
            </a:r>
            <a:r>
              <a:rPr sz="1200" dirty="0">
                <a:latin typeface="Times New Roman"/>
                <a:cs typeface="Times New Roman"/>
              </a:rPr>
              <a:t>mondo dello Spirito e </a:t>
            </a:r>
            <a:r>
              <a:rPr sz="1200" spc="-5" dirty="0">
                <a:latin typeface="Times New Roman"/>
                <a:cs typeface="Times New Roman"/>
              </a:rPr>
              <a:t>rimasero </a:t>
            </a:r>
            <a:r>
              <a:rPr sz="1200" dirty="0">
                <a:latin typeface="Times New Roman"/>
                <a:cs typeface="Times New Roman"/>
              </a:rPr>
              <a:t>sotto il </a:t>
            </a:r>
            <a:r>
              <a:rPr sz="1200" spc="-5" dirty="0">
                <a:latin typeface="Times New Roman"/>
                <a:cs typeface="Times New Roman"/>
              </a:rPr>
              <a:t>comando del Fedele dei </a:t>
            </a:r>
            <a:r>
              <a:rPr sz="1200" dirty="0">
                <a:latin typeface="Times New Roman"/>
                <a:cs typeface="Times New Roman"/>
              </a:rPr>
              <a:t>Giorni di </a:t>
            </a:r>
            <a:r>
              <a:rPr sz="1200" spc="-5" dirty="0">
                <a:latin typeface="Times New Roman"/>
                <a:cs typeface="Times New Roman"/>
              </a:rPr>
              <a:t>Edentia. Nessuno </a:t>
            </a:r>
            <a:r>
              <a:rPr sz="1200" dirty="0">
                <a:latin typeface="Times New Roman"/>
                <a:cs typeface="Times New Roman"/>
              </a:rPr>
              <a:t>dei conciliatori  divenne </a:t>
            </a:r>
            <a:r>
              <a:rPr sz="1200" spc="-5" dirty="0">
                <a:latin typeface="Times New Roman"/>
                <a:cs typeface="Times New Roman"/>
              </a:rPr>
              <a:t>apostata, </a:t>
            </a:r>
            <a:r>
              <a:rPr sz="1200" dirty="0">
                <a:latin typeface="Times New Roman"/>
                <a:cs typeface="Times New Roman"/>
              </a:rPr>
              <a:t>né un solo </a:t>
            </a:r>
            <a:r>
              <a:rPr sz="1200" spc="-5" dirty="0">
                <a:latin typeface="Times New Roman"/>
                <a:cs typeface="Times New Roman"/>
              </a:rPr>
              <a:t>Archivista Celeste </a:t>
            </a:r>
            <a:r>
              <a:rPr sz="1200" dirty="0">
                <a:latin typeface="Times New Roman"/>
                <a:cs typeface="Times New Roman"/>
              </a:rPr>
              <a:t>deviò.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pesante </a:t>
            </a:r>
            <a:r>
              <a:rPr sz="1200" dirty="0">
                <a:latin typeface="Times New Roman"/>
                <a:cs typeface="Times New Roman"/>
              </a:rPr>
              <a:t>tributo fu </a:t>
            </a:r>
            <a:r>
              <a:rPr sz="1200" spc="-5" dirty="0">
                <a:latin typeface="Times New Roman"/>
                <a:cs typeface="Times New Roman"/>
              </a:rPr>
              <a:t>pagato </a:t>
            </a:r>
            <a:r>
              <a:rPr sz="1200" dirty="0">
                <a:latin typeface="Times New Roman"/>
                <a:cs typeface="Times New Roman"/>
              </a:rPr>
              <a:t>dai Compagni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Insegnanti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delle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30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(608.2) 53:7.6 </a:t>
            </a:r>
            <a:r>
              <a:rPr sz="1200" spc="-5" dirty="0">
                <a:latin typeface="Times New Roman"/>
                <a:cs typeface="Times New Roman"/>
              </a:rPr>
              <a:t>Dell’ordine supremo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angelo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perduto, </a:t>
            </a:r>
            <a:r>
              <a:rPr sz="1200" dirty="0">
                <a:latin typeface="Times New Roman"/>
                <a:cs typeface="Times New Roman"/>
              </a:rPr>
              <a:t>ma un </a:t>
            </a:r>
            <a:r>
              <a:rPr sz="1200" spc="-5" dirty="0">
                <a:latin typeface="Times New Roman"/>
                <a:cs typeface="Times New Roman"/>
              </a:rPr>
              <a:t>considerevole gruppo dell’ordine successivo,  quello superiore, fu </a:t>
            </a:r>
            <a:r>
              <a:rPr sz="1200" dirty="0">
                <a:latin typeface="Times New Roman"/>
                <a:cs typeface="Times New Roman"/>
              </a:rPr>
              <a:t>ingannato ed </a:t>
            </a:r>
            <a:r>
              <a:rPr sz="1200" spc="-5" dirty="0">
                <a:latin typeface="Times New Roman"/>
                <a:cs typeface="Times New Roman"/>
              </a:rPr>
              <a:t>irretito. Similmente alcuni membri </a:t>
            </a:r>
            <a:r>
              <a:rPr sz="1200" dirty="0">
                <a:latin typeface="Times New Roman"/>
                <a:cs typeface="Times New Roman"/>
              </a:rPr>
              <a:t>del terzo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angeli,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supervisori,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indotti  in </a:t>
            </a:r>
            <a:r>
              <a:rPr sz="1200" spc="-5" dirty="0">
                <a:latin typeface="Times New Roman"/>
                <a:cs typeface="Times New Roman"/>
              </a:rPr>
              <a:t>errore. </a:t>
            </a:r>
            <a:r>
              <a:rPr sz="1200" dirty="0">
                <a:latin typeface="Times New Roman"/>
                <a:cs typeface="Times New Roman"/>
              </a:rPr>
              <a:t>Ma il </a:t>
            </a:r>
            <a:r>
              <a:rPr sz="1200" spc="-5" dirty="0">
                <a:latin typeface="Times New Roman"/>
                <a:cs typeface="Times New Roman"/>
              </a:rPr>
              <a:t>guasto </a:t>
            </a:r>
            <a:r>
              <a:rPr sz="1200" dirty="0">
                <a:latin typeface="Times New Roman"/>
                <a:cs typeface="Times New Roman"/>
              </a:rPr>
              <a:t>terribile </a:t>
            </a:r>
            <a:r>
              <a:rPr sz="1200" spc="-5" dirty="0">
                <a:latin typeface="Times New Roman"/>
                <a:cs typeface="Times New Roman"/>
              </a:rPr>
              <a:t>si verificò nel </a:t>
            </a:r>
            <a:r>
              <a:rPr sz="1200" dirty="0">
                <a:latin typeface="Times New Roman"/>
                <a:cs typeface="Times New Roman"/>
              </a:rPr>
              <a:t>quarto </a:t>
            </a:r>
            <a:r>
              <a:rPr sz="1200" spc="-5" dirty="0">
                <a:latin typeface="Times New Roman"/>
                <a:cs typeface="Times New Roman"/>
              </a:rPr>
              <a:t>gruppo, gli </a:t>
            </a:r>
            <a:r>
              <a:rPr sz="1200" dirty="0">
                <a:latin typeface="Times New Roman"/>
                <a:cs typeface="Times New Roman"/>
              </a:rPr>
              <a:t>angeli </a:t>
            </a:r>
            <a:r>
              <a:rPr sz="1200" spc="-5" dirty="0">
                <a:latin typeface="Times New Roman"/>
                <a:cs typeface="Times New Roman"/>
              </a:rPr>
              <a:t>amministratori,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serafini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normalmente </a:t>
            </a:r>
            <a:r>
              <a:rPr sz="1200" dirty="0">
                <a:latin typeface="Times New Roman"/>
                <a:cs typeface="Times New Roman"/>
              </a:rPr>
              <a:t>incaricati a  </a:t>
            </a:r>
            <a:r>
              <a:rPr sz="1200" spc="-5" dirty="0">
                <a:latin typeface="Times New Roman"/>
                <a:cs typeface="Times New Roman"/>
              </a:rPr>
              <a:t>servire nelle capitali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sistema. Manotia </a:t>
            </a:r>
            <a:r>
              <a:rPr sz="1200" dirty="0">
                <a:latin typeface="Times New Roman"/>
                <a:cs typeface="Times New Roman"/>
              </a:rPr>
              <a:t>salvò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terzi </a:t>
            </a:r>
            <a:r>
              <a:rPr sz="1200" dirty="0">
                <a:latin typeface="Times New Roman"/>
                <a:cs typeface="Times New Roman"/>
              </a:rPr>
              <a:t>di loro, ma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più di un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seguì il </a:t>
            </a:r>
            <a:r>
              <a:rPr sz="1200" spc="-5" dirty="0">
                <a:latin typeface="Times New Roman"/>
                <a:cs typeface="Times New Roman"/>
              </a:rPr>
              <a:t>proprio capo nelle file ribelli.  Un terzo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cherubini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addetti agli angeli amministratori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perduto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serafini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sleali.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860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(608.3) 53:7.7 </a:t>
            </a:r>
            <a:r>
              <a:rPr sz="1200" spc="-5" dirty="0">
                <a:latin typeface="Times New Roman"/>
                <a:cs typeface="Times New Roman"/>
              </a:rPr>
              <a:t>Di tutti gli assistenti angelici planetari assegnati ai Figli Materiali, circa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ingannato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per cento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ministri di </a:t>
            </a:r>
            <a:r>
              <a:rPr sz="1200" spc="-5" dirty="0">
                <a:latin typeface="Times New Roman"/>
                <a:cs typeface="Times New Roman"/>
              </a:rPr>
              <a:t>transizione fu irretito. Simbolicamente Giovanni </a:t>
            </a:r>
            <a:r>
              <a:rPr sz="1200" dirty="0">
                <a:latin typeface="Times New Roman"/>
                <a:cs typeface="Times New Roman"/>
              </a:rPr>
              <a:t>vide questa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quando scrisse del </a:t>
            </a:r>
            <a:r>
              <a:rPr sz="1200" spc="-5" dirty="0">
                <a:latin typeface="Times New Roman"/>
                <a:cs typeface="Times New Roman"/>
              </a:rPr>
              <a:t>grande drago rosso </a:t>
            </a:r>
            <a:r>
              <a:rPr sz="1200" dirty="0">
                <a:latin typeface="Times New Roman"/>
                <a:cs typeface="Times New Roman"/>
              </a:rPr>
              <a:t>dicendo:  </a:t>
            </a:r>
            <a:r>
              <a:rPr sz="1200" spc="-5" dirty="0">
                <a:latin typeface="Times New Roman"/>
                <a:cs typeface="Times New Roman"/>
              </a:rPr>
              <a:t>“E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coda </a:t>
            </a:r>
            <a:r>
              <a:rPr sz="1200" spc="-5" dirty="0">
                <a:latin typeface="Times New Roman"/>
                <a:cs typeface="Times New Roman"/>
              </a:rPr>
              <a:t>trascinò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terzo delle stelle del </a:t>
            </a:r>
            <a:r>
              <a:rPr sz="1200" dirty="0">
                <a:latin typeface="Times New Roman"/>
                <a:cs typeface="Times New Roman"/>
              </a:rPr>
              <a:t>cielo e le </a:t>
            </a:r>
            <a:r>
              <a:rPr sz="1200" spc="-5" dirty="0">
                <a:latin typeface="Times New Roman"/>
                <a:cs typeface="Times New Roman"/>
              </a:rPr>
              <a:t>precipitò </a:t>
            </a:r>
            <a:r>
              <a:rPr sz="1200" dirty="0">
                <a:latin typeface="Times New Roman"/>
                <a:cs typeface="Times New Roman"/>
              </a:rPr>
              <a:t>nelle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tenebre.”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543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(608.4) 53:7.8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perdita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avvenne tra i ranghi </a:t>
            </a:r>
            <a:r>
              <a:rPr sz="1200" spc="-5" dirty="0">
                <a:latin typeface="Times New Roman"/>
                <a:cs typeface="Times New Roman"/>
              </a:rPr>
              <a:t>angelici, </a:t>
            </a:r>
            <a:r>
              <a:rPr sz="1200" dirty="0">
                <a:latin typeface="Times New Roman"/>
                <a:cs typeface="Times New Roman"/>
              </a:rPr>
              <a:t>ma anche 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degli ordini </a:t>
            </a:r>
            <a:r>
              <a:rPr sz="1200" spc="-5" dirty="0">
                <a:latin typeface="Times New Roman"/>
                <a:cs typeface="Times New Roman"/>
              </a:rPr>
              <a:t>inferiori d’intelligenze fu  coinvolta nella slealtà. Dei </a:t>
            </a:r>
            <a:r>
              <a:rPr sz="1200" dirty="0">
                <a:latin typeface="Times New Roman"/>
                <a:cs typeface="Times New Roman"/>
              </a:rPr>
              <a:t>681.217 </a:t>
            </a:r>
            <a:r>
              <a:rPr sz="1200" spc="-5" dirty="0">
                <a:latin typeface="Times New Roman"/>
                <a:cs typeface="Times New Roman"/>
              </a:rPr>
              <a:t>Figli Materiali perduti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novantacinque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fu vittima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ribellione di 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creature intermedie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perduto su quei singoli pianeti </a:t>
            </a:r>
            <a:r>
              <a:rPr sz="1200" dirty="0">
                <a:latin typeface="Times New Roman"/>
                <a:cs typeface="Times New Roman"/>
              </a:rPr>
              <a:t>i cui </a:t>
            </a:r>
            <a:r>
              <a:rPr sz="1200" spc="-5" dirty="0">
                <a:latin typeface="Times New Roman"/>
                <a:cs typeface="Times New Roman"/>
              </a:rPr>
              <a:t>Principi Planetari si </a:t>
            </a:r>
            <a:r>
              <a:rPr sz="1200" dirty="0">
                <a:latin typeface="Times New Roman"/>
                <a:cs typeface="Times New Roman"/>
              </a:rPr>
              <a:t>unirono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spc="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686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(608.5) 53:7.9 </a:t>
            </a:r>
            <a:r>
              <a:rPr sz="1200" spc="-5" dirty="0">
                <a:latin typeface="Times New Roman"/>
                <a:cs typeface="Times New Roman"/>
              </a:rPr>
              <a:t>Sotto molti aspetti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ribellione fu </a:t>
            </a:r>
            <a:r>
              <a:rPr sz="1200" dirty="0">
                <a:latin typeface="Times New Roman"/>
                <a:cs typeface="Times New Roman"/>
              </a:rPr>
              <a:t>il più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disastroso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avvenimenti simili in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 </a:t>
            </a:r>
            <a:r>
              <a:rPr sz="1200" spc="-5" dirty="0">
                <a:latin typeface="Times New Roman"/>
                <a:cs typeface="Times New Roman"/>
              </a:rPr>
              <a:t>insurrezione furono </a:t>
            </a:r>
            <a:r>
              <a:rPr sz="1200" dirty="0">
                <a:latin typeface="Times New Roman"/>
                <a:cs typeface="Times New Roman"/>
              </a:rPr>
              <a:t>coinvolte più </a:t>
            </a:r>
            <a:r>
              <a:rPr sz="1200" spc="-5" dirty="0">
                <a:latin typeface="Times New Roman"/>
                <a:cs typeface="Times New Roman"/>
              </a:rPr>
              <a:t>personalità che nelle altre </a:t>
            </a:r>
            <a:r>
              <a:rPr sz="1200" dirty="0">
                <a:latin typeface="Times New Roman"/>
                <a:cs typeface="Times New Roman"/>
              </a:rPr>
              <a:t>due messe </a:t>
            </a:r>
            <a:r>
              <a:rPr sz="1200" spc="-5" dirty="0">
                <a:latin typeface="Times New Roman"/>
                <a:cs typeface="Times New Roman"/>
              </a:rPr>
              <a:t>insieme. </a:t>
            </a:r>
            <a:r>
              <a:rPr sz="1200" dirty="0">
                <a:latin typeface="Times New Roman"/>
                <a:cs typeface="Times New Roman"/>
              </a:rPr>
              <a:t>E torna a loro eterno disonore il </a:t>
            </a:r>
            <a:r>
              <a:rPr sz="1200" spc="-5" dirty="0">
                <a:latin typeface="Times New Roman"/>
                <a:cs typeface="Times New Roman"/>
              </a:rPr>
              <a:t>fatto che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333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emissari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Satana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abbiano </a:t>
            </a:r>
            <a:r>
              <a:rPr sz="1200" dirty="0">
                <a:latin typeface="Times New Roman"/>
                <a:cs typeface="Times New Roman"/>
              </a:rPr>
              <a:t>risparmiato 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educazione </a:t>
            </a:r>
            <a:r>
              <a:rPr sz="1200" spc="-5" dirty="0">
                <a:latin typeface="Times New Roman"/>
                <a:cs typeface="Times New Roman"/>
              </a:rPr>
              <a:t>infantile </a:t>
            </a:r>
            <a:r>
              <a:rPr sz="1200" spc="5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pianeta culturale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abbiano cercato </a:t>
            </a:r>
            <a:r>
              <a:rPr sz="1200" dirty="0">
                <a:latin typeface="Times New Roman"/>
                <a:cs typeface="Times New Roman"/>
              </a:rPr>
              <a:t>invece di </a:t>
            </a:r>
            <a:r>
              <a:rPr sz="1200" spc="-5" dirty="0">
                <a:latin typeface="Times New Roman"/>
                <a:cs typeface="Times New Roman"/>
              </a:rPr>
              <a:t>corrompere queste </a:t>
            </a:r>
            <a:r>
              <a:rPr sz="1200" dirty="0">
                <a:latin typeface="Times New Roman"/>
                <a:cs typeface="Times New Roman"/>
              </a:rPr>
              <a:t>menti in sviluppo </a:t>
            </a:r>
            <a:r>
              <a:rPr sz="1200" spc="-5" dirty="0">
                <a:latin typeface="Times New Roman"/>
                <a:cs typeface="Times New Roman"/>
              </a:rPr>
              <a:t>salvate per misericordia dai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(608.6) 53:7.10 </a:t>
            </a:r>
            <a:r>
              <a:rPr sz="1200" spc="-5" dirty="0">
                <a:latin typeface="Times New Roman"/>
                <a:cs typeface="Times New Roman"/>
              </a:rPr>
              <a:t>Gli ascendenti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erano vulnerabili,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resistettero alle </a:t>
            </a:r>
            <a:r>
              <a:rPr sz="1200" dirty="0">
                <a:latin typeface="Times New Roman"/>
                <a:cs typeface="Times New Roman"/>
              </a:rPr>
              <a:t>sofisticherie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ribellione </a:t>
            </a:r>
            <a:r>
              <a:rPr sz="1200" spc="-5" dirty="0">
                <a:latin typeface="Times New Roman"/>
                <a:cs typeface="Times New Roman"/>
              </a:rPr>
              <a:t>meglio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inferiori.  Mentre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dimore, quelli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avevano raggiunto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Aggiustatori,  </a:t>
            </a:r>
            <a:r>
              <a:rPr sz="1200" spc="-5" dirty="0">
                <a:latin typeface="Times New Roman"/>
                <a:cs typeface="Times New Roman"/>
              </a:rPr>
              <a:t>caddero, </a:t>
            </a:r>
            <a:r>
              <a:rPr sz="1200" dirty="0">
                <a:latin typeface="Times New Roman"/>
                <a:cs typeface="Times New Roman"/>
              </a:rPr>
              <a:t>va ascritto a </a:t>
            </a:r>
            <a:r>
              <a:rPr sz="1200" spc="-5" dirty="0">
                <a:latin typeface="Times New Roman"/>
                <a:cs typeface="Times New Roman"/>
              </a:rPr>
              <a:t>gloria della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del piano d’ascensione che </a:t>
            </a:r>
            <a:r>
              <a:rPr sz="1200" dirty="0">
                <a:latin typeface="Times New Roman"/>
                <a:cs typeface="Times New Roman"/>
              </a:rPr>
              <a:t>non un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membro </a:t>
            </a:r>
            <a:r>
              <a:rPr sz="1200" spc="-5" dirty="0">
                <a:latin typeface="Times New Roman"/>
                <a:cs typeface="Times New Roman"/>
              </a:rPr>
              <a:t>della cittadinanza ascendente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 residente su Jerusem partecipò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568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(608.7) 53:7.11 </a:t>
            </a:r>
            <a:r>
              <a:rPr sz="1200" spc="-5" dirty="0">
                <a:latin typeface="Times New Roman"/>
                <a:cs typeface="Times New Roman"/>
              </a:rPr>
              <a:t>Ora per </a:t>
            </a:r>
            <a:r>
              <a:rPr sz="1200" dirty="0">
                <a:latin typeface="Times New Roman"/>
                <a:cs typeface="Times New Roman"/>
              </a:rPr>
              <a:t>ora e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le stazioni </a:t>
            </a:r>
            <a:r>
              <a:rPr sz="1200" spc="-5" dirty="0">
                <a:latin typeface="Times New Roman"/>
                <a:cs typeface="Times New Roman"/>
              </a:rPr>
              <a:t>delle trasmissioni di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Nebadon furono </a:t>
            </a:r>
            <a:r>
              <a:rPr sz="1200" dirty="0">
                <a:latin typeface="Times New Roman"/>
                <a:cs typeface="Times New Roman"/>
              </a:rPr>
              <a:t>invase da </a:t>
            </a:r>
            <a:r>
              <a:rPr sz="1200" spc="-5" dirty="0">
                <a:latin typeface="Times New Roman"/>
                <a:cs typeface="Times New Roman"/>
              </a:rPr>
              <a:t>osservatori </a:t>
            </a:r>
            <a:r>
              <a:rPr sz="1200" dirty="0">
                <a:latin typeface="Times New Roman"/>
                <a:cs typeface="Times New Roman"/>
              </a:rPr>
              <a:t>in ansia di 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classe </a:t>
            </a:r>
            <a:r>
              <a:rPr sz="1200" spc="-5" dirty="0">
                <a:latin typeface="Times New Roman"/>
                <a:cs typeface="Times New Roman"/>
              </a:rPr>
              <a:t>immaginabile d’intelligenze </a:t>
            </a:r>
            <a:r>
              <a:rPr sz="1200" dirty="0">
                <a:latin typeface="Times New Roman"/>
                <a:cs typeface="Times New Roman"/>
              </a:rPr>
              <a:t>celesti, che </a:t>
            </a:r>
            <a:r>
              <a:rPr sz="1200" spc="-5" dirty="0">
                <a:latin typeface="Times New Roman"/>
                <a:cs typeface="Times New Roman"/>
              </a:rPr>
              <a:t>leggevano attentamente </a:t>
            </a:r>
            <a:r>
              <a:rPr sz="1200" dirty="0">
                <a:latin typeface="Times New Roman"/>
                <a:cs typeface="Times New Roman"/>
              </a:rPr>
              <a:t>i bollettini 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Satania e </a:t>
            </a:r>
            <a:r>
              <a:rPr sz="1200" spc="-5" dirty="0">
                <a:latin typeface="Times New Roman"/>
                <a:cs typeface="Times New Roman"/>
              </a:rPr>
              <a:t>si rallegravano 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rapporti </a:t>
            </a:r>
            <a:r>
              <a:rPr sz="1200" spc="-5" dirty="0">
                <a:latin typeface="Times New Roman"/>
                <a:cs typeface="Times New Roman"/>
              </a:rPr>
              <a:t>si succedevano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narrare l’incrollabile lealtà dei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i quali, sotto il </a:t>
            </a:r>
            <a:r>
              <a:rPr sz="1200" spc="-5" dirty="0">
                <a:latin typeface="Times New Roman"/>
                <a:cs typeface="Times New Roman"/>
              </a:rPr>
              <a:t>comando dei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Melchizedek, resistevano con successo agli sforzi congiunti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prolungati </a:t>
            </a:r>
            <a:r>
              <a:rPr sz="1200" dirty="0">
                <a:latin typeface="Times New Roman"/>
                <a:cs typeface="Times New Roman"/>
              </a:rPr>
              <a:t>di tutte le sottili forze </a:t>
            </a:r>
            <a:r>
              <a:rPr sz="1200" spc="-5" dirty="0">
                <a:latin typeface="Times New Roman"/>
                <a:cs typeface="Times New Roman"/>
              </a:rPr>
              <a:t>del male che così </a:t>
            </a:r>
            <a:r>
              <a:rPr sz="1200" dirty="0">
                <a:latin typeface="Times New Roman"/>
                <a:cs typeface="Times New Roman"/>
              </a:rPr>
              <a:t>rapidamente </a:t>
            </a:r>
            <a:r>
              <a:rPr sz="1200" spc="-5" dirty="0">
                <a:latin typeface="Times New Roman"/>
                <a:cs typeface="Times New Roman"/>
              </a:rPr>
              <a:t>si  riunivano attorno alle bandiere della secessione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(608.8) 53:7.12 </a:t>
            </a:r>
            <a:r>
              <a:rPr sz="1200" spc="-5" dirty="0">
                <a:latin typeface="Times New Roman"/>
                <a:cs typeface="Times New Roman"/>
              </a:rPr>
              <a:t>Trascorsero </a:t>
            </a:r>
            <a:r>
              <a:rPr sz="1200" dirty="0">
                <a:latin typeface="Times New Roman"/>
                <a:cs typeface="Times New Roman"/>
              </a:rPr>
              <a:t>più di due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sistemico </a:t>
            </a:r>
            <a:r>
              <a:rPr sz="1200" dirty="0">
                <a:latin typeface="Times New Roman"/>
                <a:cs typeface="Times New Roman"/>
              </a:rPr>
              <a:t>tra l’inizio della </a:t>
            </a:r>
            <a:r>
              <a:rPr sz="1200" spc="-5" dirty="0">
                <a:latin typeface="Times New Roman"/>
                <a:cs typeface="Times New Roman"/>
              </a:rPr>
              <a:t>“guerra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cielo”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l’installazione del successore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dirty="0">
                <a:latin typeface="Times New Roman"/>
                <a:cs typeface="Times New Roman"/>
              </a:rPr>
              <a:t>Ma infine il nuovo </a:t>
            </a:r>
            <a:r>
              <a:rPr sz="1200" spc="-5" dirty="0">
                <a:latin typeface="Times New Roman"/>
                <a:cs typeface="Times New Roman"/>
              </a:rPr>
              <a:t>Sovrano arrivò, atterrando sul mare </a:t>
            </a:r>
            <a:r>
              <a:rPr sz="1200" dirty="0">
                <a:latin typeface="Times New Roman"/>
                <a:cs typeface="Times New Roman"/>
              </a:rPr>
              <a:t>di vetro con il </a:t>
            </a:r>
            <a:r>
              <a:rPr sz="1200" spc="-5" dirty="0">
                <a:latin typeface="Times New Roman"/>
                <a:cs typeface="Times New Roman"/>
              </a:rPr>
              <a:t>suo personale.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ero tra le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mobilitate da  </a:t>
            </a:r>
            <a:r>
              <a:rPr sz="1200" spc="-5" dirty="0">
                <a:latin typeface="Times New Roman"/>
                <a:cs typeface="Times New Roman"/>
              </a:rPr>
              <a:t>Gabriele su </a:t>
            </a:r>
            <a:r>
              <a:rPr sz="1200" dirty="0">
                <a:latin typeface="Times New Roman"/>
                <a:cs typeface="Times New Roman"/>
              </a:rPr>
              <a:t>Edentia e ricordo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messaggio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Lanaforge 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Costellazione di </a:t>
            </a:r>
            <a:r>
              <a:rPr sz="1200" spc="-5" dirty="0">
                <a:latin typeface="Times New Roman"/>
                <a:cs typeface="Times New Roman"/>
              </a:rPr>
              <a:t>Norlatiadek. </a:t>
            </a:r>
            <a:r>
              <a:rPr sz="1200" dirty="0">
                <a:latin typeface="Times New Roman"/>
                <a:cs typeface="Times New Roman"/>
              </a:rPr>
              <a:t>Esso diceva: </a:t>
            </a:r>
            <a:r>
              <a:rPr sz="1200" spc="-5" dirty="0">
                <a:latin typeface="Times New Roman"/>
                <a:cs typeface="Times New Roman"/>
              </a:rPr>
              <a:t>“Non  </a:t>
            </a:r>
            <a:r>
              <a:rPr sz="1200" dirty="0">
                <a:latin typeface="Times New Roman"/>
                <a:cs typeface="Times New Roman"/>
              </a:rPr>
              <a:t>un solo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perduto.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mortali ascendenti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sopravvissuti alle ardenti </a:t>
            </a:r>
            <a:r>
              <a:rPr sz="1200" dirty="0">
                <a:latin typeface="Times New Roman"/>
                <a:cs typeface="Times New Roman"/>
              </a:rPr>
              <a:t>tribolazioni e sono </a:t>
            </a:r>
            <a:r>
              <a:rPr sz="1200" spc="-5" dirty="0">
                <a:latin typeface="Times New Roman"/>
                <a:cs typeface="Times New Roman"/>
              </a:rPr>
              <a:t>emersi  dalla cruciale prova </a:t>
            </a:r>
            <a:r>
              <a:rPr sz="1200" dirty="0">
                <a:latin typeface="Times New Roman"/>
                <a:cs typeface="Times New Roman"/>
              </a:rPr>
              <a:t>trionfanti e </a:t>
            </a:r>
            <a:r>
              <a:rPr sz="1200" spc="-5" dirty="0">
                <a:latin typeface="Times New Roman"/>
                <a:cs typeface="Times New Roman"/>
              </a:rPr>
              <a:t>completamente </a:t>
            </a:r>
            <a:r>
              <a:rPr sz="1200" dirty="0">
                <a:latin typeface="Times New Roman"/>
                <a:cs typeface="Times New Roman"/>
              </a:rPr>
              <a:t>vittoriosi.” E </a:t>
            </a:r>
            <a:r>
              <a:rPr sz="1200" spc="-5" dirty="0">
                <a:latin typeface="Times New Roman"/>
                <a:cs typeface="Times New Roman"/>
              </a:rPr>
              <a:t>su Salvington,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Uversa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fu inviato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messaggio  che assicurava che l’esperienza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nell’ascensione </a:t>
            </a:r>
            <a:r>
              <a:rPr sz="1200" dirty="0">
                <a:latin typeface="Times New Roman"/>
                <a:cs typeface="Times New Roman"/>
              </a:rPr>
              <a:t>dei mortali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la più </a:t>
            </a:r>
            <a:r>
              <a:rPr sz="1200" spc="-5" dirty="0">
                <a:latin typeface="Times New Roman"/>
                <a:cs typeface="Times New Roman"/>
              </a:rPr>
              <a:t>grande garanzia 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e la più  </a:t>
            </a:r>
            <a:r>
              <a:rPr sz="1200" spc="-5" dirty="0">
                <a:latin typeface="Times New Roman"/>
                <a:cs typeface="Times New Roman"/>
              </a:rPr>
              <a:t>sicura salvaguardia </a:t>
            </a:r>
            <a:r>
              <a:rPr sz="1200" dirty="0">
                <a:latin typeface="Times New Roman"/>
                <a:cs typeface="Times New Roman"/>
              </a:rPr>
              <a:t>contro il </a:t>
            </a:r>
            <a:r>
              <a:rPr sz="1200" spc="-5" dirty="0">
                <a:latin typeface="Times New Roman"/>
                <a:cs typeface="Times New Roman"/>
              </a:rPr>
              <a:t>peccato. Questo </a:t>
            </a:r>
            <a:r>
              <a:rPr sz="1200" dirty="0">
                <a:latin typeface="Times New Roman"/>
                <a:cs typeface="Times New Roman"/>
              </a:rPr>
              <a:t>nobile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 assommava esattamente </a:t>
            </a:r>
            <a:r>
              <a:rPr sz="1200" dirty="0">
                <a:latin typeface="Times New Roman"/>
                <a:cs typeface="Times New Roman"/>
              </a:rPr>
              <a:t>a 187.432.811 </a:t>
            </a:r>
            <a:r>
              <a:rPr sz="1200" spc="-5" dirty="0">
                <a:latin typeface="Times New Roman"/>
                <a:cs typeface="Times New Roman"/>
              </a:rPr>
              <a:t>mortali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fedeli.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21650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874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(609.1) 53:7.13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l’arrivo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Lanaforge gli arciribelli furono </a:t>
            </a:r>
            <a:r>
              <a:rPr sz="1200" dirty="0">
                <a:latin typeface="Times New Roman"/>
                <a:cs typeface="Times New Roman"/>
              </a:rPr>
              <a:t>detronizzati e </a:t>
            </a:r>
            <a:r>
              <a:rPr sz="1200" spc="-5" dirty="0">
                <a:latin typeface="Times New Roman"/>
                <a:cs typeface="Times New Roman"/>
              </a:rPr>
              <a:t>spogliati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potere di </a:t>
            </a:r>
            <a:r>
              <a:rPr sz="1200" spc="-5" dirty="0">
                <a:latin typeface="Times New Roman"/>
                <a:cs typeface="Times New Roman"/>
              </a:rPr>
              <a:t>governo, benché fosse </a:t>
            </a:r>
            <a:r>
              <a:rPr sz="120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circolare liberamente su Jerusem,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morontiali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sui singoli pianeti abitati. Essi proseguirono </a:t>
            </a:r>
            <a:r>
              <a:rPr sz="1200" dirty="0">
                <a:latin typeface="Times New Roman"/>
                <a:cs typeface="Times New Roman"/>
              </a:rPr>
              <a:t>i loro  </a:t>
            </a:r>
            <a:r>
              <a:rPr sz="1200" spc="-5" dirty="0">
                <a:latin typeface="Times New Roman"/>
                <a:cs typeface="Times New Roman"/>
              </a:rPr>
              <a:t>sforzi ingannatori </a:t>
            </a:r>
            <a:r>
              <a:rPr sz="1200" dirty="0">
                <a:latin typeface="Times New Roman"/>
                <a:cs typeface="Times New Roman"/>
              </a:rPr>
              <a:t>e seduttori </a:t>
            </a:r>
            <a:r>
              <a:rPr sz="1200" spc="-5" dirty="0">
                <a:latin typeface="Times New Roman"/>
                <a:cs typeface="Times New Roman"/>
              </a:rPr>
              <a:t>per confondere </a:t>
            </a:r>
            <a:r>
              <a:rPr sz="1200" dirty="0">
                <a:latin typeface="Times New Roman"/>
                <a:cs typeface="Times New Roman"/>
              </a:rPr>
              <a:t>e sviare le </a:t>
            </a:r>
            <a:r>
              <a:rPr sz="1200" spc="-5" dirty="0">
                <a:latin typeface="Times New Roman"/>
                <a:cs typeface="Times New Roman"/>
              </a:rPr>
              <a:t>menti degli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degli angeli. Ma </a:t>
            </a:r>
            <a:r>
              <a:rPr sz="1200" dirty="0">
                <a:latin typeface="Times New Roman"/>
                <a:cs typeface="Times New Roman"/>
              </a:rPr>
              <a:t>per quanto </a:t>
            </a:r>
            <a:r>
              <a:rPr sz="1200" spc="-5" dirty="0">
                <a:latin typeface="Times New Roman"/>
                <a:cs typeface="Times New Roman"/>
              </a:rPr>
              <a:t>concerneva </a:t>
            </a:r>
            <a:r>
              <a:rPr sz="1200" dirty="0">
                <a:latin typeface="Times New Roman"/>
                <a:cs typeface="Times New Roman"/>
              </a:rPr>
              <a:t>il loro lavoro 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monte </a:t>
            </a:r>
            <a:r>
              <a:rPr sz="1200" spc="-5" dirty="0">
                <a:latin typeface="Times New Roman"/>
                <a:cs typeface="Times New Roman"/>
              </a:rPr>
              <a:t>amministrativo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loro posto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trovato”.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874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(609.2) 53:7.14 </a:t>
            </a:r>
            <a:r>
              <a:rPr sz="1200" spc="-5" dirty="0">
                <a:latin typeface="Times New Roman"/>
                <a:cs typeface="Times New Roman"/>
              </a:rPr>
              <a:t>Mentre Lucifero fu privato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autorità </a:t>
            </a:r>
            <a:r>
              <a:rPr sz="1200" spc="-5" dirty="0">
                <a:latin typeface="Times New Roman"/>
                <a:cs typeface="Times New Roman"/>
              </a:rPr>
              <a:t>amministrativa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esisteva allora alcun potere </a:t>
            </a:r>
            <a:r>
              <a:rPr sz="1200" dirty="0">
                <a:latin typeface="Times New Roman"/>
                <a:cs typeface="Times New Roman"/>
              </a:rPr>
              <a:t>nell’Universo 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né tribunale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potesse </a:t>
            </a:r>
            <a:r>
              <a:rPr sz="1200" spc="-5" dirty="0">
                <a:latin typeface="Times New Roman"/>
                <a:cs typeface="Times New Roman"/>
              </a:rPr>
              <a:t>detenere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distruggere questo </a:t>
            </a:r>
            <a:r>
              <a:rPr sz="1200" dirty="0">
                <a:latin typeface="Times New Roman"/>
                <a:cs typeface="Times New Roman"/>
              </a:rPr>
              <a:t>ribelle perverso; in </a:t>
            </a:r>
            <a:r>
              <a:rPr sz="1200" spc="-5" dirty="0">
                <a:latin typeface="Times New Roman"/>
                <a:cs typeface="Times New Roman"/>
              </a:rPr>
              <a:t>quel tempo Micael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ancora un </a:t>
            </a:r>
            <a:r>
              <a:rPr sz="1200" spc="-5" dirty="0">
                <a:latin typeface="Times New Roman"/>
                <a:cs typeface="Times New Roman"/>
              </a:rPr>
              <a:t>governante  sovrano. Gli 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sostennero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della </a:t>
            </a:r>
            <a:r>
              <a:rPr sz="1200" dirty="0">
                <a:latin typeface="Times New Roman"/>
                <a:cs typeface="Times New Roman"/>
              </a:rPr>
              <a:t>Costellazione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presa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governo del sistema, ma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comunicato </a:t>
            </a:r>
            <a:r>
              <a:rPr sz="1200" dirty="0">
                <a:latin typeface="Times New Roman"/>
                <a:cs typeface="Times New Roman"/>
              </a:rPr>
              <a:t>ulteriori </a:t>
            </a: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numerosi appelli </a:t>
            </a:r>
            <a:r>
              <a:rPr sz="1200" dirty="0">
                <a:latin typeface="Times New Roman"/>
                <a:cs typeface="Times New Roman"/>
              </a:rPr>
              <a:t>ancora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attuale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sorte futura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di Satana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22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(609.3) 53:7.15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questi </a:t>
            </a:r>
            <a:r>
              <a:rPr sz="1200" spc="-5" dirty="0">
                <a:latin typeface="Times New Roman"/>
                <a:cs typeface="Times New Roman"/>
              </a:rPr>
              <a:t>arciribelli poterono percorrere l’intero sistema per cercare </a:t>
            </a:r>
            <a:r>
              <a:rPr sz="1200" dirty="0">
                <a:latin typeface="Times New Roman"/>
                <a:cs typeface="Times New Roman"/>
              </a:rPr>
              <a:t>una maggiore </a:t>
            </a:r>
            <a:r>
              <a:rPr sz="1200" spc="-5" dirty="0">
                <a:latin typeface="Times New Roman"/>
                <a:cs typeface="Times New Roman"/>
              </a:rPr>
              <a:t>penetrazione delle </a:t>
            </a:r>
            <a:r>
              <a:rPr sz="1200" dirty="0">
                <a:latin typeface="Times New Roman"/>
                <a:cs typeface="Times New Roman"/>
              </a:rPr>
              <a:t>loro  dottrine di </a:t>
            </a:r>
            <a:r>
              <a:rPr sz="1200" spc="-5" dirty="0">
                <a:latin typeface="Times New Roman"/>
                <a:cs typeface="Times New Roman"/>
              </a:rPr>
              <a:t>scontento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autoaffermazione.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quasi duecentomila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essi sono stati incapaci </a:t>
            </a:r>
            <a:r>
              <a:rPr sz="1200" dirty="0">
                <a:latin typeface="Times New Roman"/>
                <a:cs typeface="Times New Roman"/>
              </a:rPr>
              <a:t>d’ingannare </a:t>
            </a:r>
            <a:r>
              <a:rPr sz="1200" spc="-5" dirty="0">
                <a:latin typeface="Times New Roman"/>
                <a:cs typeface="Times New Roman"/>
              </a:rPr>
              <a:t>altri  </a:t>
            </a:r>
            <a:r>
              <a:rPr sz="1200" dirty="0">
                <a:latin typeface="Times New Roman"/>
                <a:cs typeface="Times New Roman"/>
              </a:rPr>
              <a:t>mondi. </a:t>
            </a:r>
            <a:r>
              <a:rPr sz="1200" spc="-5" dirty="0">
                <a:latin typeface="Times New Roman"/>
                <a:cs typeface="Times New Roman"/>
              </a:rPr>
              <a:t>Nessun </a:t>
            </a:r>
            <a:r>
              <a:rPr sz="1200" dirty="0">
                <a:latin typeface="Times New Roman"/>
                <a:cs typeface="Times New Roman"/>
              </a:rPr>
              <a:t>altro mondo 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è stato perduto dopo la </a:t>
            </a:r>
            <a:r>
              <a:rPr sz="1200" spc="-5" dirty="0">
                <a:latin typeface="Times New Roman"/>
                <a:cs typeface="Times New Roman"/>
              </a:rPr>
              <a:t>caduta dei trentasette, nemmeno </a:t>
            </a:r>
            <a:r>
              <a:rPr sz="1200" dirty="0">
                <a:latin typeface="Times New Roman"/>
                <a:cs typeface="Times New Roman"/>
              </a:rPr>
              <a:t>tra i più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mondi popolati  dopo </a:t>
            </a:r>
            <a:r>
              <a:rPr sz="1200" spc="-5" dirty="0">
                <a:latin typeface="Times New Roman"/>
                <a:cs typeface="Times New Roman"/>
              </a:rPr>
              <a:t>quei giorni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ribellione.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Figlio dell’Uomo su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Urantia</a:t>
            </a:r>
            <a:endParaRPr sz="1600">
              <a:latin typeface="Times New Roman"/>
              <a:cs typeface="Times New Roman"/>
            </a:endParaRPr>
          </a:p>
          <a:p>
            <a:pPr marL="76200" marR="43180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(609.4) 53:8.1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Satana girarono liberamente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Satania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completamento </a:t>
            </a:r>
            <a:r>
              <a:rPr sz="1200" dirty="0">
                <a:latin typeface="Times New Roman"/>
                <a:cs typeface="Times New Roman"/>
              </a:rPr>
              <a:t>della missione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Micael su Urantia.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furono per l’ultima </a:t>
            </a:r>
            <a:r>
              <a:rPr sz="1200" dirty="0">
                <a:latin typeface="Times New Roman"/>
                <a:cs typeface="Times New Roman"/>
              </a:rPr>
              <a:t>volta insieme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mondo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loro attacco congiunto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dell’Uomo.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832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(609.5) 53:8.2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precedenza,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Planetari,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“Figli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Dio”, si </a:t>
            </a:r>
            <a:r>
              <a:rPr sz="1200" dirty="0">
                <a:latin typeface="Times New Roman"/>
                <a:cs typeface="Times New Roman"/>
              </a:rPr>
              <a:t>riunivano </a:t>
            </a:r>
            <a:r>
              <a:rPr sz="1200" spc="-5" dirty="0">
                <a:latin typeface="Times New Roman"/>
                <a:cs typeface="Times New Roman"/>
              </a:rPr>
              <a:t>periodicamente, </a:t>
            </a:r>
            <a:r>
              <a:rPr sz="1200" dirty="0">
                <a:latin typeface="Times New Roman"/>
                <a:cs typeface="Times New Roman"/>
              </a:rPr>
              <a:t>“veniva </a:t>
            </a:r>
            <a:r>
              <a:rPr sz="1200" spc="-5" dirty="0">
                <a:latin typeface="Times New Roman"/>
                <a:cs typeface="Times New Roman"/>
              </a:rPr>
              <a:t>anche Satana”  pretendendo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rappresentare </a:t>
            </a:r>
            <a:r>
              <a:rPr sz="1200" dirty="0">
                <a:latin typeface="Times New Roman"/>
                <a:cs typeface="Times New Roman"/>
              </a:rPr>
              <a:t>tutti i mondi isolati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Principi </a:t>
            </a:r>
            <a:r>
              <a:rPr sz="1200" spc="-5" dirty="0">
                <a:latin typeface="Times New Roman"/>
                <a:cs typeface="Times New Roman"/>
              </a:rPr>
              <a:t>Planetari decaduti.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è stata </a:t>
            </a:r>
            <a:r>
              <a:rPr sz="1200" spc="-5" dirty="0">
                <a:latin typeface="Times New Roman"/>
                <a:cs typeface="Times New Roman"/>
              </a:rPr>
              <a:t>accordata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libertà su </a:t>
            </a:r>
            <a:r>
              <a:rPr sz="1200" dirty="0">
                <a:latin typeface="Times New Roman"/>
                <a:cs typeface="Times New Roman"/>
              </a:rPr>
              <a:t>Jerusem  dopo il </a:t>
            </a:r>
            <a:r>
              <a:rPr sz="1200" spc="-5" dirty="0">
                <a:latin typeface="Times New Roman"/>
                <a:cs typeface="Times New Roman"/>
              </a:rPr>
              <a:t>conferimento terminale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corrompere Micael </a:t>
            </a:r>
            <a:r>
              <a:rPr sz="1200" dirty="0">
                <a:latin typeface="Times New Roman"/>
                <a:cs typeface="Times New Roman"/>
              </a:rPr>
              <a:t>durante il </a:t>
            </a:r>
            <a:r>
              <a:rPr sz="1200" spc="-5" dirty="0">
                <a:latin typeface="Times New Roman"/>
                <a:cs typeface="Times New Roman"/>
              </a:rPr>
              <a:t>suo conferimento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5" dirty="0">
                <a:latin typeface="Times New Roman"/>
                <a:cs typeface="Times New Roman"/>
              </a:rPr>
              <a:t>carne, </a:t>
            </a:r>
            <a:r>
              <a:rPr sz="1200" spc="-5" dirty="0">
                <a:latin typeface="Times New Roman"/>
                <a:cs typeface="Times New Roman"/>
              </a:rPr>
              <a:t>ogni  simpatia per Lucifero </a:t>
            </a:r>
            <a:r>
              <a:rPr sz="1200" dirty="0">
                <a:latin typeface="Times New Roman"/>
                <a:cs typeface="Times New Roman"/>
              </a:rPr>
              <a:t>e Satana è </a:t>
            </a:r>
            <a:r>
              <a:rPr sz="1200" spc="-5" dirty="0">
                <a:latin typeface="Times New Roman"/>
                <a:cs typeface="Times New Roman"/>
              </a:rPr>
              <a:t>scomparsa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Satania, fuori cioè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isolati 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(609.6) 53:8.3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conferimento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mise </a:t>
            </a:r>
            <a:r>
              <a:rPr sz="1200" spc="-5" dirty="0">
                <a:latin typeface="Times New Roman"/>
                <a:cs typeface="Times New Roman"/>
              </a:rPr>
              <a:t>fine alla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in tutto </a:t>
            </a:r>
            <a:r>
              <a:rPr sz="1200" spc="-5" dirty="0">
                <a:latin typeface="Times New Roman"/>
                <a:cs typeface="Times New Roman"/>
              </a:rPr>
              <a:t>Satania, eccetto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sui pianeti dei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Principi</a:t>
            </a:r>
            <a:endParaRPr sz="1200">
              <a:latin typeface="Times New Roman"/>
              <a:cs typeface="Times New Roman"/>
            </a:endParaRPr>
          </a:p>
          <a:p>
            <a:pPr marL="76200" marR="139065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Planetari </a:t>
            </a:r>
            <a:r>
              <a:rPr sz="1200" dirty="0">
                <a:latin typeface="Times New Roman"/>
                <a:cs typeface="Times New Roman"/>
              </a:rPr>
              <a:t>apostati. E questo fu il </a:t>
            </a:r>
            <a:r>
              <a:rPr sz="1200" spc="-5" dirty="0">
                <a:latin typeface="Times New Roman"/>
                <a:cs typeface="Times New Roman"/>
              </a:rPr>
              <a:t>significato dell’esperienza </a:t>
            </a:r>
            <a:r>
              <a:rPr sz="1200" dirty="0">
                <a:latin typeface="Times New Roman"/>
                <a:cs typeface="Times New Roman"/>
              </a:rPr>
              <a:t>personale di </a:t>
            </a:r>
            <a:r>
              <a:rPr sz="1200" spc="-5" dirty="0">
                <a:latin typeface="Times New Roman"/>
                <a:cs typeface="Times New Roman"/>
              </a:rPr>
              <a:t>Gesù 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nella carne, </a:t>
            </a:r>
            <a:r>
              <a:rPr sz="1200" dirty="0">
                <a:latin typeface="Times New Roman"/>
                <a:cs typeface="Times New Roman"/>
              </a:rPr>
              <a:t>quando un  </a:t>
            </a:r>
            <a:r>
              <a:rPr sz="1200" spc="-5" dirty="0">
                <a:latin typeface="Times New Roman"/>
                <a:cs typeface="Times New Roman"/>
              </a:rPr>
              <a:t>giorno esclamò ai suoi discepoli: </a:t>
            </a:r>
            <a:r>
              <a:rPr sz="1200" dirty="0">
                <a:latin typeface="Times New Roman"/>
                <a:cs typeface="Times New Roman"/>
              </a:rPr>
              <a:t>“E vidi </a:t>
            </a:r>
            <a:r>
              <a:rPr sz="1200" spc="-5" dirty="0">
                <a:latin typeface="Times New Roman"/>
                <a:cs typeface="Times New Roman"/>
              </a:rPr>
              <a:t>Satana cadere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come una </a:t>
            </a:r>
            <a:r>
              <a:rPr sz="1200" spc="-5" dirty="0">
                <a:latin typeface="Times New Roman"/>
                <a:cs typeface="Times New Roman"/>
              </a:rPr>
              <a:t>folgore.” Questi era </a:t>
            </a:r>
            <a:r>
              <a:rPr sz="1200" dirty="0">
                <a:latin typeface="Times New Roman"/>
                <a:cs typeface="Times New Roman"/>
              </a:rPr>
              <a:t>venuto con </a:t>
            </a:r>
            <a:r>
              <a:rPr sz="1200" spc="-5" dirty="0">
                <a:latin typeface="Times New Roman"/>
                <a:cs typeface="Times New Roman"/>
              </a:rPr>
              <a:t>Lucifero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l’ultima </a:t>
            </a:r>
            <a:r>
              <a:rPr sz="1200" spc="-5" dirty="0">
                <a:latin typeface="Times New Roman"/>
                <a:cs typeface="Times New Roman"/>
              </a:rPr>
              <a:t>battaglia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decisiva.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0014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(609.7) 53:8.4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confidava nella riuscita </a:t>
            </a:r>
            <a:r>
              <a:rPr sz="1200" dirty="0">
                <a:latin typeface="Times New Roman"/>
                <a:cs typeface="Times New Roman"/>
              </a:rPr>
              <a:t>e sapeva che il </a:t>
            </a:r>
            <a:r>
              <a:rPr sz="1200" spc="-5" dirty="0">
                <a:latin typeface="Times New Roman"/>
                <a:cs typeface="Times New Roman"/>
              </a:rPr>
              <a:t>suo trionfo sul </a:t>
            </a:r>
            <a:r>
              <a:rPr sz="1200" dirty="0">
                <a:latin typeface="Times New Roman"/>
                <a:cs typeface="Times New Roman"/>
              </a:rPr>
              <a:t>vostro mondo </a:t>
            </a:r>
            <a:r>
              <a:rPr sz="1200" spc="-5" dirty="0">
                <a:latin typeface="Times New Roman"/>
                <a:cs typeface="Times New Roman"/>
              </a:rPr>
              <a:t>avrebbe </a:t>
            </a:r>
            <a:r>
              <a:rPr sz="1200" dirty="0">
                <a:latin typeface="Times New Roman"/>
                <a:cs typeface="Times New Roman"/>
              </a:rPr>
              <a:t>definito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sempre lo 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dei suoi </a:t>
            </a:r>
            <a:r>
              <a:rPr sz="1200" spc="-5" dirty="0">
                <a:latin typeface="Times New Roman"/>
                <a:cs typeface="Times New Roman"/>
              </a:rPr>
              <a:t>nemici secolari, </a:t>
            </a:r>
            <a:r>
              <a:rPr sz="1200" dirty="0">
                <a:latin typeface="Times New Roman"/>
                <a:cs typeface="Times New Roman"/>
              </a:rPr>
              <a:t>non solo in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era entrato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e la sicurezza </a:t>
            </a:r>
            <a:r>
              <a:rPr sz="1200" spc="-5" dirty="0">
                <a:latin typeface="Times New Roman"/>
                <a:cs typeface="Times New Roman"/>
              </a:rPr>
              <a:t>per gli angeli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affermate </a:t>
            </a:r>
            <a:r>
              <a:rPr sz="1200" dirty="0">
                <a:latin typeface="Times New Roman"/>
                <a:cs typeface="Times New Roman"/>
              </a:rPr>
              <a:t>quando il vostro </a:t>
            </a:r>
            <a:r>
              <a:rPr sz="1200" spc="-5" dirty="0">
                <a:latin typeface="Times New Roman"/>
                <a:cs typeface="Times New Roman"/>
              </a:rPr>
              <a:t>Maestro, rispondendo alle proposte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replicò  </a:t>
            </a:r>
            <a:r>
              <a:rPr sz="1200" spc="-5" dirty="0">
                <a:latin typeface="Times New Roman"/>
                <a:cs typeface="Times New Roman"/>
              </a:rPr>
              <a:t>con calma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sicurezza divina: “Stai </a:t>
            </a:r>
            <a:r>
              <a:rPr sz="1200" dirty="0">
                <a:latin typeface="Times New Roman"/>
                <a:cs typeface="Times New Roman"/>
              </a:rPr>
              <a:t>lontano da me, </a:t>
            </a:r>
            <a:r>
              <a:rPr sz="1200" spc="-5" dirty="0">
                <a:latin typeface="Times New Roman"/>
                <a:cs typeface="Times New Roman"/>
              </a:rPr>
              <a:t>Satana.” Questa fu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principio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reale fine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Lucifero. È  </a:t>
            </a:r>
            <a:r>
              <a:rPr sz="1200" spc="-5" dirty="0">
                <a:latin typeface="Times New Roman"/>
                <a:cs typeface="Times New Roman"/>
              </a:rPr>
              <a:t>vero,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ancora </a:t>
            </a:r>
            <a:r>
              <a:rPr sz="1200" dirty="0">
                <a:latin typeface="Times New Roman"/>
                <a:cs typeface="Times New Roman"/>
              </a:rPr>
              <a:t>pronunciato la </a:t>
            </a:r>
            <a:r>
              <a:rPr sz="1200" spc="-5" dirty="0">
                <a:latin typeface="Times New Roman"/>
                <a:cs typeface="Times New Roman"/>
              </a:rPr>
              <a:t>decisione esecutiva concernente </a:t>
            </a:r>
            <a:r>
              <a:rPr sz="1200" dirty="0">
                <a:latin typeface="Times New Roman"/>
                <a:cs typeface="Times New Roman"/>
              </a:rPr>
              <a:t>l’appello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sollecitava </a:t>
            </a:r>
            <a:r>
              <a:rPr sz="1200" dirty="0">
                <a:latin typeface="Times New Roman"/>
                <a:cs typeface="Times New Roman"/>
              </a:rPr>
              <a:t>la  distruzione </a:t>
            </a:r>
            <a:r>
              <a:rPr sz="1200" spc="-5" dirty="0">
                <a:latin typeface="Times New Roman"/>
                <a:cs typeface="Times New Roman"/>
              </a:rPr>
              <a:t>dei ribelli, ma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decreto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emesso senza </a:t>
            </a:r>
            <a:r>
              <a:rPr sz="1200" dirty="0">
                <a:latin typeface="Times New Roman"/>
                <a:cs typeface="Times New Roman"/>
              </a:rPr>
              <a:t>dubbio nella pienezza </a:t>
            </a:r>
            <a:r>
              <a:rPr sz="1200" spc="-5" dirty="0">
                <a:latin typeface="Times New Roman"/>
                <a:cs typeface="Times New Roman"/>
              </a:rPr>
              <a:t>dei tempi,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primo passo </a:t>
            </a:r>
            <a:r>
              <a:rPr sz="1200" dirty="0">
                <a:latin typeface="Times New Roman"/>
                <a:cs typeface="Times New Roman"/>
              </a:rPr>
              <a:t>per l’udienza di  </a:t>
            </a:r>
            <a:r>
              <a:rPr sz="1200" spc="-5" dirty="0">
                <a:latin typeface="Times New Roman"/>
                <a:cs typeface="Times New Roman"/>
              </a:rPr>
              <a:t>questo caso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già stato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fatto.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(610.1) 53:8.5 </a:t>
            </a:r>
            <a:r>
              <a:rPr sz="1200" spc="-5" dirty="0">
                <a:latin typeface="Times New Roman"/>
                <a:cs typeface="Times New Roman"/>
              </a:rPr>
              <a:t>Caligastia fu riconosciuto dal Figlio dell’Uomo tecnicamente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poco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sua morte.  </a:t>
            </a:r>
            <a:r>
              <a:rPr sz="1200" spc="-5" dirty="0">
                <a:latin typeface="Times New Roman"/>
                <a:cs typeface="Times New Roman"/>
              </a:rPr>
              <a:t>Disse Gesù: </a:t>
            </a:r>
            <a:r>
              <a:rPr sz="1200" dirty="0">
                <a:latin typeface="Times New Roman"/>
                <a:cs typeface="Times New Roman"/>
              </a:rPr>
              <a:t>“Ora avviene 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mondo; </a:t>
            </a:r>
            <a:r>
              <a:rPr sz="1200" dirty="0">
                <a:latin typeface="Times New Roman"/>
                <a:cs typeface="Times New Roman"/>
              </a:rPr>
              <a:t>ora il </a:t>
            </a:r>
            <a:r>
              <a:rPr sz="1200" spc="-5" dirty="0">
                <a:latin typeface="Times New Roman"/>
                <a:cs typeface="Times New Roman"/>
              </a:rPr>
              <a:t>principe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sarà abbattuto.” E poi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vicino </a:t>
            </a:r>
            <a:r>
              <a:rPr sz="1200" spc="-5" dirty="0">
                <a:latin typeface="Times New Roman"/>
                <a:cs typeface="Times New Roman"/>
              </a:rPr>
              <a:t>al  completamento dell’opera della sua vita, egli </a:t>
            </a:r>
            <a:r>
              <a:rPr sz="1200" dirty="0">
                <a:latin typeface="Times New Roman"/>
                <a:cs typeface="Times New Roman"/>
              </a:rPr>
              <a:t>annunciò: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dirty="0">
                <a:latin typeface="Times New Roman"/>
                <a:cs typeface="Times New Roman"/>
              </a:rPr>
              <a:t>principe di questo mondo è </a:t>
            </a:r>
            <a:r>
              <a:rPr sz="1200" spc="-5" dirty="0">
                <a:latin typeface="Times New Roman"/>
                <a:cs typeface="Times New Roman"/>
              </a:rPr>
              <a:t>giudicato.”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detronizzato e </a:t>
            </a:r>
            <a:r>
              <a:rPr sz="1200" spc="-5" dirty="0">
                <a:latin typeface="Times New Roman"/>
                <a:cs typeface="Times New Roman"/>
              </a:rPr>
              <a:t>screditato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 </a:t>
            </a:r>
            <a:r>
              <a:rPr sz="1200" dirty="0">
                <a:latin typeface="Times New Roman"/>
                <a:cs typeface="Times New Roman"/>
              </a:rPr>
              <a:t>un tempo chiamato </a:t>
            </a:r>
            <a:r>
              <a:rPr sz="1200" spc="-5" dirty="0">
                <a:latin typeface="Times New Roman"/>
                <a:cs typeface="Times New Roman"/>
              </a:rPr>
              <a:t>“Dio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Urantia”.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245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000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(610.2) 53:8.6 </a:t>
            </a:r>
            <a:r>
              <a:rPr sz="1200" spc="-5" dirty="0">
                <a:latin typeface="Times New Roman"/>
                <a:cs typeface="Times New Roman"/>
              </a:rPr>
              <a:t>L’ultimo </a:t>
            </a:r>
            <a:r>
              <a:rPr sz="1200" dirty="0">
                <a:latin typeface="Times New Roman"/>
                <a:cs typeface="Times New Roman"/>
              </a:rPr>
              <a:t>atto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lasciare Urantia fu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offrire misericordia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Daligastia,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 disdegnarono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amorevole profferta. Caligastia,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Principe Planetario apostata, </a:t>
            </a:r>
            <a:r>
              <a:rPr sz="1200" dirty="0">
                <a:latin typeface="Times New Roman"/>
                <a:cs typeface="Times New Roman"/>
              </a:rPr>
              <a:t>è ancora libero 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i suoi  </a:t>
            </a:r>
            <a:r>
              <a:rPr sz="1200" spc="-5" dirty="0">
                <a:latin typeface="Times New Roman"/>
                <a:cs typeface="Times New Roman"/>
              </a:rPr>
              <a:t>nefasti disegni su Urantia, </a:t>
            </a:r>
            <a:r>
              <a:rPr sz="1200" dirty="0">
                <a:latin typeface="Times New Roman"/>
                <a:cs typeface="Times New Roman"/>
              </a:rPr>
              <a:t>ma non ha assolutamente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potere di entrare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uomini, né può </a:t>
            </a:r>
            <a:r>
              <a:rPr sz="1200" spc="-5" dirty="0">
                <a:latin typeface="Times New Roman"/>
                <a:cs typeface="Times New Roman"/>
              </a:rPr>
              <a:t>avvicinare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 anima per tentarli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corromperli, </a:t>
            </a:r>
            <a:r>
              <a:rPr sz="1200" dirty="0">
                <a:latin typeface="Times New Roman"/>
                <a:cs typeface="Times New Roman"/>
              </a:rPr>
              <a:t>a meno </a:t>
            </a:r>
            <a:r>
              <a:rPr sz="1200" spc="-5" dirty="0">
                <a:latin typeface="Times New Roman"/>
                <a:cs typeface="Times New Roman"/>
              </a:rPr>
              <a:t>che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desiderino realmente essere </a:t>
            </a:r>
            <a:r>
              <a:rPr sz="1200" dirty="0">
                <a:latin typeface="Times New Roman"/>
                <a:cs typeface="Times New Roman"/>
              </a:rPr>
              <a:t>maledetti dalla </a:t>
            </a:r>
            <a:r>
              <a:rPr sz="1200" spc="-5" dirty="0">
                <a:latin typeface="Times New Roman"/>
                <a:cs typeface="Times New Roman"/>
              </a:rPr>
              <a:t>sua perversa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(610.3) 53:8.7 </a:t>
            </a:r>
            <a:r>
              <a:rPr sz="1200" spc="-5" dirty="0">
                <a:latin typeface="Times New Roman"/>
                <a:cs typeface="Times New Roman"/>
              </a:rPr>
              <a:t>Prima del 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governanti delle </a:t>
            </a:r>
            <a:r>
              <a:rPr sz="1200" dirty="0">
                <a:latin typeface="Times New Roman"/>
                <a:cs typeface="Times New Roman"/>
              </a:rPr>
              <a:t>tenebre </a:t>
            </a:r>
            <a:r>
              <a:rPr sz="1200" spc="-5" dirty="0">
                <a:latin typeface="Times New Roman"/>
                <a:cs typeface="Times New Roman"/>
              </a:rPr>
              <a:t>cercarono </a:t>
            </a:r>
            <a:r>
              <a:rPr sz="1200" dirty="0">
                <a:latin typeface="Times New Roman"/>
                <a:cs typeface="Times New Roman"/>
              </a:rPr>
              <a:t>di conservare la </a:t>
            </a:r>
            <a:r>
              <a:rPr sz="1200" spc="-5" dirty="0">
                <a:latin typeface="Times New Roman"/>
                <a:cs typeface="Times New Roman"/>
              </a:rPr>
              <a:t>loro autorità su </a:t>
            </a:r>
            <a:r>
              <a:rPr sz="1200" dirty="0">
                <a:latin typeface="Times New Roman"/>
                <a:cs typeface="Times New Roman"/>
              </a:rPr>
              <a:t>Urantia e  </a:t>
            </a:r>
            <a:r>
              <a:rPr sz="1200" spc="-5" dirty="0">
                <a:latin typeface="Times New Roman"/>
                <a:cs typeface="Times New Roman"/>
              </a:rPr>
              <a:t>resistettero ostinatamente alle personalità celesti </a:t>
            </a:r>
            <a:r>
              <a:rPr sz="1200" dirty="0">
                <a:latin typeface="Times New Roman"/>
                <a:cs typeface="Times New Roman"/>
              </a:rPr>
              <a:t>minori e </a:t>
            </a:r>
            <a:r>
              <a:rPr sz="1200" spc="-5" dirty="0">
                <a:latin typeface="Times New Roman"/>
                <a:cs typeface="Times New Roman"/>
              </a:rPr>
              <a:t>subordinate. Ma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Pentecoste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traditore Caligastia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altrettanto disprezzabile associato, Daligastia,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sottomessi alla maestà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dello 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Verità protettore, </a:t>
            </a:r>
            <a:r>
              <a:rPr sz="1200" dirty="0">
                <a:latin typeface="Times New Roman"/>
                <a:cs typeface="Times New Roman"/>
              </a:rPr>
              <a:t>lo spirito di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che è stato </a:t>
            </a:r>
            <a:r>
              <a:rPr sz="1200" spc="-5" dirty="0">
                <a:latin typeface="Times New Roman"/>
                <a:cs typeface="Times New Roman"/>
              </a:rPr>
              <a:t>effuso su </a:t>
            </a:r>
            <a:r>
              <a:rPr sz="1200" dirty="0">
                <a:latin typeface="Times New Roman"/>
                <a:cs typeface="Times New Roman"/>
              </a:rPr>
              <a:t>tutta 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3114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(610.4) 53:8.8 </a:t>
            </a:r>
            <a:r>
              <a:rPr sz="1200" spc="-5" dirty="0">
                <a:latin typeface="Times New Roman"/>
                <a:cs typeface="Times New Roman"/>
              </a:rPr>
              <a:t>Ma, comunque, nessuno spirito decaduto </a:t>
            </a:r>
            <a:r>
              <a:rPr sz="1200" dirty="0">
                <a:latin typeface="Times New Roman"/>
                <a:cs typeface="Times New Roman"/>
              </a:rPr>
              <a:t>ha mai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d’invadere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o di </a:t>
            </a:r>
            <a:r>
              <a:rPr sz="1200" spc="-5" dirty="0">
                <a:latin typeface="Times New Roman"/>
                <a:cs typeface="Times New Roman"/>
              </a:rPr>
              <a:t>angustiare l’anima dei figli </a:t>
            </a:r>
            <a:r>
              <a:rPr sz="1200" dirty="0">
                <a:latin typeface="Times New Roman"/>
                <a:cs typeface="Times New Roman"/>
              </a:rPr>
              <a:t>di  Dio. </a:t>
            </a:r>
            <a:r>
              <a:rPr sz="1200" spc="-5" dirty="0">
                <a:latin typeface="Times New Roman"/>
                <a:cs typeface="Times New Roman"/>
              </a:rPr>
              <a:t>Né Satana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Caligastia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potuto </a:t>
            </a:r>
            <a:r>
              <a:rPr sz="1200" spc="-5" dirty="0">
                <a:latin typeface="Times New Roman"/>
                <a:cs typeface="Times New Roman"/>
              </a:rPr>
              <a:t>toccare </a:t>
            </a:r>
            <a:r>
              <a:rPr sz="1200" dirty="0">
                <a:latin typeface="Times New Roman"/>
                <a:cs typeface="Times New Roman"/>
              </a:rPr>
              <a:t>o avvicinare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fede; </a:t>
            </a:r>
            <a:r>
              <a:rPr sz="1200" dirty="0">
                <a:latin typeface="Times New Roman"/>
                <a:cs typeface="Times New Roman"/>
              </a:rPr>
              <a:t>la fede è una </a:t>
            </a:r>
            <a:r>
              <a:rPr sz="1200" spc="-5" dirty="0">
                <a:latin typeface="Times New Roman"/>
                <a:cs typeface="Times New Roman"/>
              </a:rPr>
              <a:t>corazza efficace </a:t>
            </a:r>
            <a:r>
              <a:rPr sz="1200" spc="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l’iniquità. </a:t>
            </a:r>
            <a:r>
              <a:rPr sz="1200" dirty="0">
                <a:latin typeface="Times New Roman"/>
                <a:cs typeface="Times New Roman"/>
              </a:rPr>
              <a:t>È vero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“colui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nato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custode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stesso,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malvagio </a:t>
            </a:r>
            <a:r>
              <a:rPr sz="1200" dirty="0">
                <a:latin typeface="Times New Roman"/>
                <a:cs typeface="Times New Roman"/>
              </a:rPr>
              <a:t>non lo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tocca”.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470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(610.5) 53:8.9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generale,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deboli e dissoluti </a:t>
            </a:r>
            <a:r>
              <a:rPr sz="1200" spc="-5" dirty="0">
                <a:latin typeface="Times New Roman"/>
                <a:cs typeface="Times New Roman"/>
              </a:rPr>
              <a:t>sono ritenuti essere sotto l’influenza del </a:t>
            </a:r>
            <a:r>
              <a:rPr sz="1200" dirty="0">
                <a:latin typeface="Times New Roman"/>
                <a:cs typeface="Times New Roman"/>
              </a:rPr>
              <a:t>diavolo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demoni, </a:t>
            </a:r>
            <a:r>
              <a:rPr sz="1200" spc="-5" dirty="0">
                <a:latin typeface="Times New Roman"/>
                <a:cs typeface="Times New Roman"/>
              </a:rPr>
              <a:t>sono  semplicemente dominati dalle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stesse tendenze degradanti </a:t>
            </a:r>
            <a:r>
              <a:rPr sz="1200" dirty="0">
                <a:latin typeface="Times New Roman"/>
                <a:cs typeface="Times New Roman"/>
              </a:rPr>
              <a:t>e sono portati </a:t>
            </a:r>
            <a:r>
              <a:rPr sz="1200" spc="-5" dirty="0">
                <a:latin typeface="Times New Roman"/>
                <a:cs typeface="Times New Roman"/>
              </a:rPr>
              <a:t>fuori strada </a:t>
            </a:r>
            <a:r>
              <a:rPr sz="1200" dirty="0">
                <a:latin typeface="Times New Roman"/>
                <a:cs typeface="Times New Roman"/>
              </a:rPr>
              <a:t>dalle loro </a:t>
            </a:r>
            <a:r>
              <a:rPr sz="1200" spc="-5" dirty="0">
                <a:latin typeface="Times New Roman"/>
                <a:cs typeface="Times New Roman"/>
              </a:rPr>
              <a:t>stesse propensioni </a:t>
            </a:r>
            <a:r>
              <a:rPr sz="1200" dirty="0">
                <a:latin typeface="Times New Roman"/>
                <a:cs typeface="Times New Roman"/>
              </a:rPr>
              <a:t>naturali. </a:t>
            </a:r>
            <a:r>
              <a:rPr sz="1200" spc="-5" dirty="0">
                <a:latin typeface="Times New Roman"/>
                <a:cs typeface="Times New Roman"/>
              </a:rPr>
              <a:t>Al  </a:t>
            </a:r>
            <a:r>
              <a:rPr sz="1200" dirty="0">
                <a:latin typeface="Times New Roman"/>
                <a:cs typeface="Times New Roman"/>
              </a:rPr>
              <a:t>diavolo è stata </a:t>
            </a:r>
            <a:r>
              <a:rPr sz="1200" spc="-5" dirty="0">
                <a:latin typeface="Times New Roman"/>
                <a:cs typeface="Times New Roman"/>
              </a:rPr>
              <a:t>attribuita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quantità di mali che non sono </a:t>
            </a:r>
            <a:r>
              <a:rPr sz="1200" spc="-5" dirty="0">
                <a:latin typeface="Times New Roman"/>
                <a:cs typeface="Times New Roman"/>
              </a:rPr>
              <a:t>imputabili </a:t>
            </a:r>
            <a:r>
              <a:rPr sz="1200" dirty="0">
                <a:latin typeface="Times New Roman"/>
                <a:cs typeface="Times New Roman"/>
              </a:rPr>
              <a:t>a lui.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è rimasto </a:t>
            </a:r>
            <a:r>
              <a:rPr sz="1200" spc="-5" dirty="0">
                <a:latin typeface="Times New Roman"/>
                <a:cs typeface="Times New Roman"/>
              </a:rPr>
              <a:t>relativamente </a:t>
            </a:r>
            <a:r>
              <a:rPr sz="1200" dirty="0">
                <a:latin typeface="Times New Roman"/>
                <a:cs typeface="Times New Roman"/>
              </a:rPr>
              <a:t>impotente  </a:t>
            </a:r>
            <a:r>
              <a:rPr sz="1200" spc="-5" dirty="0">
                <a:latin typeface="Times New Roman"/>
                <a:cs typeface="Times New Roman"/>
              </a:rPr>
              <a:t>dalla crocifissione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Lo status attuale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ribellione</a:t>
            </a:r>
            <a:endParaRPr sz="1600">
              <a:latin typeface="Times New Roman"/>
              <a:cs typeface="Times New Roman"/>
            </a:endParaRPr>
          </a:p>
          <a:p>
            <a:pPr marL="88900" marR="304800" algn="just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(610.6) 53:9.1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-5" dirty="0">
                <a:latin typeface="Times New Roman"/>
                <a:cs typeface="Times New Roman"/>
              </a:rPr>
              <a:t>tempi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fu </a:t>
            </a:r>
            <a:r>
              <a:rPr sz="1200" dirty="0">
                <a:latin typeface="Times New Roman"/>
                <a:cs typeface="Times New Roman"/>
              </a:rPr>
              <a:t>offerta da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ribelli. 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avessero  fornito prova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sincero </a:t>
            </a:r>
            <a:r>
              <a:rPr sz="1200" dirty="0">
                <a:latin typeface="Times New Roman"/>
                <a:cs typeface="Times New Roman"/>
              </a:rPr>
              <a:t>pentimento </a:t>
            </a:r>
            <a:r>
              <a:rPr sz="1200" spc="-5" dirty="0">
                <a:latin typeface="Times New Roman"/>
                <a:cs typeface="Times New Roman"/>
              </a:rPr>
              <a:t>egli offrì,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conseguito </a:t>
            </a:r>
            <a:r>
              <a:rPr sz="1200" dirty="0">
                <a:latin typeface="Times New Roman"/>
                <a:cs typeface="Times New Roman"/>
              </a:rPr>
              <a:t>la completa </a:t>
            </a:r>
            <a:r>
              <a:rPr sz="1200" spc="-5" dirty="0">
                <a:latin typeface="Times New Roman"/>
                <a:cs typeface="Times New Roman"/>
              </a:rPr>
              <a:t>sovranità sull’Universo,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perdono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991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36854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decisioni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cooperazione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-5" dirty="0">
                <a:latin typeface="Times New Roman"/>
                <a:cs typeface="Times New Roman"/>
              </a:rPr>
              <a:t>dell’uomo. Nondimeno,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diventa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efficace  </a:t>
            </a:r>
            <a:r>
              <a:rPr sz="1200" spc="-5" dirty="0">
                <a:latin typeface="Times New Roman"/>
                <a:cs typeface="Times New Roman"/>
              </a:rPr>
              <a:t>nella santificazione </a:t>
            </a:r>
            <a:r>
              <a:rPr sz="1200" dirty="0">
                <a:latin typeface="Times New Roman"/>
                <a:cs typeface="Times New Roman"/>
              </a:rPr>
              <a:t>e nella </a:t>
            </a:r>
            <a:r>
              <a:rPr sz="1200" spc="-5" dirty="0">
                <a:latin typeface="Times New Roman"/>
                <a:cs typeface="Times New Roman"/>
              </a:rPr>
              <a:t>spiritualizzazione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di quei mortali che </a:t>
            </a:r>
            <a:r>
              <a:rPr sz="1200" i="1" spc="-5" dirty="0">
                <a:latin typeface="Times New Roman"/>
                <a:cs typeface="Times New Roman"/>
              </a:rPr>
              <a:t>obbediscono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completamente alle </a:t>
            </a:r>
            <a:r>
              <a:rPr sz="1200" dirty="0">
                <a:latin typeface="Times New Roman"/>
                <a:cs typeface="Times New Roman"/>
              </a:rPr>
              <a:t>direttive  </a:t>
            </a:r>
            <a:r>
              <a:rPr sz="1200" spc="-5" dirty="0">
                <a:latin typeface="Times New Roman"/>
                <a:cs typeface="Times New Roman"/>
              </a:rPr>
              <a:t>divine.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(379.6) 34:5.6 </a:t>
            </a:r>
            <a:r>
              <a:rPr sz="1200" spc="-5" dirty="0">
                <a:latin typeface="Times New Roman"/>
                <a:cs typeface="Times New Roman"/>
              </a:rPr>
              <a:t>Come individui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possedete personalmente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o un’entità </a:t>
            </a:r>
            <a:r>
              <a:rPr sz="1200" spc="-5" dirty="0">
                <a:latin typeface="Times New Roman"/>
                <a:cs typeface="Times New Roman"/>
              </a:rPr>
              <a:t>separata dello spirito del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Padre-Figlio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o dello Spirito </a:t>
            </a:r>
            <a:r>
              <a:rPr sz="1200" spc="-5" dirty="0">
                <a:latin typeface="Times New Roman"/>
                <a:cs typeface="Times New Roman"/>
              </a:rPr>
              <a:t>Madre Creativo;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ministeri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entrano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contatto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pensiero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dell’individuo  </a:t>
            </a:r>
            <a:r>
              <a:rPr sz="1200" spc="-5" dirty="0">
                <a:latin typeface="Times New Roman"/>
                <a:cs typeface="Times New Roman"/>
              </a:rPr>
              <a:t>come fanno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Monitori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Mistero, </a:t>
            </a:r>
            <a:r>
              <a:rPr sz="1200" dirty="0">
                <a:latin typeface="Times New Roman"/>
                <a:cs typeface="Times New Roman"/>
              </a:rPr>
              <a:t>né vi </a:t>
            </a:r>
            <a:r>
              <a:rPr sz="1200" spc="-5" dirty="0">
                <a:latin typeface="Times New Roman"/>
                <a:cs typeface="Times New Roman"/>
              </a:rPr>
              <a:t>dimorano. Gli Aggiustatori </a:t>
            </a:r>
            <a:r>
              <a:rPr sz="1200" dirty="0">
                <a:latin typeface="Times New Roman"/>
                <a:cs typeface="Times New Roman"/>
              </a:rPr>
              <a:t>di Pensiero sono </a:t>
            </a:r>
            <a:r>
              <a:rPr sz="1200" spc="-5" dirty="0">
                <a:latin typeface="Times New Roman"/>
                <a:cs typeface="Times New Roman"/>
              </a:rPr>
              <a:t>individualizzazioni definite della realtà  prepersonale del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effettivamente dimorano nella </a:t>
            </a:r>
            <a:r>
              <a:rPr sz="1200" dirty="0">
                <a:latin typeface="Times New Roman"/>
                <a:cs typeface="Times New Roman"/>
              </a:rPr>
              <a:t>mente mortale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integrante </a:t>
            </a:r>
            <a:r>
              <a:rPr sz="1200" dirty="0">
                <a:latin typeface="Times New Roman"/>
                <a:cs typeface="Times New Roman"/>
              </a:rPr>
              <a:t>di tale 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operano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armonia </a:t>
            </a:r>
            <a:r>
              <a:rPr sz="1200" spc="-5" dirty="0">
                <a:latin typeface="Times New Roman"/>
                <a:cs typeface="Times New Roman"/>
              </a:rPr>
              <a:t>con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combinati del Figlio </a:t>
            </a:r>
            <a:r>
              <a:rPr sz="1200" dirty="0">
                <a:latin typeface="Times New Roman"/>
                <a:cs typeface="Times New Roman"/>
              </a:rPr>
              <a:t>Creatore e dello Spirito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605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(380.1) 34:5.7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Figlia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quella dello Spirito </a:t>
            </a:r>
            <a:r>
              <a:rPr sz="1200" spc="-5" dirty="0">
                <a:latin typeface="Times New Roman"/>
                <a:cs typeface="Times New Roman"/>
              </a:rPr>
              <a:t>della Verità del Figlio  d’Universo del 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 dello </a:t>
            </a:r>
            <a:r>
              <a:rPr sz="1200" dirty="0">
                <a:latin typeface="Times New Roman"/>
                <a:cs typeface="Times New Roman"/>
              </a:rPr>
              <a:t>spirito-Aggiustatore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evoluzionario o con lui,  </a:t>
            </a:r>
            <a:r>
              <a:rPr sz="1200" spc="-5" dirty="0">
                <a:latin typeface="Times New Roman"/>
                <a:cs typeface="Times New Roman"/>
              </a:rPr>
              <a:t>denotano </a:t>
            </a:r>
            <a:r>
              <a:rPr sz="1200" dirty="0">
                <a:latin typeface="Times New Roman"/>
                <a:cs typeface="Times New Roman"/>
              </a:rPr>
              <a:t>simmetria di dotazione e di </a:t>
            </a:r>
            <a:r>
              <a:rPr sz="1200" spc="-5" dirty="0">
                <a:latin typeface="Times New Roman"/>
                <a:cs typeface="Times New Roman"/>
              </a:rPr>
              <a:t>ministero spirituali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qualificano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a realizzare </a:t>
            </a:r>
            <a:r>
              <a:rPr sz="1200" spc="-5" dirty="0">
                <a:latin typeface="Times New Roman"/>
                <a:cs typeface="Times New Roman"/>
              </a:rPr>
              <a:t>coscientemente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essere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-5" dirty="0">
                <a:latin typeface="Times New Roman"/>
                <a:cs typeface="Times New Roman"/>
              </a:rPr>
              <a:t> fede.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Lo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spirito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 nell’uomo</a:t>
            </a:r>
            <a:endParaRPr sz="1600">
              <a:latin typeface="Times New Roman"/>
              <a:cs typeface="Times New Roman"/>
            </a:endParaRPr>
          </a:p>
          <a:p>
            <a:pPr marL="76200" marR="8509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(380.2) 34:6.1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progredire dell’evoluzione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pianeta abitato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l’ulteriore </a:t>
            </a:r>
            <a:r>
              <a:rPr sz="1200" dirty="0">
                <a:latin typeface="Times New Roman"/>
                <a:cs typeface="Times New Roman"/>
              </a:rPr>
              <a:t>spiritualizzazione </a:t>
            </a:r>
            <a:r>
              <a:rPr sz="1200" spc="-5" dirty="0">
                <a:latin typeface="Times New Roman"/>
                <a:cs typeface="Times New Roman"/>
              </a:rPr>
              <a:t>dei suoi </a:t>
            </a:r>
            <a:r>
              <a:rPr sz="1200" dirty="0">
                <a:latin typeface="Times New Roman"/>
                <a:cs typeface="Times New Roman"/>
              </a:rPr>
              <a:t>abitanti, </a:t>
            </a:r>
            <a:r>
              <a:rPr sz="1200" spc="-5" dirty="0">
                <a:latin typeface="Times New Roman"/>
                <a:cs typeface="Times New Roman"/>
              </a:rPr>
              <a:t>possono essere  ricevute </a:t>
            </a:r>
            <a:r>
              <a:rPr sz="1200" dirty="0">
                <a:latin typeface="Times New Roman"/>
                <a:cs typeface="Times New Roman"/>
              </a:rPr>
              <a:t>da queste personalità </a:t>
            </a:r>
            <a:r>
              <a:rPr sz="1200" spc="-5" dirty="0">
                <a:latin typeface="Times New Roman"/>
                <a:cs typeface="Times New Roman"/>
              </a:rPr>
              <a:t>mature delle </a:t>
            </a:r>
            <a:r>
              <a:rPr sz="1200" dirty="0">
                <a:latin typeface="Times New Roman"/>
                <a:cs typeface="Times New Roman"/>
              </a:rPr>
              <a:t>influenze spirituali </a:t>
            </a:r>
            <a:r>
              <a:rPr sz="1200" spc="-5" dirty="0">
                <a:latin typeface="Times New Roman"/>
                <a:cs typeface="Times New Roman"/>
              </a:rPr>
              <a:t>aggiuntive.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progrediscono nel </a:t>
            </a:r>
            <a:r>
              <a:rPr sz="1200" dirty="0">
                <a:latin typeface="Times New Roman"/>
                <a:cs typeface="Times New Roman"/>
              </a:rPr>
              <a:t>controllo </a:t>
            </a:r>
            <a:r>
              <a:rPr sz="1200" spc="-5" dirty="0">
                <a:latin typeface="Times New Roman"/>
                <a:cs typeface="Times New Roman"/>
              </a:rPr>
              <a:t>mentale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percezione spirituale, questi ministeri </a:t>
            </a:r>
            <a:r>
              <a:rPr sz="1200" dirty="0">
                <a:latin typeface="Times New Roman"/>
                <a:cs typeface="Times New Roman"/>
              </a:rPr>
              <a:t>di spirito multiplo </a:t>
            </a:r>
            <a:r>
              <a:rPr sz="1200" spc="-5" dirty="0">
                <a:latin typeface="Times New Roman"/>
                <a:cs typeface="Times New Roman"/>
              </a:rPr>
              <a:t>divengono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coordinati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funzione; </a:t>
            </a:r>
            <a:r>
              <a:rPr sz="1200" spc="-5" dirty="0">
                <a:latin typeface="Times New Roman"/>
                <a:cs typeface="Times New Roman"/>
              </a:rPr>
              <a:t>si fondono  sempre </a:t>
            </a:r>
            <a:r>
              <a:rPr sz="1200" dirty="0">
                <a:latin typeface="Times New Roman"/>
                <a:cs typeface="Times New Roman"/>
              </a:rPr>
              <a:t>più con il </a:t>
            </a:r>
            <a:r>
              <a:rPr sz="1200" spc="-5" dirty="0">
                <a:latin typeface="Times New Roman"/>
                <a:cs typeface="Times New Roman"/>
              </a:rPr>
              <a:t>superministero della Trinità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78165" cy="40697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32715">
              <a:lnSpc>
                <a:spcPct val="95900"/>
              </a:lnSpc>
              <a:spcBef>
                <a:spcPts val="160"/>
              </a:spcBef>
            </a:pPr>
            <a:r>
              <a:rPr sz="1200" spc="-5" dirty="0">
                <a:latin typeface="Times New Roman"/>
                <a:cs typeface="Times New Roman"/>
              </a:rPr>
              <a:t>reintegrazione </a:t>
            </a:r>
            <a:r>
              <a:rPr sz="1200" dirty="0">
                <a:latin typeface="Times New Roman"/>
                <a:cs typeface="Times New Roman"/>
              </a:rPr>
              <a:t>in qualche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universale. Nessuno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capi accettò questa profferta misericordiosa.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migliaia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angeli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appartenenti agli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di esseri </a:t>
            </a:r>
            <a:r>
              <a:rPr sz="1200" spc="-5" dirty="0">
                <a:latin typeface="Times New Roman"/>
                <a:cs typeface="Times New Roman"/>
              </a:rPr>
              <a:t>celesti, </a:t>
            </a:r>
            <a:r>
              <a:rPr sz="1200" dirty="0">
                <a:latin typeface="Times New Roman"/>
                <a:cs typeface="Times New Roman"/>
              </a:rPr>
              <a:t>inclusi centinaia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Figlie Materiali, accettarono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misericordia proclamata dai Panoptiani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riabilitati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della risurrezione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diciannove secoli or sono. </a:t>
            </a:r>
            <a:r>
              <a:rPr sz="1200" spc="-5" dirty="0">
                <a:latin typeface="Times New Roman"/>
                <a:cs typeface="Times New Roman"/>
              </a:rPr>
              <a:t>Da  allora questi esseri </a:t>
            </a:r>
            <a:r>
              <a:rPr sz="1200" dirty="0">
                <a:latin typeface="Times New Roman"/>
                <a:cs typeface="Times New Roman"/>
              </a:rPr>
              <a:t>sono stati </a:t>
            </a:r>
            <a:r>
              <a:rPr sz="1200" spc="-5" dirty="0">
                <a:latin typeface="Times New Roman"/>
                <a:cs typeface="Times New Roman"/>
              </a:rPr>
              <a:t>trasferiti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dov’è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siano tecnicamente </a:t>
            </a:r>
            <a:r>
              <a:rPr sz="1200" dirty="0">
                <a:latin typeface="Times New Roman"/>
                <a:cs typeface="Times New Roman"/>
              </a:rPr>
              <a:t>tenuti fino 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non pronuncino una </a:t>
            </a:r>
            <a:r>
              <a:rPr sz="1200" spc="-5" dirty="0">
                <a:latin typeface="Times New Roman"/>
                <a:cs typeface="Times New Roman"/>
              </a:rPr>
              <a:t>decisione nella causa di </a:t>
            </a:r>
            <a:r>
              <a:rPr sz="1200" dirty="0">
                <a:latin typeface="Times New Roman"/>
                <a:cs typeface="Times New Roman"/>
              </a:rPr>
              <a:t>Gabriele </a:t>
            </a:r>
            <a:r>
              <a:rPr sz="1200" i="1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Lucifero.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è dubbio </a:t>
            </a:r>
            <a:r>
              <a:rPr sz="1200" spc="-5" dirty="0">
                <a:latin typeface="Times New Roman"/>
                <a:cs typeface="Times New Roman"/>
              </a:rPr>
              <a:t>che quando </a:t>
            </a:r>
            <a:r>
              <a:rPr sz="1200" dirty="0">
                <a:latin typeface="Times New Roman"/>
                <a:cs typeface="Times New Roman"/>
              </a:rPr>
              <a:t>uscirà il  </a:t>
            </a:r>
            <a:r>
              <a:rPr sz="1200" spc="-5" dirty="0">
                <a:latin typeface="Times New Roman"/>
                <a:cs typeface="Times New Roman"/>
              </a:rPr>
              <a:t>verdetto </a:t>
            </a:r>
            <a:r>
              <a:rPr sz="1200" dirty="0">
                <a:latin typeface="Times New Roman"/>
                <a:cs typeface="Times New Roman"/>
              </a:rPr>
              <a:t>di annientamento </a:t>
            </a:r>
            <a:r>
              <a:rPr sz="1200" spc="-5" dirty="0">
                <a:latin typeface="Times New Roman"/>
                <a:cs typeface="Times New Roman"/>
              </a:rPr>
              <a:t>queste personalità pentite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salvate </a:t>
            </a:r>
            <a:r>
              <a:rPr sz="1200" dirty="0">
                <a:latin typeface="Times New Roman"/>
                <a:cs typeface="Times New Roman"/>
              </a:rPr>
              <a:t>saranno </a:t>
            </a:r>
            <a:r>
              <a:rPr sz="1200" spc="-5" dirty="0">
                <a:latin typeface="Times New Roman"/>
                <a:cs typeface="Times New Roman"/>
              </a:rPr>
              <a:t>escluse dal decreto </a:t>
            </a:r>
            <a:r>
              <a:rPr sz="1200" dirty="0">
                <a:latin typeface="Times New Roman"/>
                <a:cs typeface="Times New Roman"/>
              </a:rPr>
              <a:t>di estinzione. </a:t>
            </a:r>
            <a:r>
              <a:rPr sz="1200" spc="-5" dirty="0">
                <a:latin typeface="Times New Roman"/>
                <a:cs typeface="Times New Roman"/>
              </a:rPr>
              <a:t>Queste anime </a:t>
            </a:r>
            <a:r>
              <a:rPr sz="1200" dirty="0">
                <a:latin typeface="Times New Roman"/>
                <a:cs typeface="Times New Roman"/>
              </a:rPr>
              <a:t>in prova  </a:t>
            </a:r>
            <a:r>
              <a:rPr sz="1200" spc="-5" dirty="0">
                <a:latin typeface="Times New Roman"/>
                <a:cs typeface="Times New Roman"/>
              </a:rPr>
              <a:t>lavorano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Panoptiani </a:t>
            </a:r>
            <a:r>
              <a:rPr sz="1200" spc="-5" dirty="0">
                <a:latin typeface="Times New Roman"/>
                <a:cs typeface="Times New Roman"/>
              </a:rPr>
              <a:t>prendendosi </a:t>
            </a:r>
            <a:r>
              <a:rPr sz="1200" dirty="0">
                <a:latin typeface="Times New Roman"/>
                <a:cs typeface="Times New Roman"/>
              </a:rPr>
              <a:t>cura del mondo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(611.1) 53:9.2 </a:t>
            </a:r>
            <a:r>
              <a:rPr sz="1200" spc="-5" dirty="0">
                <a:latin typeface="Times New Roman"/>
                <a:cs typeface="Times New Roman"/>
              </a:rPr>
              <a:t>L’arcingannatore </a:t>
            </a:r>
            <a:r>
              <a:rPr sz="1200" dirty="0">
                <a:latin typeface="Times New Roman"/>
                <a:cs typeface="Times New Roman"/>
              </a:rPr>
              <a:t>non è mai più ritornato </a:t>
            </a:r>
            <a:r>
              <a:rPr sz="1200" spc="-5" dirty="0">
                <a:latin typeface="Times New Roman"/>
                <a:cs typeface="Times New Roman"/>
              </a:rPr>
              <a:t>su Urantia dal 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tentò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distogliere Micael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completare </a:t>
            </a:r>
            <a:r>
              <a:rPr sz="1200" dirty="0">
                <a:latin typeface="Times New Roman"/>
                <a:cs typeface="Times New Roman"/>
              </a:rPr>
              <a:t>il conferimento e di </a:t>
            </a:r>
            <a:r>
              <a:rPr sz="1200" spc="-5" dirty="0">
                <a:latin typeface="Times New Roman"/>
                <a:cs typeface="Times New Roman"/>
              </a:rPr>
              <a:t>stabilire se stesso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definitivo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certo come sovrano </a:t>
            </a:r>
            <a:r>
              <a:rPr sz="1200" dirty="0">
                <a:latin typeface="Times New Roman"/>
                <a:cs typeface="Times New Roman"/>
              </a:rPr>
              <a:t>incondizionato 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Quando  </a:t>
            </a:r>
            <a:r>
              <a:rPr sz="1200" spc="-5" dirty="0">
                <a:latin typeface="Times New Roman"/>
                <a:cs typeface="Times New Roman"/>
              </a:rPr>
              <a:t>Micael divenne </a:t>
            </a:r>
            <a:r>
              <a:rPr sz="1200" dirty="0">
                <a:latin typeface="Times New Roman"/>
                <a:cs typeface="Times New Roman"/>
              </a:rPr>
              <a:t>il capo </a:t>
            </a:r>
            <a:r>
              <a:rPr sz="1200" spc="-5" dirty="0">
                <a:latin typeface="Times New Roman"/>
                <a:cs typeface="Times New Roman"/>
              </a:rPr>
              <a:t>riconosciuto </a:t>
            </a:r>
            <a:r>
              <a:rPr sz="1200" dirty="0">
                <a:latin typeface="Times New Roman"/>
                <a:cs typeface="Times New Roman"/>
              </a:rPr>
              <a:t>dell’Universo di </a:t>
            </a:r>
            <a:r>
              <a:rPr sz="1200" spc="-5" dirty="0">
                <a:latin typeface="Times New Roman"/>
                <a:cs typeface="Times New Roman"/>
              </a:rPr>
              <a:t>Nebadon, Lucifero fu preso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custodia dagli </a:t>
            </a:r>
            <a:r>
              <a:rPr sz="1200" dirty="0">
                <a:latin typeface="Times New Roman"/>
                <a:cs typeface="Times New Roman"/>
              </a:rPr>
              <a:t>agenti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spc="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e da allora è rimasto </a:t>
            </a:r>
            <a:r>
              <a:rPr sz="1200" spc="-5" dirty="0">
                <a:latin typeface="Times New Roman"/>
                <a:cs typeface="Times New Roman"/>
              </a:rPr>
              <a:t>prigioniero sul satellite numero uno del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transizione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su Jerusem. </a:t>
            </a:r>
            <a:r>
              <a:rPr sz="1200" dirty="0">
                <a:latin typeface="Times New Roman"/>
                <a:cs typeface="Times New Roman"/>
              </a:rPr>
              <a:t>E là i 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di altri mondi e </a:t>
            </a:r>
            <a:r>
              <a:rPr sz="1200" spc="-5" dirty="0">
                <a:latin typeface="Times New Roman"/>
                <a:cs typeface="Times New Roman"/>
              </a:rPr>
              <a:t>sistemi osservano </a:t>
            </a:r>
            <a:r>
              <a:rPr sz="1200" dirty="0">
                <a:latin typeface="Times New Roman"/>
                <a:cs typeface="Times New Roman"/>
              </a:rPr>
              <a:t>la fine </a:t>
            </a:r>
            <a:r>
              <a:rPr sz="1200" spc="-5" dirty="0">
                <a:latin typeface="Times New Roman"/>
                <a:cs typeface="Times New Roman"/>
              </a:rPr>
              <a:t>dello sleale Sovrano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Satania. Paolo conosceva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capi ribelli  successivo al </a:t>
            </a:r>
            <a:r>
              <a:rPr sz="1200" dirty="0">
                <a:latin typeface="Times New Roman"/>
                <a:cs typeface="Times New Roman"/>
              </a:rPr>
              <a:t>conferimento di </a:t>
            </a:r>
            <a:r>
              <a:rPr sz="1200" spc="-5" dirty="0">
                <a:latin typeface="Times New Roman"/>
                <a:cs typeface="Times New Roman"/>
              </a:rPr>
              <a:t>Micael, perché descrisse alcuni capi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come “schiere spirituali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perversità nei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luoghi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celesti”.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69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(611.2) 53:9.3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assunta la </a:t>
            </a:r>
            <a:r>
              <a:rPr sz="1200" spc="-5" dirty="0">
                <a:latin typeface="Times New Roman"/>
                <a:cs typeface="Times New Roman"/>
              </a:rPr>
              <a:t>sovranità suprema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chiese agli Antichi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l’autorizzazione </a:t>
            </a:r>
            <a:r>
              <a:rPr sz="1200" spc="-5" dirty="0">
                <a:latin typeface="Times New Roman"/>
                <a:cs typeface="Times New Roman"/>
              </a:rPr>
              <a:t>d’internare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personalità coinvolte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attesa delle </a:t>
            </a:r>
            <a:r>
              <a:rPr sz="1200" dirty="0">
                <a:latin typeface="Times New Roman"/>
                <a:cs typeface="Times New Roman"/>
              </a:rPr>
              <a:t>decisioni dei </a:t>
            </a:r>
            <a:r>
              <a:rPr sz="1200" spc="-5" dirty="0">
                <a:latin typeface="Times New Roman"/>
                <a:cs typeface="Times New Roman"/>
              </a:rPr>
              <a:t>tribunali del Superuniverso nella </a:t>
            </a:r>
            <a:r>
              <a:rPr sz="1200" dirty="0">
                <a:latin typeface="Times New Roman"/>
                <a:cs typeface="Times New Roman"/>
              </a:rPr>
              <a:t>causa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Gabriele  </a:t>
            </a:r>
            <a:r>
              <a:rPr sz="1200" i="1" spc="-5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iscritta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ruoli </a:t>
            </a:r>
            <a:r>
              <a:rPr sz="1200" spc="-5" dirty="0">
                <a:latin typeface="Times New Roman"/>
                <a:cs typeface="Times New Roman"/>
              </a:rPr>
              <a:t>della corte </a:t>
            </a:r>
            <a:r>
              <a:rPr sz="1200" dirty="0">
                <a:latin typeface="Times New Roman"/>
                <a:cs typeface="Times New Roman"/>
              </a:rPr>
              <a:t>suprema 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duecentomila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fa, </a:t>
            </a:r>
            <a:r>
              <a:rPr sz="1200" dirty="0">
                <a:latin typeface="Times New Roman"/>
                <a:cs typeface="Times New Roman"/>
              </a:rPr>
              <a:t>secondo il vostro </a:t>
            </a:r>
            <a:r>
              <a:rPr sz="1200" spc="-5" dirty="0">
                <a:latin typeface="Times New Roman"/>
                <a:cs typeface="Times New Roman"/>
              </a:rPr>
              <a:t>calcolo del </a:t>
            </a:r>
            <a:r>
              <a:rPr sz="1200" dirty="0">
                <a:latin typeface="Times New Roman"/>
                <a:cs typeface="Times New Roman"/>
              </a:rPr>
              <a:t>tempo. </a:t>
            </a:r>
            <a:r>
              <a:rPr sz="1200" spc="-5" dirty="0">
                <a:latin typeface="Times New Roman"/>
                <a:cs typeface="Times New Roman"/>
              </a:rPr>
              <a:t>Per  quanto 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ribelli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capitale del sistema, gli </a:t>
            </a:r>
            <a:r>
              <a:rPr sz="1200" dirty="0">
                <a:latin typeface="Times New Roman"/>
                <a:cs typeface="Times New Roman"/>
              </a:rPr>
              <a:t>Antichi dei Giorni </a:t>
            </a:r>
            <a:r>
              <a:rPr sz="1200" spc="-5" dirty="0">
                <a:latin typeface="Times New Roman"/>
                <a:cs typeface="Times New Roman"/>
              </a:rPr>
              <a:t>accolsero </a:t>
            </a:r>
            <a:r>
              <a:rPr sz="1200" dirty="0">
                <a:latin typeface="Times New Roman"/>
                <a:cs typeface="Times New Roman"/>
              </a:rPr>
              <a:t>la richiesta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con un’unica  </a:t>
            </a:r>
            <a:r>
              <a:rPr sz="1200" spc="-5" dirty="0">
                <a:latin typeface="Times New Roman"/>
                <a:cs typeface="Times New Roman"/>
              </a:rPr>
              <a:t>eccezione: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Satana </a:t>
            </a:r>
            <a:r>
              <a:rPr sz="1200" dirty="0">
                <a:latin typeface="Times New Roman"/>
                <a:cs typeface="Times New Roman"/>
              </a:rPr>
              <a:t>era consentito </a:t>
            </a:r>
            <a:r>
              <a:rPr sz="1200" spc="-5" dirty="0">
                <a:latin typeface="Times New Roman"/>
                <a:cs typeface="Times New Roman"/>
              </a:rPr>
              <a:t>visitare periodicamente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</a:t>
            </a:r>
            <a:r>
              <a:rPr sz="1200" dirty="0">
                <a:latin typeface="Times New Roman"/>
                <a:cs typeface="Times New Roman"/>
              </a:rPr>
              <a:t>apostati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decaduti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accettato </a:t>
            </a:r>
            <a:r>
              <a:rPr sz="1200" dirty="0">
                <a:latin typeface="Times New Roman"/>
                <a:cs typeface="Times New Roman"/>
              </a:rPr>
              <a:t>da questi mondi </a:t>
            </a:r>
            <a:r>
              <a:rPr sz="1200" spc="-5" dirty="0">
                <a:latin typeface="Times New Roman"/>
                <a:cs typeface="Times New Roman"/>
              </a:rPr>
              <a:t>apostati </a:t>
            </a:r>
            <a:r>
              <a:rPr sz="1200" dirty="0">
                <a:latin typeface="Times New Roman"/>
                <a:cs typeface="Times New Roman"/>
              </a:rPr>
              <a:t>o 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in cui 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avessero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causa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i="1" spc="-5" dirty="0">
                <a:latin typeface="Times New Roman"/>
                <a:cs typeface="Times New Roman"/>
              </a:rPr>
              <a:t>contro</a:t>
            </a:r>
            <a:r>
              <a:rPr sz="1200" i="1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Lucifero.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1659" cy="3721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(611.3) 53:9.4 </a:t>
            </a:r>
            <a:r>
              <a:rPr sz="1200" spc="-5" dirty="0">
                <a:latin typeface="Times New Roman"/>
                <a:cs typeface="Times New Roman"/>
              </a:rPr>
              <a:t>Satana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venire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voi non </a:t>
            </a:r>
            <a:r>
              <a:rPr sz="1200" spc="-5" dirty="0">
                <a:latin typeface="Times New Roman"/>
                <a:cs typeface="Times New Roman"/>
              </a:rPr>
              <a:t>avevate alcun Figlio con </a:t>
            </a:r>
            <a:r>
              <a:rPr sz="1200" dirty="0">
                <a:latin typeface="Times New Roman"/>
                <a:cs typeface="Times New Roman"/>
              </a:rPr>
              <a:t>residenza stabile — né </a:t>
            </a:r>
            <a:r>
              <a:rPr sz="1200" spc="-5" dirty="0">
                <a:latin typeface="Times New Roman"/>
                <a:cs typeface="Times New Roman"/>
              </a:rPr>
              <a:t>Principe Planetario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né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Figlio Materiale. Dopo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allora Machiventa Melchizedek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stato proclamato Principe Planetario vicegerente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e l’apertura  </a:t>
            </a:r>
            <a:r>
              <a:rPr sz="1200" spc="-5" dirty="0">
                <a:latin typeface="Times New Roman"/>
                <a:cs typeface="Times New Roman"/>
              </a:rPr>
              <a:t>della causa di </a:t>
            </a:r>
            <a:r>
              <a:rPr sz="1200" dirty="0">
                <a:latin typeface="Times New Roman"/>
                <a:cs typeface="Times New Roman"/>
              </a:rPr>
              <a:t>Gabriele </a:t>
            </a:r>
            <a:r>
              <a:rPr sz="1200" i="1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ha segnato </a:t>
            </a:r>
            <a:r>
              <a:rPr sz="1200" spc="-5" dirty="0">
                <a:latin typeface="Times New Roman"/>
                <a:cs typeface="Times New Roman"/>
              </a:rPr>
              <a:t>l’inaugurazione dei </a:t>
            </a:r>
            <a:r>
              <a:rPr sz="1200" dirty="0">
                <a:latin typeface="Times New Roman"/>
                <a:cs typeface="Times New Roman"/>
              </a:rPr>
              <a:t>regimi </a:t>
            </a:r>
            <a:r>
              <a:rPr sz="1200" spc="-5" dirty="0">
                <a:latin typeface="Times New Roman"/>
                <a:cs typeface="Times New Roman"/>
              </a:rPr>
              <a:t>planetari temporanei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mondi isolati.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 che Satana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periodicamente visita a Caligastia e </a:t>
            </a:r>
            <a:r>
              <a:rPr sz="1200" spc="-5" dirty="0">
                <a:latin typeface="Times New Roman"/>
                <a:cs typeface="Times New Roman"/>
              </a:rPr>
              <a:t>ad altri principi </a:t>
            </a:r>
            <a:r>
              <a:rPr sz="1200" dirty="0">
                <a:latin typeface="Times New Roman"/>
                <a:cs typeface="Times New Roman"/>
              </a:rPr>
              <a:t>decaduti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 tempo </a:t>
            </a:r>
            <a:r>
              <a:rPr sz="1200" spc="-5" dirty="0">
                <a:latin typeface="Times New Roman"/>
                <a:cs typeface="Times New Roman"/>
              </a:rPr>
              <a:t>della presentazione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rivelazioni, quando </a:t>
            </a:r>
            <a:r>
              <a:rPr sz="1200" dirty="0">
                <a:latin typeface="Times New Roman"/>
                <a:cs typeface="Times New Roman"/>
              </a:rPr>
              <a:t>vi fu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udienza dell’istanza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l’annientamento degli </a:t>
            </a:r>
            <a:r>
              <a:rPr sz="1200" dirty="0">
                <a:latin typeface="Times New Roman"/>
                <a:cs typeface="Times New Roman"/>
              </a:rPr>
              <a:t>arciribelli. </a:t>
            </a:r>
            <a:r>
              <a:rPr sz="1200" spc="-5" dirty="0">
                <a:latin typeface="Times New Roman"/>
                <a:cs typeface="Times New Roman"/>
              </a:rPr>
              <a:t>Satana </a:t>
            </a:r>
            <a:r>
              <a:rPr sz="1200" dirty="0">
                <a:latin typeface="Times New Roman"/>
                <a:cs typeface="Times New Roman"/>
              </a:rPr>
              <a:t>è ora detenuto  incondizionatamente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prigione </a:t>
            </a:r>
            <a:r>
              <a:rPr sz="1200" dirty="0">
                <a:latin typeface="Times New Roman"/>
                <a:cs typeface="Times New Roman"/>
              </a:rPr>
              <a:t>di Jerusem.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3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(611.4) 53:9.5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conferimento finale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nessuno in tutto Satania ha </a:t>
            </a:r>
            <a:r>
              <a:rPr sz="1200" spc="-5" dirty="0">
                <a:latin typeface="Times New Roman"/>
                <a:cs typeface="Times New Roman"/>
              </a:rPr>
              <a:t>desiderato </a:t>
            </a:r>
            <a:r>
              <a:rPr sz="1200" dirty="0">
                <a:latin typeface="Times New Roman"/>
                <a:cs typeface="Times New Roman"/>
              </a:rPr>
              <a:t>recarsi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prigione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assistere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ribelli internati. </a:t>
            </a:r>
            <a:r>
              <a:rPr sz="1200" dirty="0">
                <a:latin typeface="Times New Roman"/>
                <a:cs typeface="Times New Roman"/>
              </a:rPr>
              <a:t>E non vi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stati esseri </a:t>
            </a:r>
            <a:r>
              <a:rPr sz="1200" dirty="0">
                <a:latin typeface="Times New Roman"/>
                <a:cs typeface="Times New Roman"/>
              </a:rPr>
              <a:t>che siano </a:t>
            </a:r>
            <a:r>
              <a:rPr sz="1200" spc="-5" dirty="0">
                <a:latin typeface="Times New Roman"/>
                <a:cs typeface="Times New Roman"/>
              </a:rPr>
              <a:t>stati convinti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causa dell’ingannatore. Da millenovecento </a:t>
            </a:r>
            <a:r>
              <a:rPr sz="1200" spc="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 dei ribelli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rimasto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immutato.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98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(611.5) 53:9.6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aspettiamo che </a:t>
            </a:r>
            <a:r>
              <a:rPr sz="1200" dirty="0">
                <a:latin typeface="Times New Roman"/>
                <a:cs typeface="Times New Roman"/>
              </a:rPr>
              <a:t>siano rimosse le </a:t>
            </a:r>
            <a:r>
              <a:rPr sz="1200" spc="-5" dirty="0">
                <a:latin typeface="Times New Roman"/>
                <a:cs typeface="Times New Roman"/>
              </a:rPr>
              <a:t>attuali restrizioni </a:t>
            </a:r>
            <a:r>
              <a:rPr sz="1200" dirty="0">
                <a:latin typeface="Times New Roman"/>
                <a:cs typeface="Times New Roman"/>
              </a:rPr>
              <a:t>di Satania prima </a:t>
            </a:r>
            <a:r>
              <a:rPr sz="1200" spc="-5" dirty="0">
                <a:latin typeface="Times New Roman"/>
                <a:cs typeface="Times New Roman"/>
              </a:rPr>
              <a:t>che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abbiano preso  delle decisioni definitive sugli arciribelli.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del sistema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ristabiliti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Lucifero vivrà. Nel </a:t>
            </a:r>
            <a:r>
              <a:rPr sz="1200" dirty="0">
                <a:latin typeface="Times New Roman"/>
                <a:cs typeface="Times New Roman"/>
              </a:rPr>
              <a:t>frattempo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completamente inattivo.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31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(611.6) 53:9.7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finita. Essa termina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decaduti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appena arrivano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divini. </a:t>
            </a:r>
            <a:r>
              <a:rPr sz="1200" spc="-5" dirty="0">
                <a:latin typeface="Times New Roman"/>
                <a:cs typeface="Times New Roman"/>
              </a:rPr>
              <a:t>Noi crediamo </a:t>
            </a:r>
            <a:r>
              <a:rPr sz="1200" dirty="0">
                <a:latin typeface="Times New Roman"/>
                <a:cs typeface="Times New Roman"/>
              </a:rPr>
              <a:t>che  tutti i </a:t>
            </a:r>
            <a:r>
              <a:rPr sz="1200" spc="-5" dirty="0">
                <a:latin typeface="Times New Roman"/>
                <a:cs typeface="Times New Roman"/>
              </a:rPr>
              <a:t>ribelli intenzionati ad accettare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misericordia l’abbiano già fatto. Aspettiamo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trasmissione del </a:t>
            </a:r>
            <a:r>
              <a:rPr sz="1200" dirty="0">
                <a:latin typeface="Times New Roman"/>
                <a:cs typeface="Times New Roman"/>
              </a:rPr>
              <a:t>messaggio-lampo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31940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priverà questi traditori dell’esistenza della personalità. Noi prevediamo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verdetto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sarà </a:t>
            </a:r>
            <a:r>
              <a:rPr sz="1200" spc="-5" dirty="0">
                <a:latin typeface="Times New Roman"/>
                <a:cs typeface="Times New Roman"/>
              </a:rPr>
              <a:t>annunciato con </a:t>
            </a:r>
            <a:r>
              <a:rPr sz="1200" dirty="0">
                <a:latin typeface="Times New Roman"/>
                <a:cs typeface="Times New Roman"/>
              </a:rPr>
              <a:t>l’ordine di  </a:t>
            </a:r>
            <a:r>
              <a:rPr sz="1200" spc="-5" dirty="0">
                <a:latin typeface="Times New Roman"/>
                <a:cs typeface="Times New Roman"/>
              </a:rPr>
              <a:t>esecuzione trasmesso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determinerà l’annientamento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ribelli internati. Allora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cercherete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posti, ma non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</a:t>
            </a:r>
            <a:endParaRPr sz="1200">
              <a:latin typeface="Times New Roman"/>
              <a:cs typeface="Times New Roman"/>
            </a:endParaRPr>
          </a:p>
          <a:p>
            <a:pPr marL="76200" marR="217804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troverete. “E quelli </a:t>
            </a:r>
            <a:r>
              <a:rPr sz="1200" dirty="0">
                <a:latin typeface="Times New Roman"/>
                <a:cs typeface="Times New Roman"/>
              </a:rPr>
              <a:t>che ti </a:t>
            </a:r>
            <a:r>
              <a:rPr sz="1200" spc="-5" dirty="0">
                <a:latin typeface="Times New Roman"/>
                <a:cs typeface="Times New Roman"/>
              </a:rPr>
              <a:t>conoscono nei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saranno stupiti </a:t>
            </a:r>
            <a:r>
              <a:rPr sz="1200" dirty="0">
                <a:latin typeface="Times New Roman"/>
                <a:cs typeface="Times New Roman"/>
              </a:rPr>
              <a:t>di te; </a:t>
            </a:r>
            <a:r>
              <a:rPr sz="1200" spc="-5" dirty="0">
                <a:latin typeface="Times New Roman"/>
                <a:cs typeface="Times New Roman"/>
              </a:rPr>
              <a:t>sei stato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terrore,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sarai </a:t>
            </a:r>
            <a:r>
              <a:rPr sz="1200" dirty="0">
                <a:latin typeface="Times New Roman"/>
                <a:cs typeface="Times New Roman"/>
              </a:rPr>
              <a:t>più.” Ed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tutti  </a:t>
            </a:r>
            <a:r>
              <a:rPr sz="1200" spc="-5" dirty="0">
                <a:latin typeface="Times New Roman"/>
                <a:cs typeface="Times New Roman"/>
              </a:rPr>
              <a:t>questi traditori indegni “diverranno come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fossero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stati”. </a:t>
            </a:r>
            <a:r>
              <a:rPr sz="1200" dirty="0">
                <a:latin typeface="Times New Roman"/>
                <a:cs typeface="Times New Roman"/>
              </a:rPr>
              <a:t>Tutti attendono la </a:t>
            </a:r>
            <a:r>
              <a:rPr sz="1200" spc="-5" dirty="0">
                <a:latin typeface="Times New Roman"/>
                <a:cs typeface="Times New Roman"/>
              </a:rPr>
              <a:t>sentenza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Uversa.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41640" cy="91122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(611.7) 53:9.8 </a:t>
            </a:r>
            <a:r>
              <a:rPr sz="1200" spc="-5" dirty="0">
                <a:latin typeface="Times New Roman"/>
                <a:cs typeface="Times New Roman"/>
              </a:rPr>
              <a:t>Ma per intere </a:t>
            </a:r>
            <a:r>
              <a:rPr sz="1200" dirty="0">
                <a:latin typeface="Times New Roman"/>
                <a:cs typeface="Times New Roman"/>
              </a:rPr>
              <a:t>epoche i sette mondi </a:t>
            </a:r>
            <a:r>
              <a:rPr sz="1200" spc="-5" dirty="0">
                <a:latin typeface="Times New Roman"/>
                <a:cs typeface="Times New Roman"/>
              </a:rPr>
              <a:t>prigione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tenebre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Satania hanno costituito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avvertimento </a:t>
            </a:r>
            <a:r>
              <a:rPr sz="1200" dirty="0">
                <a:latin typeface="Times New Roman"/>
                <a:cs typeface="Times New Roman"/>
              </a:rPr>
              <a:t>solenne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Nebadon, proclamando eloquentemente ed efficacemente </a:t>
            </a:r>
            <a:r>
              <a:rPr sz="1200" dirty="0">
                <a:latin typeface="Times New Roman"/>
                <a:cs typeface="Times New Roman"/>
              </a:rPr>
              <a:t>la grande verità </a:t>
            </a:r>
            <a:r>
              <a:rPr sz="1200" spc="-5" dirty="0">
                <a:latin typeface="Times New Roman"/>
                <a:cs typeface="Times New Roman"/>
              </a:rPr>
              <a:t>“che </a:t>
            </a:r>
            <a:r>
              <a:rPr sz="1200" dirty="0">
                <a:latin typeface="Times New Roman"/>
                <a:cs typeface="Times New Roman"/>
              </a:rPr>
              <a:t>la via del </a:t>
            </a:r>
            <a:r>
              <a:rPr sz="1200" spc="-5" dirty="0">
                <a:latin typeface="Times New Roman"/>
                <a:cs typeface="Times New Roman"/>
              </a:rPr>
              <a:t>trasgressore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ardua”; </a:t>
            </a:r>
            <a:r>
              <a:rPr sz="1200" dirty="0">
                <a:latin typeface="Times New Roman"/>
                <a:cs typeface="Times New Roman"/>
              </a:rPr>
              <a:t>“che in </a:t>
            </a:r>
            <a:r>
              <a:rPr sz="1200" spc="-5" dirty="0">
                <a:latin typeface="Times New Roman"/>
                <a:cs typeface="Times New Roman"/>
              </a:rPr>
              <a:t>ogni  peccato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contenuto </a:t>
            </a:r>
            <a:r>
              <a:rPr sz="1200" dirty="0">
                <a:latin typeface="Times New Roman"/>
                <a:cs typeface="Times New Roman"/>
              </a:rPr>
              <a:t>il seme </a:t>
            </a:r>
            <a:r>
              <a:rPr sz="1200" spc="-5" dirty="0">
                <a:latin typeface="Times New Roman"/>
                <a:cs typeface="Times New Roman"/>
              </a:rPr>
              <a:t>della sua </a:t>
            </a:r>
            <a:r>
              <a:rPr sz="1200" dirty="0">
                <a:latin typeface="Times New Roman"/>
                <a:cs typeface="Times New Roman"/>
              </a:rPr>
              <a:t>distruzione”; che </a:t>
            </a:r>
            <a:r>
              <a:rPr sz="1200" spc="-5" dirty="0">
                <a:latin typeface="Times New Roman"/>
                <a:cs typeface="Times New Roman"/>
              </a:rPr>
              <a:t>“il salario del </a:t>
            </a:r>
            <a:r>
              <a:rPr sz="1200" dirty="0">
                <a:latin typeface="Times New Roman"/>
                <a:cs typeface="Times New Roman"/>
              </a:rPr>
              <a:t>peccato è la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morte”.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(612.1) 53:9.9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Manovandet Melchizedek, </a:t>
            </a:r>
            <a:r>
              <a:rPr sz="1200" dirty="0">
                <a:latin typeface="Times New Roman"/>
                <a:cs typeface="Times New Roman"/>
              </a:rPr>
              <a:t>un tempo </a:t>
            </a:r>
            <a:r>
              <a:rPr sz="1200" spc="-5" dirty="0">
                <a:latin typeface="Times New Roman"/>
                <a:cs typeface="Times New Roman"/>
              </a:rPr>
              <a:t>assegnato all’amministrazione fiduciaria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613600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54: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problemi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della ribellione di</a:t>
            </a:r>
            <a:r>
              <a:rPr sz="2200" b="1" spc="4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Lucifero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22284" cy="360807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8605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(613.1) 54:0.1 </a:t>
            </a:r>
            <a:r>
              <a:rPr sz="1200" spc="-5" dirty="0">
                <a:latin typeface="Times New Roman"/>
                <a:cs typeface="Times New Roman"/>
              </a:rPr>
              <a:t>L'UOMO </a:t>
            </a:r>
            <a:r>
              <a:rPr sz="1200" dirty="0">
                <a:latin typeface="Times New Roman"/>
                <a:cs typeface="Times New Roman"/>
              </a:rPr>
              <a:t>evoluzionario ha </a:t>
            </a:r>
            <a:r>
              <a:rPr sz="1200" spc="-5" dirty="0">
                <a:latin typeface="Times New Roman"/>
                <a:cs typeface="Times New Roman"/>
              </a:rPr>
              <a:t>difficoltà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pienamente il </a:t>
            </a:r>
            <a:r>
              <a:rPr sz="1200" spc="-5" dirty="0">
                <a:latin typeface="Times New Roman"/>
                <a:cs typeface="Times New Roman"/>
              </a:rPr>
              <a:t>significato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male, errore, peccato </a:t>
            </a:r>
            <a:r>
              <a:rPr sz="1200" dirty="0">
                <a:latin typeface="Times New Roman"/>
                <a:cs typeface="Times New Roman"/>
              </a:rPr>
              <a:t>ed iniquità ed a  </a:t>
            </a:r>
            <a:r>
              <a:rPr sz="1200" spc="-5" dirty="0">
                <a:latin typeface="Times New Roman"/>
                <a:cs typeface="Times New Roman"/>
              </a:rPr>
              <a:t>coglierne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senso. L’uomo </a:t>
            </a:r>
            <a:r>
              <a:rPr sz="1200" dirty="0">
                <a:latin typeface="Times New Roman"/>
                <a:cs typeface="Times New Roman"/>
              </a:rPr>
              <a:t>è lento </a:t>
            </a:r>
            <a:r>
              <a:rPr sz="1200" spc="-5" dirty="0">
                <a:latin typeface="Times New Roman"/>
                <a:cs typeface="Times New Roman"/>
              </a:rPr>
              <a:t>nel percepire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contrasto </a:t>
            </a:r>
            <a:r>
              <a:rPr sz="1200" dirty="0">
                <a:latin typeface="Times New Roman"/>
                <a:cs typeface="Times New Roman"/>
              </a:rPr>
              <a:t>tra perfezione </a:t>
            </a:r>
            <a:r>
              <a:rPr sz="1200" spc="-5" dirty="0">
                <a:latin typeface="Times New Roman"/>
                <a:cs typeface="Times New Roman"/>
              </a:rPr>
              <a:t>ed imperfezione produce </a:t>
            </a:r>
            <a:r>
              <a:rPr sz="1200" spc="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 potenziale; </a:t>
            </a:r>
            <a:r>
              <a:rPr sz="1200" dirty="0">
                <a:latin typeface="Times New Roman"/>
                <a:cs typeface="Times New Roman"/>
              </a:rPr>
              <a:t>che il 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falsità crea </a:t>
            </a:r>
            <a:r>
              <a:rPr sz="1200" dirty="0">
                <a:latin typeface="Times New Roman"/>
                <a:cs typeface="Times New Roman"/>
              </a:rPr>
              <a:t>l’errore </a:t>
            </a:r>
            <a:r>
              <a:rPr sz="1200" spc="-5" dirty="0">
                <a:latin typeface="Times New Roman"/>
                <a:cs typeface="Times New Roman"/>
              </a:rPr>
              <a:t>fuorviante, che </a:t>
            </a:r>
            <a:r>
              <a:rPr sz="1200" dirty="0">
                <a:latin typeface="Times New Roman"/>
                <a:cs typeface="Times New Roman"/>
              </a:rPr>
              <a:t>il dono divino </a:t>
            </a:r>
            <a:r>
              <a:rPr sz="1200" spc="-5" dirty="0">
                <a:latin typeface="Times New Roman"/>
                <a:cs typeface="Times New Roman"/>
              </a:rPr>
              <a:t>della scelta per </a:t>
            </a:r>
            <a:r>
              <a:rPr sz="1200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arbitrio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ai regni </a:t>
            </a:r>
            <a:r>
              <a:rPr sz="1200" dirty="0">
                <a:latin typeface="Times New Roman"/>
                <a:cs typeface="Times New Roman"/>
              </a:rPr>
              <a:t>divergenti </a:t>
            </a:r>
            <a:r>
              <a:rPr sz="1200" spc="-5" dirty="0">
                <a:latin typeface="Times New Roman"/>
                <a:cs typeface="Times New Roman"/>
              </a:rPr>
              <a:t>del  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rettitudine;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persistente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conduce al regno </a:t>
            </a:r>
            <a:r>
              <a:rPr sz="1200" dirty="0">
                <a:latin typeface="Times New Roman"/>
                <a:cs typeface="Times New Roman"/>
              </a:rPr>
              <a:t>di Dio, in contrapposizione </a:t>
            </a:r>
            <a:r>
              <a:rPr sz="1200" spc="-5" dirty="0">
                <a:latin typeface="Times New Roman"/>
                <a:cs typeface="Times New Roman"/>
              </a:rPr>
              <a:t>al suo rifiuto  persistente 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dell’iniquità.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(613.2) 54:0.2 </a:t>
            </a:r>
            <a:r>
              <a:rPr sz="1200" spc="-5" dirty="0">
                <a:latin typeface="Times New Roman"/>
                <a:cs typeface="Times New Roman"/>
              </a:rPr>
              <a:t>Gli Dei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creano </a:t>
            </a:r>
            <a:r>
              <a:rPr sz="1200" dirty="0">
                <a:latin typeface="Times New Roman"/>
                <a:cs typeface="Times New Roman"/>
              </a:rPr>
              <a:t>il male né permettono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ribellione.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male potenziale è </a:t>
            </a:r>
            <a:r>
              <a:rPr sz="1200" spc="-5" dirty="0">
                <a:latin typeface="Times New Roman"/>
                <a:cs typeface="Times New Roman"/>
              </a:rPr>
              <a:t>temporaneamente </a:t>
            </a:r>
            <a:r>
              <a:rPr sz="1200" dirty="0">
                <a:latin typeface="Times New Roman"/>
                <a:cs typeface="Times New Roman"/>
              </a:rPr>
              <a:t>esistente in un  </a:t>
            </a:r>
            <a:r>
              <a:rPr sz="1200" spc="-5" dirty="0">
                <a:latin typeface="Times New Roman"/>
                <a:cs typeface="Times New Roman"/>
              </a:rPr>
              <a:t>Universo che abbraccia differenti </a:t>
            </a:r>
            <a:r>
              <a:rPr sz="1200" dirty="0">
                <a:latin typeface="Times New Roman"/>
                <a:cs typeface="Times New Roman"/>
              </a:rPr>
              <a:t>livelli di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peccato è potenziale in tutti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degli  esseri imperfetti </a:t>
            </a:r>
            <a:r>
              <a:rPr sz="1200" dirty="0">
                <a:latin typeface="Times New Roman"/>
                <a:cs typeface="Times New Roman"/>
              </a:rPr>
              <a:t>sono dotati della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scegliere tra il bene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contrastante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 e della non  </a:t>
            </a:r>
            <a:r>
              <a:rPr sz="1200" spc="-5" dirty="0">
                <a:latin typeface="Times New Roman"/>
                <a:cs typeface="Times New Roman"/>
              </a:rPr>
              <a:t>verità, del </a:t>
            </a:r>
            <a:r>
              <a:rPr sz="1200" dirty="0">
                <a:latin typeface="Times New Roman"/>
                <a:cs typeface="Times New Roman"/>
              </a:rPr>
              <a:t>fatto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falsità,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la potenzialità </a:t>
            </a:r>
            <a:r>
              <a:rPr sz="1200" spc="-5" dirty="0">
                <a:latin typeface="Times New Roman"/>
                <a:cs typeface="Times New Roman"/>
              </a:rPr>
              <a:t>dell’errore.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scelta deliberata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male 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peccato;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rifiuto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intenzionale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l’errore;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persistente </a:t>
            </a:r>
            <a:r>
              <a:rPr sz="1200" spc="-5" dirty="0">
                <a:latin typeface="Times New Roman"/>
                <a:cs typeface="Times New Roman"/>
              </a:rPr>
              <a:t>del 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dell’errore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l’iniquità.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Vera e falsa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libertà</a:t>
            </a:r>
            <a:endParaRPr sz="1600">
              <a:latin typeface="Times New Roman"/>
              <a:cs typeface="Times New Roman"/>
            </a:endParaRPr>
          </a:p>
          <a:p>
            <a:pPr marL="76200" marR="165100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(613.3) 54:1.1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sconcertanti problemi derivati dalla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nessuno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causato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difficoltà dell’incapacità  dei mortali evoluzionari immaturi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distinguere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vera </a:t>
            </a:r>
            <a:r>
              <a:rPr sz="1200" dirty="0">
                <a:latin typeface="Times New Roman"/>
                <a:cs typeface="Times New Roman"/>
              </a:rPr>
              <a:t>e falsa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libertà.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179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(613.4) 54:1.2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ricerca delle </a:t>
            </a:r>
            <a:r>
              <a:rPr sz="1200" dirty="0">
                <a:latin typeface="Times New Roman"/>
                <a:cs typeface="Times New Roman"/>
              </a:rPr>
              <a:t>ere 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ricompensa del progresso evoluzionario.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falsa </a:t>
            </a:r>
            <a:r>
              <a:rPr sz="1200" dirty="0">
                <a:latin typeface="Times New Roman"/>
                <a:cs typeface="Times New Roman"/>
              </a:rPr>
              <a:t>libertà è il sottile </a:t>
            </a:r>
            <a:r>
              <a:rPr sz="1200" spc="-5" dirty="0">
                <a:latin typeface="Times New Roman"/>
                <a:cs typeface="Times New Roman"/>
              </a:rPr>
              <a:t>inganno  dell’errore del tempo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male dello spazio.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duratura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fondata sulla realtà della giustizia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intelligenza, </a:t>
            </a:r>
            <a:r>
              <a:rPr sz="1200" dirty="0">
                <a:latin typeface="Times New Roman"/>
                <a:cs typeface="Times New Roman"/>
              </a:rPr>
              <a:t>maturità,  </a:t>
            </a:r>
            <a:r>
              <a:rPr sz="1200" spc="-5" dirty="0">
                <a:latin typeface="Times New Roman"/>
                <a:cs typeface="Times New Roman"/>
              </a:rPr>
              <a:t>fraternità ed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equità.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4830" cy="39020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(613.5) 54:1.3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libertà è una </a:t>
            </a:r>
            <a:r>
              <a:rPr sz="1200" spc="-5" dirty="0">
                <a:latin typeface="Times New Roman"/>
                <a:cs typeface="Times New Roman"/>
              </a:rPr>
              <a:t>tecnica autodistruttrice dell’esistenza cosmica </a:t>
            </a:r>
            <a:r>
              <a:rPr sz="1200" dirty="0">
                <a:latin typeface="Times New Roman"/>
                <a:cs typeface="Times New Roman"/>
              </a:rPr>
              <a:t>quando 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motivazione è priva</a:t>
            </a:r>
            <a:r>
              <a:rPr sz="1200" spc="-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d’intelligenza,</a:t>
            </a:r>
            <a:endParaRPr sz="1200">
              <a:latin typeface="Times New Roman"/>
              <a:cs typeface="Times New Roman"/>
            </a:endParaRPr>
          </a:p>
          <a:p>
            <a:pPr marL="88900" marR="19494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incondizionata </a:t>
            </a:r>
            <a:r>
              <a:rPr sz="1200" spc="-5" dirty="0">
                <a:latin typeface="Times New Roman"/>
                <a:cs typeface="Times New Roman"/>
              </a:rPr>
              <a:t>ed incontrollata.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progressivamente collegata alla realtà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rispettosa </a:t>
            </a:r>
            <a:r>
              <a:rPr sz="1200" spc="-5" dirty="0">
                <a:latin typeface="Times New Roman"/>
                <a:cs typeface="Times New Roman"/>
              </a:rPr>
              <a:t>dell’equità </a:t>
            </a:r>
            <a:r>
              <a:rPr sz="1200" dirty="0">
                <a:latin typeface="Times New Roman"/>
                <a:cs typeface="Times New Roman"/>
              </a:rPr>
              <a:t>sociale,  </a:t>
            </a:r>
            <a:r>
              <a:rPr sz="1200" spc="-5" dirty="0">
                <a:latin typeface="Times New Roman"/>
                <a:cs typeface="Times New Roman"/>
              </a:rPr>
              <a:t>della giustizia cosmica,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fraternità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obblighi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11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(613.6) 54:1.4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libertà è un </a:t>
            </a:r>
            <a:r>
              <a:rPr sz="1200" spc="-5" dirty="0">
                <a:latin typeface="Times New Roman"/>
                <a:cs typeface="Times New Roman"/>
              </a:rPr>
              <a:t>suicidio quando </a:t>
            </a:r>
            <a:r>
              <a:rPr sz="1200" dirty="0">
                <a:latin typeface="Times New Roman"/>
                <a:cs typeface="Times New Roman"/>
              </a:rPr>
              <a:t>è disgiunta </a:t>
            </a:r>
            <a:r>
              <a:rPr sz="1200" spc="-5" dirty="0">
                <a:latin typeface="Times New Roman"/>
                <a:cs typeface="Times New Roman"/>
              </a:rPr>
              <a:t>dalla giustizia materiale, dall’onestà intellettuale, dalla tolleranza sociale, </a:t>
            </a:r>
            <a:r>
              <a:rPr sz="1200" spc="5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dovere </a:t>
            </a:r>
            <a:r>
              <a:rPr sz="1200" dirty="0">
                <a:latin typeface="Times New Roman"/>
                <a:cs typeface="Times New Roman"/>
              </a:rPr>
              <a:t>morale e dai valori spirituali.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inesistente 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fuori della realtà </a:t>
            </a:r>
            <a:r>
              <a:rPr sz="1200" dirty="0">
                <a:latin typeface="Times New Roman"/>
                <a:cs typeface="Times New Roman"/>
              </a:rPr>
              <a:t>cosmica </a:t>
            </a:r>
            <a:r>
              <a:rPr sz="1200" spc="-5" dirty="0">
                <a:latin typeface="Times New Roman"/>
                <a:cs typeface="Times New Roman"/>
              </a:rPr>
              <a:t>ed ogni </a:t>
            </a:r>
            <a:r>
              <a:rPr sz="1200" dirty="0">
                <a:latin typeface="Times New Roman"/>
                <a:cs typeface="Times New Roman"/>
              </a:rPr>
              <a:t>realtà 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proporzionale alle sue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82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(613.7) 54:1.5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protervia sfrenata e </a:t>
            </a:r>
            <a:r>
              <a:rPr sz="1200" spc="-5" dirty="0">
                <a:latin typeface="Times New Roman"/>
                <a:cs typeface="Times New Roman"/>
              </a:rPr>
              <a:t>l’autoespressione </a:t>
            </a:r>
            <a:r>
              <a:rPr sz="1200" dirty="0">
                <a:latin typeface="Times New Roman"/>
                <a:cs typeface="Times New Roman"/>
              </a:rPr>
              <a:t>disordinata equivalgono </a:t>
            </a:r>
            <a:r>
              <a:rPr sz="1200" spc="-5" dirty="0">
                <a:latin typeface="Times New Roman"/>
                <a:cs typeface="Times New Roman"/>
              </a:rPr>
              <a:t>all’egoismo assoluto, </a:t>
            </a:r>
            <a:r>
              <a:rPr sz="1200" dirty="0">
                <a:latin typeface="Times New Roman"/>
                <a:cs typeface="Times New Roman"/>
              </a:rPr>
              <a:t>che è l’apice </a:t>
            </a:r>
            <a:r>
              <a:rPr sz="1200" spc="-5" dirty="0">
                <a:latin typeface="Times New Roman"/>
                <a:cs typeface="Times New Roman"/>
              </a:rPr>
              <a:t>dell’empietà.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libertà dissociata dalla </a:t>
            </a:r>
            <a:r>
              <a:rPr sz="1200" dirty="0">
                <a:latin typeface="Times New Roman"/>
                <a:cs typeface="Times New Roman"/>
              </a:rPr>
              <a:t>conquista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è una finzione </a:t>
            </a:r>
            <a:r>
              <a:rPr sz="1200" spc="-5" dirty="0">
                <a:latin typeface="Times New Roman"/>
                <a:cs typeface="Times New Roman"/>
              </a:rPr>
              <a:t>dell’immaginazione umana </a:t>
            </a:r>
            <a:r>
              <a:rPr sz="1200" dirty="0">
                <a:latin typeface="Times New Roman"/>
                <a:cs typeface="Times New Roman"/>
              </a:rPr>
              <a:t>egoista.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libertà motivata  </a:t>
            </a:r>
            <a:r>
              <a:rPr sz="1200" spc="-5" dirty="0">
                <a:latin typeface="Times New Roman"/>
                <a:cs typeface="Times New Roman"/>
              </a:rPr>
              <a:t>dall’ego </a:t>
            </a:r>
            <a:r>
              <a:rPr sz="1200" dirty="0">
                <a:latin typeface="Times New Roman"/>
                <a:cs typeface="Times New Roman"/>
              </a:rPr>
              <a:t>è un’illusione </a:t>
            </a:r>
            <a:r>
              <a:rPr sz="1200" spc="-5" dirty="0">
                <a:latin typeface="Times New Roman"/>
                <a:cs typeface="Times New Roman"/>
              </a:rPr>
              <a:t>concettuale,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inganno crudele.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licenza celata </a:t>
            </a:r>
            <a:r>
              <a:rPr sz="1200" dirty="0">
                <a:latin typeface="Times New Roman"/>
                <a:cs typeface="Times New Roman"/>
              </a:rPr>
              <a:t>sotto le </a:t>
            </a:r>
            <a:r>
              <a:rPr sz="1200" spc="-5" dirty="0">
                <a:latin typeface="Times New Roman"/>
                <a:cs typeface="Times New Roman"/>
              </a:rPr>
              <a:t>vesti della libertà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precorritrice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schiavitù abbietta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(614.1) 54:1.6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associata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sincero rispetto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falsa libertà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compagna </a:t>
            </a:r>
            <a:r>
              <a:rPr sz="1200" dirty="0">
                <a:latin typeface="Times New Roman"/>
                <a:cs typeface="Times New Roman"/>
              </a:rPr>
              <a:t>dell’ammirazione di </a:t>
            </a:r>
            <a:r>
              <a:rPr sz="1200" spc="-5" dirty="0">
                <a:latin typeface="Times New Roman"/>
                <a:cs typeface="Times New Roman"/>
              </a:rPr>
              <a:t>sé. </a:t>
            </a:r>
            <a:r>
              <a:rPr sz="1200" spc="-15" dirty="0">
                <a:latin typeface="Times New Roman"/>
                <a:cs typeface="Times New Roman"/>
              </a:rPr>
              <a:t>La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frutto dell’autocontrollo;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falsa </a:t>
            </a:r>
            <a:r>
              <a:rPr sz="1200" dirty="0">
                <a:latin typeface="Times New Roman"/>
                <a:cs typeface="Times New Roman"/>
              </a:rPr>
              <a:t>libertà è la </a:t>
            </a:r>
            <a:r>
              <a:rPr sz="1200" spc="-5" dirty="0">
                <a:latin typeface="Times New Roman"/>
                <a:cs typeface="Times New Roman"/>
              </a:rPr>
              <a:t>pretesa </a:t>
            </a:r>
            <a:r>
              <a:rPr sz="1200" dirty="0">
                <a:latin typeface="Times New Roman"/>
                <a:cs typeface="Times New Roman"/>
              </a:rPr>
              <a:t>dell’autoaffermazione. </a:t>
            </a:r>
            <a:r>
              <a:rPr sz="1200" spc="-5" dirty="0">
                <a:latin typeface="Times New Roman"/>
                <a:cs typeface="Times New Roman"/>
              </a:rPr>
              <a:t>L’autocontrollo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al servizio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altruista;</a:t>
            </a:r>
            <a:endParaRPr sz="1200">
              <a:latin typeface="Times New Roman"/>
              <a:cs typeface="Times New Roman"/>
            </a:endParaRPr>
          </a:p>
          <a:p>
            <a:pPr marL="88900" marR="7556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l’autoammirazione tende allo sfruttamento degli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per l’esaltazione egoistica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individuo in </a:t>
            </a:r>
            <a:r>
              <a:rPr sz="1200" spc="-5" dirty="0">
                <a:latin typeface="Times New Roman"/>
                <a:cs typeface="Times New Roman"/>
              </a:rPr>
              <a:t>errore, </a:t>
            </a:r>
            <a:r>
              <a:rPr sz="1200" dirty="0">
                <a:latin typeface="Times New Roman"/>
                <a:cs typeface="Times New Roman"/>
              </a:rPr>
              <a:t>disposto a </a:t>
            </a:r>
            <a:r>
              <a:rPr sz="1200" spc="-5" dirty="0">
                <a:latin typeface="Times New Roman"/>
                <a:cs typeface="Times New Roman"/>
              </a:rPr>
              <a:t>sacrificare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compimento retto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ingiusto potere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(614.2) 54:1.7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è divina e </a:t>
            </a:r>
            <a:r>
              <a:rPr sz="1200" spc="-5" dirty="0">
                <a:latin typeface="Times New Roman"/>
                <a:cs typeface="Times New Roman"/>
              </a:rPr>
              <a:t>sicura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ha una portata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motivazioni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(614.3) 54:1.8 </a:t>
            </a:r>
            <a:r>
              <a:rPr sz="1200" spc="-5" dirty="0">
                <a:latin typeface="Times New Roman"/>
                <a:cs typeface="Times New Roman"/>
              </a:rPr>
              <a:t>Non c’è errore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 quella forma di autoinganno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degli esseri intelligenti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bramare </a:t>
            </a:r>
            <a:r>
              <a:rPr sz="1200" dirty="0">
                <a:latin typeface="Times New Roman"/>
                <a:cs typeface="Times New Roman"/>
              </a:rPr>
              <a:t>l’esercizio del  </a:t>
            </a:r>
            <a:r>
              <a:rPr sz="1200" spc="-5" dirty="0">
                <a:latin typeface="Times New Roman"/>
                <a:cs typeface="Times New Roman"/>
              </a:rPr>
              <a:t>potere su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esseri allo scopo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privare queste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libertà </a:t>
            </a:r>
            <a:r>
              <a:rPr sz="1200" spc="-5" dirty="0">
                <a:latin typeface="Times New Roman"/>
                <a:cs typeface="Times New Roman"/>
              </a:rPr>
              <a:t>naturali.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regola d’oro dell’equità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si erge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contro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52130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525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frodi, </a:t>
            </a:r>
            <a:r>
              <a:rPr sz="1200" dirty="0">
                <a:latin typeface="Times New Roman"/>
                <a:cs typeface="Times New Roman"/>
              </a:rPr>
              <a:t>ingiustizie, </a:t>
            </a:r>
            <a:r>
              <a:rPr sz="1200" spc="-5" dirty="0">
                <a:latin typeface="Times New Roman"/>
                <a:cs typeface="Times New Roman"/>
              </a:rPr>
              <a:t>egoismi </a:t>
            </a:r>
            <a:r>
              <a:rPr sz="1200" dirty="0">
                <a:latin typeface="Times New Roman"/>
                <a:cs typeface="Times New Roman"/>
              </a:rPr>
              <a:t>ed iniquità. Soltanto una </a:t>
            </a:r>
            <a:r>
              <a:rPr sz="1200" spc="-5" dirty="0">
                <a:latin typeface="Times New Roman"/>
                <a:cs typeface="Times New Roman"/>
              </a:rPr>
              <a:t>libertà vera ed autentica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compatibile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regno dell’amore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ministero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90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(614.4) 54:1.9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osa </a:t>
            </a:r>
            <a:r>
              <a:rPr sz="1200" spc="-5" dirty="0">
                <a:latin typeface="Times New Roman"/>
                <a:cs typeface="Times New Roman"/>
              </a:rPr>
              <a:t>l’ostinata creatura </a:t>
            </a:r>
            <a:r>
              <a:rPr sz="1200" dirty="0">
                <a:latin typeface="Times New Roman"/>
                <a:cs typeface="Times New Roman"/>
              </a:rPr>
              <a:t>usurpare i diritti </a:t>
            </a:r>
            <a:r>
              <a:rPr sz="1200" spc="-5" dirty="0">
                <a:latin typeface="Times New Roman"/>
                <a:cs typeface="Times New Roman"/>
              </a:rPr>
              <a:t>dei suoi simili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nome della libertà </a:t>
            </a:r>
            <a:r>
              <a:rPr sz="1200" dirty="0">
                <a:latin typeface="Times New Roman"/>
                <a:cs typeface="Times New Roman"/>
              </a:rPr>
              <a:t>personale,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Sovrani Supremi  dell’Universo si tengono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disparte con misericordioso </a:t>
            </a:r>
            <a:r>
              <a:rPr sz="1200" dirty="0">
                <a:latin typeface="Times New Roman"/>
                <a:cs typeface="Times New Roman"/>
              </a:rPr>
              <a:t>rispetto </a:t>
            </a:r>
            <a:r>
              <a:rPr sz="1200" spc="-5" dirty="0">
                <a:latin typeface="Times New Roman"/>
                <a:cs typeface="Times New Roman"/>
              </a:rPr>
              <a:t>per queste prerogative </a:t>
            </a:r>
            <a:r>
              <a:rPr sz="1200" dirty="0">
                <a:latin typeface="Times New Roman"/>
                <a:cs typeface="Times New Roman"/>
              </a:rPr>
              <a:t>della volontà 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potenziali della  </a:t>
            </a:r>
            <a:r>
              <a:rPr sz="1200" spc="-5" dirty="0">
                <a:latin typeface="Times New Roman"/>
                <a:cs typeface="Times New Roman"/>
              </a:rPr>
              <a:t>personalità! Nessun essere, nell’esercizio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supposta libertà personale, </a:t>
            </a:r>
            <a:r>
              <a:rPr sz="1200" dirty="0">
                <a:latin typeface="Times New Roman"/>
                <a:cs typeface="Times New Roman"/>
              </a:rPr>
              <a:t>ha il diritto di </a:t>
            </a:r>
            <a:r>
              <a:rPr sz="1200" spc="-5" dirty="0">
                <a:latin typeface="Times New Roman"/>
                <a:cs typeface="Times New Roman"/>
              </a:rPr>
              <a:t>privare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essere dei privilegi  dell’esistenza conferiti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Creatori </a:t>
            </a:r>
            <a:r>
              <a:rPr sz="1200" dirty="0">
                <a:latin typeface="Times New Roman"/>
                <a:cs typeface="Times New Roman"/>
              </a:rPr>
              <a:t>e debitamente </a:t>
            </a:r>
            <a:r>
              <a:rPr sz="1200" spc="-5" dirty="0">
                <a:latin typeface="Times New Roman"/>
                <a:cs typeface="Times New Roman"/>
              </a:rPr>
              <a:t>rispettati </a:t>
            </a:r>
            <a:r>
              <a:rPr sz="1200" dirty="0">
                <a:latin typeface="Times New Roman"/>
                <a:cs typeface="Times New Roman"/>
              </a:rPr>
              <a:t>da tutti i </a:t>
            </a:r>
            <a:r>
              <a:rPr sz="1200" spc="-5" dirty="0">
                <a:latin typeface="Times New Roman"/>
                <a:cs typeface="Times New Roman"/>
              </a:rPr>
              <a:t>loro associati, subordinati </a:t>
            </a:r>
            <a:r>
              <a:rPr sz="1200" dirty="0">
                <a:latin typeface="Times New Roman"/>
                <a:cs typeface="Times New Roman"/>
              </a:rPr>
              <a:t>e leali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sudditi.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(614.5) 54:1.10 </a:t>
            </a:r>
            <a:r>
              <a:rPr sz="1200" dirty="0">
                <a:latin typeface="Times New Roman"/>
                <a:cs typeface="Times New Roman"/>
              </a:rPr>
              <a:t>È possibile </a:t>
            </a:r>
            <a:r>
              <a:rPr sz="1200" spc="-10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debba </a:t>
            </a:r>
            <a:r>
              <a:rPr sz="1200" spc="-5" dirty="0">
                <a:latin typeface="Times New Roman"/>
                <a:cs typeface="Times New Roman"/>
              </a:rPr>
              <a:t>lottare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libertà </a:t>
            </a:r>
            <a:r>
              <a:rPr sz="1200" spc="-5" dirty="0">
                <a:latin typeface="Times New Roman"/>
                <a:cs typeface="Times New Roman"/>
              </a:rPr>
              <a:t>materiali contro dei </a:t>
            </a:r>
            <a:r>
              <a:rPr sz="1200" dirty="0">
                <a:latin typeface="Times New Roman"/>
                <a:cs typeface="Times New Roman"/>
              </a:rPr>
              <a:t>tiranni e </a:t>
            </a:r>
            <a:r>
              <a:rPr sz="1200" spc="-5" dirty="0">
                <a:latin typeface="Times New Roman"/>
                <a:cs typeface="Times New Roman"/>
              </a:rPr>
              <a:t>degli oppressori su </a:t>
            </a:r>
            <a:r>
              <a:rPr sz="1200" dirty="0">
                <a:latin typeface="Times New Roman"/>
                <a:cs typeface="Times New Roman"/>
              </a:rPr>
              <a:t>un  mondo di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ed iniquità o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 tempi iniziali di una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primitiva in evoluzione, ma non è </a:t>
            </a:r>
            <a:r>
              <a:rPr sz="1200" spc="-5" dirty="0">
                <a:latin typeface="Times New Roman"/>
                <a:cs typeface="Times New Roman"/>
              </a:rPr>
              <a:t>così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sulle sfere spirituali.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l’eredità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primitivo ma,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civiltà progredisce  normalmente,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combattimento fisico come </a:t>
            </a:r>
            <a:r>
              <a:rPr sz="1200" dirty="0">
                <a:latin typeface="Times New Roman"/>
                <a:cs typeface="Times New Roman"/>
              </a:rPr>
              <a:t>tecnica </a:t>
            </a:r>
            <a:r>
              <a:rPr sz="1200" spc="-5" dirty="0">
                <a:latin typeface="Times New Roman"/>
                <a:cs typeface="Times New Roman"/>
              </a:rPr>
              <a:t>per risolvere delle </a:t>
            </a:r>
            <a:r>
              <a:rPr sz="1200" dirty="0">
                <a:latin typeface="Times New Roman"/>
                <a:cs typeface="Times New Roman"/>
              </a:rPr>
              <a:t>contese razziali è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caduto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discredito.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Il furto 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libertà</a:t>
            </a:r>
            <a:endParaRPr sz="1600">
              <a:latin typeface="Times New Roman"/>
              <a:cs typeface="Times New Roman"/>
            </a:endParaRPr>
          </a:p>
          <a:p>
            <a:pPr marL="88900" marR="10922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(614.6) 54:2.1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Dio progettò l’eterno Havona,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allora ha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prevalso il </a:t>
            </a:r>
            <a:r>
              <a:rPr sz="1200" spc="-5" dirty="0">
                <a:latin typeface="Times New Roman"/>
                <a:cs typeface="Times New Roman"/>
              </a:rPr>
              <a:t>modello eterno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partecipazione </a:t>
            </a:r>
            <a:r>
              <a:rPr sz="1200" dirty="0">
                <a:latin typeface="Times New Roman"/>
                <a:cs typeface="Times New Roman"/>
              </a:rPr>
              <a:t>coordinata </a:t>
            </a:r>
            <a:r>
              <a:rPr sz="1200" spc="-5" dirty="0">
                <a:latin typeface="Times New Roman"/>
                <a:cs typeface="Times New Roman"/>
              </a:rPr>
              <a:t>alla creazione </a:t>
            </a:r>
            <a:r>
              <a:rPr sz="1200" dirty="0">
                <a:latin typeface="Times New Roman"/>
                <a:cs typeface="Times New Roman"/>
              </a:rPr>
              <a:t>— la condivisione. </a:t>
            </a:r>
            <a:r>
              <a:rPr sz="1200" spc="-5" dirty="0">
                <a:latin typeface="Times New Roman"/>
                <a:cs typeface="Times New Roman"/>
              </a:rPr>
              <a:t>Questo modello </a:t>
            </a:r>
            <a:r>
              <a:rPr sz="1200" dirty="0">
                <a:latin typeface="Times New Roman"/>
                <a:cs typeface="Times New Roman"/>
              </a:rPr>
              <a:t>di condivisione è il </a:t>
            </a:r>
            <a:r>
              <a:rPr sz="1200" spc="-5" dirty="0">
                <a:latin typeface="Times New Roman"/>
                <a:cs typeface="Times New Roman"/>
              </a:rPr>
              <a:t>progetto </a:t>
            </a:r>
            <a:r>
              <a:rPr sz="1200" dirty="0">
                <a:latin typeface="Times New Roman"/>
                <a:cs typeface="Times New Roman"/>
              </a:rPr>
              <a:t>maestro </a:t>
            </a:r>
            <a:r>
              <a:rPr sz="1200" spc="-5" dirty="0">
                <a:latin typeface="Times New Roman"/>
                <a:cs typeface="Times New Roman"/>
              </a:rPr>
              <a:t>per ciascuno dei  Figli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che vanno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impegnarsi nel </a:t>
            </a:r>
            <a:r>
              <a:rPr sz="1200" dirty="0">
                <a:latin typeface="Times New Roman"/>
                <a:cs typeface="Times New Roman"/>
              </a:rPr>
              <a:t>tentativo di </a:t>
            </a:r>
            <a:r>
              <a:rPr sz="1200" spc="-5" dirty="0">
                <a:latin typeface="Times New Roman"/>
                <a:cs typeface="Times New Roman"/>
              </a:rPr>
              <a:t>duplicare nel tempo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perfezione 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8509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(614.7) 54:2.2 </a:t>
            </a:r>
            <a:r>
              <a:rPr sz="1200" spc="-5" dirty="0">
                <a:latin typeface="Times New Roman"/>
                <a:cs typeface="Times New Roman"/>
              </a:rPr>
              <a:t>Ogni creatura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Universo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che aspira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la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è destinata 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collaboratore nel </a:t>
            </a:r>
            <a:r>
              <a:rPr sz="1200" dirty="0">
                <a:latin typeface="Times New Roman"/>
                <a:cs typeface="Times New Roman"/>
              </a:rPr>
              <a:t>tempo-spazio dei </a:t>
            </a:r>
            <a:r>
              <a:rPr sz="1200" spc="-5" dirty="0">
                <a:latin typeface="Times New Roman"/>
                <a:cs typeface="Times New Roman"/>
              </a:rPr>
              <a:t>Creatori, nella </a:t>
            </a:r>
            <a:r>
              <a:rPr sz="1200" dirty="0">
                <a:latin typeface="Times New Roman"/>
                <a:cs typeface="Times New Roman"/>
              </a:rPr>
              <a:t>stupenda </a:t>
            </a:r>
            <a:r>
              <a:rPr sz="1200" spc="-5" dirty="0">
                <a:latin typeface="Times New Roman"/>
                <a:cs typeface="Times New Roman"/>
              </a:rPr>
              <a:t>avventura per raggiungere </a:t>
            </a:r>
            <a:r>
              <a:rPr sz="1200" dirty="0">
                <a:latin typeface="Times New Roman"/>
                <a:cs typeface="Times New Roman"/>
              </a:rPr>
              <a:t>la perfezione </a:t>
            </a:r>
            <a:r>
              <a:rPr sz="1200" spc="-5" dirty="0">
                <a:latin typeface="Times New Roman"/>
                <a:cs typeface="Times New Roman"/>
              </a:rPr>
              <a:t>esperienziale. Se ciò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fosse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309" cy="35458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017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avrebbe dotato tali </a:t>
            </a:r>
            <a:r>
              <a:rPr sz="1200" spc="-5" dirty="0">
                <a:latin typeface="Times New Roman"/>
                <a:cs typeface="Times New Roman"/>
              </a:rPr>
              <a:t>creature del </a:t>
            </a:r>
            <a:r>
              <a:rPr sz="1200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arbitrio creativo, </a:t>
            </a:r>
            <a:r>
              <a:rPr sz="1200" dirty="0">
                <a:latin typeface="Times New Roman"/>
                <a:cs typeface="Times New Roman"/>
              </a:rPr>
              <a:t>né vi </a:t>
            </a:r>
            <a:r>
              <a:rPr sz="1200" spc="-5" dirty="0">
                <a:latin typeface="Times New Roman"/>
                <a:cs typeface="Times New Roman"/>
              </a:rPr>
              <a:t>dimorerebbe entrando effettivamente </a:t>
            </a:r>
            <a:r>
              <a:rPr sz="1200" dirty="0">
                <a:latin typeface="Times New Roman"/>
                <a:cs typeface="Times New Roman"/>
              </a:rPr>
              <a:t>in associazione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suo stesso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(614.8) 54:2.3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follia di </a:t>
            </a:r>
            <a:r>
              <a:rPr sz="1200" spc="-5" dirty="0">
                <a:latin typeface="Times New Roman"/>
                <a:cs typeface="Times New Roman"/>
              </a:rPr>
              <a:t>Lucifero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fare </a:t>
            </a:r>
            <a:r>
              <a:rPr sz="1200" spc="-5" dirty="0">
                <a:latin typeface="Times New Roman"/>
                <a:cs typeface="Times New Roman"/>
              </a:rPr>
              <a:t>l’infattibile,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corto circuito </a:t>
            </a:r>
            <a:r>
              <a:rPr sz="1200" dirty="0">
                <a:latin typeface="Times New Roman"/>
                <a:cs typeface="Times New Roman"/>
              </a:rPr>
              <a:t>il tempo in un </a:t>
            </a:r>
            <a:r>
              <a:rPr sz="1200" spc="-5" dirty="0">
                <a:latin typeface="Times New Roman"/>
                <a:cs typeface="Times New Roman"/>
              </a:rPr>
              <a:t>Universo esperienziale. 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crimine di </a:t>
            </a:r>
            <a:r>
              <a:rPr sz="1200" spc="-5" dirty="0">
                <a:latin typeface="Times New Roman"/>
                <a:cs typeface="Times New Roman"/>
              </a:rPr>
              <a:t>Lucifero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privare dei </a:t>
            </a:r>
            <a:r>
              <a:rPr sz="1200" dirty="0">
                <a:latin typeface="Times New Roman"/>
                <a:cs typeface="Times New Roman"/>
              </a:rPr>
              <a:t>diritti </a:t>
            </a:r>
            <a:r>
              <a:rPr sz="1200" spc="-5" dirty="0">
                <a:latin typeface="Times New Roman"/>
                <a:cs typeface="Times New Roman"/>
              </a:rPr>
              <a:t>creativi ogni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limitare </a:t>
            </a:r>
            <a:r>
              <a:rPr sz="1200" dirty="0">
                <a:latin typeface="Times New Roman"/>
                <a:cs typeface="Times New Roman"/>
              </a:rPr>
              <a:t>indebitamente la  </a:t>
            </a:r>
            <a:r>
              <a:rPr sz="1200" spc="-5" dirty="0">
                <a:latin typeface="Times New Roman"/>
                <a:cs typeface="Times New Roman"/>
              </a:rPr>
              <a:t>partecipazione personale delle creature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partecipazione volontaria </a:t>
            </a:r>
            <a:r>
              <a:rPr sz="1200" dirty="0">
                <a:latin typeface="Times New Roman"/>
                <a:cs typeface="Times New Roman"/>
              </a:rPr>
              <a:t>— alla </a:t>
            </a:r>
            <a:r>
              <a:rPr sz="1200" spc="-5" dirty="0">
                <a:latin typeface="Times New Roman"/>
                <a:cs typeface="Times New Roman"/>
              </a:rPr>
              <a:t>lunga </a:t>
            </a:r>
            <a:r>
              <a:rPr sz="1200" dirty="0">
                <a:latin typeface="Times New Roman"/>
                <a:cs typeface="Times New Roman"/>
              </a:rPr>
              <a:t>lotta evoluzionaria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lo status di  luce e vita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individualmente </a:t>
            </a:r>
            <a:r>
              <a:rPr sz="1200" spc="-5" dirty="0">
                <a:latin typeface="Times New Roman"/>
                <a:cs typeface="Times New Roman"/>
              </a:rPr>
              <a:t>che collettivamente. Agendo così </a:t>
            </a:r>
            <a:r>
              <a:rPr sz="1200" dirty="0">
                <a:latin typeface="Times New Roman"/>
                <a:cs typeface="Times New Roman"/>
              </a:rPr>
              <a:t>questo ex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pose il </a:t>
            </a:r>
            <a:r>
              <a:rPr sz="1200" spc="-5" dirty="0">
                <a:latin typeface="Times New Roman"/>
                <a:cs typeface="Times New Roman"/>
              </a:rPr>
              <a:t>proposito </a:t>
            </a:r>
            <a:r>
              <a:rPr sz="1200" dirty="0">
                <a:latin typeface="Times New Roman"/>
                <a:cs typeface="Times New Roman"/>
              </a:rPr>
              <a:t>temporale  </a:t>
            </a:r>
            <a:r>
              <a:rPr sz="1200" spc="-5" dirty="0">
                <a:latin typeface="Times New Roman"/>
                <a:cs typeface="Times New Roman"/>
              </a:rPr>
              <a:t>della propria </a:t>
            </a:r>
            <a:r>
              <a:rPr sz="1200" dirty="0">
                <a:latin typeface="Times New Roman"/>
                <a:cs typeface="Times New Roman"/>
              </a:rPr>
              <a:t>volontà direttamente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il proposito </a:t>
            </a:r>
            <a:r>
              <a:rPr sz="1200" spc="-5" dirty="0">
                <a:latin typeface="Times New Roman"/>
                <a:cs typeface="Times New Roman"/>
              </a:rPr>
              <a:t>eterno della </a:t>
            </a:r>
            <a:r>
              <a:rPr sz="1200" dirty="0">
                <a:latin typeface="Times New Roman"/>
                <a:cs typeface="Times New Roman"/>
              </a:rPr>
              <a:t>volontà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qual è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arbitrio  a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personali.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minacciava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la </a:t>
            </a:r>
            <a:r>
              <a:rPr sz="1200" spc="-5" dirty="0">
                <a:latin typeface="Times New Roman"/>
                <a:cs typeface="Times New Roman"/>
              </a:rPr>
              <a:t>massima </a:t>
            </a:r>
            <a:r>
              <a:rPr sz="1200" dirty="0">
                <a:latin typeface="Times New Roman"/>
                <a:cs typeface="Times New Roman"/>
              </a:rPr>
              <a:t>violazione </a:t>
            </a:r>
            <a:r>
              <a:rPr sz="1200" spc="-5" dirty="0">
                <a:latin typeface="Times New Roman"/>
                <a:cs typeface="Times New Roman"/>
              </a:rPr>
              <a:t>del libero arbitrio </a:t>
            </a:r>
            <a:r>
              <a:rPr sz="1200" spc="5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servitori del sistema </a:t>
            </a:r>
            <a:r>
              <a:rPr sz="1200" dirty="0">
                <a:latin typeface="Times New Roman"/>
                <a:cs typeface="Times New Roman"/>
              </a:rPr>
              <a:t>di Satania — una </a:t>
            </a:r>
            <a:r>
              <a:rPr sz="1200" spc="-5" dirty="0">
                <a:latin typeface="Times New Roman"/>
                <a:cs typeface="Times New Roman"/>
              </a:rPr>
              <a:t>perpetua minaccia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privare ciascuno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dell’esperienza  appassionante </a:t>
            </a:r>
            <a:r>
              <a:rPr sz="1200" dirty="0">
                <a:latin typeface="Times New Roman"/>
                <a:cs typeface="Times New Roman"/>
              </a:rPr>
              <a:t>di apportare </a:t>
            </a:r>
            <a:r>
              <a:rPr sz="1200" spc="-5" dirty="0">
                <a:latin typeface="Times New Roman"/>
                <a:cs typeface="Times New Roman"/>
              </a:rPr>
              <a:t>qualcosa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unico al </a:t>
            </a:r>
            <a:r>
              <a:rPr sz="1200" dirty="0">
                <a:latin typeface="Times New Roman"/>
                <a:cs typeface="Times New Roman"/>
              </a:rPr>
              <a:t>monumento di </a:t>
            </a:r>
            <a:r>
              <a:rPr sz="1200" spc="-5" dirty="0">
                <a:latin typeface="Times New Roman"/>
                <a:cs typeface="Times New Roman"/>
              </a:rPr>
              <a:t>saggezza esperienziale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lenta costruzione che  esisterà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Satania perfezionato. Così il </a:t>
            </a:r>
            <a:r>
              <a:rPr sz="1200" spc="-5" dirty="0">
                <a:latin typeface="Times New Roman"/>
                <a:cs typeface="Times New Roman"/>
              </a:rPr>
              <a:t>manifesto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mascherato </a:t>
            </a:r>
            <a:r>
              <a:rPr sz="1200" dirty="0">
                <a:latin typeface="Times New Roman"/>
                <a:cs typeface="Times New Roman"/>
              </a:rPr>
              <a:t>sotto le </a:t>
            </a:r>
            <a:r>
              <a:rPr sz="1200" spc="-5" dirty="0">
                <a:latin typeface="Times New Roman"/>
                <a:cs typeface="Times New Roman"/>
              </a:rPr>
              <a:t>vesti della libertà, si erge  nella chiara </a:t>
            </a:r>
            <a:r>
              <a:rPr sz="1200" dirty="0">
                <a:latin typeface="Times New Roman"/>
                <a:cs typeface="Times New Roman"/>
              </a:rPr>
              <a:t>luce della </a:t>
            </a:r>
            <a:r>
              <a:rPr sz="1200" spc="-5" dirty="0">
                <a:latin typeface="Times New Roman"/>
                <a:cs typeface="Times New Roman"/>
              </a:rPr>
              <a:t>ragione come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minaccia colossale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consumare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furto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personale e di farlo in proporzioni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state raggiunte soltanto </a:t>
            </a:r>
            <a:r>
              <a:rPr sz="1200" dirty="0">
                <a:latin typeface="Times New Roman"/>
                <a:cs typeface="Times New Roman"/>
              </a:rPr>
              <a:t>due volte in tutta la storia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82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(615.1) 54:2.4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breve, Lucifero avrebbe </a:t>
            </a:r>
            <a:r>
              <a:rPr sz="1200" dirty="0">
                <a:latin typeface="Times New Roman"/>
                <a:cs typeface="Times New Roman"/>
              </a:rPr>
              <a:t>voluto togliere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uomini e </a:t>
            </a:r>
            <a:r>
              <a:rPr sz="1200" spc="-5" dirty="0">
                <a:latin typeface="Times New Roman"/>
                <a:cs typeface="Times New Roman"/>
              </a:rPr>
              <a:t>agli angeli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dato </a:t>
            </a:r>
            <a:r>
              <a:rPr sz="1200" dirty="0">
                <a:latin typeface="Times New Roman"/>
                <a:cs typeface="Times New Roman"/>
              </a:rPr>
              <a:t>loro, </a:t>
            </a:r>
            <a:r>
              <a:rPr sz="1200" spc="-5" dirty="0">
                <a:latin typeface="Times New Roman"/>
                <a:cs typeface="Times New Roman"/>
              </a:rPr>
              <a:t>cioè </a:t>
            </a:r>
            <a:r>
              <a:rPr sz="1200" dirty="0">
                <a:latin typeface="Times New Roman"/>
                <a:cs typeface="Times New Roman"/>
              </a:rPr>
              <a:t>il divino </a:t>
            </a:r>
            <a:r>
              <a:rPr sz="1200" spc="-5" dirty="0">
                <a:latin typeface="Times New Roman"/>
                <a:cs typeface="Times New Roman"/>
              </a:rPr>
              <a:t>privilegio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partecipare alla creazione dei loro stessi destini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destino di questo sistema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mondi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2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(615.2) 54:2.5 </a:t>
            </a:r>
            <a:r>
              <a:rPr sz="1200" spc="-5" dirty="0">
                <a:latin typeface="Times New Roman"/>
                <a:cs typeface="Times New Roman"/>
              </a:rPr>
              <a:t>Nessun essere </a:t>
            </a:r>
            <a:r>
              <a:rPr sz="1200" dirty="0">
                <a:latin typeface="Times New Roman"/>
                <a:cs typeface="Times New Roman"/>
              </a:rPr>
              <a:t>in tutto l’Universo ha la </a:t>
            </a:r>
            <a:r>
              <a:rPr sz="1200" spc="-5" dirty="0">
                <a:latin typeface="Times New Roman"/>
                <a:cs typeface="Times New Roman"/>
              </a:rPr>
              <a:t>legittima libertà </a:t>
            </a:r>
            <a:r>
              <a:rPr sz="1200" dirty="0">
                <a:latin typeface="Times New Roman"/>
                <a:cs typeface="Times New Roman"/>
              </a:rPr>
              <a:t>di privare un </a:t>
            </a:r>
            <a:r>
              <a:rPr sz="1200" spc="-5" dirty="0">
                <a:latin typeface="Times New Roman"/>
                <a:cs typeface="Times New Roman"/>
              </a:rPr>
              <a:t>altro essere della </a:t>
            </a:r>
            <a:r>
              <a:rPr sz="1200" dirty="0">
                <a:latin typeface="Times New Roman"/>
                <a:cs typeface="Times New Roman"/>
              </a:rPr>
              <a:t>vera </a:t>
            </a:r>
            <a:r>
              <a:rPr sz="1200" spc="-5" dirty="0">
                <a:latin typeface="Times New Roman"/>
                <a:cs typeface="Times New Roman"/>
              </a:rPr>
              <a:t>libertà, del </a:t>
            </a:r>
            <a:r>
              <a:rPr sz="1200" dirty="0">
                <a:latin typeface="Times New Roman"/>
                <a:cs typeface="Times New Roman"/>
              </a:rPr>
              <a:t>diritto di </a:t>
            </a:r>
            <a:r>
              <a:rPr sz="1200" spc="-5" dirty="0">
                <a:latin typeface="Times New Roman"/>
                <a:cs typeface="Times New Roman"/>
              </a:rPr>
              <a:t>amare </a:t>
            </a:r>
            <a:r>
              <a:rPr sz="1200" dirty="0">
                <a:latin typeface="Times New Roman"/>
                <a:cs typeface="Times New Roman"/>
              </a:rPr>
              <a:t>e  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amato, del </a:t>
            </a:r>
            <a:r>
              <a:rPr sz="1200" spc="-5" dirty="0">
                <a:latin typeface="Times New Roman"/>
                <a:cs typeface="Times New Roman"/>
              </a:rPr>
              <a:t>privilegio </a:t>
            </a:r>
            <a:r>
              <a:rPr sz="1200" dirty="0">
                <a:latin typeface="Times New Roman"/>
                <a:cs typeface="Times New Roman"/>
              </a:rPr>
              <a:t>di adorare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52765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La dilazione della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giustizia</a:t>
            </a:r>
            <a:endParaRPr sz="1600">
              <a:latin typeface="Times New Roman"/>
              <a:cs typeface="Times New Roman"/>
            </a:endParaRPr>
          </a:p>
          <a:p>
            <a:pPr marL="63500" marR="9334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(615.3) 54:3.1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morali dotate di volontà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turbate </a:t>
            </a:r>
            <a:r>
              <a:rPr sz="1200" dirty="0">
                <a:latin typeface="Times New Roman"/>
                <a:cs typeface="Times New Roman"/>
              </a:rPr>
              <a:t>dalla questione </a:t>
            </a:r>
            <a:r>
              <a:rPr sz="1200" spc="-5" dirty="0">
                <a:latin typeface="Times New Roman"/>
                <a:cs typeface="Times New Roman"/>
              </a:rPr>
              <a:t>irriflessiva del </a:t>
            </a:r>
            <a:r>
              <a:rPr sz="1200" dirty="0">
                <a:latin typeface="Times New Roman"/>
                <a:cs typeface="Times New Roman"/>
              </a:rPr>
              <a:t>perché i  </a:t>
            </a:r>
            <a:r>
              <a:rPr sz="1200" spc="-5" dirty="0">
                <a:latin typeface="Times New Roman"/>
                <a:cs typeface="Times New Roman"/>
              </a:rPr>
              <a:t>Creatori infinitamente saggi permettono </a:t>
            </a:r>
            <a:r>
              <a:rPr sz="1200" dirty="0">
                <a:latin typeface="Times New Roman"/>
                <a:cs typeface="Times New Roman"/>
              </a:rPr>
              <a:t>il male ed il </a:t>
            </a:r>
            <a:r>
              <a:rPr sz="1200" spc="-5" dirty="0">
                <a:latin typeface="Times New Roman"/>
                <a:cs typeface="Times New Roman"/>
              </a:rPr>
              <a:t>peccato. Esse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riescono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che entrambi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inevitabili se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libera.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arbitrio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evoluzione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 meraviglioso angelo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semplice  concetto filosofico, </a:t>
            </a:r>
            <a:r>
              <a:rPr sz="1200" dirty="0">
                <a:latin typeface="Times New Roman"/>
                <a:cs typeface="Times New Roman"/>
              </a:rPr>
              <a:t>un ideale </a:t>
            </a:r>
            <a:r>
              <a:rPr sz="1200" spc="-5" dirty="0">
                <a:latin typeface="Times New Roman"/>
                <a:cs typeface="Times New Roman"/>
              </a:rPr>
              <a:t>simbolico.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capacità </a:t>
            </a:r>
            <a:r>
              <a:rPr sz="1200" spc="-5" dirty="0">
                <a:latin typeface="Times New Roman"/>
                <a:cs typeface="Times New Roman"/>
              </a:rPr>
              <a:t>dell’uomo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o il </a:t>
            </a:r>
            <a:r>
              <a:rPr sz="1200" spc="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è una realtà </a:t>
            </a:r>
            <a:r>
              <a:rPr sz="1200" spc="-5" dirty="0">
                <a:latin typeface="Times New Roman"/>
                <a:cs typeface="Times New Roman"/>
              </a:rPr>
              <a:t>universale. Questa </a:t>
            </a:r>
            <a:r>
              <a:rPr sz="1200" dirty="0">
                <a:latin typeface="Times New Roman"/>
                <a:cs typeface="Times New Roman"/>
              </a:rPr>
              <a:t>libertà  di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 stessi </a:t>
            </a:r>
            <a:r>
              <a:rPr sz="1200" dirty="0">
                <a:latin typeface="Times New Roman"/>
                <a:cs typeface="Times New Roman"/>
              </a:rPr>
              <a:t>è un dono </a:t>
            </a:r>
            <a:r>
              <a:rPr sz="1200" spc="-5" dirty="0">
                <a:latin typeface="Times New Roman"/>
                <a:cs typeface="Times New Roman"/>
              </a:rPr>
              <a:t>dei Sovrani Supremi, ed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permetteranno ad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di privare una  </a:t>
            </a:r>
            <a:r>
              <a:rPr sz="1200" spc="-5" dirty="0">
                <a:latin typeface="Times New Roman"/>
                <a:cs typeface="Times New Roman"/>
              </a:rPr>
              <a:t>sola personalità nell’immenso Universo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libertà divinamente </a:t>
            </a:r>
            <a:r>
              <a:rPr sz="1200" dirty="0">
                <a:latin typeface="Times New Roman"/>
                <a:cs typeface="Times New Roman"/>
              </a:rPr>
              <a:t>conferita — 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di soddisfare tali esseri sviati ed  </a:t>
            </a:r>
            <a:r>
              <a:rPr sz="1200" spc="-5" dirty="0">
                <a:latin typeface="Times New Roman"/>
                <a:cs typeface="Times New Roman"/>
              </a:rPr>
              <a:t>ignoranti del godimento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libertà personale, così </a:t>
            </a:r>
            <a:r>
              <a:rPr sz="1200" dirty="0">
                <a:latin typeface="Times New Roman"/>
                <a:cs typeface="Times New Roman"/>
              </a:rPr>
              <a:t>a torto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denominata.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(615.4) 54:3.2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l’identificazione </a:t>
            </a:r>
            <a:r>
              <a:rPr sz="1200" spc="-5" dirty="0">
                <a:latin typeface="Times New Roman"/>
                <a:cs typeface="Times New Roman"/>
              </a:rPr>
              <a:t>cosciente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deliberata con </a:t>
            </a:r>
            <a:r>
              <a:rPr sz="1200" dirty="0">
                <a:latin typeface="Times New Roman"/>
                <a:cs typeface="Times New Roman"/>
              </a:rPr>
              <a:t>il male (il </a:t>
            </a:r>
            <a:r>
              <a:rPr sz="1200" spc="-5" dirty="0">
                <a:latin typeface="Times New Roman"/>
                <a:cs typeface="Times New Roman"/>
              </a:rPr>
              <a:t>peccato) sia l’equivalente </a:t>
            </a:r>
            <a:r>
              <a:rPr sz="1200" dirty="0">
                <a:latin typeface="Times New Roman"/>
                <a:cs typeface="Times New Roman"/>
              </a:rPr>
              <a:t>della non</a:t>
            </a:r>
            <a:r>
              <a:rPr sz="1200" spc="-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esistenza</a:t>
            </a:r>
            <a:endParaRPr sz="1200">
              <a:latin typeface="Times New Roman"/>
              <a:cs typeface="Times New Roman"/>
            </a:endParaRPr>
          </a:p>
          <a:p>
            <a:pPr marL="63500" marR="185420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(l’annientamento), </a:t>
            </a:r>
            <a:r>
              <a:rPr sz="1200" dirty="0">
                <a:latin typeface="Times New Roman"/>
                <a:cs typeface="Times New Roman"/>
              </a:rPr>
              <a:t>deve sempre </a:t>
            </a:r>
            <a:r>
              <a:rPr sz="1200" spc="-5" dirty="0">
                <a:latin typeface="Times New Roman"/>
                <a:cs typeface="Times New Roman"/>
              </a:rPr>
              <a:t>intercorrere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identificazione personale con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l’esecuzione del  castigo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risultato </a:t>
            </a:r>
            <a:r>
              <a:rPr sz="1200" dirty="0">
                <a:latin typeface="Times New Roman"/>
                <a:cs typeface="Times New Roman"/>
              </a:rPr>
              <a:t>automatico di una </a:t>
            </a:r>
            <a:r>
              <a:rPr sz="1200" spc="-5" dirty="0">
                <a:latin typeface="Times New Roman"/>
                <a:cs typeface="Times New Roman"/>
              </a:rPr>
              <a:t>siffatta </a:t>
            </a:r>
            <a:r>
              <a:rPr sz="1200" dirty="0">
                <a:latin typeface="Times New Roman"/>
                <a:cs typeface="Times New Roman"/>
              </a:rPr>
              <a:t>accettazione intenzionale </a:t>
            </a:r>
            <a:r>
              <a:rPr sz="1200" spc="-5" dirty="0">
                <a:latin typeface="Times New Roman"/>
                <a:cs typeface="Times New Roman"/>
              </a:rPr>
              <a:t>del male </a:t>
            </a:r>
            <a:r>
              <a:rPr sz="1200" dirty="0">
                <a:latin typeface="Times New Roman"/>
                <a:cs typeface="Times New Roman"/>
              </a:rPr>
              <a:t>— un </a:t>
            </a:r>
            <a:r>
              <a:rPr sz="1200" spc="-5" dirty="0">
                <a:latin typeface="Times New Roman"/>
                <a:cs typeface="Times New Roman"/>
              </a:rPr>
              <a:t>periodo sufficientemente lungo;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periodo consentirà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formulare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giudizio adeguato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simile status universale dell’individuo,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dimostri </a:t>
            </a:r>
            <a:r>
              <a:rPr sz="1200" spc="-5" dirty="0">
                <a:latin typeface="Times New Roman"/>
                <a:cs typeface="Times New Roman"/>
              </a:rPr>
              <a:t>interamente  soddisfacente </a:t>
            </a:r>
            <a:r>
              <a:rPr sz="1200" dirty="0">
                <a:latin typeface="Times New Roman"/>
                <a:cs typeface="Times New Roman"/>
              </a:rPr>
              <a:t>per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connesse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sia così </a:t>
            </a:r>
            <a:r>
              <a:rPr sz="1200" dirty="0">
                <a:latin typeface="Times New Roman"/>
                <a:cs typeface="Times New Roman"/>
              </a:rPr>
              <a:t>equo e </a:t>
            </a:r>
            <a:r>
              <a:rPr sz="1200" spc="-5" dirty="0">
                <a:latin typeface="Times New Roman"/>
                <a:cs typeface="Times New Roman"/>
              </a:rPr>
              <a:t>giusto </a:t>
            </a:r>
            <a:r>
              <a:rPr sz="1200" dirty="0">
                <a:latin typeface="Times New Roman"/>
                <a:cs typeface="Times New Roman"/>
              </a:rPr>
              <a:t>da ottenere </a:t>
            </a:r>
            <a:r>
              <a:rPr sz="1200" spc="-5" dirty="0">
                <a:latin typeface="Times New Roman"/>
                <a:cs typeface="Times New Roman"/>
              </a:rPr>
              <a:t>l’approvazione del </a:t>
            </a:r>
            <a:r>
              <a:rPr sz="1200" dirty="0">
                <a:latin typeface="Times New Roman"/>
                <a:cs typeface="Times New Roman"/>
              </a:rPr>
              <a:t>peccatore  </a:t>
            </a:r>
            <a:r>
              <a:rPr sz="1200" spc="-5" dirty="0">
                <a:latin typeface="Times New Roman"/>
                <a:cs typeface="Times New Roman"/>
              </a:rPr>
              <a:t>stesso.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(615.5) 54:3.3 </a:t>
            </a:r>
            <a:r>
              <a:rPr sz="1200" spc="-5" dirty="0">
                <a:latin typeface="Times New Roman"/>
                <a:cs typeface="Times New Roman"/>
              </a:rPr>
              <a:t>Ma se questo essere </a:t>
            </a:r>
            <a:r>
              <a:rPr sz="1200" dirty="0">
                <a:latin typeface="Times New Roman"/>
                <a:cs typeface="Times New Roman"/>
              </a:rPr>
              <a:t>dell’Universo ribellatosi </a:t>
            </a:r>
            <a:r>
              <a:rPr sz="1200" spc="-5" dirty="0">
                <a:latin typeface="Times New Roman"/>
                <a:cs typeface="Times New Roman"/>
              </a:rPr>
              <a:t>contro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e della bontà rifiuta di </a:t>
            </a:r>
            <a:r>
              <a:rPr sz="1200" spc="-5" dirty="0">
                <a:latin typeface="Times New Roman"/>
                <a:cs typeface="Times New Roman"/>
              </a:rPr>
              <a:t>approvare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verdetto,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colpevole </a:t>
            </a:r>
            <a:r>
              <a:rPr sz="1200" dirty="0">
                <a:latin typeface="Times New Roman"/>
                <a:cs typeface="Times New Roman"/>
              </a:rPr>
              <a:t>riconosce in cuor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giustezza della sua condanna </a:t>
            </a:r>
            <a:r>
              <a:rPr sz="1200" dirty="0">
                <a:latin typeface="Times New Roman"/>
                <a:cs typeface="Times New Roman"/>
              </a:rPr>
              <a:t>ma rifiuta di </a:t>
            </a:r>
            <a:r>
              <a:rPr sz="1200" spc="-5" dirty="0">
                <a:latin typeface="Times New Roman"/>
                <a:cs typeface="Times New Roman"/>
              </a:rPr>
              <a:t>confessarlo, allora </a:t>
            </a:r>
            <a:r>
              <a:rPr sz="1200" dirty="0">
                <a:latin typeface="Times New Roman"/>
                <a:cs typeface="Times New Roman"/>
              </a:rPr>
              <a:t>l’esecuzione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sentenza </a:t>
            </a:r>
            <a:r>
              <a:rPr sz="1200" spc="-5" dirty="0">
                <a:latin typeface="Times New Roman"/>
                <a:cs typeface="Times New Roman"/>
              </a:rPr>
              <a:t>deve  essere rinviata secondo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discrezione degli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dei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rifiutano di </a:t>
            </a:r>
            <a:r>
              <a:rPr sz="1200" spc="-5" dirty="0">
                <a:latin typeface="Times New Roman"/>
                <a:cs typeface="Times New Roman"/>
              </a:rPr>
              <a:t>annientare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spc="5" dirty="0">
                <a:latin typeface="Times New Roman"/>
                <a:cs typeface="Times New Roman"/>
              </a:rPr>
              <a:t>prima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valori morali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realtà spirituali siano estinti, sia nell’autore del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seguaci simpatizzanti collegati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possibili.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74355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La dilazione della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misericordia</a:t>
            </a:r>
            <a:endParaRPr sz="1600">
              <a:latin typeface="Times New Roman"/>
              <a:cs typeface="Times New Roman"/>
            </a:endParaRPr>
          </a:p>
          <a:p>
            <a:pPr marL="88900" marR="2603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(615.6) 54:4.1 </a:t>
            </a:r>
            <a:r>
              <a:rPr sz="1200" spc="-5" dirty="0">
                <a:latin typeface="Times New Roman"/>
                <a:cs typeface="Times New Roman"/>
              </a:rPr>
              <a:t>Un altro problema abbastanza difficile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spiegare nella </a:t>
            </a:r>
            <a:r>
              <a:rPr sz="1200" dirty="0">
                <a:latin typeface="Times New Roman"/>
                <a:cs typeface="Times New Roman"/>
              </a:rPr>
              <a:t>costellazione di </a:t>
            </a:r>
            <a:r>
              <a:rPr sz="1200" spc="-5" dirty="0">
                <a:latin typeface="Times New Roman"/>
                <a:cs typeface="Times New Roman"/>
              </a:rPr>
              <a:t>Norlatiadek concerne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ragioni </a:t>
            </a:r>
            <a:r>
              <a:rPr sz="1200" dirty="0">
                <a:latin typeface="Times New Roman"/>
                <a:cs typeface="Times New Roman"/>
              </a:rPr>
              <a:t>per le quali è  stato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a Satana e </a:t>
            </a:r>
            <a:r>
              <a:rPr sz="1200" spc="-5" dirty="0">
                <a:latin typeface="Times New Roman"/>
                <a:cs typeface="Times New Roman"/>
              </a:rPr>
              <a:t>ai prìncipi decaduti </a:t>
            </a:r>
            <a:r>
              <a:rPr sz="1200" dirty="0">
                <a:latin typeface="Times New Roman"/>
                <a:cs typeface="Times New Roman"/>
              </a:rPr>
              <a:t>di seminare discordia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presi, </a:t>
            </a:r>
            <a:r>
              <a:rPr sz="1200" spc="-5" dirty="0">
                <a:latin typeface="Times New Roman"/>
                <a:cs typeface="Times New Roman"/>
              </a:rPr>
              <a:t>internati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giudicati.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(616.1) 54:4.2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genitori, </a:t>
            </a:r>
            <a:r>
              <a:rPr sz="1200" dirty="0">
                <a:latin typeface="Times New Roman"/>
                <a:cs typeface="Times New Roman"/>
              </a:rPr>
              <a:t>quelli </a:t>
            </a:r>
            <a:r>
              <a:rPr sz="1200" spc="-5" dirty="0">
                <a:latin typeface="Times New Roman"/>
                <a:cs typeface="Times New Roman"/>
              </a:rPr>
              <a:t>che hanno generato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allevato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figli, saranno maggiormente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perché Micael,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Creatore-padre,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lento a </a:t>
            </a:r>
            <a:r>
              <a:rPr sz="1200" spc="-5" dirty="0">
                <a:latin typeface="Times New Roman"/>
                <a:cs typeface="Times New Roman"/>
              </a:rPr>
              <a:t>condannare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distruggere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Figli.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storia di </a:t>
            </a:r>
            <a:r>
              <a:rPr sz="1200" spc="-5" dirty="0">
                <a:latin typeface="Times New Roman"/>
                <a:cs typeface="Times New Roman"/>
              </a:rPr>
              <a:t>Gesù del figliol prodigo </a:t>
            </a:r>
            <a:r>
              <a:rPr sz="1200" dirty="0">
                <a:latin typeface="Times New Roman"/>
                <a:cs typeface="Times New Roman"/>
              </a:rPr>
              <a:t>illustra bene 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amorevole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attendere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pentimento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sviato.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4069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(616.2) 54:4.3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fatto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che una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malvagia </a:t>
            </a:r>
            <a:r>
              <a:rPr sz="1200" spc="-5" dirty="0">
                <a:latin typeface="Times New Roman"/>
                <a:cs typeface="Times New Roman"/>
              </a:rPr>
              <a:t>possa effettivamente 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il male —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commettere peccato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comprova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del </a:t>
            </a:r>
            <a:r>
              <a:rPr sz="1200" dirty="0">
                <a:latin typeface="Times New Roman"/>
                <a:cs typeface="Times New Roman"/>
              </a:rPr>
              <a:t>libero </a:t>
            </a:r>
            <a:r>
              <a:rPr sz="1200" spc="-5" dirty="0">
                <a:latin typeface="Times New Roman"/>
                <a:cs typeface="Times New Roman"/>
              </a:rPr>
              <a:t>arbitrio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giustifica pienamente </a:t>
            </a:r>
            <a:r>
              <a:rPr sz="1200" dirty="0">
                <a:latin typeface="Times New Roman"/>
                <a:cs typeface="Times New Roman"/>
              </a:rPr>
              <a:t>una lunga dilazione </a:t>
            </a:r>
            <a:r>
              <a:rPr sz="1200" spc="-5" dirty="0">
                <a:latin typeface="Times New Roman"/>
                <a:cs typeface="Times New Roman"/>
              </a:rPr>
              <a:t>nell’esecuzione della giustizia, purché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misericordia protratta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condurre al </a:t>
            </a:r>
            <a:r>
              <a:rPr sz="1200" dirty="0">
                <a:latin typeface="Times New Roman"/>
                <a:cs typeface="Times New Roman"/>
              </a:rPr>
              <a:t>pentimento e </a:t>
            </a:r>
            <a:r>
              <a:rPr sz="1200" spc="-5" dirty="0">
                <a:latin typeface="Times New Roman"/>
                <a:cs typeface="Times New Roman"/>
              </a:rPr>
              <a:t>alla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riabilitazione.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587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(616.3) 54:4.4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</a:t>
            </a:r>
            <a:r>
              <a:rPr sz="1200" spc="-5" dirty="0">
                <a:latin typeface="Times New Roman"/>
                <a:cs typeface="Times New Roman"/>
              </a:rPr>
              <a:t>delle libertà che Lucifero cercava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aveva già; altre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avrebbe ricevute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futuro. </a:t>
            </a:r>
            <a:r>
              <a:rPr sz="1200" dirty="0">
                <a:latin typeface="Times New Roman"/>
                <a:cs typeface="Times New Roman"/>
              </a:rPr>
              <a:t>Tutti questi doni  </a:t>
            </a:r>
            <a:r>
              <a:rPr sz="1200" spc="-5" dirty="0">
                <a:latin typeface="Times New Roman"/>
                <a:cs typeface="Times New Roman"/>
              </a:rPr>
              <a:t>preziosi furono perduti per dare </a:t>
            </a:r>
            <a:r>
              <a:rPr sz="1200" dirty="0">
                <a:latin typeface="Times New Roman"/>
                <a:cs typeface="Times New Roman"/>
              </a:rPr>
              <a:t>via libera </a:t>
            </a:r>
            <a:r>
              <a:rPr sz="1200" spc="-5" dirty="0">
                <a:latin typeface="Times New Roman"/>
                <a:cs typeface="Times New Roman"/>
              </a:rPr>
              <a:t>all’impazienza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cedere al 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possedere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desidera  ardentemente </a:t>
            </a:r>
            <a:r>
              <a:rPr sz="1200" dirty="0">
                <a:latin typeface="Times New Roman"/>
                <a:cs typeface="Times New Roman"/>
              </a:rPr>
              <a:t>e di possederlo in </a:t>
            </a:r>
            <a:r>
              <a:rPr sz="1200" spc="-5" dirty="0">
                <a:latin typeface="Times New Roman"/>
                <a:cs typeface="Times New Roman"/>
              </a:rPr>
              <a:t>spregio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ogni obbligo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rispettare </a:t>
            </a:r>
            <a:r>
              <a:rPr sz="1200" dirty="0">
                <a:latin typeface="Times New Roman"/>
                <a:cs typeface="Times New Roman"/>
              </a:rPr>
              <a:t>i diritti e le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 esseri </a:t>
            </a:r>
            <a:r>
              <a:rPr sz="1200" dirty="0">
                <a:latin typeface="Times New Roman"/>
                <a:cs typeface="Times New Roman"/>
              </a:rPr>
              <a:t>che compongono  </a:t>
            </a:r>
            <a:r>
              <a:rPr sz="1200" spc="-5" dirty="0">
                <a:latin typeface="Times New Roman"/>
                <a:cs typeface="Times New Roman"/>
              </a:rPr>
              <a:t>l’Universo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Gli obblighi </a:t>
            </a:r>
            <a:r>
              <a:rPr sz="1200" dirty="0">
                <a:latin typeface="Times New Roman"/>
                <a:cs typeface="Times New Roman"/>
              </a:rPr>
              <a:t>etici sono </a:t>
            </a:r>
            <a:r>
              <a:rPr sz="1200" spc="-5" dirty="0">
                <a:latin typeface="Times New Roman"/>
                <a:cs typeface="Times New Roman"/>
              </a:rPr>
              <a:t>innati, </a:t>
            </a:r>
            <a:r>
              <a:rPr sz="1200" dirty="0">
                <a:latin typeface="Times New Roman"/>
                <a:cs typeface="Times New Roman"/>
              </a:rPr>
              <a:t>divini ed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39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(616.4) 54:4.5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ragioni per </a:t>
            </a:r>
            <a:r>
              <a:rPr sz="1200" dirty="0">
                <a:latin typeface="Times New Roman"/>
                <a:cs typeface="Times New Roman"/>
              </a:rPr>
              <a:t>le quali i </a:t>
            </a:r>
            <a:r>
              <a:rPr sz="1200" spc="-5" dirty="0">
                <a:latin typeface="Times New Roman"/>
                <a:cs typeface="Times New Roman"/>
              </a:rPr>
              <a:t>Sovrani Supremi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distrussero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internarono immediatamente </a:t>
            </a:r>
            <a:r>
              <a:rPr sz="1200" dirty="0">
                <a:latin typeface="Times New Roman"/>
                <a:cs typeface="Times New Roman"/>
              </a:rPr>
              <a:t>i capi della 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dirty="0">
                <a:latin typeface="Times New Roman"/>
                <a:cs typeface="Times New Roman"/>
              </a:rPr>
              <a:t>Ci sono senza dubbio </a:t>
            </a:r>
            <a:r>
              <a:rPr sz="1200" spc="-5" dirty="0">
                <a:latin typeface="Times New Roman"/>
                <a:cs typeface="Times New Roman"/>
              </a:rPr>
              <a:t>anche altre ragioni </a:t>
            </a:r>
            <a:r>
              <a:rPr sz="1200" dirty="0">
                <a:latin typeface="Times New Roman"/>
                <a:cs typeface="Times New Roman"/>
              </a:rPr>
              <a:t>a noi sconosciute e forse </a:t>
            </a:r>
            <a:r>
              <a:rPr sz="1200" spc="-5" dirty="0">
                <a:latin typeface="Times New Roman"/>
                <a:cs typeface="Times New Roman"/>
              </a:rPr>
              <a:t>migliori. </a:t>
            </a:r>
            <a:r>
              <a:rPr sz="1200" dirty="0">
                <a:latin typeface="Times New Roman"/>
                <a:cs typeface="Times New Roman"/>
              </a:rPr>
              <a:t>I tratti </a:t>
            </a:r>
            <a:r>
              <a:rPr sz="1200" spc="-5" dirty="0">
                <a:latin typeface="Times New Roman"/>
                <a:cs typeface="Times New Roman"/>
              </a:rPr>
              <a:t>misericordiosi </a:t>
            </a:r>
            <a:r>
              <a:rPr sz="1200" dirty="0">
                <a:latin typeface="Times New Roman"/>
                <a:cs typeface="Times New Roman"/>
              </a:rPr>
              <a:t>di questa  dilazione </a:t>
            </a:r>
            <a:r>
              <a:rPr sz="1200" spc="-5" dirty="0">
                <a:latin typeface="Times New Roman"/>
                <a:cs typeface="Times New Roman"/>
              </a:rPr>
              <a:t>nell’esecuzione della giustizia furono concessi personalmente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Se non </a:t>
            </a:r>
            <a:r>
              <a:rPr sz="1200" spc="-5" dirty="0">
                <a:latin typeface="Times New Roman"/>
                <a:cs typeface="Times New Roman"/>
              </a:rPr>
              <a:t>fosse stato per l’affetto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questo Creatore-padre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confronti 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sviati,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suprema 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 avrebbe agito. 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episodio </a:t>
            </a:r>
            <a:r>
              <a:rPr sz="1200" dirty="0">
                <a:latin typeface="Times New Roman"/>
                <a:cs typeface="Times New Roman"/>
              </a:rPr>
              <a:t>come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657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3664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avvenuto </a:t>
            </a:r>
            <a:r>
              <a:rPr sz="1200" dirty="0">
                <a:latin typeface="Times New Roman"/>
                <a:cs typeface="Times New Roman"/>
              </a:rPr>
              <a:t>in Nebadon </a:t>
            </a:r>
            <a:r>
              <a:rPr sz="1200" spc="-5" dirty="0">
                <a:latin typeface="Times New Roman"/>
                <a:cs typeface="Times New Roman"/>
              </a:rPr>
              <a:t>mentre Micael era </a:t>
            </a:r>
            <a:r>
              <a:rPr sz="1200" dirty="0">
                <a:latin typeface="Times New Roman"/>
                <a:cs typeface="Times New Roman"/>
              </a:rPr>
              <a:t>incarnato </a:t>
            </a:r>
            <a:r>
              <a:rPr sz="1200" spc="-5" dirty="0">
                <a:latin typeface="Times New Roman"/>
                <a:cs typeface="Times New Roman"/>
              </a:rPr>
              <a:t>su Urantia, gli istigatori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male </a:t>
            </a:r>
            <a:r>
              <a:rPr sz="1200" dirty="0">
                <a:latin typeface="Times New Roman"/>
                <a:cs typeface="Times New Roman"/>
              </a:rPr>
              <a:t>avrebbero  potuto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immediatamente e </a:t>
            </a:r>
            <a:r>
              <a:rPr sz="1200" spc="-5" dirty="0">
                <a:latin typeface="Times New Roman"/>
                <a:cs typeface="Times New Roman"/>
              </a:rPr>
              <a:t>completamente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annientati.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(616.5) 54:4.6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suprema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agire istantaneamente </a:t>
            </a:r>
            <a:r>
              <a:rPr sz="1200" dirty="0">
                <a:latin typeface="Times New Roman"/>
                <a:cs typeface="Times New Roman"/>
              </a:rPr>
              <a:t>quando non è </a:t>
            </a:r>
            <a:r>
              <a:rPr sz="1200" spc="-5" dirty="0">
                <a:latin typeface="Times New Roman"/>
                <a:cs typeface="Times New Roman"/>
              </a:rPr>
              <a:t>temperata dalla </a:t>
            </a:r>
            <a:r>
              <a:rPr sz="1200" dirty="0">
                <a:latin typeface="Times New Roman"/>
                <a:cs typeface="Times New Roman"/>
              </a:rPr>
              <a:t>misericordia </a:t>
            </a:r>
            <a:r>
              <a:rPr sz="1200" spc="-5" dirty="0">
                <a:latin typeface="Times New Roman"/>
                <a:cs typeface="Times New Roman"/>
              </a:rPr>
              <a:t>divina.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verso i </a:t>
            </a:r>
            <a:r>
              <a:rPr sz="1200" spc="-5" dirty="0">
                <a:latin typeface="Times New Roman"/>
                <a:cs typeface="Times New Roman"/>
              </a:rPr>
              <a:t>figli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prevede </a:t>
            </a:r>
            <a:r>
              <a:rPr sz="1200" dirty="0">
                <a:latin typeface="Times New Roman"/>
                <a:cs typeface="Times New Roman"/>
              </a:rPr>
              <a:t>sempre questa dilazione, </a:t>
            </a:r>
            <a:r>
              <a:rPr sz="1200" spc="-5" dirty="0">
                <a:latin typeface="Times New Roman"/>
                <a:cs typeface="Times New Roman"/>
              </a:rPr>
              <a:t>questo intervallo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redenzione tra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semina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raccolto. Se </a:t>
            </a:r>
            <a:r>
              <a:rPr sz="1200" dirty="0">
                <a:latin typeface="Times New Roman"/>
                <a:cs typeface="Times New Roman"/>
              </a:rPr>
              <a:t>il seme seminato è buono,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intervallo </a:t>
            </a:r>
            <a:r>
              <a:rPr sz="1200" spc="-5" dirty="0">
                <a:latin typeface="Times New Roman"/>
                <a:cs typeface="Times New Roman"/>
              </a:rPr>
              <a:t>permette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mettere alla </a:t>
            </a:r>
            <a:r>
              <a:rPr sz="1200" dirty="0">
                <a:latin typeface="Times New Roman"/>
                <a:cs typeface="Times New Roman"/>
              </a:rPr>
              <a:t>prova e di rafforzare il </a:t>
            </a:r>
            <a:r>
              <a:rPr sz="1200" spc="-5" dirty="0">
                <a:latin typeface="Times New Roman"/>
                <a:cs typeface="Times New Roman"/>
              </a:rPr>
              <a:t>carattere; se </a:t>
            </a:r>
            <a:r>
              <a:rPr sz="1200" dirty="0">
                <a:latin typeface="Times New Roman"/>
                <a:cs typeface="Times New Roman"/>
              </a:rPr>
              <a:t>il seme  </a:t>
            </a:r>
            <a:r>
              <a:rPr sz="1200" spc="-5" dirty="0">
                <a:latin typeface="Times New Roman"/>
                <a:cs typeface="Times New Roman"/>
              </a:rPr>
              <a:t>seminato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cattivo, </a:t>
            </a:r>
            <a:r>
              <a:rPr sz="1200" dirty="0">
                <a:latin typeface="Times New Roman"/>
                <a:cs typeface="Times New Roman"/>
              </a:rPr>
              <a:t>questa dilazione di </a:t>
            </a:r>
            <a:r>
              <a:rPr sz="1200" spc="-5" dirty="0">
                <a:latin typeface="Times New Roman"/>
                <a:cs typeface="Times New Roman"/>
              </a:rPr>
              <a:t>misericordia lascia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 pentirsi e di </a:t>
            </a:r>
            <a:r>
              <a:rPr sz="1200" spc="-5" dirty="0">
                <a:latin typeface="Times New Roman"/>
                <a:cs typeface="Times New Roman"/>
              </a:rPr>
              <a:t>correggersi.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ritardo </a:t>
            </a:r>
            <a:r>
              <a:rPr sz="1200" spc="-5" dirty="0">
                <a:latin typeface="Times New Roman"/>
                <a:cs typeface="Times New Roman"/>
              </a:rPr>
              <a:t>nel giudizio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187960" algn="just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nell’esecuzione dei </a:t>
            </a:r>
            <a:r>
              <a:rPr sz="1200" dirty="0">
                <a:latin typeface="Times New Roman"/>
                <a:cs typeface="Times New Roman"/>
              </a:rPr>
              <a:t>malfattori è </a:t>
            </a:r>
            <a:r>
              <a:rPr sz="1200" spc="-5" dirty="0">
                <a:latin typeface="Times New Roman"/>
                <a:cs typeface="Times New Roman"/>
              </a:rPr>
              <a:t>inerente al ministero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Questo </a:t>
            </a:r>
            <a:r>
              <a:rPr sz="1200" dirty="0">
                <a:latin typeface="Times New Roman"/>
                <a:cs typeface="Times New Roman"/>
              </a:rPr>
              <a:t>freno </a:t>
            </a:r>
            <a:r>
              <a:rPr sz="1200" spc="-5" dirty="0">
                <a:latin typeface="Times New Roman"/>
                <a:cs typeface="Times New Roman"/>
              </a:rPr>
              <a:t>della giustizia </a:t>
            </a:r>
            <a:r>
              <a:rPr sz="1200" dirty="0">
                <a:latin typeface="Times New Roman"/>
                <a:cs typeface="Times New Roman"/>
              </a:rPr>
              <a:t>da parte  </a:t>
            </a:r>
            <a:r>
              <a:rPr sz="1200" spc="-5" dirty="0">
                <a:latin typeface="Times New Roman"/>
                <a:cs typeface="Times New Roman"/>
              </a:rPr>
              <a:t>della misericordia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che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amore,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questo Dio d’amore </a:t>
            </a:r>
            <a:r>
              <a:rPr sz="1200" dirty="0">
                <a:latin typeface="Times New Roman"/>
                <a:cs typeface="Times New Roman"/>
              </a:rPr>
              <a:t>domina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e controlla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clemenza il </a:t>
            </a:r>
            <a:r>
              <a:rPr sz="1200" spc="-5" dirty="0">
                <a:latin typeface="Times New Roman"/>
                <a:cs typeface="Times New Roman"/>
              </a:rPr>
              <a:t>destino ed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sue 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810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(616.6) 54:4.7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dilazioni </a:t>
            </a:r>
            <a:r>
              <a:rPr sz="1200" spc="-5" dirty="0">
                <a:latin typeface="Times New Roman"/>
                <a:cs typeface="Times New Roman"/>
              </a:rPr>
              <a:t>misericordiose del tempo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accordate dal </a:t>
            </a:r>
            <a:r>
              <a:rPr sz="1200" dirty="0">
                <a:latin typeface="Times New Roman"/>
                <a:cs typeface="Times New Roman"/>
              </a:rPr>
              <a:t>mandato del </a:t>
            </a:r>
            <a:r>
              <a:rPr sz="1200" spc="-5" dirty="0">
                <a:latin typeface="Times New Roman"/>
                <a:cs typeface="Times New Roman"/>
              </a:rPr>
              <a:t>libero arbitrio dei Creatori. </a:t>
            </a:r>
            <a:r>
              <a:rPr sz="1200" dirty="0">
                <a:latin typeface="Times New Roman"/>
                <a:cs typeface="Times New Roman"/>
              </a:rPr>
              <a:t>L’Universo può </a:t>
            </a:r>
            <a:r>
              <a:rPr sz="1200" spc="-5" dirty="0">
                <a:latin typeface="Times New Roman"/>
                <a:cs typeface="Times New Roman"/>
              </a:rPr>
              <a:t>trarre  beneficio </a:t>
            </a:r>
            <a:r>
              <a:rPr sz="1200" dirty="0">
                <a:latin typeface="Times New Roman"/>
                <a:cs typeface="Times New Roman"/>
              </a:rPr>
              <a:t>da questa tecnica di pazienza </a:t>
            </a:r>
            <a:r>
              <a:rPr sz="1200" spc="-5" dirty="0">
                <a:latin typeface="Times New Roman"/>
                <a:cs typeface="Times New Roman"/>
              </a:rPr>
              <a:t>impiegata con peccatori ribelli.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è assolutamente vero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non può derivare 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per colui che progetta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compie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altrettanto vero che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(incluso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</a:t>
            </a:r>
            <a:r>
              <a:rPr sz="1200" dirty="0">
                <a:latin typeface="Times New Roman"/>
                <a:cs typeface="Times New Roman"/>
              </a:rPr>
              <a:t>potenziale o </a:t>
            </a:r>
            <a:r>
              <a:rPr sz="1200" spc="-5" dirty="0">
                <a:latin typeface="Times New Roman"/>
                <a:cs typeface="Times New Roman"/>
              </a:rPr>
              <a:t>manifesto)  lavorano </a:t>
            </a:r>
            <a:r>
              <a:rPr sz="1200" dirty="0">
                <a:latin typeface="Times New Roman"/>
                <a:cs typeface="Times New Roman"/>
              </a:rPr>
              <a:t>insieme per il </a:t>
            </a:r>
            <a:r>
              <a:rPr sz="1200" spc="-5" dirty="0">
                <a:latin typeface="Times New Roman"/>
                <a:cs typeface="Times New Roman"/>
              </a:rPr>
              <a:t>bene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conoscono </a:t>
            </a:r>
            <a:r>
              <a:rPr sz="1200" dirty="0">
                <a:latin typeface="Times New Roman"/>
                <a:cs typeface="Times New Roman"/>
              </a:rPr>
              <a:t>Dio, che amano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volontà </a:t>
            </a:r>
            <a:r>
              <a:rPr sz="1200" dirty="0">
                <a:latin typeface="Times New Roman"/>
                <a:cs typeface="Times New Roman"/>
              </a:rPr>
              <a:t>e che stanno </a:t>
            </a:r>
            <a:r>
              <a:rPr sz="1200" spc="-5" dirty="0">
                <a:latin typeface="Times New Roman"/>
                <a:cs typeface="Times New Roman"/>
              </a:rPr>
              <a:t>ascendendo al  Paradiso conformemente al suo eterno </a:t>
            </a:r>
            <a:r>
              <a:rPr sz="1200" dirty="0">
                <a:latin typeface="Times New Roman"/>
                <a:cs typeface="Times New Roman"/>
              </a:rPr>
              <a:t>piano 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suo divino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proposito.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17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(616.7) 54:4.8 </a:t>
            </a:r>
            <a:r>
              <a:rPr sz="1200" spc="-5" dirty="0">
                <a:latin typeface="Times New Roman"/>
                <a:cs typeface="Times New Roman"/>
              </a:rPr>
              <a:t>Ma queste </a:t>
            </a:r>
            <a:r>
              <a:rPr sz="1200" dirty="0">
                <a:latin typeface="Times New Roman"/>
                <a:cs typeface="Times New Roman"/>
              </a:rPr>
              <a:t>dilazioni </a:t>
            </a:r>
            <a:r>
              <a:rPr sz="1200" spc="-5" dirty="0">
                <a:latin typeface="Times New Roman"/>
                <a:cs typeface="Times New Roman"/>
              </a:rPr>
              <a:t>della misericordia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interminabili. Nonostante </a:t>
            </a:r>
            <a:r>
              <a:rPr sz="1200" dirty="0">
                <a:latin typeface="Times New Roman"/>
                <a:cs typeface="Times New Roman"/>
              </a:rPr>
              <a:t>la lunga dilazione </a:t>
            </a:r>
            <a:r>
              <a:rPr sz="1200" spc="-5" dirty="0">
                <a:latin typeface="Times New Roman"/>
                <a:cs typeface="Times New Roman"/>
              </a:rPr>
              <a:t>(secondo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conteggio </a:t>
            </a:r>
            <a:r>
              <a:rPr sz="1200" dirty="0">
                <a:latin typeface="Times New Roman"/>
                <a:cs typeface="Times New Roman"/>
              </a:rPr>
              <a:t>del  tempo </a:t>
            </a:r>
            <a:r>
              <a:rPr sz="1200" spc="-5" dirty="0">
                <a:latin typeface="Times New Roman"/>
                <a:cs typeface="Times New Roman"/>
              </a:rPr>
              <a:t>su Urantia)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giudicare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possiamo </a:t>
            </a:r>
            <a:r>
              <a:rPr sz="1200" dirty="0">
                <a:latin typeface="Times New Roman"/>
                <a:cs typeface="Times New Roman"/>
              </a:rPr>
              <a:t>osservare che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il periodo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effettuata  questa rivelazione </a:t>
            </a:r>
            <a:r>
              <a:rPr sz="1200" dirty="0">
                <a:latin typeface="Times New Roman"/>
                <a:cs typeface="Times New Roman"/>
              </a:rPr>
              <a:t>è stata tenuta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la prima udienza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causa in corso 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i="1" spc="-5" dirty="0">
                <a:latin typeface="Times New Roman"/>
                <a:cs typeface="Times New Roman"/>
              </a:rPr>
              <a:t>contro </a:t>
            </a:r>
            <a:r>
              <a:rPr sz="1200" spc="-5" dirty="0">
                <a:latin typeface="Times New Roman"/>
                <a:cs typeface="Times New Roman"/>
              </a:rPr>
              <a:t>Lucifero,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poco dopo è  stato </a:t>
            </a:r>
            <a:r>
              <a:rPr sz="1200" spc="-5" dirty="0">
                <a:latin typeface="Times New Roman"/>
                <a:cs typeface="Times New Roman"/>
              </a:rPr>
              <a:t>emesso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mandato 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ordinava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Satana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da allora in poi </a:t>
            </a:r>
            <a:r>
              <a:rPr sz="1200" spc="-5" dirty="0">
                <a:latin typeface="Times New Roman"/>
                <a:cs typeface="Times New Roman"/>
              </a:rPr>
              <a:t>confinato </a:t>
            </a:r>
            <a:r>
              <a:rPr sz="1200" dirty="0">
                <a:latin typeface="Times New Roman"/>
                <a:cs typeface="Times New Roman"/>
              </a:rPr>
              <a:t>nel mondo </a:t>
            </a:r>
            <a:r>
              <a:rPr sz="1200" spc="-5" dirty="0">
                <a:latin typeface="Times New Roman"/>
                <a:cs typeface="Times New Roman"/>
              </a:rPr>
              <a:t>prigione con  Lucifero. </a:t>
            </a:r>
            <a:r>
              <a:rPr sz="1200" dirty="0">
                <a:latin typeface="Times New Roman"/>
                <a:cs typeface="Times New Roman"/>
              </a:rPr>
              <a:t>Ciò pone fine alla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Satana di fare </a:t>
            </a:r>
            <a:r>
              <a:rPr sz="1200" spc="-5" dirty="0">
                <a:latin typeface="Times New Roman"/>
                <a:cs typeface="Times New Roman"/>
              </a:rPr>
              <a:t>ulteriori </a:t>
            </a:r>
            <a:r>
              <a:rPr sz="1200" dirty="0">
                <a:latin typeface="Times New Roman"/>
                <a:cs typeface="Times New Roman"/>
              </a:rPr>
              <a:t>visite a qualcuno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Satania caduti nel peccato.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giustizia  in un </a:t>
            </a:r>
            <a:r>
              <a:rPr sz="1200" spc="-5" dirty="0">
                <a:latin typeface="Times New Roman"/>
                <a:cs typeface="Times New Roman"/>
              </a:rPr>
              <a:t>Universo dominato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lenta,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134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028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(380.3) 34:6.2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Divinità possa essere </a:t>
            </a:r>
            <a:r>
              <a:rPr sz="1200" dirty="0">
                <a:latin typeface="Times New Roman"/>
                <a:cs typeface="Times New Roman"/>
              </a:rPr>
              <a:t>plurale </a:t>
            </a:r>
            <a:r>
              <a:rPr sz="1200" spc="-5" dirty="0">
                <a:latin typeface="Times New Roman"/>
                <a:cs typeface="Times New Roman"/>
              </a:rPr>
              <a:t>nella sua manifestazione, nell’esperienza </a:t>
            </a:r>
            <a:r>
              <a:rPr sz="1200" dirty="0">
                <a:latin typeface="Times New Roman"/>
                <a:cs typeface="Times New Roman"/>
              </a:rPr>
              <a:t>umana 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singola, sempre </a:t>
            </a:r>
            <a:r>
              <a:rPr sz="1200" i="1" dirty="0">
                <a:latin typeface="Times New Roman"/>
                <a:cs typeface="Times New Roman"/>
              </a:rPr>
              <a:t>una.  </a:t>
            </a:r>
            <a:r>
              <a:rPr sz="1200" spc="-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è plurale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umana il </a:t>
            </a:r>
            <a:r>
              <a:rPr sz="1200" spc="-5" dirty="0">
                <a:latin typeface="Times New Roman"/>
                <a:cs typeface="Times New Roman"/>
              </a:rPr>
              <a:t>ministero spirituale. Indipendentemente dalla pluralità </a:t>
            </a:r>
            <a:r>
              <a:rPr sz="1200" dirty="0">
                <a:latin typeface="Times New Roman"/>
                <a:cs typeface="Times New Roman"/>
              </a:rPr>
              <a:t>d’origine, tutte le </a:t>
            </a:r>
            <a:r>
              <a:rPr sz="1200" spc="-5" dirty="0">
                <a:latin typeface="Times New Roman"/>
                <a:cs typeface="Times New Roman"/>
              </a:rPr>
              <a:t>influenze </a:t>
            </a:r>
            <a:r>
              <a:rPr sz="1200" dirty="0">
                <a:latin typeface="Times New Roman"/>
                <a:cs typeface="Times New Roman"/>
              </a:rPr>
              <a:t>spirituali  sono una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loro funzioni.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sono una, poiché il ministero spirituale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 è </a:t>
            </a:r>
            <a:r>
              <a:rPr sz="1200" spc="-5" dirty="0">
                <a:latin typeface="Times New Roman"/>
                <a:cs typeface="Times New Roman"/>
              </a:rPr>
              <a:t>nelle creature </a:t>
            </a:r>
            <a:r>
              <a:rPr sz="1200" dirty="0">
                <a:latin typeface="Times New Roman"/>
                <a:cs typeface="Times New Roman"/>
              </a:rPr>
              <a:t>e per le  </a:t>
            </a:r>
            <a:r>
              <a:rPr sz="1200" spc="-5" dirty="0">
                <a:latin typeface="Times New Roman"/>
                <a:cs typeface="Times New Roman"/>
              </a:rPr>
              <a:t>creature del grande </a:t>
            </a:r>
            <a:r>
              <a:rPr sz="1200" dirty="0">
                <a:latin typeface="Times New Roman"/>
                <a:cs typeface="Times New Roman"/>
              </a:rPr>
              <a:t>Universo. E via via che le </a:t>
            </a:r>
            <a:r>
              <a:rPr sz="1200" spc="-5" dirty="0">
                <a:latin typeface="Times New Roman"/>
                <a:cs typeface="Times New Roman"/>
              </a:rPr>
              <a:t>creature crescono </a:t>
            </a:r>
            <a:r>
              <a:rPr sz="1200" dirty="0">
                <a:latin typeface="Times New Roman"/>
                <a:cs typeface="Times New Roman"/>
              </a:rPr>
              <a:t>in apprezzamento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ricettività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ministero unificante  dello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esso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(380.4) 34:6.3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altezze </a:t>
            </a:r>
            <a:r>
              <a:rPr sz="1200" spc="-5" dirty="0">
                <a:latin typeface="Times New Roman"/>
                <a:cs typeface="Times New Roman"/>
              </a:rPr>
              <a:t>della gloria eterna </a:t>
            </a:r>
            <a:r>
              <a:rPr sz="1200" dirty="0">
                <a:latin typeface="Times New Roman"/>
                <a:cs typeface="Times New Roman"/>
              </a:rPr>
              <a:t>lo Spirito divino </a:t>
            </a:r>
            <a:r>
              <a:rPr sz="1200" spc="-5" dirty="0">
                <a:latin typeface="Times New Roman"/>
                <a:cs typeface="Times New Roman"/>
              </a:rPr>
              <a:t>scende attraverso </a:t>
            </a:r>
            <a:r>
              <a:rPr sz="1200" dirty="0">
                <a:latin typeface="Times New Roman"/>
                <a:cs typeface="Times New Roman"/>
              </a:rPr>
              <a:t>una lunga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gradini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incontrarvi come </a:t>
            </a:r>
            <a:r>
              <a:rPr sz="1200" dirty="0">
                <a:latin typeface="Times New Roman"/>
                <a:cs typeface="Times New Roman"/>
              </a:rPr>
              <a:t>siete e  dove </a:t>
            </a:r>
            <a:r>
              <a:rPr sz="1200" spc="-5" dirty="0">
                <a:latin typeface="Times New Roman"/>
                <a:cs typeface="Times New Roman"/>
              </a:rPr>
              <a:t>siete, </a:t>
            </a:r>
            <a:r>
              <a:rPr sz="1200" dirty="0">
                <a:latin typeface="Times New Roman"/>
                <a:cs typeface="Times New Roman"/>
              </a:rPr>
              <a:t>e poi, </a:t>
            </a:r>
            <a:r>
              <a:rPr sz="1200" spc="-5" dirty="0">
                <a:latin typeface="Times New Roman"/>
                <a:cs typeface="Times New Roman"/>
              </a:rPr>
              <a:t>nell’associazione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abbracciare amorevolmente l’anima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mortale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imbarcarsi </a:t>
            </a:r>
            <a:r>
              <a:rPr sz="1200" spc="-5" dirty="0">
                <a:latin typeface="Times New Roman"/>
                <a:cs typeface="Times New Roman"/>
              </a:rPr>
              <a:t>nella sicura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risalita di quei </a:t>
            </a:r>
            <a:r>
              <a:rPr sz="1200" spc="-5" dirty="0">
                <a:latin typeface="Times New Roman"/>
                <a:cs typeface="Times New Roman"/>
              </a:rPr>
              <a:t>gradini che </a:t>
            </a:r>
            <a:r>
              <a:rPr sz="1200" dirty="0">
                <a:latin typeface="Times New Roman"/>
                <a:cs typeface="Times New Roman"/>
              </a:rPr>
              <a:t>aveva </a:t>
            </a:r>
            <a:r>
              <a:rPr sz="1200" spc="-5" dirty="0">
                <a:latin typeface="Times New Roman"/>
                <a:cs typeface="Times New Roman"/>
              </a:rPr>
              <a:t>sceso,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fermandosi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l’anima evoluzionaria sia elevata </a:t>
            </a:r>
            <a:r>
              <a:rPr sz="1200" dirty="0">
                <a:latin typeface="Times New Roman"/>
                <a:cs typeface="Times New Roman"/>
              </a:rPr>
              <a:t>in sicurezza </a:t>
            </a:r>
            <a:r>
              <a:rPr sz="1200" spc="-5" dirty="0">
                <a:latin typeface="Times New Roman"/>
                <a:cs typeface="Times New Roman"/>
              </a:rPr>
              <a:t>alle  </a:t>
            </a:r>
            <a:r>
              <a:rPr sz="1200" dirty="0">
                <a:latin typeface="Times New Roman"/>
                <a:cs typeface="Times New Roman"/>
              </a:rPr>
              <a:t>altezze </a:t>
            </a:r>
            <a:r>
              <a:rPr sz="1200" spc="-5" dirty="0">
                <a:latin typeface="Times New Roman"/>
                <a:cs typeface="Times New Roman"/>
              </a:rPr>
              <a:t>stesse della beatitudine dalle quali </a:t>
            </a:r>
            <a:r>
              <a:rPr sz="1200" dirty="0">
                <a:latin typeface="Times New Roman"/>
                <a:cs typeface="Times New Roman"/>
              </a:rPr>
              <a:t>lo Spirito divino </a:t>
            </a:r>
            <a:r>
              <a:rPr sz="1200" spc="-5" dirty="0">
                <a:latin typeface="Times New Roman"/>
                <a:cs typeface="Times New Roman"/>
              </a:rPr>
              <a:t>partì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per </a:t>
            </a:r>
            <a:r>
              <a:rPr sz="1200" dirty="0">
                <a:latin typeface="Times New Roman"/>
                <a:cs typeface="Times New Roman"/>
              </a:rPr>
              <a:t>questa missione di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ministero.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87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(380.5) 34:6.4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forze spirituali cercano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raggiungono infallibilmente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propri livelli originari. </a:t>
            </a:r>
            <a:r>
              <a:rPr sz="1200" dirty="0">
                <a:latin typeface="Times New Roman"/>
                <a:cs typeface="Times New Roman"/>
              </a:rPr>
              <a:t>Essendo </a:t>
            </a:r>
            <a:r>
              <a:rPr sz="1200" spc="-5" dirty="0">
                <a:latin typeface="Times New Roman"/>
                <a:cs typeface="Times New Roman"/>
              </a:rPr>
              <a:t>uscite dall’Eterno, esse sono  certe </a:t>
            </a:r>
            <a:r>
              <a:rPr sz="1200" dirty="0">
                <a:latin typeface="Times New Roman"/>
                <a:cs typeface="Times New Roman"/>
              </a:rPr>
              <a:t>di ritornarvi, portando </a:t>
            </a:r>
            <a:r>
              <a:rPr sz="1200" spc="-5" dirty="0">
                <a:latin typeface="Times New Roman"/>
                <a:cs typeface="Times New Roman"/>
              </a:rPr>
              <a:t>con sé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quei figli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che </a:t>
            </a:r>
            <a:r>
              <a:rPr sz="1200" spc="-5" dirty="0">
                <a:latin typeface="Times New Roman"/>
                <a:cs typeface="Times New Roman"/>
              </a:rPr>
              <a:t>hanno sposato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l’insegnamento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dell’Aggiustatore interiore, 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“nati dallo Spirito”,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52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(380.6) 34:6.5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divino è </a:t>
            </a:r>
            <a:r>
              <a:rPr sz="1200" spc="-5" dirty="0">
                <a:latin typeface="Times New Roman"/>
                <a:cs typeface="Times New Roman"/>
              </a:rPr>
              <a:t>fonte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d’incoraggiamento </a:t>
            </a:r>
            <a:r>
              <a:rPr sz="1200" dirty="0">
                <a:latin typeface="Times New Roman"/>
                <a:cs typeface="Times New Roman"/>
              </a:rPr>
              <a:t>continui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la vostra  </a:t>
            </a:r>
            <a:r>
              <a:rPr sz="1200" spc="-5" dirty="0">
                <a:latin typeface="Times New Roman"/>
                <a:cs typeface="Times New Roman"/>
              </a:rPr>
              <a:t>riuscita “dipendono dalla sua misericordia, </a:t>
            </a:r>
            <a:r>
              <a:rPr sz="1200" dirty="0">
                <a:latin typeface="Times New Roman"/>
                <a:cs typeface="Times New Roman"/>
              </a:rPr>
              <a:t>mediante il </a:t>
            </a:r>
            <a:r>
              <a:rPr sz="1200" spc="-5" dirty="0">
                <a:latin typeface="Times New Roman"/>
                <a:cs typeface="Times New Roman"/>
              </a:rPr>
              <a:t>rinnovamento dello Spirito”.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spirituale, come l’energia </a:t>
            </a:r>
            <a:r>
              <a:rPr sz="1200" dirty="0">
                <a:latin typeface="Times New Roman"/>
                <a:cs typeface="Times New Roman"/>
              </a:rPr>
              <a:t>fisica, </a:t>
            </a:r>
            <a:r>
              <a:rPr sz="1200" spc="-5" dirty="0">
                <a:latin typeface="Times New Roman"/>
                <a:cs typeface="Times New Roman"/>
              </a:rPr>
              <a:t>si  consuma.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spirituale </a:t>
            </a:r>
            <a:r>
              <a:rPr sz="1200" dirty="0">
                <a:latin typeface="Times New Roman"/>
                <a:cs typeface="Times New Roman"/>
              </a:rPr>
              <a:t>porta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relativo esaurimento spirituale. L’intera </a:t>
            </a:r>
            <a:r>
              <a:rPr sz="1200" dirty="0">
                <a:latin typeface="Times New Roman"/>
                <a:cs typeface="Times New Roman"/>
              </a:rPr>
              <a:t>esperienza ascendente è </a:t>
            </a:r>
            <a:r>
              <a:rPr sz="1200" spc="-5" dirty="0">
                <a:latin typeface="Times New Roman"/>
                <a:cs typeface="Times New Roman"/>
              </a:rPr>
              <a:t>reale come pure  spirituale; perciò sta </a:t>
            </a:r>
            <a:r>
              <a:rPr sz="1200" dirty="0">
                <a:latin typeface="Times New Roman"/>
                <a:cs typeface="Times New Roman"/>
              </a:rPr>
              <a:t>scritto in </a:t>
            </a:r>
            <a:r>
              <a:rPr sz="1200" spc="-5" dirty="0">
                <a:latin typeface="Times New Roman"/>
                <a:cs typeface="Times New Roman"/>
              </a:rPr>
              <a:t>verità: “È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che vivifica.” “Lo </a:t>
            </a:r>
            <a:r>
              <a:rPr sz="1200" dirty="0">
                <a:latin typeface="Times New Roman"/>
                <a:cs typeface="Times New Roman"/>
              </a:rPr>
              <a:t>Spirito dona 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0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(380.7) 34:6.6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teoria morta, anche </a:t>
            </a:r>
            <a:r>
              <a:rPr sz="1200" spc="-5" dirty="0">
                <a:latin typeface="Times New Roman"/>
                <a:cs typeface="Times New Roman"/>
              </a:rPr>
              <a:t>quella delle </a:t>
            </a:r>
            <a:r>
              <a:rPr sz="1200" dirty="0">
                <a:latin typeface="Times New Roman"/>
                <a:cs typeface="Times New Roman"/>
              </a:rPr>
              <a:t>dottrine </a:t>
            </a:r>
            <a:r>
              <a:rPr sz="1200" spc="-5" dirty="0">
                <a:latin typeface="Times New Roman"/>
                <a:cs typeface="Times New Roman"/>
              </a:rPr>
              <a:t>religiose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elevate, </a:t>
            </a:r>
            <a:r>
              <a:rPr sz="1200" dirty="0">
                <a:latin typeface="Times New Roman"/>
                <a:cs typeface="Times New Roman"/>
              </a:rPr>
              <a:t>non ha 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trasformare </a:t>
            </a:r>
            <a:r>
              <a:rPr sz="1200" dirty="0">
                <a:latin typeface="Times New Roman"/>
                <a:cs typeface="Times New Roman"/>
              </a:rPr>
              <a:t>il carattere umano o di  </a:t>
            </a:r>
            <a:r>
              <a:rPr sz="1200" spc="-5" dirty="0">
                <a:latin typeface="Times New Roman"/>
                <a:cs typeface="Times New Roman"/>
              </a:rPr>
              <a:t>controllare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mortali. Quello </a:t>
            </a:r>
            <a:r>
              <a:rPr sz="1200" dirty="0">
                <a:latin typeface="Times New Roman"/>
                <a:cs typeface="Times New Roman"/>
              </a:rPr>
              <a:t>di cui il mondo ha </a:t>
            </a:r>
            <a:r>
              <a:rPr sz="1200" spc="-5" dirty="0">
                <a:latin typeface="Times New Roman"/>
                <a:cs typeface="Times New Roman"/>
              </a:rPr>
              <a:t>oggi </a:t>
            </a:r>
            <a:r>
              <a:rPr sz="1200" dirty="0">
                <a:latin typeface="Times New Roman"/>
                <a:cs typeface="Times New Roman"/>
              </a:rPr>
              <a:t>bisogno è la verità che il vostro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5" dirty="0">
                <a:latin typeface="Times New Roman"/>
                <a:cs typeface="Times New Roman"/>
              </a:rPr>
              <a:t>tempo  </a:t>
            </a:r>
            <a:r>
              <a:rPr sz="1200" spc="-5" dirty="0">
                <a:latin typeface="Times New Roman"/>
                <a:cs typeface="Times New Roman"/>
              </a:rPr>
              <a:t>proclamò: “Non solo </a:t>
            </a:r>
            <a:r>
              <a:rPr sz="1200" dirty="0">
                <a:latin typeface="Times New Roman"/>
                <a:cs typeface="Times New Roman"/>
              </a:rPr>
              <a:t>a parole ma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in potenza 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Santo.”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seme della verità </a:t>
            </a:r>
            <a:r>
              <a:rPr sz="1200" dirty="0">
                <a:latin typeface="Times New Roman"/>
                <a:cs typeface="Times New Roman"/>
              </a:rPr>
              <a:t>teorica è morto, i concetti </a:t>
            </a:r>
            <a:r>
              <a:rPr sz="1200" spc="-5" dirty="0">
                <a:latin typeface="Times New Roman"/>
                <a:cs typeface="Times New Roman"/>
              </a:rPr>
              <a:t>morali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più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4858"/>
            <a:ext cx="7800975" cy="39617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016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La saggezza 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dilazione</a:t>
            </a:r>
            <a:endParaRPr sz="1600">
              <a:latin typeface="Times New Roman"/>
              <a:cs typeface="Times New Roman"/>
            </a:endParaRPr>
          </a:p>
          <a:p>
            <a:pPr marL="101600" marR="939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(617.1) 54:5.1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molte </a:t>
            </a:r>
            <a:r>
              <a:rPr sz="1200" spc="-5" dirty="0">
                <a:latin typeface="Times New Roman"/>
                <a:cs typeface="Times New Roman"/>
              </a:rPr>
              <a:t>ragioni </a:t>
            </a:r>
            <a:r>
              <a:rPr sz="1200" dirty="0">
                <a:latin typeface="Times New Roman"/>
                <a:cs typeface="Times New Roman"/>
              </a:rPr>
              <a:t>a me note del perché </a:t>
            </a:r>
            <a:r>
              <a:rPr sz="1200" spc="-5" dirty="0">
                <a:latin typeface="Times New Roman"/>
                <a:cs typeface="Times New Roman"/>
              </a:rPr>
              <a:t>Lucifero ed </a:t>
            </a:r>
            <a:r>
              <a:rPr sz="1200" dirty="0">
                <a:latin typeface="Times New Roman"/>
                <a:cs typeface="Times New Roman"/>
              </a:rPr>
              <a:t>i suoi alleati non </a:t>
            </a:r>
            <a:r>
              <a:rPr sz="1200" spc="-5" dirty="0">
                <a:latin typeface="Times New Roman"/>
                <a:cs typeface="Times New Roman"/>
              </a:rPr>
              <a:t>furono internati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giudicati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presto, </a:t>
            </a:r>
            <a:r>
              <a:rPr sz="1200" dirty="0">
                <a:latin typeface="Times New Roman"/>
                <a:cs typeface="Times New Roman"/>
              </a:rPr>
              <a:t>mi è 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esporre 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338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(617.2) 54:5.2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misericordia </a:t>
            </a:r>
            <a:r>
              <a:rPr sz="1200" spc="-5" dirty="0">
                <a:latin typeface="Times New Roman"/>
                <a:cs typeface="Times New Roman"/>
              </a:rPr>
              <a:t>esige che ogni </a:t>
            </a:r>
            <a:r>
              <a:rPr sz="1200" dirty="0">
                <a:latin typeface="Times New Roman"/>
                <a:cs typeface="Times New Roman"/>
              </a:rPr>
              <a:t>malfattore </a:t>
            </a:r>
            <a:r>
              <a:rPr sz="1200" spc="-5" dirty="0">
                <a:latin typeface="Times New Roman"/>
                <a:cs typeface="Times New Roman"/>
              </a:rPr>
              <a:t>abbia tempo </a:t>
            </a:r>
            <a:r>
              <a:rPr sz="1200" dirty="0">
                <a:latin typeface="Times New Roman"/>
                <a:cs typeface="Times New Roman"/>
              </a:rPr>
              <a:t>sufficiente in </a:t>
            </a:r>
            <a:r>
              <a:rPr sz="1200" spc="-5" dirty="0">
                <a:latin typeface="Times New Roman"/>
                <a:cs typeface="Times New Roman"/>
              </a:rPr>
              <a:t>cui esprimere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atteggiamento  deliberato </a:t>
            </a:r>
            <a:r>
              <a:rPr sz="1200" dirty="0">
                <a:latin typeface="Times New Roman"/>
                <a:cs typeface="Times New Roman"/>
              </a:rPr>
              <a:t>e pienamente scelto </a:t>
            </a:r>
            <a:r>
              <a:rPr sz="1200" spc="-5" dirty="0">
                <a:latin typeface="Times New Roman"/>
                <a:cs typeface="Times New Roman"/>
              </a:rPr>
              <a:t>riguardo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cattivi pensieri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atti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peccaminosi.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971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(617.3) 54:5.3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giustizia suprema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dominata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amore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Padre; </a:t>
            </a:r>
            <a:r>
              <a:rPr sz="1200" dirty="0">
                <a:latin typeface="Times New Roman"/>
                <a:cs typeface="Times New Roman"/>
              </a:rPr>
              <a:t>perciò la </a:t>
            </a:r>
            <a:r>
              <a:rPr sz="1200" spc="-5" dirty="0">
                <a:latin typeface="Times New Roman"/>
                <a:cs typeface="Times New Roman"/>
              </a:rPr>
              <a:t>giustizia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distruggerà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la 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salvare.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la salvezza è </a:t>
            </a:r>
            <a:r>
              <a:rPr sz="1200" spc="-5" dirty="0">
                <a:latin typeface="Times New Roman"/>
                <a:cs typeface="Times New Roman"/>
              </a:rPr>
              <a:t>concesso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ogni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malfattore.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5924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(617.4) 54:5.4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Nessun padre affettuoso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precipitoso nel </a:t>
            </a:r>
            <a:r>
              <a:rPr sz="1200" dirty="0">
                <a:latin typeface="Times New Roman"/>
                <a:cs typeface="Times New Roman"/>
              </a:rPr>
              <a:t>punire un </a:t>
            </a:r>
            <a:r>
              <a:rPr sz="1200" spc="-5" dirty="0">
                <a:latin typeface="Times New Roman"/>
                <a:cs typeface="Times New Roman"/>
              </a:rPr>
              <a:t>membro della sua famiglia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errore.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pazienza non può </a:t>
            </a:r>
            <a:r>
              <a:rPr sz="1200" spc="-5" dirty="0">
                <a:latin typeface="Times New Roman"/>
                <a:cs typeface="Times New Roman"/>
              </a:rPr>
              <a:t>funzionare indipendentemente dal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58800" marR="257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(617.5) 54:5.5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cattiva azione sia sempre deleteria </a:t>
            </a:r>
            <a:r>
              <a:rPr sz="1200" dirty="0">
                <a:latin typeface="Times New Roman"/>
                <a:cs typeface="Times New Roman"/>
              </a:rPr>
              <a:t>per una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l’amore esortano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 retti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tollerare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fratello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sbaglia </a:t>
            </a:r>
            <a:r>
              <a:rPr sz="1200" dirty="0">
                <a:latin typeface="Times New Roman"/>
                <a:cs typeface="Times New Roman"/>
              </a:rPr>
              <a:t>durante il periodo </a:t>
            </a:r>
            <a:r>
              <a:rPr sz="1200" spc="-5" dirty="0">
                <a:latin typeface="Times New Roman"/>
                <a:cs typeface="Times New Roman"/>
              </a:rPr>
              <a:t>concesso </a:t>
            </a:r>
            <a:r>
              <a:rPr sz="1200" dirty="0">
                <a:latin typeface="Times New Roman"/>
                <a:cs typeface="Times New Roman"/>
              </a:rPr>
              <a:t>dal padre </a:t>
            </a:r>
            <a:r>
              <a:rPr sz="1200" spc="-5" dirty="0">
                <a:latin typeface="Times New Roman"/>
                <a:cs typeface="Times New Roman"/>
              </a:rPr>
              <a:t>affettuoso perché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peccatore possa  vedere l’errore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condotta ed abbracciare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salvezza.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558800" marR="1244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(617.6) 54:5.6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Indipendentemente dall’atteggiamento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verso Lucifero, nonostante egli fosse </a:t>
            </a:r>
            <a:r>
              <a:rPr sz="1200" dirty="0">
                <a:latin typeface="Times New Roman"/>
                <a:cs typeface="Times New Roman"/>
              </a:rPr>
              <a:t>il Creatore-padre  di </a:t>
            </a:r>
            <a:r>
              <a:rPr sz="1200" spc="-5" dirty="0">
                <a:latin typeface="Times New Roman"/>
                <a:cs typeface="Times New Roman"/>
              </a:rPr>
              <a:t>Lucifero, non </a:t>
            </a:r>
            <a:r>
              <a:rPr sz="1200" dirty="0">
                <a:latin typeface="Times New Roman"/>
                <a:cs typeface="Times New Roman"/>
              </a:rPr>
              <a:t>era nelle competenze </a:t>
            </a:r>
            <a:r>
              <a:rPr sz="1200" spc="-5" dirty="0">
                <a:latin typeface="Times New Roman"/>
                <a:cs typeface="Times New Roman"/>
              </a:rPr>
              <a:t>del Figlio Creatore esercitare </a:t>
            </a:r>
            <a:r>
              <a:rPr sz="1200" dirty="0">
                <a:latin typeface="Times New Roman"/>
                <a:cs typeface="Times New Roman"/>
              </a:rPr>
              <a:t>un potere di </a:t>
            </a:r>
            <a:r>
              <a:rPr sz="1200" spc="-5" dirty="0">
                <a:latin typeface="Times New Roman"/>
                <a:cs typeface="Times New Roman"/>
              </a:rPr>
              <a:t>giudizio sommario sul Sovrano del  Sistema apostata, perché egli </a:t>
            </a:r>
            <a:r>
              <a:rPr sz="1200" dirty="0">
                <a:latin typeface="Times New Roman"/>
                <a:cs typeface="Times New Roman"/>
              </a:rPr>
              <a:t>non aveva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completato 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avrebbe  conseguito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sovranità </a:t>
            </a:r>
            <a:r>
              <a:rPr sz="1200" dirty="0">
                <a:latin typeface="Times New Roman"/>
                <a:cs typeface="Times New Roman"/>
              </a:rPr>
              <a:t>incondizionata 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8218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257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(617.7) 54:5.7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Gli Antichi 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annientare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questi ribelli,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giustiziano  raramente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malfattore </a:t>
            </a:r>
            <a:r>
              <a:rPr sz="1200" dirty="0">
                <a:latin typeface="Times New Roman"/>
                <a:cs typeface="Times New Roman"/>
              </a:rPr>
              <a:t>senza </a:t>
            </a:r>
            <a:r>
              <a:rPr sz="1200" spc="-5" dirty="0">
                <a:latin typeface="Times New Roman"/>
                <a:cs typeface="Times New Roman"/>
              </a:rPr>
              <a:t>averlo esaurientemente ascoltato.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caso essi rifiutarono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contravvenire alle  decisioni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940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(617.8) 54:5.8 </a:t>
            </a:r>
            <a:r>
              <a:rPr sz="1200" dirty="0">
                <a:latin typeface="Times New Roman"/>
                <a:cs typeface="Times New Roman"/>
              </a:rPr>
              <a:t>7. È </a:t>
            </a:r>
            <a:r>
              <a:rPr sz="1200" spc="-5" dirty="0">
                <a:latin typeface="Times New Roman"/>
                <a:cs typeface="Times New Roman"/>
              </a:rPr>
              <a:t>evidente che Emanuele consigliò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tenersi </a:t>
            </a:r>
            <a:r>
              <a:rPr sz="1200" dirty="0">
                <a:latin typeface="Times New Roman"/>
                <a:cs typeface="Times New Roman"/>
              </a:rPr>
              <a:t>in disparte </a:t>
            </a:r>
            <a:r>
              <a:rPr sz="1200" spc="-5" dirty="0">
                <a:latin typeface="Times New Roman"/>
                <a:cs typeface="Times New Roman"/>
              </a:rPr>
              <a:t>dai ribelli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permettere alla 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corso naturale </a:t>
            </a:r>
            <a:r>
              <a:rPr sz="1200" dirty="0">
                <a:latin typeface="Times New Roman"/>
                <a:cs typeface="Times New Roman"/>
              </a:rPr>
              <a:t>di autodistruzione. E la </a:t>
            </a:r>
            <a:r>
              <a:rPr sz="1200" spc="-5" dirty="0">
                <a:latin typeface="Times New Roman"/>
                <a:cs typeface="Times New Roman"/>
              </a:rPr>
              <a:t>saggezza dell’Unione dei Giorni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riflesso nel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della saggezza </a:t>
            </a:r>
            <a:r>
              <a:rPr sz="1200" dirty="0">
                <a:latin typeface="Times New Roman"/>
                <a:cs typeface="Times New Roman"/>
              </a:rPr>
              <a:t>unificata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(617.9) 54:5.9 </a:t>
            </a:r>
            <a:r>
              <a:rPr sz="1200" dirty="0">
                <a:latin typeface="Times New Roman"/>
                <a:cs typeface="Times New Roman"/>
              </a:rPr>
              <a:t>8.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Fedele dei Giorni su Edentia </a:t>
            </a:r>
            <a:r>
              <a:rPr sz="1200" dirty="0">
                <a:latin typeface="Times New Roman"/>
                <a:cs typeface="Times New Roman"/>
              </a:rPr>
              <a:t>raccomandò </a:t>
            </a:r>
            <a:r>
              <a:rPr sz="1200" spc="-5" dirty="0">
                <a:latin typeface="Times New Roman"/>
                <a:cs typeface="Times New Roman"/>
              </a:rPr>
              <a:t>ai Padri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mano </a:t>
            </a:r>
            <a:r>
              <a:rPr sz="1200" spc="-5" dirty="0">
                <a:latin typeface="Times New Roman"/>
                <a:cs typeface="Times New Roman"/>
              </a:rPr>
              <a:t>libera ai ribelli  affinché ogni </a:t>
            </a:r>
            <a:r>
              <a:rPr sz="1200" dirty="0">
                <a:latin typeface="Times New Roman"/>
                <a:cs typeface="Times New Roman"/>
              </a:rPr>
              <a:t>simpatia per </a:t>
            </a:r>
            <a:r>
              <a:rPr sz="1200" spc="-5" dirty="0">
                <a:latin typeface="Times New Roman"/>
                <a:cs typeface="Times New Roman"/>
              </a:rPr>
              <a:t>questi malfattori fosse estirpata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presto </a:t>
            </a:r>
            <a:r>
              <a:rPr sz="1200" dirty="0">
                <a:latin typeface="Times New Roman"/>
                <a:cs typeface="Times New Roman"/>
              </a:rPr>
              <a:t>dal cuore di ogni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presente e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Norlatiadek </a:t>
            </a:r>
            <a:r>
              <a:rPr sz="1200" dirty="0">
                <a:latin typeface="Times New Roman"/>
                <a:cs typeface="Times New Roman"/>
              </a:rPr>
              <a:t>— di </a:t>
            </a:r>
            <a:r>
              <a:rPr sz="1200" spc="-5" dirty="0">
                <a:latin typeface="Times New Roman"/>
                <a:cs typeface="Times New Roman"/>
              </a:rPr>
              <a:t>ogni creatura </a:t>
            </a:r>
            <a:r>
              <a:rPr sz="1200" dirty="0">
                <a:latin typeface="Times New Roman"/>
                <a:cs typeface="Times New Roman"/>
              </a:rPr>
              <a:t>mortale, morontiale o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(617.10) 54:5.10 </a:t>
            </a:r>
            <a:r>
              <a:rPr sz="1200" dirty="0">
                <a:latin typeface="Times New Roman"/>
                <a:cs typeface="Times New Roman"/>
              </a:rPr>
              <a:t>9. Su </a:t>
            </a:r>
            <a:r>
              <a:rPr sz="1200" spc="-5" dirty="0">
                <a:latin typeface="Times New Roman"/>
                <a:cs typeface="Times New Roman"/>
              </a:rPr>
              <a:t>Jerusem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-5" dirty="0">
                <a:latin typeface="Times New Roman"/>
                <a:cs typeface="Times New Roman"/>
              </a:rPr>
              <a:t>dell’Esecutivo Supremo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consigliò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offrire ad ogni creatura </a:t>
            </a:r>
            <a:r>
              <a:rPr sz="1200" dirty="0">
                <a:latin typeface="Times New Roman"/>
                <a:cs typeface="Times New Roman"/>
              </a:rPr>
              <a:t>vivente 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opportunità di </a:t>
            </a:r>
            <a:r>
              <a:rPr sz="1200" spc="-5" dirty="0">
                <a:latin typeface="Times New Roman"/>
                <a:cs typeface="Times New Roman"/>
              </a:rPr>
              <a:t>maturare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scelta deliberata sugli argomenti contenuti </a:t>
            </a:r>
            <a:r>
              <a:rPr sz="1200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Dichiarazione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Dopo che </a:t>
            </a:r>
            <a:r>
              <a:rPr sz="1200" dirty="0">
                <a:latin typeface="Times New Roman"/>
                <a:cs typeface="Times New Roman"/>
              </a:rPr>
              <a:t>furono </a:t>
            </a:r>
            <a:r>
              <a:rPr sz="1200" spc="-5" dirty="0">
                <a:latin typeface="Times New Roman"/>
                <a:cs typeface="Times New Roman"/>
              </a:rPr>
              <a:t>sollevati </a:t>
            </a:r>
            <a:r>
              <a:rPr sz="1200" dirty="0">
                <a:latin typeface="Times New Roman"/>
                <a:cs typeface="Times New Roman"/>
              </a:rPr>
              <a:t>i problemi della </a:t>
            </a:r>
            <a:r>
              <a:rPr sz="1200" spc="-5" dirty="0">
                <a:latin typeface="Times New Roman"/>
                <a:cs typeface="Times New Roman"/>
              </a:rPr>
              <a:t>ribellione,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consigliere</a:t>
            </a:r>
            <a:endParaRPr sz="1200">
              <a:latin typeface="Times New Roman"/>
              <a:cs typeface="Times New Roman"/>
            </a:endParaRPr>
          </a:p>
          <a:p>
            <a:pPr marL="88900" marR="1212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d’emergenza paradisiaco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 spiegò che,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piena e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opportunità non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stata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a tutte le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Norlatiadek, </a:t>
            </a:r>
            <a:r>
              <a:rPr sz="1200" dirty="0">
                <a:latin typeface="Times New Roman"/>
                <a:cs typeface="Times New Roman"/>
              </a:rPr>
              <a:t>allora la </a:t>
            </a:r>
            <a:r>
              <a:rPr sz="1200" spc="-5" dirty="0">
                <a:latin typeface="Times New Roman"/>
                <a:cs typeface="Times New Roman"/>
              </a:rPr>
              <a:t>quarantena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confronti di tali possibili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esitanti o </a:t>
            </a:r>
            <a:r>
              <a:rPr sz="1200" spc="-5" dirty="0">
                <a:latin typeface="Times New Roman"/>
                <a:cs typeface="Times New Roman"/>
              </a:rPr>
              <a:t>colpite dal 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sarebbe stata estesa per </a:t>
            </a:r>
            <a:r>
              <a:rPr sz="1200" dirty="0">
                <a:latin typeface="Times New Roman"/>
                <a:cs typeface="Times New Roman"/>
              </a:rPr>
              <a:t>autoprotezione </a:t>
            </a:r>
            <a:r>
              <a:rPr sz="1200" spc="-5" dirty="0">
                <a:latin typeface="Times New Roman"/>
                <a:cs typeface="Times New Roman"/>
              </a:rPr>
              <a:t>all’intera costellazione. Per </a:t>
            </a:r>
            <a:r>
              <a:rPr sz="1200" dirty="0">
                <a:latin typeface="Times New Roman"/>
                <a:cs typeface="Times New Roman"/>
              </a:rPr>
              <a:t>lasciare aperte le porte </a:t>
            </a:r>
            <a:r>
              <a:rPr sz="1200" spc="-5" dirty="0">
                <a:latin typeface="Times New Roman"/>
                <a:cs typeface="Times New Roman"/>
              </a:rPr>
              <a:t>dell’ascensione al  Paradiso agli esseri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Norlatiadek, </a:t>
            </a:r>
            <a:r>
              <a:rPr sz="1200" dirty="0">
                <a:latin typeface="Times New Roman"/>
                <a:cs typeface="Times New Roman"/>
              </a:rPr>
              <a:t>era necessario </a:t>
            </a:r>
            <a:r>
              <a:rPr sz="1200" spc="-5" dirty="0">
                <a:latin typeface="Times New Roman"/>
                <a:cs typeface="Times New Roman"/>
              </a:rPr>
              <a:t>consentire </a:t>
            </a:r>
            <a:r>
              <a:rPr sz="1200" dirty="0">
                <a:latin typeface="Times New Roman"/>
                <a:cs typeface="Times New Roman"/>
              </a:rPr>
              <a:t>il pieno sviluppo </a:t>
            </a:r>
            <a:r>
              <a:rPr sz="1200" spc="-5" dirty="0">
                <a:latin typeface="Times New Roman"/>
                <a:cs typeface="Times New Roman"/>
              </a:rPr>
              <a:t>della ribellione ed </a:t>
            </a:r>
            <a:r>
              <a:rPr sz="1200" dirty="0">
                <a:latin typeface="Times New Roman"/>
                <a:cs typeface="Times New Roman"/>
              </a:rPr>
              <a:t>assicurare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decisione completa dell’atteggiamento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coinvolti in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3314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(617.11) 54:5.11 </a:t>
            </a:r>
            <a:r>
              <a:rPr sz="1200" dirty="0">
                <a:latin typeface="Times New Roman"/>
                <a:cs typeface="Times New Roman"/>
              </a:rPr>
              <a:t>10.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Ministra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emise </a:t>
            </a:r>
            <a:r>
              <a:rPr sz="1200" spc="-5" dirty="0">
                <a:latin typeface="Times New Roman"/>
                <a:cs typeface="Times New Roman"/>
              </a:rPr>
              <a:t>come terza </a:t>
            </a:r>
            <a:r>
              <a:rPr sz="1200" dirty="0">
                <a:latin typeface="Times New Roman"/>
                <a:cs typeface="Times New Roman"/>
              </a:rPr>
              <a:t>proclamazione </a:t>
            </a:r>
            <a:r>
              <a:rPr sz="1200" spc="-5" dirty="0">
                <a:latin typeface="Times New Roman"/>
                <a:cs typeface="Times New Roman"/>
              </a:rPr>
              <a:t>indipendente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mandato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ordinava </a:t>
            </a:r>
            <a:r>
              <a:rPr sz="1200" dirty="0">
                <a:latin typeface="Times New Roman"/>
                <a:cs typeface="Times New Roman"/>
              </a:rPr>
              <a:t>che nulla </a:t>
            </a:r>
            <a:r>
              <a:rPr sz="1200" spc="-5" dirty="0">
                <a:latin typeface="Times New Roman"/>
                <a:cs typeface="Times New Roman"/>
              </a:rPr>
              <a:t>fosse fatto per curare </a:t>
            </a:r>
            <a:r>
              <a:rPr sz="1200" dirty="0">
                <a:latin typeface="Times New Roman"/>
                <a:cs typeface="Times New Roman"/>
              </a:rPr>
              <a:t>parzialmente, </a:t>
            </a:r>
            <a:r>
              <a:rPr sz="1200" spc="-5" dirty="0">
                <a:latin typeface="Times New Roman"/>
                <a:cs typeface="Times New Roman"/>
              </a:rPr>
              <a:t>per sopprimere codardamente </a:t>
            </a:r>
            <a:r>
              <a:rPr sz="1200" dirty="0">
                <a:latin typeface="Times New Roman"/>
                <a:cs typeface="Times New Roman"/>
              </a:rPr>
              <a:t>o nascondere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9815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7569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l’aspetto </a:t>
            </a:r>
            <a:r>
              <a:rPr sz="1200" dirty="0">
                <a:latin typeface="Times New Roman"/>
                <a:cs typeface="Times New Roman"/>
              </a:rPr>
              <a:t>odioso </a:t>
            </a:r>
            <a:r>
              <a:rPr sz="1200" spc="-5" dirty="0">
                <a:latin typeface="Times New Roman"/>
                <a:cs typeface="Times New Roman"/>
              </a:rPr>
              <a:t>dei ribelli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ribellione.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schiere </a:t>
            </a:r>
            <a:r>
              <a:rPr sz="1200" spc="-5" dirty="0">
                <a:latin typeface="Times New Roman"/>
                <a:cs typeface="Times New Roman"/>
              </a:rPr>
              <a:t>angeliche </a:t>
            </a:r>
            <a:r>
              <a:rPr sz="1200" dirty="0">
                <a:latin typeface="Times New Roman"/>
                <a:cs typeface="Times New Roman"/>
              </a:rPr>
              <a:t>ricevettero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completa  rivelazione </a:t>
            </a:r>
            <a:r>
              <a:rPr sz="1200" dirty="0">
                <a:latin typeface="Times New Roman"/>
                <a:cs typeface="Times New Roman"/>
              </a:rPr>
              <a:t>e l’illimitata </a:t>
            </a:r>
            <a:r>
              <a:rPr sz="1200" spc="-5" dirty="0">
                <a:latin typeface="Times New Roman"/>
                <a:cs typeface="Times New Roman"/>
              </a:rPr>
              <a:t>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del peccato </a:t>
            </a:r>
            <a:r>
              <a:rPr sz="1200" dirty="0">
                <a:latin typeface="Times New Roman"/>
                <a:cs typeface="Times New Roman"/>
              </a:rPr>
              <a:t>come tecnica più rapida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definitiva guarigione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piaga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45465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(618.1) 54:5.12 </a:t>
            </a:r>
            <a:r>
              <a:rPr sz="1200" dirty="0">
                <a:latin typeface="Times New Roman"/>
                <a:cs typeface="Times New Roman"/>
              </a:rPr>
              <a:t>11. </a:t>
            </a:r>
            <a:r>
              <a:rPr sz="1200" spc="-5" dirty="0">
                <a:latin typeface="Times New Roman"/>
                <a:cs typeface="Times New Roman"/>
              </a:rPr>
              <a:t>Fu organizzato su Jerusem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consiglio d’emergenza </a:t>
            </a:r>
            <a:r>
              <a:rPr sz="1200" dirty="0">
                <a:latin typeface="Times New Roman"/>
                <a:cs typeface="Times New Roman"/>
              </a:rPr>
              <a:t>di ex mortali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Possenti Messaggeri,  </a:t>
            </a:r>
            <a:r>
              <a:rPr sz="1200" dirty="0">
                <a:latin typeface="Times New Roman"/>
                <a:cs typeface="Times New Roman"/>
              </a:rPr>
              <a:t>da mortali </a:t>
            </a:r>
            <a:r>
              <a:rPr sz="1200" spc="-5" dirty="0">
                <a:latin typeface="Times New Roman"/>
                <a:cs typeface="Times New Roman"/>
              </a:rPr>
              <a:t>glorificati che avevano avuto esperienze personali </a:t>
            </a:r>
            <a:r>
              <a:rPr sz="1200" dirty="0">
                <a:latin typeface="Times New Roman"/>
                <a:cs typeface="Times New Roman"/>
              </a:rPr>
              <a:t>di situazioni </a:t>
            </a:r>
            <a:r>
              <a:rPr sz="1200" spc="-5" dirty="0">
                <a:latin typeface="Times New Roman"/>
                <a:cs typeface="Times New Roman"/>
              </a:rPr>
              <a:t>analoghe, </a:t>
            </a:r>
            <a:r>
              <a:rPr sz="1200" dirty="0">
                <a:latin typeface="Times New Roman"/>
                <a:cs typeface="Times New Roman"/>
              </a:rPr>
              <a:t>e da loro colleghi. </a:t>
            </a:r>
            <a:r>
              <a:rPr sz="1200" spc="-5" dirty="0">
                <a:latin typeface="Times New Roman"/>
                <a:cs typeface="Times New Roman"/>
              </a:rPr>
              <a:t>Essi  avvisarono Gabriele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 si fosse ricorso </a:t>
            </a:r>
            <a:r>
              <a:rPr sz="1200" dirty="0">
                <a:latin typeface="Times New Roman"/>
                <a:cs typeface="Times New Roman"/>
              </a:rPr>
              <a:t>a metodi di </a:t>
            </a:r>
            <a:r>
              <a:rPr sz="1200" spc="-5" dirty="0">
                <a:latin typeface="Times New Roman"/>
                <a:cs typeface="Times New Roman"/>
              </a:rPr>
              <a:t>soppressione arbitrari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sommari, sarebbero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portati fuori  strada almeno </a:t>
            </a:r>
            <a:r>
              <a:rPr sz="1200" dirty="0">
                <a:latin typeface="Times New Roman"/>
                <a:cs typeface="Times New Roman"/>
              </a:rPr>
              <a:t>il triplo di </a:t>
            </a:r>
            <a:r>
              <a:rPr sz="1200" spc="-5" dirty="0">
                <a:latin typeface="Times New Roman"/>
                <a:cs typeface="Times New Roman"/>
              </a:rPr>
              <a:t>esseri. L’intero corpo dei consiglieri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Uversa fu d’accordo nel </a:t>
            </a:r>
            <a:r>
              <a:rPr sz="1200" dirty="0">
                <a:latin typeface="Times New Roman"/>
                <a:cs typeface="Times New Roman"/>
              </a:rPr>
              <a:t>raccomandare a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permettere alla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corso </a:t>
            </a:r>
            <a:r>
              <a:rPr sz="1200" dirty="0">
                <a:latin typeface="Times New Roman"/>
                <a:cs typeface="Times New Roman"/>
              </a:rPr>
              <a:t>completo e </a:t>
            </a:r>
            <a:r>
              <a:rPr sz="1200" spc="-5" dirty="0">
                <a:latin typeface="Times New Roman"/>
                <a:cs typeface="Times New Roman"/>
              </a:rPr>
              <a:t>naturale, anche se fosse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un milione di 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eliminarne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5" dirty="0">
                <a:latin typeface="Times New Roman"/>
                <a:cs typeface="Times New Roman"/>
              </a:rPr>
              <a:t> conseguenze.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4870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(618.2) 54:5.13 </a:t>
            </a:r>
            <a:r>
              <a:rPr sz="1200" dirty="0">
                <a:latin typeface="Times New Roman"/>
                <a:cs typeface="Times New Roman"/>
              </a:rPr>
              <a:t>12.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tempo, anche </a:t>
            </a:r>
            <a:r>
              <a:rPr sz="1200" dirty="0">
                <a:latin typeface="Times New Roman"/>
                <a:cs typeface="Times New Roman"/>
              </a:rPr>
              <a:t>in un Universo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tempo, è </a:t>
            </a:r>
            <a:r>
              <a:rPr sz="1200" spc="-5" dirty="0">
                <a:latin typeface="Times New Roman"/>
                <a:cs typeface="Times New Roman"/>
              </a:rPr>
              <a:t>relativo. </a:t>
            </a:r>
            <a:r>
              <a:rPr sz="1200" dirty="0">
                <a:latin typeface="Times New Roman"/>
                <a:cs typeface="Times New Roman"/>
              </a:rPr>
              <a:t>Se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con </a:t>
            </a:r>
            <a:r>
              <a:rPr sz="1200" dirty="0">
                <a:latin typeface="Times New Roman"/>
                <a:cs typeface="Times New Roman"/>
              </a:rPr>
              <a:t>durata </a:t>
            </a:r>
            <a:r>
              <a:rPr sz="1200" spc="-5" dirty="0">
                <a:latin typeface="Times New Roman"/>
                <a:cs typeface="Times New Roman"/>
              </a:rPr>
              <a:t>media </a:t>
            </a:r>
            <a:r>
              <a:rPr sz="1200" dirty="0">
                <a:latin typeface="Times New Roman"/>
                <a:cs typeface="Times New Roman"/>
              </a:rPr>
              <a:t>di  vita </a:t>
            </a:r>
            <a:r>
              <a:rPr sz="1200" spc="-5" dirty="0">
                <a:latin typeface="Times New Roman"/>
                <a:cs typeface="Times New Roman"/>
              </a:rPr>
              <a:t>commettesse </a:t>
            </a:r>
            <a:r>
              <a:rPr sz="1200" dirty="0">
                <a:latin typeface="Times New Roman"/>
                <a:cs typeface="Times New Roman"/>
              </a:rPr>
              <a:t>un crimine </a:t>
            </a:r>
            <a:r>
              <a:rPr sz="1200" spc="-5" dirty="0">
                <a:latin typeface="Times New Roman"/>
                <a:cs typeface="Times New Roman"/>
              </a:rPr>
              <a:t>che precipitasse </a:t>
            </a:r>
            <a:r>
              <a:rPr sz="1200" dirty="0">
                <a:latin typeface="Times New Roman"/>
                <a:cs typeface="Times New Roman"/>
              </a:rPr>
              <a:t>l’intero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nel pandemonio, e </a:t>
            </a:r>
            <a:r>
              <a:rPr sz="1200" spc="-5" dirty="0">
                <a:latin typeface="Times New Roman"/>
                <a:cs typeface="Times New Roman"/>
              </a:rPr>
              <a:t>fosse preso, giudicato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giustiziato  entro </a:t>
            </a:r>
            <a:r>
              <a:rPr sz="1200" dirty="0">
                <a:latin typeface="Times New Roman"/>
                <a:cs typeface="Times New Roman"/>
              </a:rPr>
              <a:t>due o tre </a:t>
            </a:r>
            <a:r>
              <a:rPr sz="1200" spc="-5" dirty="0">
                <a:latin typeface="Times New Roman"/>
                <a:cs typeface="Times New Roman"/>
              </a:rPr>
              <a:t>giorni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crimine,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sembrerebbe questo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periodo lungo? Eppure, questa </a:t>
            </a:r>
            <a:r>
              <a:rPr sz="1200" dirty="0">
                <a:latin typeface="Times New Roman"/>
                <a:cs typeface="Times New Roman"/>
              </a:rPr>
              <a:t>sarebbe la </a:t>
            </a:r>
            <a:r>
              <a:rPr sz="1200" spc="-5" dirty="0">
                <a:latin typeface="Times New Roman"/>
                <a:cs typeface="Times New Roman"/>
              </a:rPr>
              <a:t>comparazione 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affine </a:t>
            </a:r>
            <a:r>
              <a:rPr sz="1200" dirty="0">
                <a:latin typeface="Times New Roman"/>
                <a:cs typeface="Times New Roman"/>
              </a:rPr>
              <a:t>in rapporto </a:t>
            </a:r>
            <a:r>
              <a:rPr sz="1200" spc="-5" dirty="0">
                <a:latin typeface="Times New Roman"/>
                <a:cs typeface="Times New Roman"/>
              </a:rPr>
              <a:t>alla durata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anche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giudizio, cominciato adesso,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dovesse  essere completato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centomila anni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lasso </a:t>
            </a:r>
            <a:r>
              <a:rPr sz="1200" dirty="0">
                <a:latin typeface="Times New Roman"/>
                <a:cs typeface="Times New Roman"/>
              </a:rPr>
              <a:t>di tempo relativo dal punto di vista di </a:t>
            </a:r>
            <a:r>
              <a:rPr sz="1200" spc="-5" dirty="0">
                <a:latin typeface="Times New Roman"/>
                <a:cs typeface="Times New Roman"/>
              </a:rPr>
              <a:t>Uversa, </a:t>
            </a:r>
            <a:r>
              <a:rPr sz="1200" dirty="0">
                <a:latin typeface="Times New Roman"/>
                <a:cs typeface="Times New Roman"/>
              </a:rPr>
              <a:t>dove la 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è pendente, può </a:t>
            </a:r>
            <a:r>
              <a:rPr sz="1200" spc="-5" dirty="0">
                <a:latin typeface="Times New Roman"/>
                <a:cs typeface="Times New Roman"/>
              </a:rPr>
              <a:t>essere indicato </a:t>
            </a:r>
            <a:r>
              <a:rPr sz="1200" dirty="0">
                <a:latin typeface="Times New Roman"/>
                <a:cs typeface="Times New Roman"/>
              </a:rPr>
              <a:t>dicendo che il </a:t>
            </a:r>
            <a:r>
              <a:rPr sz="1200" spc="-5" dirty="0">
                <a:latin typeface="Times New Roman"/>
                <a:cs typeface="Times New Roman"/>
              </a:rPr>
              <a:t>crimine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portato </a:t>
            </a:r>
            <a:r>
              <a:rPr sz="1200" dirty="0">
                <a:latin typeface="Times New Roman"/>
                <a:cs typeface="Times New Roman"/>
              </a:rPr>
              <a:t>in giudizio due  </a:t>
            </a:r>
            <a:r>
              <a:rPr sz="1200" spc="-5" dirty="0">
                <a:latin typeface="Times New Roman"/>
                <a:cs typeface="Times New Roman"/>
              </a:rPr>
              <a:t>secondi </a:t>
            </a:r>
            <a:r>
              <a:rPr sz="1200" dirty="0">
                <a:latin typeface="Times New Roman"/>
                <a:cs typeface="Times New Roman"/>
              </a:rPr>
              <a:t>e mezzo dopo </a:t>
            </a:r>
            <a:r>
              <a:rPr sz="1200" spc="-5" dirty="0">
                <a:latin typeface="Times New Roman"/>
                <a:cs typeface="Times New Roman"/>
              </a:rPr>
              <a:t>che era </a:t>
            </a:r>
            <a:r>
              <a:rPr sz="1200" dirty="0">
                <a:latin typeface="Times New Roman"/>
                <a:cs typeface="Times New Roman"/>
              </a:rPr>
              <a:t>stato commesso.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punto di vista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simultaneo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all’avvenimento.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(618.3) 54:5.14 </a:t>
            </a:r>
            <a:r>
              <a:rPr sz="1200" dirty="0">
                <a:latin typeface="Times New Roman"/>
                <a:cs typeface="Times New Roman"/>
              </a:rPr>
              <a:t>C’è un </a:t>
            </a:r>
            <a:r>
              <a:rPr sz="1200" spc="-5" dirty="0">
                <a:latin typeface="Times New Roman"/>
                <a:cs typeface="Times New Roman"/>
              </a:rPr>
              <a:t>numero uguale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ragioni per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fermare arbitrariamente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sarebbero </a:t>
            </a:r>
            <a:r>
              <a:rPr sz="1200" dirty="0">
                <a:latin typeface="Times New Roman"/>
                <a:cs typeface="Times New Roman"/>
              </a:rPr>
              <a:t>parzialmente  </a:t>
            </a:r>
            <a:r>
              <a:rPr sz="1200" spc="-5" dirty="0">
                <a:latin typeface="Times New Roman"/>
                <a:cs typeface="Times New Roman"/>
              </a:rPr>
              <a:t>comprensibili,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mi è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esporre.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posso informarvi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su Uversa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insegniamo quarantotto ragioni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673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874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permettere al male </a:t>
            </a:r>
            <a:r>
              <a:rPr sz="1200" dirty="0">
                <a:latin typeface="Times New Roman"/>
                <a:cs typeface="Times New Roman"/>
              </a:rPr>
              <a:t>di seguire </a:t>
            </a:r>
            <a:r>
              <a:rPr sz="1200" spc="-5" dirty="0">
                <a:latin typeface="Times New Roman"/>
                <a:cs typeface="Times New Roman"/>
              </a:rPr>
              <a:t>l’intero </a:t>
            </a:r>
            <a:r>
              <a:rPr sz="1200" dirty="0">
                <a:latin typeface="Times New Roman"/>
                <a:cs typeface="Times New Roman"/>
              </a:rPr>
              <a:t>corso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proprio </a:t>
            </a:r>
            <a:r>
              <a:rPr sz="1200" spc="-5" dirty="0">
                <a:latin typeface="Times New Roman"/>
                <a:cs typeface="Times New Roman"/>
              </a:rPr>
              <a:t>fallimento 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proprio annientamento spirituale.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dubito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siano ancora altrettante ragioni </a:t>
            </a:r>
            <a:r>
              <a:rPr sz="1200" dirty="0">
                <a:latin typeface="Times New Roman"/>
                <a:cs typeface="Times New Roman"/>
              </a:rPr>
              <a:t>da me non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conosciute.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trionfo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dell’amore</a:t>
            </a:r>
            <a:endParaRPr sz="1600">
              <a:latin typeface="Times New Roman"/>
              <a:cs typeface="Times New Roman"/>
            </a:endParaRPr>
          </a:p>
          <a:p>
            <a:pPr marL="76200" marR="69215">
              <a:lnSpc>
                <a:spcPts val="1370"/>
              </a:lnSpc>
              <a:spcBef>
                <a:spcPts val="14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(618.4) 54:6.1 </a:t>
            </a:r>
            <a:r>
              <a:rPr sz="1200" spc="-5" dirty="0">
                <a:latin typeface="Times New Roman"/>
                <a:cs typeface="Times New Roman"/>
              </a:rPr>
              <a:t>Quali che </a:t>
            </a:r>
            <a:r>
              <a:rPr sz="1200" dirty="0">
                <a:latin typeface="Times New Roman"/>
                <a:cs typeface="Times New Roman"/>
              </a:rPr>
              <a:t>siano le </a:t>
            </a:r>
            <a:r>
              <a:rPr sz="1200" spc="-5" dirty="0">
                <a:latin typeface="Times New Roman"/>
                <a:cs typeface="Times New Roman"/>
              </a:rPr>
              <a:t>difficoltà che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evoluzionari possono incontrare nei loro sforzi per comprendere </a:t>
            </a:r>
            <a:r>
              <a:rPr sz="1200" dirty="0">
                <a:latin typeface="Times New Roman"/>
                <a:cs typeface="Times New Roman"/>
              </a:rPr>
              <a:t>la ribellione di  </a:t>
            </a:r>
            <a:r>
              <a:rPr sz="1200" spc="-5" dirty="0">
                <a:latin typeface="Times New Roman"/>
                <a:cs typeface="Times New Roman"/>
              </a:rPr>
              <a:t>Lucifero, dovrebbe essere chiaro </a:t>
            </a:r>
            <a:r>
              <a:rPr sz="1200" dirty="0">
                <a:latin typeface="Times New Roman"/>
                <a:cs typeface="Times New Roman"/>
              </a:rPr>
              <a:t>a tutti i </a:t>
            </a:r>
            <a:r>
              <a:rPr sz="1200" spc="-5" dirty="0">
                <a:latin typeface="Times New Roman"/>
                <a:cs typeface="Times New Roman"/>
              </a:rPr>
              <a:t>pensatori riflessivi che </a:t>
            </a:r>
            <a:r>
              <a:rPr sz="1200" dirty="0">
                <a:latin typeface="Times New Roman"/>
                <a:cs typeface="Times New Roman"/>
              </a:rPr>
              <a:t>la tecnica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comportamento </a:t>
            </a:r>
            <a:r>
              <a:rPr sz="1200" dirty="0">
                <a:latin typeface="Times New Roman"/>
                <a:cs typeface="Times New Roman"/>
              </a:rPr>
              <a:t>con i ribelli è una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convalida</a:t>
            </a:r>
            <a:endParaRPr sz="1200">
              <a:latin typeface="Times New Roman"/>
              <a:cs typeface="Times New Roman"/>
            </a:endParaRPr>
          </a:p>
          <a:p>
            <a:pPr marL="76200" marR="14922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dell’amore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L’amorevole misericordia accordata ai </a:t>
            </a:r>
            <a:r>
              <a:rPr sz="1200" dirty="0">
                <a:latin typeface="Times New Roman"/>
                <a:cs typeface="Times New Roman"/>
              </a:rPr>
              <a:t>ribelli </a:t>
            </a:r>
            <a:r>
              <a:rPr sz="1200" spc="-5" dirty="0">
                <a:latin typeface="Times New Roman"/>
                <a:cs typeface="Times New Roman"/>
              </a:rPr>
              <a:t>sembra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coinvolto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esseri innocenti </a:t>
            </a:r>
            <a:r>
              <a:rPr sz="1200" dirty="0">
                <a:latin typeface="Times New Roman"/>
                <a:cs typeface="Times New Roman"/>
              </a:rPr>
              <a:t>in prove e  tribolazioni, ma tutte </a:t>
            </a:r>
            <a:r>
              <a:rPr sz="1200" spc="-5" dirty="0">
                <a:latin typeface="Times New Roman"/>
                <a:cs typeface="Times New Roman"/>
              </a:rPr>
              <a:t>queste personalità </a:t>
            </a:r>
            <a:r>
              <a:rPr sz="1200" dirty="0">
                <a:latin typeface="Times New Roman"/>
                <a:cs typeface="Times New Roman"/>
              </a:rPr>
              <a:t>turbate possono </a:t>
            </a:r>
            <a:r>
              <a:rPr sz="1200" spc="-5" dirty="0">
                <a:latin typeface="Times New Roman"/>
                <a:cs typeface="Times New Roman"/>
              </a:rPr>
              <a:t>star certe che </a:t>
            </a:r>
            <a:r>
              <a:rPr sz="1200" dirty="0">
                <a:latin typeface="Times New Roman"/>
                <a:cs typeface="Times New Roman"/>
              </a:rPr>
              <a:t>Giudici </a:t>
            </a:r>
            <a:r>
              <a:rPr sz="1200" spc="-5" dirty="0">
                <a:latin typeface="Times New Roman"/>
                <a:cs typeface="Times New Roman"/>
              </a:rPr>
              <a:t>infinitamente saggi giudicheranno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spc="5" dirty="0">
                <a:latin typeface="Times New Roman"/>
                <a:cs typeface="Times New Roman"/>
              </a:rPr>
              <a:t>destini </a:t>
            </a:r>
            <a:r>
              <a:rPr sz="1200" dirty="0">
                <a:latin typeface="Times New Roman"/>
                <a:cs typeface="Times New Roman"/>
              </a:rPr>
              <a:t>con  </a:t>
            </a:r>
            <a:r>
              <a:rPr sz="1200" spc="-5" dirty="0">
                <a:latin typeface="Times New Roman"/>
                <a:cs typeface="Times New Roman"/>
              </a:rPr>
              <a:t>misericordia quanto </a:t>
            </a:r>
            <a:r>
              <a:rPr sz="1200" dirty="0">
                <a:latin typeface="Times New Roman"/>
                <a:cs typeface="Times New Roman"/>
              </a:rPr>
              <a:t>con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giustizia.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(618.5) 54:6.2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rapporti con </a:t>
            </a:r>
            <a:r>
              <a:rPr sz="1200" spc="-5" dirty="0">
                <a:latin typeface="Times New Roman"/>
                <a:cs typeface="Times New Roman"/>
              </a:rPr>
              <a:t>gli esseri intelligenti,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che suo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Paradiso sono</a:t>
            </a:r>
            <a:r>
              <a:rPr sz="1200" spc="-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dominati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dall’amore. </a:t>
            </a:r>
            <a:r>
              <a:rPr sz="1200" dirty="0">
                <a:latin typeface="Times New Roman"/>
                <a:cs typeface="Times New Roman"/>
              </a:rPr>
              <a:t>È impossibile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fasi del comportamento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nei confronti dei ribelli </a:t>
            </a:r>
            <a:r>
              <a:rPr sz="1200" dirty="0">
                <a:latin typeface="Times New Roman"/>
                <a:cs typeface="Times New Roman"/>
              </a:rPr>
              <a:t>e di una 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del peccato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peccatori </a:t>
            </a:r>
            <a:r>
              <a:rPr sz="1200" dirty="0">
                <a:latin typeface="Times New Roman"/>
                <a:cs typeface="Times New Roman"/>
              </a:rPr>
              <a:t>— a meno di </a:t>
            </a:r>
            <a:r>
              <a:rPr sz="1200" spc="-5" dirty="0">
                <a:latin typeface="Times New Roman"/>
                <a:cs typeface="Times New Roman"/>
              </a:rPr>
              <a:t>ricordarsi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ha la precedenza </a:t>
            </a:r>
            <a:r>
              <a:rPr sz="1200" spc="-5" dirty="0">
                <a:latin typeface="Times New Roman"/>
                <a:cs typeface="Times New Roman"/>
              </a:rPr>
              <a:t>su ogni </a:t>
            </a:r>
            <a:r>
              <a:rPr sz="1200" dirty="0">
                <a:latin typeface="Times New Roman"/>
                <a:cs typeface="Times New Roman"/>
              </a:rPr>
              <a:t>altra fase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47307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manifestazione della </a:t>
            </a:r>
            <a:r>
              <a:rPr sz="1200" dirty="0">
                <a:latin typeface="Times New Roman"/>
                <a:cs typeface="Times New Roman"/>
              </a:rPr>
              <a:t>Deità in tutti i </a:t>
            </a:r>
            <a:r>
              <a:rPr sz="1200" spc="-5" dirty="0">
                <a:latin typeface="Times New Roman"/>
                <a:cs typeface="Times New Roman"/>
              </a:rPr>
              <a:t>rapporti </a:t>
            </a:r>
            <a:r>
              <a:rPr sz="1200" dirty="0">
                <a:latin typeface="Times New Roman"/>
                <a:cs typeface="Times New Roman"/>
              </a:rPr>
              <a:t>tra la divinità e </a:t>
            </a:r>
            <a:r>
              <a:rPr sz="1200" spc="-5" dirty="0">
                <a:latin typeface="Times New Roman"/>
                <a:cs typeface="Times New Roman"/>
              </a:rPr>
              <a:t>l’umanità.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si dovrebbe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ricordare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Creatori </a:t>
            </a:r>
            <a:r>
              <a:rPr sz="1200" spc="-5" dirty="0">
                <a:latin typeface="Times New Roman"/>
                <a:cs typeface="Times New Roman"/>
              </a:rPr>
              <a:t>del  Paradiso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motivati dalla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misericordia.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92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(618.6) 54:6.3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amorevole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grande famiglia sceglie </a:t>
            </a:r>
            <a:r>
              <a:rPr sz="1200" dirty="0">
                <a:latin typeface="Times New Roman"/>
                <a:cs typeface="Times New Roman"/>
              </a:rPr>
              <a:t>di mostrare </a:t>
            </a:r>
            <a:r>
              <a:rPr sz="1200" spc="-5" dirty="0">
                <a:latin typeface="Times New Roman"/>
                <a:cs typeface="Times New Roman"/>
              </a:rPr>
              <a:t>misericordia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colpevole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grave  misfatto,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ben essere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concessione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misericordia </a:t>
            </a:r>
            <a:r>
              <a:rPr sz="1200" dirty="0">
                <a:latin typeface="Times New Roman"/>
                <a:cs typeface="Times New Roman"/>
              </a:rPr>
              <a:t>a questo figlio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comporta male imponga una </a:t>
            </a:r>
            <a:r>
              <a:rPr sz="1200" spc="-5" dirty="0">
                <a:latin typeface="Times New Roman"/>
                <a:cs typeface="Times New Roman"/>
              </a:rPr>
              <a:t>temporanea  sofferenza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altri figli che si comportano </a:t>
            </a:r>
            <a:r>
              <a:rPr sz="1200" dirty="0">
                <a:latin typeface="Times New Roman"/>
                <a:cs typeface="Times New Roman"/>
              </a:rPr>
              <a:t>bene. </a:t>
            </a:r>
            <a:r>
              <a:rPr sz="1200" spc="-5" dirty="0">
                <a:latin typeface="Times New Roman"/>
                <a:cs typeface="Times New Roman"/>
              </a:rPr>
              <a:t>Queste eventualità </a:t>
            </a:r>
            <a:r>
              <a:rPr sz="1200" dirty="0">
                <a:latin typeface="Times New Roman"/>
                <a:cs typeface="Times New Roman"/>
              </a:rPr>
              <a:t>sono inevitabili; un </a:t>
            </a:r>
            <a:r>
              <a:rPr sz="1200" spc="-5" dirty="0">
                <a:latin typeface="Times New Roman"/>
                <a:cs typeface="Times New Roman"/>
              </a:rPr>
              <a:t>tale rischio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inseparabile dalla  </a:t>
            </a:r>
            <a:r>
              <a:rPr sz="1200" dirty="0">
                <a:latin typeface="Times New Roman"/>
                <a:cs typeface="Times New Roman"/>
              </a:rPr>
              <a:t>situazione </a:t>
            </a:r>
            <a:r>
              <a:rPr sz="1200" spc="-5" dirty="0">
                <a:latin typeface="Times New Roman"/>
                <a:cs typeface="Times New Roman"/>
              </a:rPr>
              <a:t>reale </a:t>
            </a:r>
            <a:r>
              <a:rPr sz="1200" dirty="0">
                <a:latin typeface="Times New Roman"/>
                <a:cs typeface="Times New Roman"/>
              </a:rPr>
              <a:t>di avere un </a:t>
            </a:r>
            <a:r>
              <a:rPr sz="1200" spc="-5" dirty="0">
                <a:latin typeface="Times New Roman"/>
                <a:cs typeface="Times New Roman"/>
              </a:rPr>
              <a:t>genitore affettuoso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membro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gruppo familiare. Ogni </a:t>
            </a:r>
            <a:r>
              <a:rPr sz="1200" dirty="0">
                <a:latin typeface="Times New Roman"/>
                <a:cs typeface="Times New Roman"/>
              </a:rPr>
              <a:t>membro di una </a:t>
            </a:r>
            <a:r>
              <a:rPr sz="1200" spc="-5" dirty="0">
                <a:latin typeface="Times New Roman"/>
                <a:cs typeface="Times New Roman"/>
              </a:rPr>
              <a:t>famiglia trae  profitto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retta </a:t>
            </a:r>
            <a:r>
              <a:rPr sz="1200" dirty="0">
                <a:latin typeface="Times New Roman"/>
                <a:cs typeface="Times New Roman"/>
              </a:rPr>
              <a:t>condotta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membro. </a:t>
            </a:r>
            <a:r>
              <a:rPr sz="1200" dirty="0">
                <a:latin typeface="Times New Roman"/>
                <a:cs typeface="Times New Roman"/>
              </a:rPr>
              <a:t>Similmente </a:t>
            </a:r>
            <a:r>
              <a:rPr sz="1200" spc="-5" dirty="0">
                <a:latin typeface="Times New Roman"/>
                <a:cs typeface="Times New Roman"/>
              </a:rPr>
              <a:t>ogni membro deve </a:t>
            </a:r>
            <a:r>
              <a:rPr sz="1200" dirty="0">
                <a:latin typeface="Times New Roman"/>
                <a:cs typeface="Times New Roman"/>
              </a:rPr>
              <a:t>subire le </a:t>
            </a:r>
            <a:r>
              <a:rPr sz="1200" spc="-5" dirty="0">
                <a:latin typeface="Times New Roman"/>
                <a:cs typeface="Times New Roman"/>
              </a:rPr>
              <a:t>conseguenze temporali immediate della  cattiva condotta </a:t>
            </a:r>
            <a:r>
              <a:rPr sz="1200" dirty="0">
                <a:latin typeface="Times New Roman"/>
                <a:cs typeface="Times New Roman"/>
              </a:rPr>
              <a:t>di ciascun </a:t>
            </a:r>
            <a:r>
              <a:rPr sz="1200" spc="-5" dirty="0">
                <a:latin typeface="Times New Roman"/>
                <a:cs typeface="Times New Roman"/>
              </a:rPr>
              <a:t>altro membro. Famiglie, gruppi, </a:t>
            </a:r>
            <a:r>
              <a:rPr sz="1200" dirty="0">
                <a:latin typeface="Times New Roman"/>
                <a:cs typeface="Times New Roman"/>
              </a:rPr>
              <a:t>nazioni, </a:t>
            </a:r>
            <a:r>
              <a:rPr sz="1200" spc="-5" dirty="0">
                <a:latin typeface="Times New Roman"/>
                <a:cs typeface="Times New Roman"/>
              </a:rPr>
              <a:t>razze, </a:t>
            </a:r>
            <a:r>
              <a:rPr sz="1200" dirty="0">
                <a:latin typeface="Times New Roman"/>
                <a:cs typeface="Times New Roman"/>
              </a:rPr>
              <a:t>mondi, sistemi,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relazioni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2639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associazione </a:t>
            </a:r>
            <a:r>
              <a:rPr sz="1200" spc="-5" dirty="0">
                <a:latin typeface="Times New Roman"/>
                <a:cs typeface="Times New Roman"/>
              </a:rPr>
              <a:t>che posseggono un’individualità. Perciò ogni membro </a:t>
            </a:r>
            <a:r>
              <a:rPr sz="1200" dirty="0">
                <a:latin typeface="Times New Roman"/>
                <a:cs typeface="Times New Roman"/>
              </a:rPr>
              <a:t>di un tale </a:t>
            </a:r>
            <a:r>
              <a:rPr sz="1200" spc="-5" dirty="0">
                <a:latin typeface="Times New Roman"/>
                <a:cs typeface="Times New Roman"/>
              </a:rPr>
              <a:t>gruppo, grande </a:t>
            </a:r>
            <a:r>
              <a:rPr sz="1200" dirty="0">
                <a:latin typeface="Times New Roman"/>
                <a:cs typeface="Times New Roman"/>
              </a:rPr>
              <a:t>o piccolo, </a:t>
            </a:r>
            <a:r>
              <a:rPr sz="1200" spc="-5" dirty="0">
                <a:latin typeface="Times New Roman"/>
                <a:cs typeface="Times New Roman"/>
              </a:rPr>
              <a:t>raccoglie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benefici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subisce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dell’operare </a:t>
            </a:r>
            <a:r>
              <a:rPr sz="1200" dirty="0">
                <a:latin typeface="Times New Roman"/>
                <a:cs typeface="Times New Roman"/>
              </a:rPr>
              <a:t>buono o cattivo di tutti </a:t>
            </a:r>
            <a:r>
              <a:rPr sz="1200" spc="-5" dirty="0">
                <a:latin typeface="Times New Roman"/>
                <a:cs typeface="Times New Roman"/>
              </a:rPr>
              <a:t>gli altri membri del gruppo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interessato.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65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(619.1) 54:6.4 </a:t>
            </a:r>
            <a:r>
              <a:rPr sz="1200" spc="-5" dirty="0">
                <a:latin typeface="Times New Roman"/>
                <a:cs typeface="Times New Roman"/>
              </a:rPr>
              <a:t>Ma si deve chiarire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cosa: se </a:t>
            </a:r>
            <a:r>
              <a:rPr sz="1200" dirty="0">
                <a:latin typeface="Times New Roman"/>
                <a:cs typeface="Times New Roman"/>
              </a:rPr>
              <a:t>siete costretti a subire le spiacevoli </a:t>
            </a:r>
            <a:r>
              <a:rPr sz="1200" spc="-5" dirty="0">
                <a:latin typeface="Times New Roman"/>
                <a:cs typeface="Times New Roman"/>
              </a:rPr>
              <a:t>conseguenze del </a:t>
            </a:r>
            <a:r>
              <a:rPr sz="1200" dirty="0">
                <a:latin typeface="Times New Roman"/>
                <a:cs typeface="Times New Roman"/>
              </a:rPr>
              <a:t>peccato di un </a:t>
            </a:r>
            <a:r>
              <a:rPr sz="1200" spc="-5" dirty="0">
                <a:latin typeface="Times New Roman"/>
                <a:cs typeface="Times New Roman"/>
              </a:rPr>
              <a:t>membro della </a:t>
            </a:r>
            <a:r>
              <a:rPr sz="1200" dirty="0">
                <a:latin typeface="Times New Roman"/>
                <a:cs typeface="Times New Roman"/>
              </a:rPr>
              <a:t>vostra  </a:t>
            </a:r>
            <a:r>
              <a:rPr sz="1200" spc="-5" dirty="0">
                <a:latin typeface="Times New Roman"/>
                <a:cs typeface="Times New Roman"/>
              </a:rPr>
              <a:t>famiglia, </a:t>
            </a:r>
            <a:r>
              <a:rPr sz="1200" dirty="0">
                <a:latin typeface="Times New Roman"/>
                <a:cs typeface="Times New Roman"/>
              </a:rPr>
              <a:t>di un concittadino o di un </a:t>
            </a:r>
            <a:r>
              <a:rPr sz="1200" spc="-5" dirty="0">
                <a:latin typeface="Times New Roman"/>
                <a:cs typeface="Times New Roman"/>
              </a:rPr>
              <a:t>compagno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oppure </a:t>
            </a:r>
            <a:r>
              <a:rPr sz="1200" dirty="0">
                <a:latin typeface="Times New Roman"/>
                <a:cs typeface="Times New Roman"/>
              </a:rPr>
              <a:t>di una ribellione </a:t>
            </a:r>
            <a:r>
              <a:rPr sz="1200" spc="-5" dirty="0">
                <a:latin typeface="Times New Roman"/>
                <a:cs typeface="Times New Roman"/>
              </a:rPr>
              <a:t>nel sistema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altrove — quali che </a:t>
            </a:r>
            <a:r>
              <a:rPr sz="1200" dirty="0">
                <a:latin typeface="Times New Roman"/>
                <a:cs typeface="Times New Roman"/>
              </a:rPr>
              <a:t>siano le  </a:t>
            </a:r>
            <a:r>
              <a:rPr sz="1200" spc="-5" dirty="0">
                <a:latin typeface="Times New Roman"/>
                <a:cs typeface="Times New Roman"/>
              </a:rPr>
              <a:t>sofferenze </a:t>
            </a:r>
            <a:r>
              <a:rPr sz="1200" dirty="0">
                <a:latin typeface="Times New Roman"/>
                <a:cs typeface="Times New Roman"/>
              </a:rPr>
              <a:t>dovute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cattiva condotta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vostri </a:t>
            </a:r>
            <a:r>
              <a:rPr sz="1200" spc="-5" dirty="0">
                <a:latin typeface="Times New Roman"/>
                <a:cs typeface="Times New Roman"/>
              </a:rPr>
              <a:t>associati, compagni,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— potete contare sulla </a:t>
            </a:r>
            <a:r>
              <a:rPr sz="1200" spc="-5" dirty="0">
                <a:latin typeface="Times New Roman"/>
                <a:cs typeface="Times New Roman"/>
              </a:rPr>
              <a:t>certezza eterna che </a:t>
            </a:r>
            <a:r>
              <a:rPr sz="1200" dirty="0">
                <a:latin typeface="Times New Roman"/>
                <a:cs typeface="Times New Roman"/>
              </a:rPr>
              <a:t>queste  tribolazioni sono </a:t>
            </a:r>
            <a:r>
              <a:rPr sz="1200" spc="-5" dirty="0">
                <a:latin typeface="Times New Roman"/>
                <a:cs typeface="Times New Roman"/>
              </a:rPr>
              <a:t>delle afflizioni temporanee. Nessuna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fraterne conseguenze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una cattiva condotta nel gruppo </a:t>
            </a:r>
            <a:r>
              <a:rPr sz="1200" spc="5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mai  compromettere </a:t>
            </a:r>
            <a:r>
              <a:rPr sz="1200" dirty="0">
                <a:latin typeface="Times New Roman"/>
                <a:cs typeface="Times New Roman"/>
              </a:rPr>
              <a:t>le vostre </a:t>
            </a:r>
            <a:r>
              <a:rPr sz="1200" spc="-5" dirty="0">
                <a:latin typeface="Times New Roman"/>
                <a:cs typeface="Times New Roman"/>
              </a:rPr>
              <a:t>prospettive eterne o </a:t>
            </a:r>
            <a:r>
              <a:rPr sz="1200" dirty="0">
                <a:latin typeface="Times New Roman"/>
                <a:cs typeface="Times New Roman"/>
              </a:rPr>
              <a:t>privarvi </a:t>
            </a:r>
            <a:r>
              <a:rPr sz="1200" spc="-5" dirty="0">
                <a:latin typeface="Times New Roman"/>
                <a:cs typeface="Times New Roman"/>
              </a:rPr>
              <a:t>minimamente del </a:t>
            </a:r>
            <a:r>
              <a:rPr sz="1200" dirty="0">
                <a:latin typeface="Times New Roman"/>
                <a:cs typeface="Times New Roman"/>
              </a:rPr>
              <a:t>vostro divino diritto di </a:t>
            </a:r>
            <a:r>
              <a:rPr sz="1200" spc="-5" dirty="0">
                <a:latin typeface="Times New Roman"/>
                <a:cs typeface="Times New Roman"/>
              </a:rPr>
              <a:t>ascendere al </a:t>
            </a:r>
            <a:r>
              <a:rPr sz="1200" dirty="0">
                <a:latin typeface="Times New Roman"/>
                <a:cs typeface="Times New Roman"/>
              </a:rPr>
              <a:t>Paradiso e di  </a:t>
            </a:r>
            <a:r>
              <a:rPr sz="1200" spc="-5" dirty="0">
                <a:latin typeface="Times New Roman"/>
                <a:cs typeface="Times New Roman"/>
              </a:rPr>
              <a:t>raggiungere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(619.2) 54:6.5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una compensazione 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prove, dilazioni e delusioni che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invariabilmente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di ribellione. 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molte ripercussioni valide </a:t>
            </a:r>
            <a:r>
              <a:rPr sz="1200" spc="-5" dirty="0">
                <a:latin typeface="Times New Roman"/>
                <a:cs typeface="Times New Roman"/>
              </a:rPr>
              <a:t>della ribellione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che possono </a:t>
            </a:r>
            <a:r>
              <a:rPr sz="1200" spc="-5" dirty="0">
                <a:latin typeface="Times New Roman"/>
                <a:cs typeface="Times New Roman"/>
              </a:rPr>
              <a:t>essere citate, richiamerò soltanto l’attenzione sulle  carriere eccelse </a:t>
            </a:r>
            <a:r>
              <a:rPr sz="1200" dirty="0">
                <a:latin typeface="Times New Roman"/>
                <a:cs typeface="Times New Roman"/>
              </a:rPr>
              <a:t>di quei mortali </a:t>
            </a:r>
            <a:r>
              <a:rPr sz="1200" spc="-5" dirty="0">
                <a:latin typeface="Times New Roman"/>
                <a:cs typeface="Times New Roman"/>
              </a:rPr>
              <a:t>ascendenti, cittadini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quali,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resistenza alle </a:t>
            </a:r>
            <a:r>
              <a:rPr sz="1200" dirty="0">
                <a:latin typeface="Times New Roman"/>
                <a:cs typeface="Times New Roman"/>
              </a:rPr>
              <a:t>sofisticherie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peccato, si sono  </a:t>
            </a:r>
            <a:r>
              <a:rPr sz="1200" spc="-5" dirty="0">
                <a:latin typeface="Times New Roman"/>
                <a:cs typeface="Times New Roman"/>
              </a:rPr>
              <a:t>messi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condizione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diventare dei futuri </a:t>
            </a:r>
            <a:r>
              <a:rPr sz="1200" dirty="0">
                <a:latin typeface="Times New Roman"/>
                <a:cs typeface="Times New Roman"/>
              </a:rPr>
              <a:t>Possenti </a:t>
            </a:r>
            <a:r>
              <a:rPr sz="1200" spc="-5" dirty="0">
                <a:latin typeface="Times New Roman"/>
                <a:cs typeface="Times New Roman"/>
              </a:rPr>
              <a:t>Messaggeri, dei compagni </a:t>
            </a:r>
            <a:r>
              <a:rPr sz="1200" dirty="0">
                <a:latin typeface="Times New Roman"/>
                <a:cs typeface="Times New Roman"/>
              </a:rPr>
              <a:t>del mio </a:t>
            </a:r>
            <a:r>
              <a:rPr sz="1200" spc="-5" dirty="0">
                <a:latin typeface="Times New Roman"/>
                <a:cs typeface="Times New Roman"/>
              </a:rPr>
              <a:t>stesso ordine. Ogni essere </a:t>
            </a:r>
            <a:r>
              <a:rPr sz="1200" dirty="0">
                <a:latin typeface="Times New Roman"/>
                <a:cs typeface="Times New Roman"/>
              </a:rPr>
              <a:t>che ha  </a:t>
            </a:r>
            <a:r>
              <a:rPr sz="1200" spc="-5" dirty="0">
                <a:latin typeface="Times New Roman"/>
                <a:cs typeface="Times New Roman"/>
              </a:rPr>
              <a:t>sopportato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quell’increscioso episodio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perciò egli stesso immediatamente avanzato </a:t>
            </a:r>
            <a:r>
              <a:rPr sz="1200" dirty="0">
                <a:latin typeface="Times New Roman"/>
                <a:cs typeface="Times New Roman"/>
              </a:rPr>
              <a:t>il suo </a:t>
            </a:r>
            <a:r>
              <a:rPr sz="1200" spc="-5" dirty="0">
                <a:latin typeface="Times New Roman"/>
                <a:cs typeface="Times New Roman"/>
              </a:rPr>
              <a:t>status amministrativo ed  accresciuto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valore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79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(619.3) 54:6.6 </a:t>
            </a:r>
            <a:r>
              <a:rPr sz="1200" spc="-5" dirty="0">
                <a:latin typeface="Times New Roman"/>
                <a:cs typeface="Times New Roman"/>
              </a:rPr>
              <a:t>All’inizio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sollevazione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sembrò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grave </a:t>
            </a:r>
            <a:r>
              <a:rPr sz="1200" dirty="0">
                <a:latin typeface="Times New Roman"/>
                <a:cs typeface="Times New Roman"/>
              </a:rPr>
              <a:t>calamità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 per l’Universo.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benefici </a:t>
            </a:r>
            <a:r>
              <a:rPr sz="1200" dirty="0">
                <a:latin typeface="Times New Roman"/>
                <a:cs typeface="Times New Roman"/>
              </a:rPr>
              <a:t>cominciarono </a:t>
            </a:r>
            <a:r>
              <a:rPr sz="1200" spc="-5" dirty="0">
                <a:latin typeface="Times New Roman"/>
                <a:cs typeface="Times New Roman"/>
              </a:rPr>
              <a:t>ad accrescersi.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venticinquemila anni </a:t>
            </a:r>
            <a:r>
              <a:rPr sz="1200" dirty="0">
                <a:latin typeface="Times New Roman"/>
                <a:cs typeface="Times New Roman"/>
              </a:rPr>
              <a:t>del tempo sistemico </a:t>
            </a:r>
            <a:r>
              <a:rPr sz="1200" spc="-5" dirty="0">
                <a:latin typeface="Times New Roman"/>
                <a:cs typeface="Times New Roman"/>
              </a:rPr>
              <a:t>(ventimila anni </a:t>
            </a:r>
            <a:r>
              <a:rPr sz="1200" dirty="0">
                <a:latin typeface="Times New Roman"/>
                <a:cs typeface="Times New Roman"/>
              </a:rPr>
              <a:t>del tempo di </a:t>
            </a:r>
            <a:r>
              <a:rPr sz="1200" spc="-5" dirty="0">
                <a:latin typeface="Times New Roman"/>
                <a:cs typeface="Times New Roman"/>
              </a:rPr>
              <a:t>Urantia),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Melchizedek cominciarono ad insegnare che </a:t>
            </a:r>
            <a:r>
              <a:rPr sz="1200" dirty="0">
                <a:latin typeface="Times New Roman"/>
                <a:cs typeface="Times New Roman"/>
              </a:rPr>
              <a:t>il bene </a:t>
            </a:r>
            <a:r>
              <a:rPr sz="1200" spc="-5" dirty="0">
                <a:latin typeface="Times New Roman"/>
                <a:cs typeface="Times New Roman"/>
              </a:rPr>
              <a:t>risultante dalla follia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giunto ad eguagliare </a:t>
            </a:r>
            <a:r>
              <a:rPr sz="1200" dirty="0">
                <a:latin typeface="Times New Roman"/>
                <a:cs typeface="Times New Roman"/>
              </a:rPr>
              <a:t>il male </a:t>
            </a:r>
            <a:r>
              <a:rPr sz="1200" spc="5" dirty="0">
                <a:latin typeface="Times New Roman"/>
                <a:cs typeface="Times New Roman"/>
              </a:rPr>
              <a:t>compiuto.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dirty="0">
                <a:latin typeface="Times New Roman"/>
                <a:cs typeface="Times New Roman"/>
              </a:rPr>
              <a:t>somma </a:t>
            </a:r>
            <a:r>
              <a:rPr sz="1200" spc="-5" dirty="0">
                <a:latin typeface="Times New Roman"/>
                <a:cs typeface="Times New Roman"/>
              </a:rPr>
              <a:t>del male era </a:t>
            </a:r>
            <a:r>
              <a:rPr sz="1200" dirty="0">
                <a:latin typeface="Times New Roman"/>
                <a:cs typeface="Times New Roman"/>
              </a:rPr>
              <a:t>in quel tempo divenuta </a:t>
            </a:r>
            <a:r>
              <a:rPr sz="1200" spc="-5" dirty="0">
                <a:latin typeface="Times New Roman"/>
                <a:cs typeface="Times New Roman"/>
              </a:rPr>
              <a:t>quasi stazionaria, continuando </a:t>
            </a:r>
            <a:r>
              <a:rPr sz="1200" dirty="0">
                <a:latin typeface="Times New Roman"/>
                <a:cs typeface="Times New Roman"/>
              </a:rPr>
              <a:t>a crescere solo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certi mondi isolati,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ripercussioni benefiche continuavano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moltiplicarsi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estendersi </a:t>
            </a:r>
            <a:r>
              <a:rPr sz="1200" dirty="0">
                <a:latin typeface="Times New Roman"/>
                <a:cs typeface="Times New Roman"/>
              </a:rPr>
              <a:t>nell’Universo e </a:t>
            </a:r>
            <a:r>
              <a:rPr sz="1200" spc="-5" dirty="0">
                <a:latin typeface="Times New Roman"/>
                <a:cs typeface="Times New Roman"/>
              </a:rPr>
              <a:t>nel Superuniverso,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Havona.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Melchizedek insegnano attualmente 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risultante dalla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 </a:t>
            </a:r>
            <a:r>
              <a:rPr sz="1200" dirty="0">
                <a:latin typeface="Times New Roman"/>
                <a:cs typeface="Times New Roman"/>
              </a:rPr>
              <a:t>è più di mille volte la somma di tutto il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8484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8279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(619.4) 54:6.7 </a:t>
            </a:r>
            <a:r>
              <a:rPr sz="1200" spc="-5" dirty="0">
                <a:latin typeface="Times New Roman"/>
                <a:cs typeface="Times New Roman"/>
              </a:rPr>
              <a:t>Ma 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benefico </a:t>
            </a:r>
            <a:r>
              <a:rPr sz="1200" dirty="0">
                <a:latin typeface="Times New Roman"/>
                <a:cs typeface="Times New Roman"/>
              </a:rPr>
              <a:t>raccolto </a:t>
            </a:r>
            <a:r>
              <a:rPr sz="1200" spc="-5" dirty="0">
                <a:latin typeface="Times New Roman"/>
                <a:cs typeface="Times New Roman"/>
              </a:rPr>
              <a:t>tratto dalla malvagità </a:t>
            </a:r>
            <a:r>
              <a:rPr sz="1200" dirty="0">
                <a:latin typeface="Times New Roman"/>
                <a:cs typeface="Times New Roman"/>
              </a:rPr>
              <a:t>poteva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determinato solo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comportamento  </a:t>
            </a:r>
            <a:r>
              <a:rPr sz="1200" spc="-5" dirty="0">
                <a:latin typeface="Times New Roman"/>
                <a:cs typeface="Times New Roman"/>
              </a:rPr>
              <a:t>saggio,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misericordioso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Lucifero, dai </a:t>
            </a:r>
            <a:r>
              <a:rPr sz="1200" dirty="0">
                <a:latin typeface="Times New Roman"/>
                <a:cs typeface="Times New Roman"/>
              </a:rPr>
              <a:t>Padri della Costellazione </a:t>
            </a:r>
            <a:r>
              <a:rPr sz="1200" spc="-5" dirty="0">
                <a:latin typeface="Times New Roman"/>
                <a:cs typeface="Times New Roman"/>
              </a:rPr>
              <a:t>su Edentia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Universale in 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trascorrere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incrementato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 consequenziale </a:t>
            </a:r>
            <a:r>
              <a:rPr sz="1200" dirty="0">
                <a:latin typeface="Times New Roman"/>
                <a:cs typeface="Times New Roman"/>
              </a:rPr>
              <a:t>che poteva derivare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follia di </a:t>
            </a:r>
            <a:r>
              <a:rPr sz="1200" spc="-5" dirty="0">
                <a:latin typeface="Times New Roman"/>
                <a:cs typeface="Times New Roman"/>
              </a:rPr>
              <a:t>Lucifero.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il  male da </a:t>
            </a:r>
            <a:r>
              <a:rPr sz="1200" spc="-5" dirty="0">
                <a:latin typeface="Times New Roman"/>
                <a:cs typeface="Times New Roman"/>
              </a:rPr>
              <a:t>perseguire si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totalmente sviluppato in un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relativamente </a:t>
            </a:r>
            <a:r>
              <a:rPr sz="1200" spc="-5" dirty="0">
                <a:latin typeface="Times New Roman"/>
                <a:cs typeface="Times New Roman"/>
              </a:rPr>
              <a:t>breve, </a:t>
            </a:r>
            <a:r>
              <a:rPr sz="1200" dirty="0">
                <a:latin typeface="Times New Roman"/>
                <a:cs typeface="Times New Roman"/>
              </a:rPr>
              <a:t>è evidente che 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infinitamente 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lungimiranti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avrebbero </a:t>
            </a:r>
            <a:r>
              <a:rPr sz="1200" dirty="0">
                <a:latin typeface="Times New Roman"/>
                <a:cs typeface="Times New Roman"/>
              </a:rPr>
              <a:t>certamente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il tempo in cui </a:t>
            </a:r>
            <a:r>
              <a:rPr sz="1200" spc="-5" dirty="0">
                <a:latin typeface="Times New Roman"/>
                <a:cs typeface="Times New Roman"/>
              </a:rPr>
              <a:t>raccogliere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maggiori risultati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benefici.</a:t>
            </a:r>
            <a:endParaRPr sz="1200">
              <a:latin typeface="Times New Roman"/>
              <a:cs typeface="Times New Roman"/>
            </a:endParaRPr>
          </a:p>
          <a:p>
            <a:pPr marL="76200" marR="895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Indipendentemente </a:t>
            </a:r>
            <a:r>
              <a:rPr sz="1200" dirty="0">
                <a:latin typeface="Times New Roman"/>
                <a:cs typeface="Times New Roman"/>
              </a:rPr>
              <a:t>dalle molte </a:t>
            </a:r>
            <a:r>
              <a:rPr sz="1200" spc="-5" dirty="0">
                <a:latin typeface="Times New Roman"/>
                <a:cs typeface="Times New Roman"/>
              </a:rPr>
              <a:t>altre ragioni per ritardare l’arresto </a:t>
            </a:r>
            <a:r>
              <a:rPr sz="1200" dirty="0">
                <a:latin typeface="Times New Roman"/>
                <a:cs typeface="Times New Roman"/>
              </a:rPr>
              <a:t>ed il giudizio dei </a:t>
            </a:r>
            <a:r>
              <a:rPr sz="1200" spc="-5" dirty="0">
                <a:latin typeface="Times New Roman"/>
                <a:cs typeface="Times New Roman"/>
              </a:rPr>
              <a:t>ribelli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Satania, questo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guadagno sarebbe 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a spiegare </a:t>
            </a:r>
            <a:r>
              <a:rPr sz="1200" spc="-5" dirty="0">
                <a:latin typeface="Times New Roman"/>
                <a:cs typeface="Times New Roman"/>
              </a:rPr>
              <a:t>perché questi peccatori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internati </a:t>
            </a:r>
            <a:r>
              <a:rPr sz="1200" dirty="0">
                <a:latin typeface="Times New Roman"/>
                <a:cs typeface="Times New Roman"/>
              </a:rPr>
              <a:t>prima e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stati ancora giudicati ed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annientati.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6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(619.5) 54:6.8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menti mortali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visione </a:t>
            </a:r>
            <a:r>
              <a:rPr sz="1200" spc="-5" dirty="0">
                <a:latin typeface="Times New Roman"/>
                <a:cs typeface="Times New Roman"/>
              </a:rPr>
              <a:t>ristretta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vincolate dal tempo dovrebbero essere </a:t>
            </a:r>
            <a:r>
              <a:rPr sz="1200" dirty="0">
                <a:latin typeface="Times New Roman"/>
                <a:cs typeface="Times New Roman"/>
              </a:rPr>
              <a:t>caute </a:t>
            </a:r>
            <a:r>
              <a:rPr sz="1200" spc="-5" dirty="0">
                <a:latin typeface="Times New Roman"/>
                <a:cs typeface="Times New Roman"/>
              </a:rPr>
              <a:t>nel criticare </a:t>
            </a:r>
            <a:r>
              <a:rPr sz="1200" dirty="0">
                <a:latin typeface="Times New Roman"/>
                <a:cs typeface="Times New Roman"/>
              </a:rPr>
              <a:t>le dilazioni </a:t>
            </a:r>
            <a:r>
              <a:rPr sz="1200" spc="-5" dirty="0">
                <a:latin typeface="Times New Roman"/>
                <a:cs typeface="Times New Roman"/>
              </a:rPr>
              <a:t>accordate  dagli amministratori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affari universali, previdenti ed infinitamente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saggi.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(620.1) 54:6.9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errori del </a:t>
            </a:r>
            <a:r>
              <a:rPr sz="1200" dirty="0">
                <a:latin typeface="Times New Roman"/>
                <a:cs typeface="Times New Roman"/>
              </a:rPr>
              <a:t>modo di </a:t>
            </a:r>
            <a:r>
              <a:rPr sz="1200" spc="-5" dirty="0">
                <a:latin typeface="Times New Roman"/>
                <a:cs typeface="Times New Roman"/>
              </a:rPr>
              <a:t>pensare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questi problemi è di ritenere che tutti i </a:t>
            </a:r>
            <a:r>
              <a:rPr sz="1200" spc="-5" dirty="0">
                <a:latin typeface="Times New Roman"/>
                <a:cs typeface="Times New Roman"/>
              </a:rPr>
              <a:t>mortali evoluzionari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avrebbero 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carriera del Paradiso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maledetto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5" dirty="0">
                <a:latin typeface="Times New Roman"/>
                <a:cs typeface="Times New Roman"/>
              </a:rPr>
              <a:t>mondo. </a:t>
            </a:r>
            <a:r>
              <a:rPr sz="1200" spc="-1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facoltà </a:t>
            </a:r>
            <a:r>
              <a:rPr sz="1200" dirty="0">
                <a:latin typeface="Times New Roman"/>
                <a:cs typeface="Times New Roman"/>
              </a:rPr>
              <a:t>di rifiutare la sopravvivenza non </a:t>
            </a:r>
            <a:r>
              <a:rPr sz="1200" spc="-5" dirty="0">
                <a:latin typeface="Times New Roman"/>
                <a:cs typeface="Times New Roman"/>
              </a:rPr>
              <a:t>decorre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tempi della 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Lucifero. L’uomo </a:t>
            </a:r>
            <a:r>
              <a:rPr sz="1200" dirty="0">
                <a:latin typeface="Times New Roman"/>
                <a:cs typeface="Times New Roman"/>
              </a:rPr>
              <a:t>mortale ha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posseduto il dono  </a:t>
            </a:r>
            <a:r>
              <a:rPr sz="1200" spc="-5" dirty="0">
                <a:latin typeface="Times New Roman"/>
                <a:cs typeface="Times New Roman"/>
              </a:rPr>
              <a:t>del libero arbitrio </a:t>
            </a:r>
            <a:r>
              <a:rPr sz="1200" dirty="0">
                <a:latin typeface="Times New Roman"/>
                <a:cs typeface="Times New Roman"/>
              </a:rPr>
              <a:t>riguardo </a:t>
            </a:r>
            <a:r>
              <a:rPr sz="1200" spc="-5" dirty="0">
                <a:latin typeface="Times New Roman"/>
                <a:cs typeface="Times New Roman"/>
              </a:rPr>
              <a:t>alla carriera del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(620.2) 54:6.10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eleverete nell’esperienza della sopravvivenza,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amplierete </a:t>
            </a:r>
            <a:r>
              <a:rPr sz="1200" dirty="0">
                <a:latin typeface="Times New Roman"/>
                <a:cs typeface="Times New Roman"/>
              </a:rPr>
              <a:t>i vostri concetti </a:t>
            </a:r>
            <a:r>
              <a:rPr sz="1200" spc="-5" dirty="0">
                <a:latin typeface="Times New Roman"/>
                <a:cs typeface="Times New Roman"/>
              </a:rPr>
              <a:t>universali ed estenderete </a:t>
            </a:r>
            <a:r>
              <a:rPr sz="1200" dirty="0">
                <a:latin typeface="Times New Roman"/>
                <a:cs typeface="Times New Roman"/>
              </a:rPr>
              <a:t>il  vostro orizzonte di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valori;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sarete così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meglio perché si </a:t>
            </a:r>
            <a:r>
              <a:rPr sz="1200" dirty="0">
                <a:latin typeface="Times New Roman"/>
                <a:cs typeface="Times New Roman"/>
              </a:rPr>
              <a:t>permetta </a:t>
            </a:r>
            <a:r>
              <a:rPr sz="1200" spc="-5" dirty="0">
                <a:latin typeface="Times New Roman"/>
                <a:cs typeface="Times New Roman"/>
              </a:rPr>
              <a:t>ad esseri come Lucifero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Satana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ribellione. Comprenderete anche meglio come si possa derivare </a:t>
            </a:r>
            <a:r>
              <a:rPr sz="1200" dirty="0">
                <a:latin typeface="Times New Roman"/>
                <a:cs typeface="Times New Roman"/>
              </a:rPr>
              <a:t>un bene ultimo </a:t>
            </a:r>
            <a:r>
              <a:rPr sz="1200" spc="-5" dirty="0">
                <a:latin typeface="Times New Roman"/>
                <a:cs typeface="Times New Roman"/>
              </a:rPr>
              <a:t>(se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immediato) </a:t>
            </a:r>
            <a:r>
              <a:rPr sz="1200" dirty="0">
                <a:latin typeface="Times New Roman"/>
                <a:cs typeface="Times New Roman"/>
              </a:rPr>
              <a:t>da un  </a:t>
            </a:r>
            <a:r>
              <a:rPr sz="1200" spc="-5" dirty="0">
                <a:latin typeface="Times New Roman"/>
                <a:cs typeface="Times New Roman"/>
              </a:rPr>
              <a:t>male limitato </a:t>
            </a:r>
            <a:r>
              <a:rPr sz="1200" dirty="0">
                <a:latin typeface="Times New Roman"/>
                <a:cs typeface="Times New Roman"/>
              </a:rPr>
              <a:t>nel tempo. Dopo </a:t>
            </a:r>
            <a:r>
              <a:rPr sz="1200" spc="-5" dirty="0">
                <a:latin typeface="Times New Roman"/>
                <a:cs typeface="Times New Roman"/>
              </a:rPr>
              <a:t>che avrete </a:t>
            </a:r>
            <a:r>
              <a:rPr sz="1200" dirty="0">
                <a:latin typeface="Times New Roman"/>
                <a:cs typeface="Times New Roman"/>
              </a:rPr>
              <a:t>raggiunto 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sarete realmente illuminati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confortati </a:t>
            </a:r>
            <a:r>
              <a:rPr sz="1200" dirty="0">
                <a:latin typeface="Times New Roman"/>
                <a:cs typeface="Times New Roman"/>
              </a:rPr>
              <a:t>quando ascolterete i  filosofi </a:t>
            </a:r>
            <a:r>
              <a:rPr sz="1200" spc="-5" dirty="0">
                <a:latin typeface="Times New Roman"/>
                <a:cs typeface="Times New Roman"/>
              </a:rPr>
              <a:t>superafici </a:t>
            </a:r>
            <a:r>
              <a:rPr sz="1200" dirty="0">
                <a:latin typeface="Times New Roman"/>
                <a:cs typeface="Times New Roman"/>
              </a:rPr>
              <a:t>discutere e spiegare questi profondi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aggiustamento universale. 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io dubito che </a:t>
            </a:r>
            <a:r>
              <a:rPr sz="1200" spc="-5" dirty="0">
                <a:latin typeface="Times New Roman"/>
                <a:cs typeface="Times New Roman"/>
              </a:rPr>
              <a:t>sarete  pienamente soddisfatti </a:t>
            </a:r>
            <a:r>
              <a:rPr sz="1200" dirty="0">
                <a:latin typeface="Times New Roman"/>
                <a:cs typeface="Times New Roman"/>
              </a:rPr>
              <a:t>nella vostra </a:t>
            </a:r>
            <a:r>
              <a:rPr sz="1200" spc="-5" dirty="0">
                <a:latin typeface="Times New Roman"/>
                <a:cs typeface="Times New Roman"/>
              </a:rPr>
              <a:t>mente. Almeno </a:t>
            </a:r>
            <a:r>
              <a:rPr sz="1200" dirty="0">
                <a:latin typeface="Times New Roman"/>
                <a:cs typeface="Times New Roman"/>
              </a:rPr>
              <a:t>io non lo fui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ebbi raggiunto l’apice della filosofia </a:t>
            </a:r>
            <a:r>
              <a:rPr sz="1200" dirty="0">
                <a:latin typeface="Times New Roman"/>
                <a:cs typeface="Times New Roman"/>
              </a:rPr>
              <a:t>universale. </a:t>
            </a:r>
            <a:r>
              <a:rPr sz="1200" spc="-15" dirty="0">
                <a:latin typeface="Times New Roman"/>
                <a:cs typeface="Times New Roman"/>
              </a:rPr>
              <a:t>Io 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giunto alla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complessità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ai servizi </a:t>
            </a:r>
            <a:r>
              <a:rPr sz="1200" spc="-5" dirty="0">
                <a:latin typeface="Times New Roman"/>
                <a:cs typeface="Times New Roman"/>
              </a:rPr>
              <a:t>amministrativi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9750" cy="143700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5557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dove per </a:t>
            </a:r>
            <a:r>
              <a:rPr sz="1200" spc="-5" dirty="0">
                <a:latin typeface="Times New Roman"/>
                <a:cs typeface="Times New Roman"/>
              </a:rPr>
              <a:t>esperienza effettiva </a:t>
            </a:r>
            <a:r>
              <a:rPr sz="1200" dirty="0">
                <a:latin typeface="Times New Roman"/>
                <a:cs typeface="Times New Roman"/>
              </a:rPr>
              <a:t>ho acquisito una </a:t>
            </a:r>
            <a:r>
              <a:rPr sz="1200" spc="-5" dirty="0">
                <a:latin typeface="Times New Roman"/>
                <a:cs typeface="Times New Roman"/>
              </a:rPr>
              <a:t>capacità concettuale adeguata alla comprensione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problemi  </a:t>
            </a:r>
            <a:r>
              <a:rPr sz="1200" spc="-5" dirty="0">
                <a:latin typeface="Times New Roman"/>
                <a:cs typeface="Times New Roman"/>
              </a:rPr>
              <a:t>complessi </a:t>
            </a:r>
            <a:r>
              <a:rPr sz="1200" dirty="0">
                <a:latin typeface="Times New Roman"/>
                <a:cs typeface="Times New Roman"/>
              </a:rPr>
              <a:t>in equità </a:t>
            </a:r>
            <a:r>
              <a:rPr sz="1200" spc="-5" dirty="0">
                <a:latin typeface="Times New Roman"/>
                <a:cs typeface="Times New Roman"/>
              </a:rPr>
              <a:t>cosmica ed </a:t>
            </a:r>
            <a:r>
              <a:rPr sz="1200" dirty="0">
                <a:latin typeface="Times New Roman"/>
                <a:cs typeface="Times New Roman"/>
              </a:rPr>
              <a:t>in filosofia spirituale.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che ascenderete </a:t>
            </a:r>
            <a:r>
              <a:rPr sz="1200" spc="-5" dirty="0">
                <a:latin typeface="Times New Roman"/>
                <a:cs typeface="Times New Roman"/>
              </a:rPr>
              <a:t>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imparerete </a:t>
            </a:r>
            <a:r>
              <a:rPr sz="1200" dirty="0">
                <a:latin typeface="Times New Roman"/>
                <a:cs typeface="Times New Roman"/>
              </a:rPr>
              <a:t>sempre di più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molti  </a:t>
            </a:r>
            <a:r>
              <a:rPr sz="1200" spc="-5" dirty="0">
                <a:latin typeface="Times New Roman"/>
                <a:cs typeface="Times New Roman"/>
              </a:rPr>
              <a:t>aspetti problematici dell’amministrazione universale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essere compresi </a:t>
            </a:r>
            <a:r>
              <a:rPr sz="1200" dirty="0">
                <a:latin typeface="Times New Roman"/>
                <a:cs typeface="Times New Roman"/>
              </a:rPr>
              <a:t>solo dopo </a:t>
            </a:r>
            <a:r>
              <a:rPr sz="1200" spc="-5" dirty="0">
                <a:latin typeface="Times New Roman"/>
                <a:cs typeface="Times New Roman"/>
              </a:rPr>
              <a:t>aver acquisito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esperienziale  </a:t>
            </a:r>
            <a:r>
              <a:rPr sz="1200" spc="-5" dirty="0">
                <a:latin typeface="Times New Roman"/>
                <a:cs typeface="Times New Roman"/>
              </a:rPr>
              <a:t>accresciuta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un’intuizione spirituale superiore.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cosmica </a:t>
            </a:r>
            <a:r>
              <a:rPr sz="1200" dirty="0">
                <a:latin typeface="Times New Roman"/>
                <a:cs typeface="Times New Roman"/>
              </a:rPr>
              <a:t>è essenziale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comprensione di </a:t>
            </a:r>
            <a:r>
              <a:rPr sz="1200" spc="-5" dirty="0">
                <a:latin typeface="Times New Roman"/>
                <a:cs typeface="Times New Roman"/>
              </a:rPr>
              <a:t>situazioni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cosmiche.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(620.3) 54:6.11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con esperienza </a:t>
            </a:r>
            <a:r>
              <a:rPr sz="1200" dirty="0">
                <a:latin typeface="Times New Roman"/>
                <a:cs typeface="Times New Roman"/>
              </a:rPr>
              <a:t>di sopravvivenza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prima ribellione sistemica </a:t>
            </a:r>
            <a:r>
              <a:rPr sz="1200" spc="-5" dirty="0">
                <a:latin typeface="Times New Roman"/>
                <a:cs typeface="Times New Roman"/>
              </a:rPr>
              <a:t>negli Universi  del tempo, </a:t>
            </a:r>
            <a:r>
              <a:rPr sz="1200" dirty="0">
                <a:latin typeface="Times New Roman"/>
                <a:cs typeface="Times New Roman"/>
              </a:rPr>
              <a:t>attualmente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Orvonton </a:t>
            </a:r>
            <a:r>
              <a:rPr sz="1200" spc="-5" dirty="0">
                <a:latin typeface="Times New Roman"/>
                <a:cs typeface="Times New Roman"/>
              </a:rPr>
              <a:t>ed operante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materia su </a:t>
            </a:r>
            <a:r>
              <a:rPr sz="1200" dirty="0">
                <a:latin typeface="Times New Roman"/>
                <a:cs typeface="Times New Roman"/>
              </a:rPr>
              <a:t>richiesta di Gabriele di  </a:t>
            </a:r>
            <a:r>
              <a:rPr sz="1200" spc="-5" dirty="0">
                <a:latin typeface="Times New Roman"/>
                <a:cs typeface="Times New Roman"/>
              </a:rPr>
              <a:t>Salvington.]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08761"/>
            <a:ext cx="8190865" cy="40500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55: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</a:t>
            </a:r>
            <a:r>
              <a:rPr sz="2200" b="1" spc="-15" dirty="0">
                <a:solidFill>
                  <a:srgbClr val="933634"/>
                </a:solidFill>
                <a:latin typeface="Times New Roman"/>
                <a:cs typeface="Times New Roman"/>
              </a:rPr>
              <a:t>sfere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di luce e</a:t>
            </a:r>
            <a:r>
              <a:rPr sz="2200" b="1" spc="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vita</a:t>
            </a:r>
            <a:endParaRPr sz="2200">
              <a:latin typeface="Times New Roman"/>
              <a:cs typeface="Times New Roman"/>
            </a:endParaRPr>
          </a:p>
          <a:p>
            <a:pPr marL="76200" marR="405765">
              <a:lnSpc>
                <a:spcPts val="1380"/>
              </a:lnSpc>
              <a:spcBef>
                <a:spcPts val="142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(621.1) 55:0.1 </a:t>
            </a:r>
            <a:r>
              <a:rPr sz="1200" spc="-10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di luce e vita è il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evoluzionario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di un mondo del tempo e </a:t>
            </a:r>
            <a:r>
              <a:rPr sz="1200" spc="-5" dirty="0">
                <a:latin typeface="Times New Roman"/>
                <a:cs typeface="Times New Roman"/>
              </a:rPr>
              <a:t>dello spazio. Dai tempi iniziali  dell’uomo primitivo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abitato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passato </a:t>
            </a:r>
            <a:r>
              <a:rPr sz="1200" dirty="0">
                <a:latin typeface="Times New Roman"/>
                <a:cs typeface="Times New Roman"/>
              </a:rPr>
              <a:t>per le ere </a:t>
            </a:r>
            <a:r>
              <a:rPr sz="1200" spc="-5" dirty="0">
                <a:latin typeface="Times New Roman"/>
                <a:cs typeface="Times New Roman"/>
              </a:rPr>
              <a:t>planetarie successive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ere anteriore </a:t>
            </a:r>
            <a:r>
              <a:rPr sz="1200" dirty="0">
                <a:latin typeface="Times New Roman"/>
                <a:cs typeface="Times New Roman"/>
              </a:rPr>
              <a:t>e posteriore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Principe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Planetario, l’era postadamica, l’era posteriore al Figlio Magistrale </a:t>
            </a:r>
            <a:r>
              <a:rPr sz="1200" dirty="0">
                <a:latin typeface="Times New Roman"/>
                <a:cs typeface="Times New Roman"/>
              </a:rPr>
              <a:t>e l’era </a:t>
            </a:r>
            <a:r>
              <a:rPr sz="1200" spc="-5" dirty="0">
                <a:latin typeface="Times New Roman"/>
                <a:cs typeface="Times New Roman"/>
              </a:rPr>
              <a:t>posteriore al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allora, grazie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ministero delle </a:t>
            </a:r>
            <a:r>
              <a:rPr sz="1200" dirty="0">
                <a:latin typeface="Times New Roman"/>
                <a:cs typeface="Times New Roman"/>
              </a:rPr>
              <a:t>missioni </a:t>
            </a:r>
            <a:r>
              <a:rPr sz="1200" spc="-5" dirty="0">
                <a:latin typeface="Times New Roman"/>
                <a:cs typeface="Times New Roman"/>
              </a:rPr>
              <a:t>planetarie successive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Istruttori Trinitari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rivelazioni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avanzate della verità  </a:t>
            </a:r>
            <a:r>
              <a:rPr sz="1200" dirty="0">
                <a:latin typeface="Times New Roman"/>
                <a:cs typeface="Times New Roman"/>
              </a:rPr>
              <a:t>divina e </a:t>
            </a:r>
            <a:r>
              <a:rPr sz="1200" spc="-5" dirty="0">
                <a:latin typeface="Times New Roman"/>
                <a:cs typeface="Times New Roman"/>
              </a:rPr>
              <a:t>della saggezza cosmica, questo </a:t>
            </a:r>
            <a:r>
              <a:rPr sz="1200" dirty="0">
                <a:latin typeface="Times New Roman"/>
                <a:cs typeface="Times New Roman"/>
              </a:rPr>
              <a:t>mondo è </a:t>
            </a:r>
            <a:r>
              <a:rPr sz="1200" spc="-5" dirty="0">
                <a:latin typeface="Times New Roman"/>
                <a:cs typeface="Times New Roman"/>
              </a:rPr>
              <a:t>pronto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compimento evoluzionario culminante,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stabilizzato </a:t>
            </a:r>
            <a:r>
              <a:rPr sz="1200" dirty="0">
                <a:latin typeface="Times New Roman"/>
                <a:cs typeface="Times New Roman"/>
              </a:rPr>
              <a:t>di luce e 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sforzi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instaurare </a:t>
            </a:r>
            <a:r>
              <a:rPr sz="1200" dirty="0">
                <a:latin typeface="Times New Roman"/>
                <a:cs typeface="Times New Roman"/>
              </a:rPr>
              <a:t>l’era </a:t>
            </a:r>
            <a:r>
              <a:rPr sz="1200" spc="-5" dirty="0">
                <a:latin typeface="Times New Roman"/>
                <a:cs typeface="Times New Roman"/>
              </a:rPr>
              <a:t>planetaria finale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beneficiano dell’assistenza dei Brillanti Astri della Sera </a:t>
            </a:r>
            <a:r>
              <a:rPr sz="1200" dirty="0">
                <a:latin typeface="Times New Roman"/>
                <a:cs typeface="Times New Roman"/>
              </a:rPr>
              <a:t>e  talvolta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974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(621.2) 55:0.2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</a:t>
            </a:r>
            <a:r>
              <a:rPr sz="1200" spc="-5" dirty="0">
                <a:latin typeface="Times New Roman"/>
                <a:cs typeface="Times New Roman"/>
              </a:rPr>
              <a:t>inaugurata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a conclusione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missione planetaria </a:t>
            </a:r>
            <a:r>
              <a:rPr sz="1200" dirty="0">
                <a:latin typeface="Times New Roman"/>
                <a:cs typeface="Times New Roman"/>
              </a:rPr>
              <a:t>finale </a:t>
            </a:r>
            <a:r>
              <a:rPr sz="1200" spc="-5" dirty="0">
                <a:latin typeface="Times New Roman"/>
                <a:cs typeface="Times New Roman"/>
              </a:rPr>
              <a:t>prosegue  indefinitamente sui </a:t>
            </a:r>
            <a:r>
              <a:rPr sz="1200" dirty="0">
                <a:latin typeface="Times New Roman"/>
                <a:cs typeface="Times New Roman"/>
              </a:rPr>
              <a:t>mondi abitati. </a:t>
            </a:r>
            <a:r>
              <a:rPr sz="1200" spc="-5" dirty="0">
                <a:latin typeface="Times New Roman"/>
                <a:cs typeface="Times New Roman"/>
              </a:rPr>
              <a:t>Ogni stadio progressivo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stabilizzato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suddiviso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azioni giudiziarie </a:t>
            </a:r>
            <a:r>
              <a:rPr sz="1200" spc="-5" dirty="0">
                <a:latin typeface="Times New Roman"/>
                <a:cs typeface="Times New Roman"/>
              </a:rPr>
              <a:t>dei  Figli Magistrali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successione </a:t>
            </a:r>
            <a:r>
              <a:rPr sz="1200" dirty="0">
                <a:latin typeface="Times New Roman"/>
                <a:cs typeface="Times New Roman"/>
              </a:rPr>
              <a:t>di dispensazioni; ma tutte </a:t>
            </a:r>
            <a:r>
              <a:rPr sz="1200" spc="-5" dirty="0">
                <a:latin typeface="Times New Roman"/>
                <a:cs typeface="Times New Roman"/>
              </a:rPr>
              <a:t>queste azioni giudiziarie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puramente tecniche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modificano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corso degli eventi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092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(621.3) 55:0.3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pianeti che raggiungono l’esistenza nei circuiti principali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sono certi di una </a:t>
            </a:r>
            <a:r>
              <a:rPr sz="1200" spc="-5" dirty="0">
                <a:latin typeface="Times New Roman"/>
                <a:cs typeface="Times New Roman"/>
              </a:rPr>
              <a:t>sopravvivenza  perpetua, </a:t>
            </a:r>
            <a:r>
              <a:rPr sz="1200" dirty="0">
                <a:latin typeface="Times New Roman"/>
                <a:cs typeface="Times New Roman"/>
              </a:rPr>
              <a:t>ma per quanto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questi mondi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spc="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luce e vita sono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proseguire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corso per </a:t>
            </a:r>
            <a:r>
              <a:rPr sz="1200" dirty="0">
                <a:latin typeface="Times New Roman"/>
                <a:cs typeface="Times New Roman"/>
              </a:rPr>
              <a:t>tutte le ere  </a:t>
            </a:r>
            <a:r>
              <a:rPr sz="1200" spc="-5" dirty="0">
                <a:latin typeface="Times New Roman"/>
                <a:cs typeface="Times New Roman"/>
              </a:rPr>
              <a:t>eterne </a:t>
            </a:r>
            <a:r>
              <a:rPr sz="1200" dirty="0">
                <a:latin typeface="Times New Roman"/>
                <a:cs typeface="Times New Roman"/>
              </a:rPr>
              <a:t>di tutto il tempo</a:t>
            </a:r>
            <a:r>
              <a:rPr sz="1200" spc="-5" dirty="0">
                <a:latin typeface="Times New Roman"/>
                <a:cs typeface="Times New Roman"/>
              </a:rPr>
              <a:t> futuro.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99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(621.4) 55:0.4 </a:t>
            </a:r>
            <a:r>
              <a:rPr sz="1200" spc="-5" dirty="0">
                <a:latin typeface="Times New Roman"/>
                <a:cs typeface="Times New Roman"/>
              </a:rPr>
              <a:t>Ci sono sette stadi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svolgimento </a:t>
            </a:r>
            <a:r>
              <a:rPr sz="1200" dirty="0">
                <a:latin typeface="Times New Roman"/>
                <a:cs typeface="Times New Roman"/>
              </a:rPr>
              <a:t>dell’era di luce e 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evoluzionario, </a:t>
            </a:r>
            <a:r>
              <a:rPr sz="1200" dirty="0">
                <a:latin typeface="Times New Roman"/>
                <a:cs typeface="Times New Roman"/>
              </a:rPr>
              <a:t>e a tale </a:t>
            </a:r>
            <a:r>
              <a:rPr sz="1200" spc="-5" dirty="0">
                <a:latin typeface="Times New Roman"/>
                <a:cs typeface="Times New Roman"/>
              </a:rPr>
              <a:t>proposito si deve </a:t>
            </a:r>
            <a:r>
              <a:rPr sz="1200" dirty="0">
                <a:latin typeface="Times New Roman"/>
                <a:cs typeface="Times New Roman"/>
              </a:rPr>
              <a:t>notare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fusi con lo Spirito </a:t>
            </a:r>
            <a:r>
              <a:rPr sz="1200" spc="-5" dirty="0">
                <a:latin typeface="Times New Roman"/>
                <a:cs typeface="Times New Roman"/>
              </a:rPr>
              <a:t>si evolvono secondo linee </a:t>
            </a:r>
            <a:r>
              <a:rPr sz="1200" dirty="0">
                <a:latin typeface="Times New Roman"/>
                <a:cs typeface="Times New Roman"/>
              </a:rPr>
              <a:t>identiche a </a:t>
            </a:r>
            <a:r>
              <a:rPr sz="1200" spc="-5" dirty="0">
                <a:latin typeface="Times New Roman"/>
                <a:cs typeface="Times New Roman"/>
              </a:rPr>
              <a:t>quelle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fusione con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l’Aggiustatore.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sette stadi di luce e vita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59750" cy="39706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(621.5) 55:0.5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stadio o stadio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(621.6) 55:0.6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o stadio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sistemico.</a:t>
            </a:r>
            <a:endParaRPr sz="1200">
              <a:latin typeface="Times New Roman"/>
              <a:cs typeface="Times New Roman"/>
            </a:endParaRPr>
          </a:p>
          <a:p>
            <a:pPr marL="508000" marR="4081145">
              <a:lnSpc>
                <a:spcPct val="1932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(621.7) 55:0.7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terzo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o stadio </a:t>
            </a:r>
            <a:r>
              <a:rPr sz="1200" spc="-5" dirty="0">
                <a:latin typeface="Times New Roman"/>
                <a:cs typeface="Times New Roman"/>
              </a:rPr>
              <a:t>della costellazione.  </a:t>
            </a:r>
            <a:r>
              <a:rPr sz="1200" spc="-7" baseline="38194" dirty="0">
                <a:latin typeface="Times New Roman"/>
                <a:cs typeface="Times New Roman"/>
              </a:rPr>
              <a:t>(621.8) 55:0.8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quarto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o stadio </a:t>
            </a:r>
            <a:r>
              <a:rPr sz="1200" spc="-5" dirty="0">
                <a:latin typeface="Times New Roman"/>
                <a:cs typeface="Times New Roman"/>
              </a:rPr>
              <a:t>dell’Universo locale.  </a:t>
            </a:r>
            <a:r>
              <a:rPr sz="1200" spc="-7" baseline="38194" dirty="0">
                <a:latin typeface="Times New Roman"/>
                <a:cs typeface="Times New Roman"/>
              </a:rPr>
              <a:t>(621.9) 55:0.9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quinto stadio o stadio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settore </a:t>
            </a:r>
            <a:r>
              <a:rPr sz="1200" spc="-5" dirty="0">
                <a:latin typeface="Times New Roman"/>
                <a:cs typeface="Times New Roman"/>
              </a:rPr>
              <a:t>minore.  </a:t>
            </a:r>
            <a:r>
              <a:rPr sz="1200" spc="-7" baseline="38194" dirty="0">
                <a:latin typeface="Times New Roman"/>
                <a:cs typeface="Times New Roman"/>
              </a:rPr>
              <a:t>(621.10) 55:0.10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stadio o stadio </a:t>
            </a:r>
            <a:r>
              <a:rPr sz="1200" spc="-5" dirty="0">
                <a:latin typeface="Times New Roman"/>
                <a:cs typeface="Times New Roman"/>
              </a:rPr>
              <a:t>del settore maggiore.  </a:t>
            </a:r>
            <a:r>
              <a:rPr sz="1200" spc="-7" baseline="38194" dirty="0">
                <a:latin typeface="Times New Roman"/>
                <a:cs typeface="Times New Roman"/>
              </a:rPr>
              <a:t>(621.11) 55:0.11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o stadio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41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(621.12) 55:0.12 </a:t>
            </a:r>
            <a:r>
              <a:rPr sz="1200" spc="-5" dirty="0">
                <a:latin typeface="Times New Roman"/>
                <a:cs typeface="Times New Roman"/>
              </a:rPr>
              <a:t>A conclusione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narrazione, </a:t>
            </a:r>
            <a:r>
              <a:rPr sz="1200" dirty="0">
                <a:latin typeface="Times New Roman"/>
                <a:cs typeface="Times New Roman"/>
              </a:rPr>
              <a:t>tali stadi di sviluppo </a:t>
            </a:r>
            <a:r>
              <a:rPr sz="1200" spc="-5" dirty="0">
                <a:latin typeface="Times New Roman"/>
                <a:cs typeface="Times New Roman"/>
              </a:rPr>
              <a:t>progressivo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descritti </a:t>
            </a:r>
            <a:r>
              <a:rPr sz="1200" dirty="0">
                <a:latin typeface="Times New Roman"/>
                <a:cs typeface="Times New Roman"/>
              </a:rPr>
              <a:t>secondo le </a:t>
            </a:r>
            <a:r>
              <a:rPr sz="1200" spc="-5" dirty="0">
                <a:latin typeface="Times New Roman"/>
                <a:cs typeface="Times New Roman"/>
              </a:rPr>
              <a:t>loro relazioni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50800" marR="313055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l’organizzazione </a:t>
            </a:r>
            <a:r>
              <a:rPr sz="1200" spc="-5" dirty="0">
                <a:latin typeface="Times New Roman"/>
                <a:cs typeface="Times New Roman"/>
              </a:rPr>
              <a:t>dell’Universo,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valori planetari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qualunque </a:t>
            </a:r>
            <a:r>
              <a:rPr sz="1200" dirty="0">
                <a:latin typeface="Times New Roman"/>
                <a:cs typeface="Times New Roman"/>
              </a:rPr>
              <a:t>stadio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raggiunti da un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del 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indipendentemente dallo sviluppo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altri mondi </a:t>
            </a:r>
            <a:r>
              <a:rPr sz="1200" dirty="0">
                <a:latin typeface="Times New Roman"/>
                <a:cs typeface="Times New Roman"/>
              </a:rPr>
              <a:t>o dai </a:t>
            </a:r>
            <a:r>
              <a:rPr sz="1200" spc="-5" dirty="0">
                <a:latin typeface="Times New Roman"/>
                <a:cs typeface="Times New Roman"/>
              </a:rPr>
              <a:t>livelli superplanetari dell’amministrazione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tempio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morontiale</a:t>
            </a:r>
            <a:endParaRPr sz="160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(622.1) 55:1.1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di un tempio </a:t>
            </a:r>
            <a:r>
              <a:rPr sz="1200" spc="-5" dirty="0">
                <a:latin typeface="Times New Roman"/>
                <a:cs typeface="Times New Roman"/>
              </a:rPr>
              <a:t>morontiale nella capitale </a:t>
            </a:r>
            <a:r>
              <a:rPr sz="1200" dirty="0">
                <a:latin typeface="Times New Roman"/>
                <a:cs typeface="Times New Roman"/>
              </a:rPr>
              <a:t>di un mondo abitato è la </a:t>
            </a:r>
            <a:r>
              <a:rPr sz="1200" spc="-5" dirty="0">
                <a:latin typeface="Times New Roman"/>
                <a:cs typeface="Times New Roman"/>
              </a:rPr>
              <a:t>certificazione dell’ammissione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questa sfera  alle ere </a:t>
            </a:r>
            <a:r>
              <a:rPr sz="1200" dirty="0">
                <a:latin typeface="Times New Roman"/>
                <a:cs typeface="Times New Roman"/>
              </a:rPr>
              <a:t>stabilizzate 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lascino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alla conclusione della </a:t>
            </a:r>
            <a:r>
              <a:rPr sz="1200" dirty="0">
                <a:latin typeface="Times New Roman"/>
                <a:cs typeface="Times New Roman"/>
              </a:rPr>
              <a:t>loro missione terminale,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70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31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inaugurano quest’epoca </a:t>
            </a:r>
            <a:r>
              <a:rPr sz="1200" dirty="0">
                <a:latin typeface="Times New Roman"/>
                <a:cs typeface="Times New Roman"/>
              </a:rPr>
              <a:t>finale di </a:t>
            </a:r>
            <a:r>
              <a:rPr sz="1200" spc="-5" dirty="0">
                <a:latin typeface="Times New Roman"/>
                <a:cs typeface="Times New Roman"/>
              </a:rPr>
              <a:t>compimento evoluzionario.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presiedono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il “sacro tempio </a:t>
            </a:r>
            <a:r>
              <a:rPr sz="1200" spc="-5" dirty="0">
                <a:latin typeface="Times New Roman"/>
                <a:cs typeface="Times New Roman"/>
              </a:rPr>
              <a:t>discende sulla </a:t>
            </a:r>
            <a:r>
              <a:rPr sz="1200" dirty="0">
                <a:latin typeface="Times New Roman"/>
                <a:cs typeface="Times New Roman"/>
              </a:rPr>
              <a:t>terra”.  </a:t>
            </a:r>
            <a:r>
              <a:rPr sz="1200" spc="-5" dirty="0">
                <a:latin typeface="Times New Roman"/>
                <a:cs typeface="Times New Roman"/>
              </a:rPr>
              <a:t>Questo avvenimento,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segna l’aurora </a:t>
            </a:r>
            <a:r>
              <a:rPr sz="1200" dirty="0">
                <a:latin typeface="Times New Roman"/>
                <a:cs typeface="Times New Roman"/>
              </a:rPr>
              <a:t>dell’era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onorato dalla </a:t>
            </a:r>
            <a:r>
              <a:rPr sz="1200" spc="-5" dirty="0">
                <a:latin typeface="Times New Roman"/>
                <a:cs typeface="Times New Roman"/>
              </a:rPr>
              <a:t>presenza personale del Figlio </a:t>
            </a:r>
            <a:r>
              <a:rPr sz="1200" dirty="0">
                <a:latin typeface="Times New Roman"/>
                <a:cs typeface="Times New Roman"/>
              </a:rPr>
              <a:t>Paradisiaco di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pianeta, il quale viene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assistere a </a:t>
            </a:r>
            <a:r>
              <a:rPr sz="1200" spc="-5" dirty="0">
                <a:latin typeface="Times New Roman"/>
                <a:cs typeface="Times New Roman"/>
              </a:rPr>
              <a:t>questo grande giorno. </a:t>
            </a:r>
            <a:r>
              <a:rPr sz="1200" spc="-10" dirty="0">
                <a:latin typeface="Times New Roman"/>
                <a:cs typeface="Times New Roman"/>
              </a:rPr>
              <a:t>Là, </a:t>
            </a:r>
            <a:r>
              <a:rPr sz="1200" dirty="0">
                <a:latin typeface="Times New Roman"/>
                <a:cs typeface="Times New Roman"/>
              </a:rPr>
              <a:t>in quel tempio </a:t>
            </a:r>
            <a:r>
              <a:rPr sz="1200" spc="-5" dirty="0">
                <a:latin typeface="Times New Roman"/>
                <a:cs typeface="Times New Roman"/>
              </a:rPr>
              <a:t>d’ineguagliabile </a:t>
            </a:r>
            <a:r>
              <a:rPr sz="1200" dirty="0">
                <a:latin typeface="Times New Roman"/>
                <a:cs typeface="Times New Roman"/>
              </a:rPr>
              <a:t>bellezza, </a:t>
            </a:r>
            <a:r>
              <a:rPr sz="1200" spc="-5" dirty="0">
                <a:latin typeface="Times New Roman"/>
                <a:cs typeface="Times New Roman"/>
              </a:rPr>
              <a:t>questo  Figlio Paradisiaco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proclama colui che </a:t>
            </a:r>
            <a:r>
              <a:rPr sz="1200" dirty="0">
                <a:latin typeface="Times New Roman"/>
                <a:cs typeface="Times New Roman"/>
              </a:rPr>
              <a:t>è stato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Principe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quale nuovo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Planetario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investe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fedele Figlio </a:t>
            </a:r>
            <a:r>
              <a:rPr sz="1200" spc="-5" dirty="0">
                <a:latin typeface="Times New Roman"/>
                <a:cs typeface="Times New Roman"/>
              </a:rPr>
              <a:t>Lanonandek </a:t>
            </a:r>
            <a:r>
              <a:rPr sz="1200" dirty="0">
                <a:latin typeface="Times New Roman"/>
                <a:cs typeface="Times New Roman"/>
              </a:rPr>
              <a:t>di nuovi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maggiore autorità sugli affari planetari.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del </a:t>
            </a:r>
            <a:r>
              <a:rPr sz="1200" dirty="0">
                <a:latin typeface="Times New Roman"/>
                <a:cs typeface="Times New Roman"/>
              </a:rPr>
              <a:t>Sistema è 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parla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confermare queste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dichiarazioni.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55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(622.2) 55:1.2 </a:t>
            </a:r>
            <a:r>
              <a:rPr sz="1200" spc="-5" dirty="0">
                <a:latin typeface="Times New Roman"/>
                <a:cs typeface="Times New Roman"/>
              </a:rPr>
              <a:t>Un tempio morontiale </a:t>
            </a:r>
            <a:r>
              <a:rPr sz="1200" dirty="0">
                <a:latin typeface="Times New Roman"/>
                <a:cs typeface="Times New Roman"/>
              </a:rPr>
              <a:t>è diviso in tre parti: al </a:t>
            </a:r>
            <a:r>
              <a:rPr sz="1200" spc="-5" dirty="0">
                <a:latin typeface="Times New Roman"/>
                <a:cs typeface="Times New Roman"/>
              </a:rPr>
              <a:t>centro c’è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santuario del Figlio Paradisiaco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conferimento;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destra si  </a:t>
            </a:r>
            <a:r>
              <a:rPr sz="1200" dirty="0">
                <a:latin typeface="Times New Roman"/>
                <a:cs typeface="Times New Roman"/>
              </a:rPr>
              <a:t>trova il </a:t>
            </a:r>
            <a:r>
              <a:rPr sz="1200" spc="-10" dirty="0">
                <a:latin typeface="Times New Roman"/>
                <a:cs typeface="Times New Roman"/>
              </a:rPr>
              <a:t>seggio </a:t>
            </a:r>
            <a:r>
              <a:rPr sz="1200" spc="-5" dirty="0">
                <a:latin typeface="Times New Roman"/>
                <a:cs typeface="Times New Roman"/>
              </a:rPr>
              <a:t>dell’ex Principe Planetario,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Sovrano Planetario; quando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presente nel tempio questo Figlio Lanonandek </a:t>
            </a:r>
            <a:r>
              <a:rPr sz="1200" dirty="0">
                <a:latin typeface="Times New Roman"/>
                <a:cs typeface="Times New Roman"/>
              </a:rPr>
              <a:t>è  visibile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individui più </a:t>
            </a:r>
            <a:r>
              <a:rPr sz="1200" spc="-5" dirty="0">
                <a:latin typeface="Times New Roman"/>
                <a:cs typeface="Times New Roman"/>
              </a:rPr>
              <a:t>spiritualizzati del regno;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sinistra c’è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seggio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carica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 assegnati al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47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(622.3) 55:1.3 </a:t>
            </a:r>
            <a:r>
              <a:rPr sz="1200" spc="-5" dirty="0">
                <a:latin typeface="Times New Roman"/>
                <a:cs typeface="Times New Roman"/>
              </a:rPr>
              <a:t>Sebbene si </a:t>
            </a:r>
            <a:r>
              <a:rPr sz="1200" dirty="0">
                <a:latin typeface="Times New Roman"/>
                <a:cs typeface="Times New Roman"/>
              </a:rPr>
              <a:t>sia </a:t>
            </a:r>
            <a:r>
              <a:rPr sz="1200" spc="-5" dirty="0">
                <a:latin typeface="Times New Roman"/>
                <a:cs typeface="Times New Roman"/>
              </a:rPr>
              <a:t>parlato </a:t>
            </a:r>
            <a:r>
              <a:rPr sz="1200" dirty="0">
                <a:latin typeface="Times New Roman"/>
                <a:cs typeface="Times New Roman"/>
              </a:rPr>
              <a:t>dei templi </a:t>
            </a:r>
            <a:r>
              <a:rPr sz="1200" spc="-5" dirty="0">
                <a:latin typeface="Times New Roman"/>
                <a:cs typeface="Times New Roman"/>
              </a:rPr>
              <a:t>planetari come “discendenti dal cielo”,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nessun </a:t>
            </a:r>
            <a:r>
              <a:rPr sz="1200" dirty="0">
                <a:latin typeface="Times New Roman"/>
                <a:cs typeface="Times New Roman"/>
              </a:rPr>
              <a:t>materiale viene </a:t>
            </a:r>
            <a:r>
              <a:rPr sz="1200" spc="-5" dirty="0">
                <a:latin typeface="Times New Roman"/>
                <a:cs typeface="Times New Roman"/>
              </a:rPr>
              <a:t>trasportato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capitale del sistema. L’architettura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tempio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elaborata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miniatura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del sistema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portano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piani </a:t>
            </a:r>
            <a:r>
              <a:rPr sz="1200" spc="-5" dirty="0">
                <a:latin typeface="Times New Roman"/>
                <a:cs typeface="Times New Roman"/>
              </a:rPr>
              <a:t>approvati sul pianeta. Qui,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Fisici Maestri,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procedono alla </a:t>
            </a:r>
            <a:r>
              <a:rPr sz="1200" dirty="0">
                <a:latin typeface="Times New Roman"/>
                <a:cs typeface="Times New Roman"/>
              </a:rPr>
              <a:t>costruzione </a:t>
            </a:r>
            <a:r>
              <a:rPr sz="1200" spc="-5" dirty="0">
                <a:latin typeface="Times New Roman"/>
                <a:cs typeface="Times New Roman"/>
              </a:rPr>
              <a:t>del tempio morontiale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specificazioni.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9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(622.4) 55:1.4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morontiale </a:t>
            </a:r>
            <a:r>
              <a:rPr sz="1200" spc="-5" dirty="0">
                <a:latin typeface="Times New Roman"/>
                <a:cs typeface="Times New Roman"/>
              </a:rPr>
              <a:t>medio </a:t>
            </a:r>
            <a:r>
              <a:rPr sz="1200" dirty="0">
                <a:latin typeface="Times New Roman"/>
                <a:cs typeface="Times New Roman"/>
              </a:rPr>
              <a:t>contiene </a:t>
            </a:r>
            <a:r>
              <a:rPr sz="1200" spc="-5" dirty="0">
                <a:latin typeface="Times New Roman"/>
                <a:cs typeface="Times New Roman"/>
              </a:rPr>
              <a:t>circa trecentomila spettatori. Questi edifici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utilizzati per l’adorazione, per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gioco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per ricevere </a:t>
            </a:r>
            <a:r>
              <a:rPr sz="1200" dirty="0">
                <a:latin typeface="Times New Roman"/>
                <a:cs typeface="Times New Roman"/>
              </a:rPr>
              <a:t>comunicazioni; sono </a:t>
            </a:r>
            <a:r>
              <a:rPr sz="1200" spc="-5" dirty="0">
                <a:latin typeface="Times New Roman"/>
                <a:cs typeface="Times New Roman"/>
              </a:rPr>
              <a:t>riservati alle </a:t>
            </a:r>
            <a:r>
              <a:rPr sz="1200" dirty="0">
                <a:latin typeface="Times New Roman"/>
                <a:cs typeface="Times New Roman"/>
              </a:rPr>
              <a:t>cerimonie speciali del </a:t>
            </a:r>
            <a:r>
              <a:rPr sz="1200" spc="-5" dirty="0">
                <a:latin typeface="Times New Roman"/>
                <a:cs typeface="Times New Roman"/>
              </a:rPr>
              <a:t>pianeta, come </a:t>
            </a:r>
            <a:r>
              <a:rPr sz="1200" dirty="0">
                <a:latin typeface="Times New Roman"/>
                <a:cs typeface="Times New Roman"/>
              </a:rPr>
              <a:t>le comunicazioni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del  Sistema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con gli Altissimi,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cerimonie speciali </a:t>
            </a:r>
            <a:r>
              <a:rPr sz="1200" dirty="0">
                <a:latin typeface="Times New Roman"/>
                <a:cs typeface="Times New Roman"/>
              </a:rPr>
              <a:t>di visualizzazione </a:t>
            </a:r>
            <a:r>
              <a:rPr sz="1200" spc="-5" dirty="0">
                <a:latin typeface="Times New Roman"/>
                <a:cs typeface="Times New Roman"/>
              </a:rPr>
              <a:t>destinate </a:t>
            </a:r>
            <a:r>
              <a:rPr sz="1200" dirty="0">
                <a:latin typeface="Times New Roman"/>
                <a:cs typeface="Times New Roman"/>
              </a:rPr>
              <a:t>a rivelare la </a:t>
            </a:r>
            <a:r>
              <a:rPr sz="1200" spc="-5" dirty="0">
                <a:latin typeface="Times New Roman"/>
                <a:cs typeface="Times New Roman"/>
              </a:rPr>
              <a:t>presenza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spirituali e la  </a:t>
            </a:r>
            <a:r>
              <a:rPr sz="1200" spc="-5" dirty="0">
                <a:latin typeface="Times New Roman"/>
                <a:cs typeface="Times New Roman"/>
              </a:rPr>
              <a:t>contemplazione cosmica </a:t>
            </a:r>
            <a:r>
              <a:rPr sz="1200" dirty="0">
                <a:latin typeface="Times New Roman"/>
                <a:cs typeface="Times New Roman"/>
              </a:rPr>
              <a:t>silenziosa.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cosmica svolgono </a:t>
            </a:r>
            <a:r>
              <a:rPr sz="1200" dirty="0">
                <a:latin typeface="Times New Roman"/>
                <a:cs typeface="Times New Roman"/>
              </a:rPr>
              <a:t>qui le loro </a:t>
            </a:r>
            <a:r>
              <a:rPr sz="1200" spc="-5" dirty="0">
                <a:latin typeface="Times New Roman"/>
                <a:cs typeface="Times New Roman"/>
              </a:rPr>
              <a:t>cerimonie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diplomi, ed </a:t>
            </a:r>
            <a:r>
              <a:rPr sz="1200" dirty="0">
                <a:latin typeface="Times New Roman"/>
                <a:cs typeface="Times New Roman"/>
              </a:rPr>
              <a:t>è  pure qui che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ricevono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planetario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grandi servizi </a:t>
            </a:r>
            <a:r>
              <a:rPr sz="1200" dirty="0">
                <a:latin typeface="Times New Roman"/>
                <a:cs typeface="Times New Roman"/>
              </a:rPr>
              <a:t>sociali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altri  </a:t>
            </a:r>
            <a:r>
              <a:rPr sz="1200" spc="-5" dirty="0">
                <a:latin typeface="Times New Roman"/>
                <a:cs typeface="Times New Roman"/>
              </a:rPr>
              <a:t>compimenti notevoli.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784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sono senza effetto, a meno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quando, lo Spirito divino </a:t>
            </a:r>
            <a:r>
              <a:rPr sz="1200" spc="-5" dirty="0">
                <a:latin typeface="Times New Roman"/>
                <a:cs typeface="Times New Roman"/>
              </a:rPr>
              <a:t>non aliti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forme della verità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vivifichi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formule  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rettitudine.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06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(381.1) 34:6.7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ricevuto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riconosciuto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interiore di Dio </a:t>
            </a:r>
            <a:r>
              <a:rPr sz="1200" spc="-5" dirty="0">
                <a:latin typeface="Times New Roman"/>
                <a:cs typeface="Times New Roman"/>
              </a:rPr>
              <a:t>sono nati dallo Spirito. “Voi siete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tempio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 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dimora in </a:t>
            </a:r>
            <a:r>
              <a:rPr sz="1200" dirty="0">
                <a:latin typeface="Times New Roman"/>
                <a:cs typeface="Times New Roman"/>
              </a:rPr>
              <a:t>voi.”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sufficiente che questo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sia sparso su </a:t>
            </a:r>
            <a:r>
              <a:rPr sz="1200" dirty="0">
                <a:latin typeface="Times New Roman"/>
                <a:cs typeface="Times New Roman"/>
              </a:rPr>
              <a:t>di voi; lo Spirito </a:t>
            </a:r>
            <a:r>
              <a:rPr sz="1200" spc="-5" dirty="0">
                <a:latin typeface="Times New Roman"/>
                <a:cs typeface="Times New Roman"/>
              </a:rPr>
              <a:t>divino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dominare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controllare ogni fase dell’esperienza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143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(381.2) 34:6.8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presenza dello </a:t>
            </a:r>
            <a:r>
              <a:rPr sz="1200" dirty="0">
                <a:latin typeface="Times New Roman"/>
                <a:cs typeface="Times New Roman"/>
              </a:rPr>
              <a:t>Spirito divino, </a:t>
            </a:r>
            <a:r>
              <a:rPr sz="1200" spc="-5" dirty="0">
                <a:latin typeface="Times New Roman"/>
                <a:cs typeface="Times New Roman"/>
              </a:rPr>
              <a:t>l’acqua della vita, che previene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sete struggente dell’insoddisfazione umana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l’indescrivibile fame </a:t>
            </a:r>
            <a:r>
              <a:rPr sz="1200" dirty="0">
                <a:latin typeface="Times New Roman"/>
                <a:cs typeface="Times New Roman"/>
              </a:rPr>
              <a:t>della mente umana non spiritualizzata. </a:t>
            </a:r>
            <a:r>
              <a:rPr sz="1200" spc="-5" dirty="0">
                <a:latin typeface="Times New Roman"/>
                <a:cs typeface="Times New Roman"/>
              </a:rPr>
              <a:t>Gli esseri motivati 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“non avranno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sete,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perché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quest’acqua spirituale </a:t>
            </a:r>
            <a:r>
              <a:rPr sz="1200" dirty="0">
                <a:latin typeface="Times New Roman"/>
                <a:cs typeface="Times New Roman"/>
              </a:rPr>
              <a:t>sarà in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soddisfazione che sgorga fino </a:t>
            </a:r>
            <a:r>
              <a:rPr sz="1200" dirty="0">
                <a:latin typeface="Times New Roman"/>
                <a:cs typeface="Times New Roman"/>
              </a:rPr>
              <a:t>alla vita </a:t>
            </a:r>
            <a:r>
              <a:rPr sz="1200" spc="-5" dirty="0">
                <a:latin typeface="Times New Roman"/>
                <a:cs typeface="Times New Roman"/>
              </a:rPr>
              <a:t>eterna”.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anime divinamente dissetate  sono quasi indipendenti dall’ambiente materiale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riguarda la gioia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soddisfazioni dell’esistenza </a:t>
            </a:r>
            <a:r>
              <a:rPr sz="1200" dirty="0">
                <a:latin typeface="Times New Roman"/>
                <a:cs typeface="Times New Roman"/>
              </a:rPr>
              <a:t>terrena. </a:t>
            </a:r>
            <a:r>
              <a:rPr sz="1200" spc="-5" dirty="0">
                <a:latin typeface="Times New Roman"/>
                <a:cs typeface="Times New Roman"/>
              </a:rPr>
              <a:t>Esse  sono spiritualmente illuminate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rinvigorite, </a:t>
            </a:r>
            <a:r>
              <a:rPr sz="1200" dirty="0">
                <a:latin typeface="Times New Roman"/>
                <a:cs typeface="Times New Roman"/>
              </a:rPr>
              <a:t>moralmente </a:t>
            </a:r>
            <a:r>
              <a:rPr sz="1200" spc="-5" dirty="0">
                <a:latin typeface="Times New Roman"/>
                <a:cs typeface="Times New Roman"/>
              </a:rPr>
              <a:t>fortificate ed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arricchite.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889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(381.3) 34:6.9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mortale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natura: </a:t>
            </a:r>
            <a:r>
              <a:rPr sz="1200" spc="-5" dirty="0">
                <a:latin typeface="Times New Roman"/>
                <a:cs typeface="Times New Roman"/>
              </a:rPr>
              <a:t>l’eredità </a:t>
            </a:r>
            <a:r>
              <a:rPr sz="1200" dirty="0">
                <a:latin typeface="Times New Roman"/>
                <a:cs typeface="Times New Roman"/>
              </a:rPr>
              <a:t>delle tendenze </a:t>
            </a:r>
            <a:r>
              <a:rPr sz="1200" spc="-5" dirty="0">
                <a:latin typeface="Times New Roman"/>
                <a:cs typeface="Times New Roman"/>
              </a:rPr>
              <a:t>animali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stimolo elevato </a:t>
            </a:r>
            <a:r>
              <a:rPr sz="1200" dirty="0">
                <a:latin typeface="Times New Roman"/>
                <a:cs typeface="Times New Roman"/>
              </a:rPr>
              <a:t>della dotazione </a:t>
            </a:r>
            <a:r>
              <a:rPr sz="1200" spc="-5" dirty="0">
                <a:latin typeface="Times New Roman"/>
                <a:cs typeface="Times New Roman"/>
              </a:rPr>
              <a:t>spirituale.  Durante </a:t>
            </a:r>
            <a:r>
              <a:rPr sz="1200" dirty="0">
                <a:latin typeface="Times New Roman"/>
                <a:cs typeface="Times New Roman"/>
              </a:rPr>
              <a:t>la breve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vivete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raramente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due impulsi </a:t>
            </a:r>
            <a:r>
              <a:rPr sz="1200" spc="-5" dirty="0">
                <a:latin typeface="Times New Roman"/>
                <a:cs typeface="Times New Roman"/>
              </a:rPr>
              <a:t>differenti ed </a:t>
            </a:r>
            <a:r>
              <a:rPr sz="1200" dirty="0">
                <a:latin typeface="Times New Roman"/>
                <a:cs typeface="Times New Roman"/>
              </a:rPr>
              <a:t>opposti possono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pienamente conciliati; 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difficilmente essere </a:t>
            </a:r>
            <a:r>
              <a:rPr sz="1200" dirty="0">
                <a:latin typeface="Times New Roman"/>
                <a:cs typeface="Times New Roman"/>
              </a:rPr>
              <a:t>armonizzati </a:t>
            </a:r>
            <a:r>
              <a:rPr sz="1200" spc="-5" dirty="0">
                <a:latin typeface="Times New Roman"/>
                <a:cs typeface="Times New Roman"/>
              </a:rPr>
              <a:t>ed unificati. Ma per </a:t>
            </a:r>
            <a:r>
              <a:rPr sz="1200" dirty="0">
                <a:latin typeface="Times New Roman"/>
                <a:cs typeface="Times New Roman"/>
              </a:rPr>
              <a:t>tutta la durata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vita lo Spirito </a:t>
            </a:r>
            <a:r>
              <a:rPr sz="1200" spc="-5" dirty="0">
                <a:latin typeface="Times New Roman"/>
                <a:cs typeface="Times New Roman"/>
              </a:rPr>
              <a:t>congiunto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assiste  costantemente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aiutarvi </a:t>
            </a:r>
            <a:r>
              <a:rPr sz="1200" dirty="0">
                <a:latin typeface="Times New Roman"/>
                <a:cs typeface="Times New Roman"/>
              </a:rPr>
              <a:t>a sottomettere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di più la </a:t>
            </a:r>
            <a:r>
              <a:rPr sz="1200" spc="-5" dirty="0">
                <a:latin typeface="Times New Roman"/>
                <a:cs typeface="Times New Roman"/>
              </a:rPr>
              <a:t>carne alle direttive dello </a:t>
            </a:r>
            <a:r>
              <a:rPr sz="1200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se </a:t>
            </a:r>
            <a:r>
              <a:rPr sz="1200" spc="-5" dirty="0">
                <a:latin typeface="Times New Roman"/>
                <a:cs typeface="Times New Roman"/>
              </a:rPr>
              <a:t>dovete </a:t>
            </a:r>
            <a:r>
              <a:rPr sz="1200" dirty="0">
                <a:latin typeface="Times New Roman"/>
                <a:cs typeface="Times New Roman"/>
              </a:rPr>
              <a:t>vivere la vostra vita  </a:t>
            </a:r>
            <a:r>
              <a:rPr sz="1200" spc="-5" dirty="0">
                <a:latin typeface="Times New Roman"/>
                <a:cs typeface="Times New Roman"/>
              </a:rPr>
              <a:t>materiale dal </a:t>
            </a:r>
            <a:r>
              <a:rPr sz="1200" dirty="0">
                <a:latin typeface="Times New Roman"/>
                <a:cs typeface="Times New Roman"/>
              </a:rPr>
              <a:t>principio </a:t>
            </a:r>
            <a:r>
              <a:rPr sz="1200" spc="-5" dirty="0">
                <a:latin typeface="Times New Roman"/>
                <a:cs typeface="Times New Roman"/>
              </a:rPr>
              <a:t>alla fine, anche se non </a:t>
            </a:r>
            <a:r>
              <a:rPr sz="1200" dirty="0">
                <a:latin typeface="Times New Roman"/>
                <a:cs typeface="Times New Roman"/>
              </a:rPr>
              <a:t>potete </a:t>
            </a:r>
            <a:r>
              <a:rPr sz="1200" spc="-5" dirty="0">
                <a:latin typeface="Times New Roman"/>
                <a:cs typeface="Times New Roman"/>
              </a:rPr>
              <a:t>sfuggire al </a:t>
            </a:r>
            <a:r>
              <a:rPr sz="1200" dirty="0">
                <a:latin typeface="Times New Roman"/>
                <a:cs typeface="Times New Roman"/>
              </a:rPr>
              <a:t>corpo e </a:t>
            </a:r>
            <a:r>
              <a:rPr sz="1200" spc="-5" dirty="0">
                <a:latin typeface="Times New Roman"/>
                <a:cs typeface="Times New Roman"/>
              </a:rPr>
              <a:t>alle sue necessità, </a:t>
            </a:r>
            <a:r>
              <a:rPr sz="1200" dirty="0">
                <a:latin typeface="Times New Roman"/>
                <a:cs typeface="Times New Roman"/>
              </a:rPr>
              <a:t>nondimeno,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proposito e </a:t>
            </a:r>
            <a:r>
              <a:rPr sz="1200" spc="5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ideali  </a:t>
            </a:r>
            <a:r>
              <a:rPr sz="1200" dirty="0">
                <a:latin typeface="Times New Roman"/>
                <a:cs typeface="Times New Roman"/>
              </a:rPr>
              <a:t>siete </a:t>
            </a:r>
            <a:r>
              <a:rPr sz="1200" spc="-5" dirty="0">
                <a:latin typeface="Times New Roman"/>
                <a:cs typeface="Times New Roman"/>
              </a:rPr>
              <a:t>resi 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assoggettare </a:t>
            </a:r>
            <a:r>
              <a:rPr sz="1200" dirty="0">
                <a:latin typeface="Times New Roman"/>
                <a:cs typeface="Times New Roman"/>
              </a:rPr>
              <a:t>sempre in maggior misura 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animale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dello Spirito. Esiste veramente </a:t>
            </a:r>
            <a:r>
              <a:rPr sz="1200" dirty="0">
                <a:latin typeface="Times New Roman"/>
                <a:cs typeface="Times New Roman"/>
              </a:rPr>
              <a:t>in voi una  </a:t>
            </a:r>
            <a:r>
              <a:rPr sz="1200" spc="-5" dirty="0">
                <a:latin typeface="Times New Roman"/>
                <a:cs typeface="Times New Roman"/>
              </a:rPr>
              <a:t>coalizione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spirituali, una </a:t>
            </a:r>
            <a:r>
              <a:rPr sz="1200" spc="-5" dirty="0">
                <a:latin typeface="Times New Roman"/>
                <a:cs typeface="Times New Roman"/>
              </a:rPr>
              <a:t>confederazione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divini, il </a:t>
            </a:r>
            <a:r>
              <a:rPr sz="1200" spc="-5" dirty="0">
                <a:latin typeface="Times New Roman"/>
                <a:cs typeface="Times New Roman"/>
              </a:rPr>
              <a:t>cui proposito esclusivo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effettuare </a:t>
            </a:r>
            <a:r>
              <a:rPr sz="1200" dirty="0">
                <a:latin typeface="Times New Roman"/>
                <a:cs typeface="Times New Roman"/>
              </a:rPr>
              <a:t>la vostra liberazione  </a:t>
            </a:r>
            <a:r>
              <a:rPr sz="1200" spc="-5" dirty="0">
                <a:latin typeface="Times New Roman"/>
                <a:cs typeface="Times New Roman"/>
              </a:rPr>
              <a:t>finale dalla </a:t>
            </a:r>
            <a:r>
              <a:rPr sz="1200" dirty="0">
                <a:latin typeface="Times New Roman"/>
                <a:cs typeface="Times New Roman"/>
              </a:rPr>
              <a:t>schiavitù del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dai condizionamenti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785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(622.5) 55:1.5 </a:t>
            </a:r>
            <a:r>
              <a:rPr sz="1200" spc="-5" dirty="0">
                <a:latin typeface="Times New Roman"/>
                <a:cs typeface="Times New Roman"/>
              </a:rPr>
              <a:t>Un tale tempio morontiale serve anche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di assemblea per </a:t>
            </a:r>
            <a:r>
              <a:rPr sz="1200" spc="-5" dirty="0">
                <a:latin typeface="Times New Roman"/>
                <a:cs typeface="Times New Roman"/>
              </a:rPr>
              <a:t>assistere al trasferimento </a:t>
            </a:r>
            <a:r>
              <a:rPr sz="1200" dirty="0">
                <a:latin typeface="Times New Roman"/>
                <a:cs typeface="Times New Roman"/>
              </a:rPr>
              <a:t>di mortali </a:t>
            </a:r>
            <a:r>
              <a:rPr sz="1200" spc="-5" dirty="0">
                <a:latin typeface="Times New Roman"/>
                <a:cs typeface="Times New Roman"/>
              </a:rPr>
              <a:t>viventi all’esistenza  morontiale. Poiché </a:t>
            </a:r>
            <a:r>
              <a:rPr sz="1200" dirty="0">
                <a:latin typeface="Times New Roman"/>
                <a:cs typeface="Times New Roman"/>
              </a:rPr>
              <a:t>il tempio di </a:t>
            </a:r>
            <a:r>
              <a:rPr sz="1200" spc="-5" dirty="0">
                <a:latin typeface="Times New Roman"/>
                <a:cs typeface="Times New Roman"/>
              </a:rPr>
              <a:t>traslazione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composto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materiale morontiale,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viene </a:t>
            </a:r>
            <a:r>
              <a:rPr sz="1200" dirty="0">
                <a:latin typeface="Times New Roman"/>
                <a:cs typeface="Times New Roman"/>
              </a:rPr>
              <a:t>distrutto dalla </a:t>
            </a:r>
            <a:r>
              <a:rPr sz="1200" spc="-5" dirty="0">
                <a:latin typeface="Times New Roman"/>
                <a:cs typeface="Times New Roman"/>
              </a:rPr>
              <a:t>gloria ardente del </a:t>
            </a:r>
            <a:r>
              <a:rPr sz="1200" dirty="0">
                <a:latin typeface="Times New Roman"/>
                <a:cs typeface="Times New Roman"/>
              </a:rPr>
              <a:t>fuoco  </a:t>
            </a:r>
            <a:r>
              <a:rPr sz="1200" spc="-5" dirty="0">
                <a:latin typeface="Times New Roman"/>
                <a:cs typeface="Times New Roman"/>
              </a:rPr>
              <a:t>consumatore, </a:t>
            </a:r>
            <a:r>
              <a:rPr sz="1200" dirty="0">
                <a:latin typeface="Times New Roman"/>
                <a:cs typeface="Times New Roman"/>
              </a:rPr>
              <a:t>che annienta a tal punto i </a:t>
            </a:r>
            <a:r>
              <a:rPr sz="1200" spc="-5" dirty="0">
                <a:latin typeface="Times New Roman"/>
                <a:cs typeface="Times New Roman"/>
              </a:rPr>
              <a:t>corpi fisici dei 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sperimentano </a:t>
            </a:r>
            <a:r>
              <a:rPr sz="1200" dirty="0">
                <a:latin typeface="Times New Roman"/>
                <a:cs typeface="Times New Roman"/>
              </a:rPr>
              <a:t>lì la </a:t>
            </a:r>
            <a:r>
              <a:rPr sz="1200" spc="-5" dirty="0">
                <a:latin typeface="Times New Roman"/>
                <a:cs typeface="Times New Roman"/>
              </a:rPr>
              <a:t>fusione finale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loro Aggiustatori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divini.</a:t>
            </a:r>
            <a:endParaRPr sz="1200">
              <a:latin typeface="Times New Roman"/>
              <a:cs typeface="Times New Roman"/>
            </a:endParaRPr>
          </a:p>
          <a:p>
            <a:pPr marL="76200" marR="1720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grande pianeta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bagliori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partenza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quasi </a:t>
            </a:r>
            <a:r>
              <a:rPr sz="1200" dirty="0">
                <a:latin typeface="Times New Roman"/>
                <a:cs typeface="Times New Roman"/>
              </a:rPr>
              <a:t>continui, e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dei trasferimenti aumenta </a:t>
            </a:r>
            <a:r>
              <a:rPr sz="1200" dirty="0">
                <a:latin typeface="Times New Roman"/>
                <a:cs typeface="Times New Roman"/>
              </a:rPr>
              <a:t>sono forniti  in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zone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santuari </a:t>
            </a:r>
            <a:r>
              <a:rPr sz="1200" spc="-5" dirty="0">
                <a:latin typeface="Times New Roman"/>
                <a:cs typeface="Times New Roman"/>
              </a:rPr>
              <a:t>ausiliari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morontiale. Non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fa io ho </a:t>
            </a:r>
            <a:r>
              <a:rPr sz="1200" spc="-5" dirty="0">
                <a:latin typeface="Times New Roman"/>
                <a:cs typeface="Times New Roman"/>
              </a:rPr>
              <a:t>soggiornato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5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lontano settentrione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funzionanti venticinque </a:t>
            </a:r>
            <a:r>
              <a:rPr sz="1200" spc="-5" dirty="0">
                <a:latin typeface="Times New Roman"/>
                <a:cs typeface="Times New Roman"/>
              </a:rPr>
              <a:t>santuari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morontiali.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11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(622.6) 55:1.6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non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stabilizzati, </a:t>
            </a:r>
            <a:r>
              <a:rPr sz="1200" spc="-5" dirty="0">
                <a:latin typeface="Times New Roman"/>
                <a:cs typeface="Times New Roman"/>
              </a:rPr>
              <a:t>pianeti </a:t>
            </a:r>
            <a:r>
              <a:rPr sz="1200" dirty="0">
                <a:latin typeface="Times New Roman"/>
                <a:cs typeface="Times New Roman"/>
              </a:rPr>
              <a:t>senza templi </a:t>
            </a:r>
            <a:r>
              <a:rPr sz="1200" spc="-5" dirty="0">
                <a:latin typeface="Times New Roman"/>
                <a:cs typeface="Times New Roman"/>
              </a:rPr>
              <a:t>morontiali, </a:t>
            </a:r>
            <a:r>
              <a:rPr sz="1200" dirty="0">
                <a:latin typeface="Times New Roman"/>
                <a:cs typeface="Times New Roman"/>
              </a:rPr>
              <a:t>questi lampi di </a:t>
            </a:r>
            <a:r>
              <a:rPr sz="1200" spc="-5" dirty="0">
                <a:latin typeface="Times New Roman"/>
                <a:cs typeface="Times New Roman"/>
              </a:rPr>
              <a:t>fusione avvengono </a:t>
            </a:r>
            <a:r>
              <a:rPr sz="1200" dirty="0">
                <a:latin typeface="Times New Roman"/>
                <a:cs typeface="Times New Roman"/>
              </a:rPr>
              <a:t>molte volte  </a:t>
            </a:r>
            <a:r>
              <a:rPr sz="1200" spc="-5" dirty="0">
                <a:latin typeface="Times New Roman"/>
                <a:cs typeface="Times New Roman"/>
              </a:rPr>
              <a:t>nell’atmosfera planetaria, </a:t>
            </a:r>
            <a:r>
              <a:rPr sz="1200" dirty="0">
                <a:latin typeface="Times New Roman"/>
                <a:cs typeface="Times New Roman"/>
              </a:rPr>
              <a:t>dove il </a:t>
            </a:r>
            <a:r>
              <a:rPr sz="1200" spc="-5" dirty="0">
                <a:latin typeface="Times New Roman"/>
                <a:cs typeface="Times New Roman"/>
              </a:rPr>
              <a:t>corpo materiale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candidato al trasferimento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creature intermedie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 controllori fisici.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Morte e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traslazione</a:t>
            </a:r>
            <a:endParaRPr sz="1600">
              <a:latin typeface="Times New Roman"/>
              <a:cs typeface="Times New Roman"/>
            </a:endParaRPr>
          </a:p>
          <a:p>
            <a:pPr marL="76200" marR="40195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(623.1) 55:2.1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fisica naturale </a:t>
            </a:r>
            <a:r>
              <a:rPr sz="1200" dirty="0">
                <a:latin typeface="Times New Roman"/>
                <a:cs typeface="Times New Roman"/>
              </a:rPr>
              <a:t>non è un’inevitabilità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parte degli esseri evoluzionari </a:t>
            </a:r>
            <a:r>
              <a:rPr sz="1200" dirty="0">
                <a:latin typeface="Times New Roman"/>
                <a:cs typeface="Times New Roman"/>
              </a:rPr>
              <a:t>evoluti, </a:t>
            </a:r>
            <a:r>
              <a:rPr sz="1200" spc="-5" dirty="0">
                <a:latin typeface="Times New Roman"/>
                <a:cs typeface="Times New Roman"/>
              </a:rPr>
              <a:t>cittadini </a:t>
            </a:r>
            <a:r>
              <a:rPr sz="1200" dirty="0">
                <a:latin typeface="Times New Roman"/>
                <a:cs typeface="Times New Roman"/>
              </a:rPr>
              <a:t>di  mondi </a:t>
            </a:r>
            <a:r>
              <a:rPr sz="1200" spc="-5" dirty="0">
                <a:latin typeface="Times New Roman"/>
                <a:cs typeface="Times New Roman"/>
              </a:rPr>
              <a:t>esistenti nell’era </a:t>
            </a:r>
            <a:r>
              <a:rPr sz="1200" dirty="0">
                <a:latin typeface="Times New Roman"/>
                <a:cs typeface="Times New Roman"/>
              </a:rPr>
              <a:t>finale 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non muore ma </a:t>
            </a:r>
            <a:r>
              <a:rPr sz="1200" spc="-5" dirty="0">
                <a:latin typeface="Times New Roman"/>
                <a:cs typeface="Times New Roman"/>
              </a:rPr>
              <a:t>viene trasferita direttamente </a:t>
            </a:r>
            <a:r>
              <a:rPr sz="1200" dirty="0">
                <a:latin typeface="Times New Roman"/>
                <a:cs typeface="Times New Roman"/>
              </a:rPr>
              <a:t>dalla vita </a:t>
            </a:r>
            <a:r>
              <a:rPr sz="1200" spc="-5" dirty="0">
                <a:latin typeface="Times New Roman"/>
                <a:cs typeface="Times New Roman"/>
              </a:rPr>
              <a:t>nella carne </a:t>
            </a:r>
            <a:r>
              <a:rPr sz="1200" dirty="0">
                <a:latin typeface="Times New Roman"/>
                <a:cs typeface="Times New Roman"/>
              </a:rPr>
              <a:t>all’esistenza 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(623.2) 55:2.2 </a:t>
            </a:r>
            <a:r>
              <a:rPr sz="1200" spc="-5" dirty="0">
                <a:latin typeface="Times New Roman"/>
                <a:cs typeface="Times New Roman"/>
              </a:rPr>
              <a:t>Questa 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traslazione dalla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materiale allo stato morontiale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dell’anima </a:t>
            </a:r>
            <a:r>
              <a:rPr sz="1200" spc="-5" dirty="0">
                <a:latin typeface="Times New Roman"/>
                <a:cs typeface="Times New Roman"/>
              </a:rPr>
              <a:t>immortale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l’Aggiustatore interiore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aumenta con </a:t>
            </a:r>
            <a:r>
              <a:rPr sz="1200" dirty="0">
                <a:latin typeface="Times New Roman"/>
                <a:cs typeface="Times New Roman"/>
              </a:rPr>
              <a:t>frequenza </a:t>
            </a:r>
            <a:r>
              <a:rPr sz="1200" spc="-5" dirty="0">
                <a:latin typeface="Times New Roman"/>
                <a:cs typeface="Times New Roman"/>
              </a:rPr>
              <a:t>proporzionale al </a:t>
            </a:r>
            <a:r>
              <a:rPr sz="1200" dirty="0">
                <a:latin typeface="Times New Roman"/>
                <a:cs typeface="Times New Roman"/>
              </a:rPr>
              <a:t>progresso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pianeta. </a:t>
            </a:r>
            <a:r>
              <a:rPr sz="1200" dirty="0">
                <a:latin typeface="Times New Roman"/>
                <a:cs typeface="Times New Roman"/>
              </a:rPr>
              <a:t>All’inizio </a:t>
            </a:r>
            <a:r>
              <a:rPr sz="1200" spc="-5" dirty="0">
                <a:latin typeface="Times New Roman"/>
                <a:cs typeface="Times New Roman"/>
              </a:rPr>
              <a:t>solo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pochi</a:t>
            </a:r>
            <a:endParaRPr sz="1200">
              <a:latin typeface="Times New Roman"/>
              <a:cs typeface="Times New Roman"/>
            </a:endParaRPr>
          </a:p>
          <a:p>
            <a:pPr marL="76200" marR="9779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raggiungono 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spirituale che </a:t>
            </a:r>
            <a:r>
              <a:rPr sz="1200" dirty="0">
                <a:latin typeface="Times New Roman"/>
                <a:cs typeface="Times New Roman"/>
              </a:rPr>
              <a:t>consentono la </a:t>
            </a:r>
            <a:r>
              <a:rPr sz="1200" spc="-5" dirty="0">
                <a:latin typeface="Times New Roman"/>
                <a:cs typeface="Times New Roman"/>
              </a:rPr>
              <a:t>traslazione,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l’inizio delle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successive </a:t>
            </a:r>
            <a:r>
              <a:rPr sz="1200" spc="-5" dirty="0">
                <a:latin typeface="Times New Roman"/>
                <a:cs typeface="Times New Roman"/>
              </a:rPr>
              <a:t>dei  Figli Istruttori </a:t>
            </a:r>
            <a:r>
              <a:rPr sz="1200" dirty="0">
                <a:latin typeface="Times New Roman"/>
                <a:cs typeface="Times New Roman"/>
              </a:rPr>
              <a:t>avvengono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fusioni </a:t>
            </a:r>
            <a:r>
              <a:rPr sz="1200" spc="-5" dirty="0">
                <a:latin typeface="Times New Roman"/>
                <a:cs typeface="Times New Roman"/>
              </a:rPr>
              <a:t>con l’Aggiustatore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 termine della vita,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lunga, </a:t>
            </a:r>
            <a:r>
              <a:rPr sz="1200" dirty="0">
                <a:latin typeface="Times New Roman"/>
                <a:cs typeface="Times New Roman"/>
              </a:rPr>
              <a:t>di questi mortali in  </a:t>
            </a:r>
            <a:r>
              <a:rPr sz="1200" spc="-5" dirty="0">
                <a:latin typeface="Times New Roman"/>
                <a:cs typeface="Times New Roman"/>
              </a:rPr>
              <a:t>progresso.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all’epoca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missione terminale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circa un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di questi splendidi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esente </a:t>
            </a:r>
            <a:r>
              <a:rPr sz="1200" spc="5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morte  naturale.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245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81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(623.3) 55:2.3 </a:t>
            </a:r>
            <a:r>
              <a:rPr sz="1200" spc="-5" dirty="0">
                <a:latin typeface="Times New Roman"/>
                <a:cs typeface="Times New Roman"/>
              </a:rPr>
              <a:t>Più tardi ancora nell’era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intermedie </a:t>
            </a:r>
            <a:r>
              <a:rPr sz="1200" dirty="0">
                <a:latin typeface="Times New Roman"/>
                <a:cs typeface="Times New Roman"/>
              </a:rPr>
              <a:t>od i </a:t>
            </a:r>
            <a:r>
              <a:rPr sz="1200" spc="-5" dirty="0">
                <a:latin typeface="Times New Roman"/>
                <a:cs typeface="Times New Roman"/>
              </a:rPr>
              <a:t>loro associati percepiscono l’avvicinarsi dello </a:t>
            </a:r>
            <a:r>
              <a:rPr sz="1200" dirty="0">
                <a:latin typeface="Times New Roman"/>
                <a:cs typeface="Times New Roman"/>
              </a:rPr>
              <a:t>status di  </a:t>
            </a:r>
            <a:r>
              <a:rPr sz="1200" spc="-5" dirty="0">
                <a:latin typeface="Times New Roman"/>
                <a:cs typeface="Times New Roman"/>
              </a:rPr>
              <a:t>probabile </a:t>
            </a:r>
            <a:r>
              <a:rPr sz="1200" dirty="0">
                <a:latin typeface="Times New Roman"/>
                <a:cs typeface="Times New Roman"/>
              </a:rPr>
              <a:t>unione </a:t>
            </a:r>
            <a:r>
              <a:rPr sz="1200" spc="-5" dirty="0">
                <a:latin typeface="Times New Roman"/>
                <a:cs typeface="Times New Roman"/>
              </a:rPr>
              <a:t>dell’anima con l’Aggiustatore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segnalano ai guardiani del </a:t>
            </a:r>
            <a:r>
              <a:rPr sz="1200" dirty="0">
                <a:latin typeface="Times New Roman"/>
                <a:cs typeface="Times New Roman"/>
              </a:rPr>
              <a:t>destino, i quali a loro volta </a:t>
            </a:r>
            <a:r>
              <a:rPr sz="1200" spc="-5" dirty="0">
                <a:latin typeface="Times New Roman"/>
                <a:cs typeface="Times New Roman"/>
              </a:rPr>
              <a:t>comunicano </a:t>
            </a:r>
            <a:r>
              <a:rPr sz="1200" dirty="0">
                <a:latin typeface="Times New Roman"/>
                <a:cs typeface="Times New Roman"/>
              </a:rPr>
              <a:t>queste  </a:t>
            </a:r>
            <a:r>
              <a:rPr sz="1200" spc="-5" dirty="0">
                <a:latin typeface="Times New Roman"/>
                <a:cs typeface="Times New Roman"/>
              </a:rPr>
              <a:t>informazioni al gruppo finalitario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giurisdizione questo </a:t>
            </a:r>
            <a:r>
              <a:rPr sz="1200" spc="-5" dirty="0">
                <a:latin typeface="Times New Roman"/>
                <a:cs typeface="Times New Roman"/>
              </a:rPr>
              <a:t>mortale dovrebbe </a:t>
            </a:r>
            <a:r>
              <a:rPr sz="1200" dirty="0">
                <a:latin typeface="Times New Roman"/>
                <a:cs typeface="Times New Roman"/>
              </a:rPr>
              <a:t>funzionare; poi </a:t>
            </a:r>
            <a:r>
              <a:rPr sz="1200" spc="-5" dirty="0">
                <a:latin typeface="Times New Roman"/>
                <a:cs typeface="Times New Roman"/>
              </a:rPr>
              <a:t>segue </a:t>
            </a:r>
            <a:r>
              <a:rPr sz="1200" dirty="0">
                <a:latin typeface="Times New Roman"/>
                <a:cs typeface="Times New Roman"/>
              </a:rPr>
              <a:t>l’invito del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Sovrano</a:t>
            </a:r>
            <a:endParaRPr sz="1200">
              <a:latin typeface="Times New Roman"/>
              <a:cs typeface="Times New Roman"/>
            </a:endParaRPr>
          </a:p>
          <a:p>
            <a:pPr marL="76200" marR="3778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mortale di </a:t>
            </a:r>
            <a:r>
              <a:rPr sz="1200" spc="-5" dirty="0">
                <a:latin typeface="Times New Roman"/>
                <a:cs typeface="Times New Roman"/>
              </a:rPr>
              <a:t>abbandonare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incarichi planetari, </a:t>
            </a:r>
            <a:r>
              <a:rPr sz="1200" dirty="0">
                <a:latin typeface="Times New Roman"/>
                <a:cs typeface="Times New Roman"/>
              </a:rPr>
              <a:t>di dire </a:t>
            </a:r>
            <a:r>
              <a:rPr sz="1200" spc="-5" dirty="0">
                <a:latin typeface="Times New Roman"/>
                <a:cs typeface="Times New Roman"/>
              </a:rPr>
              <a:t>addio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d’origine </a:t>
            </a:r>
            <a:r>
              <a:rPr sz="1200" dirty="0">
                <a:latin typeface="Times New Roman"/>
                <a:cs typeface="Times New Roman"/>
              </a:rPr>
              <a:t>e di presentarsi nel  tempio </a:t>
            </a:r>
            <a:r>
              <a:rPr sz="1200" spc="-5" dirty="0">
                <a:latin typeface="Times New Roman"/>
                <a:cs typeface="Times New Roman"/>
              </a:rPr>
              <a:t>interiore del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Planetario,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attendere </a:t>
            </a:r>
            <a:r>
              <a:rPr sz="1200" dirty="0">
                <a:latin typeface="Times New Roman"/>
                <a:cs typeface="Times New Roman"/>
              </a:rPr>
              <a:t>il transito morontiale, il </a:t>
            </a:r>
            <a:r>
              <a:rPr sz="1200" spc="-5" dirty="0">
                <a:latin typeface="Times New Roman"/>
                <a:cs typeface="Times New Roman"/>
              </a:rPr>
              <a:t>lampo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traslazione, dal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 evoluzione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(623.4) 55:2.4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famiglia, gli amici </a:t>
            </a:r>
            <a:r>
              <a:rPr sz="1200" dirty="0">
                <a:latin typeface="Times New Roman"/>
                <a:cs typeface="Times New Roman"/>
              </a:rPr>
              <a:t>ed il gruppo di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questo candidato </a:t>
            </a:r>
            <a:r>
              <a:rPr sz="1200" spc="-5" dirty="0">
                <a:latin typeface="Times New Roman"/>
                <a:cs typeface="Times New Roman"/>
              </a:rPr>
              <a:t>alla fusione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riuniti nel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morontiale,  essi vengono disposti </a:t>
            </a:r>
            <a:r>
              <a:rPr sz="1200" dirty="0">
                <a:latin typeface="Times New Roman"/>
                <a:cs typeface="Times New Roman"/>
              </a:rPr>
              <a:t>attorno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scena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si trovano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candidati alla fusione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frattanto conversano </a:t>
            </a:r>
            <a:r>
              <a:rPr sz="1200" dirty="0">
                <a:latin typeface="Times New Roman"/>
                <a:cs typeface="Times New Roman"/>
              </a:rPr>
              <a:t>liberamente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 loro </a:t>
            </a:r>
            <a:r>
              <a:rPr sz="1200" spc="-5" dirty="0">
                <a:latin typeface="Times New Roman"/>
                <a:cs typeface="Times New Roman"/>
              </a:rPr>
              <a:t>amici </a:t>
            </a:r>
            <a:r>
              <a:rPr sz="1200" dirty="0">
                <a:latin typeface="Times New Roman"/>
                <a:cs typeface="Times New Roman"/>
              </a:rPr>
              <a:t>riuniti. </a:t>
            </a:r>
            <a:r>
              <a:rPr sz="1200" spc="-5" dirty="0">
                <a:latin typeface="Times New Roman"/>
                <a:cs typeface="Times New Roman"/>
              </a:rPr>
              <a:t>Un cerchio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celesti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interposto per proteggere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materiali dall’azione delle energie che  si manifestano al </a:t>
            </a:r>
            <a:r>
              <a:rPr sz="1200" dirty="0">
                <a:latin typeface="Times New Roman"/>
                <a:cs typeface="Times New Roman"/>
              </a:rPr>
              <a:t>momento del </a:t>
            </a:r>
            <a:r>
              <a:rPr sz="1200" spc="-5" dirty="0">
                <a:latin typeface="Times New Roman"/>
                <a:cs typeface="Times New Roman"/>
              </a:rPr>
              <a:t>“lampo </a:t>
            </a:r>
            <a:r>
              <a:rPr sz="1200" dirty="0">
                <a:latin typeface="Times New Roman"/>
                <a:cs typeface="Times New Roman"/>
              </a:rPr>
              <a:t>di vita” che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candidato all’ascensione dai vincoli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 materiale, </a:t>
            </a:r>
            <a:r>
              <a:rPr sz="1200" dirty="0">
                <a:latin typeface="Times New Roman"/>
                <a:cs typeface="Times New Roman"/>
              </a:rPr>
              <a:t>operando </a:t>
            </a:r>
            <a:r>
              <a:rPr sz="1200" spc="-5" dirty="0">
                <a:latin typeface="Times New Roman"/>
                <a:cs typeface="Times New Roman"/>
              </a:rPr>
              <a:t>così  su questo mortale evoluzionario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la morte </a:t>
            </a:r>
            <a:r>
              <a:rPr sz="1200" spc="-5" dirty="0">
                <a:latin typeface="Times New Roman"/>
                <a:cs typeface="Times New Roman"/>
              </a:rPr>
              <a:t>naturale compie su </a:t>
            </a:r>
            <a:r>
              <a:rPr sz="1200" dirty="0">
                <a:latin typeface="Times New Roman"/>
                <a:cs typeface="Times New Roman"/>
              </a:rPr>
              <a:t>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liberati in tal modo dalla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carne.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46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(623.5) 55:2.5 </a:t>
            </a:r>
            <a:r>
              <a:rPr sz="1200" spc="-5" dirty="0">
                <a:latin typeface="Times New Roman"/>
                <a:cs typeface="Times New Roman"/>
              </a:rPr>
              <a:t>Molti candidati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fusione </a:t>
            </a:r>
            <a:r>
              <a:rPr sz="1200" dirty="0">
                <a:latin typeface="Times New Roman"/>
                <a:cs typeface="Times New Roman"/>
              </a:rPr>
              <a:t>possono essere </a:t>
            </a:r>
            <a:r>
              <a:rPr sz="1200" spc="-5" dirty="0">
                <a:latin typeface="Times New Roman"/>
                <a:cs typeface="Times New Roman"/>
              </a:rPr>
              <a:t>riuniti contemporaneamente nello </a:t>
            </a:r>
            <a:r>
              <a:rPr sz="1200" dirty="0">
                <a:latin typeface="Times New Roman"/>
                <a:cs typeface="Times New Roman"/>
              </a:rPr>
              <a:t>spazioso </a:t>
            </a:r>
            <a:r>
              <a:rPr sz="1200" spc="-5" dirty="0">
                <a:latin typeface="Times New Roman"/>
                <a:cs typeface="Times New Roman"/>
              </a:rPr>
              <a:t>tempio. Quale meraviglioso  evento </a:t>
            </a:r>
            <a:r>
              <a:rPr sz="1200" dirty="0">
                <a:latin typeface="Times New Roman"/>
                <a:cs typeface="Times New Roman"/>
              </a:rPr>
              <a:t>quando i mortali </a:t>
            </a:r>
            <a:r>
              <a:rPr sz="1200" spc="5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riuniscono così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assistere all’ascensione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loro cari </a:t>
            </a:r>
            <a:r>
              <a:rPr sz="1200" dirty="0">
                <a:latin typeface="Times New Roman"/>
                <a:cs typeface="Times New Roman"/>
              </a:rPr>
              <a:t>nelle fiamme spirituali, e </a:t>
            </a:r>
            <a:r>
              <a:rPr sz="1200" spc="-5" dirty="0">
                <a:latin typeface="Times New Roman"/>
                <a:cs typeface="Times New Roman"/>
              </a:rPr>
              <a:t>quale contrasto </a:t>
            </a:r>
            <a:r>
              <a:rPr sz="1200" dirty="0">
                <a:latin typeface="Times New Roman"/>
                <a:cs typeface="Times New Roman"/>
              </a:rPr>
              <a:t>con le  </a:t>
            </a:r>
            <a:r>
              <a:rPr sz="1200" spc="-5" dirty="0">
                <a:latin typeface="Times New Roman"/>
                <a:cs typeface="Times New Roman"/>
              </a:rPr>
              <a:t>ere precedenti </a:t>
            </a:r>
            <a:r>
              <a:rPr sz="1200" dirty="0">
                <a:latin typeface="Times New Roman"/>
                <a:cs typeface="Times New Roman"/>
              </a:rPr>
              <a:t>in cui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affidare </a:t>
            </a:r>
            <a:r>
              <a:rPr sz="1200" dirty="0">
                <a:latin typeface="Times New Roman"/>
                <a:cs typeface="Times New Roman"/>
              </a:rPr>
              <a:t>i loro morti </a:t>
            </a:r>
            <a:r>
              <a:rPr sz="1200" spc="-5" dirty="0">
                <a:latin typeface="Times New Roman"/>
                <a:cs typeface="Times New Roman"/>
              </a:rPr>
              <a:t>all’abbraccio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elementi terreni!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scene dei pianti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lamenti  </a:t>
            </a:r>
            <a:r>
              <a:rPr sz="1200" spc="-5" dirty="0">
                <a:latin typeface="Times New Roman"/>
                <a:cs typeface="Times New Roman"/>
              </a:rPr>
              <a:t>caratteristiche delle </a:t>
            </a:r>
            <a:r>
              <a:rPr sz="1200" dirty="0">
                <a:latin typeface="Times New Roman"/>
                <a:cs typeface="Times New Roman"/>
              </a:rPr>
              <a:t>epoche primitive </a:t>
            </a:r>
            <a:r>
              <a:rPr sz="1200" spc="-5" dirty="0">
                <a:latin typeface="Times New Roman"/>
                <a:cs typeface="Times New Roman"/>
              </a:rPr>
              <a:t>dell’evoluzione umana sono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rimpiazzate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estatica 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più sublime  </a:t>
            </a:r>
            <a:r>
              <a:rPr sz="1200" spc="-5" dirty="0">
                <a:latin typeface="Times New Roman"/>
                <a:cs typeface="Times New Roman"/>
              </a:rPr>
              <a:t>entusiasmo quando 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che conoscono Dio </a:t>
            </a:r>
            <a:r>
              <a:rPr sz="1200" dirty="0">
                <a:latin typeface="Times New Roman"/>
                <a:cs typeface="Times New Roman"/>
              </a:rPr>
              <a:t>dicono </a:t>
            </a:r>
            <a:r>
              <a:rPr sz="1200" spc="-5" dirty="0">
                <a:latin typeface="Times New Roman"/>
                <a:cs typeface="Times New Roman"/>
              </a:rPr>
              <a:t>temporaneamente addio </a:t>
            </a:r>
            <a:r>
              <a:rPr sz="1200" dirty="0">
                <a:latin typeface="Times New Roman"/>
                <a:cs typeface="Times New Roman"/>
              </a:rPr>
              <a:t>ai loro </a:t>
            </a:r>
            <a:r>
              <a:rPr sz="1200" spc="-5" dirty="0">
                <a:latin typeface="Times New Roman"/>
                <a:cs typeface="Times New Roman"/>
              </a:rPr>
              <a:t>cari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dissociati dai loro </a:t>
            </a:r>
            <a:r>
              <a:rPr sz="1200" dirty="0">
                <a:latin typeface="Times New Roman"/>
                <a:cs typeface="Times New Roman"/>
              </a:rPr>
              <a:t>vincoli  </a:t>
            </a:r>
            <a:r>
              <a:rPr sz="1200" spc="-5" dirty="0">
                <a:latin typeface="Times New Roman"/>
                <a:cs typeface="Times New Roman"/>
              </a:rPr>
              <a:t>materiali grazie alle </a:t>
            </a:r>
            <a:r>
              <a:rPr sz="1200" dirty="0">
                <a:latin typeface="Times New Roman"/>
                <a:cs typeface="Times New Roman"/>
              </a:rPr>
              <a:t>fiamme spirituali di </a:t>
            </a:r>
            <a:r>
              <a:rPr sz="1200" spc="-5" dirty="0">
                <a:latin typeface="Times New Roman"/>
                <a:cs typeface="Times New Roman"/>
              </a:rPr>
              <a:t>struggente grandiosità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gloria </a:t>
            </a:r>
            <a:r>
              <a:rPr sz="1200" dirty="0">
                <a:latin typeface="Times New Roman"/>
                <a:cs typeface="Times New Roman"/>
              </a:rPr>
              <a:t>ascendente.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i  </a:t>
            </a:r>
            <a:r>
              <a:rPr sz="1200" spc="-5" dirty="0">
                <a:latin typeface="Times New Roman"/>
                <a:cs typeface="Times New Roman"/>
              </a:rPr>
              <a:t>“funerali” sono occasioni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 suprema,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soddisfazione profonda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speranza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inesprimibile.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39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(623.6) 55:2.6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</a:t>
            </a:r>
            <a:r>
              <a:rPr sz="1200" dirty="0">
                <a:latin typeface="Times New Roman"/>
                <a:cs typeface="Times New Roman"/>
              </a:rPr>
              <a:t>di questi mortali 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colme di </a:t>
            </a:r>
            <a:r>
              <a:rPr sz="1200" spc="-5" dirty="0">
                <a:latin typeface="Times New Roman"/>
                <a:cs typeface="Times New Roman"/>
              </a:rPr>
              <a:t>fede, </a:t>
            </a:r>
            <a:r>
              <a:rPr sz="1200" dirty="0">
                <a:latin typeface="Times New Roman"/>
                <a:cs typeface="Times New Roman"/>
              </a:rPr>
              <a:t>di speranza e di </a:t>
            </a:r>
            <a:r>
              <a:rPr sz="1200" spc="-5" dirty="0">
                <a:latin typeface="Times New Roman"/>
                <a:cs typeface="Times New Roman"/>
              </a:rPr>
              <a:t>certezza.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pervade  </a:t>
            </a:r>
            <a:r>
              <a:rPr sz="1200" spc="-5" dirty="0">
                <a:latin typeface="Times New Roman"/>
                <a:cs typeface="Times New Roman"/>
              </a:rPr>
              <a:t>coloro che si riuniscono attorno al santuario </a:t>
            </a:r>
            <a:r>
              <a:rPr sz="1200" dirty="0">
                <a:latin typeface="Times New Roman"/>
                <a:cs typeface="Times New Roman"/>
              </a:rPr>
              <a:t>di traslazione </a:t>
            </a:r>
            <a:r>
              <a:rPr sz="1200" spc="-5" dirty="0">
                <a:latin typeface="Times New Roman"/>
                <a:cs typeface="Times New Roman"/>
              </a:rPr>
              <a:t>assomiglia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degli amici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parenti </a:t>
            </a:r>
            <a:r>
              <a:rPr sz="1200" spc="-5" dirty="0">
                <a:latin typeface="Times New Roman"/>
                <a:cs typeface="Times New Roman"/>
              </a:rPr>
              <a:t>festosi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riuniscono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76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assistere al conferimento </a:t>
            </a:r>
            <a:r>
              <a:rPr sz="1200" dirty="0">
                <a:latin typeface="Times New Roman"/>
                <a:cs typeface="Times New Roman"/>
              </a:rPr>
              <a:t>di un diploma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del loro gruppo </a:t>
            </a:r>
            <a:r>
              <a:rPr sz="1200" dirty="0">
                <a:latin typeface="Times New Roman"/>
                <a:cs typeface="Times New Roman"/>
              </a:rPr>
              <a:t>o al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una grande </a:t>
            </a:r>
            <a:r>
              <a:rPr sz="1200" spc="-5" dirty="0">
                <a:latin typeface="Times New Roman"/>
                <a:cs typeface="Times New Roman"/>
              </a:rPr>
              <a:t>onorificenza 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del loro  ordine.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sarebbe certamente vantaggioso </a:t>
            </a:r>
            <a:r>
              <a:rPr sz="1200" dirty="0">
                <a:latin typeface="Times New Roman"/>
                <a:cs typeface="Times New Roman"/>
              </a:rPr>
              <a:t>se i mortali </a:t>
            </a:r>
            <a:r>
              <a:rPr sz="1200" spc="-5" dirty="0">
                <a:latin typeface="Times New Roman"/>
                <a:cs typeface="Times New Roman"/>
              </a:rPr>
              <a:t>meno evoluti imparassero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la morte </a:t>
            </a:r>
            <a:r>
              <a:rPr sz="1200" spc="-5" dirty="0">
                <a:latin typeface="Times New Roman"/>
                <a:cs typeface="Times New Roman"/>
              </a:rPr>
              <a:t>naturale con </a:t>
            </a:r>
            <a:r>
              <a:rPr sz="1200" dirty="0">
                <a:latin typeface="Times New Roman"/>
                <a:cs typeface="Times New Roman"/>
              </a:rPr>
              <a:t>un po’ di  </a:t>
            </a:r>
            <a:r>
              <a:rPr sz="1200" spc="-5" dirty="0">
                <a:latin typeface="Times New Roman"/>
                <a:cs typeface="Times New Roman"/>
              </a:rPr>
              <a:t>questa stessa gioia ed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allegria.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714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(624.1) 55:2.7 </a:t>
            </a:r>
            <a:r>
              <a:rPr sz="1200" spc="-5" dirty="0">
                <a:latin typeface="Times New Roman"/>
                <a:cs typeface="Times New Roman"/>
              </a:rPr>
              <a:t>Gli osservatori mortali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possono vedere </a:t>
            </a:r>
            <a:r>
              <a:rPr sz="1200" dirty="0">
                <a:latin typeface="Times New Roman"/>
                <a:cs typeface="Times New Roman"/>
              </a:rPr>
              <a:t>nulla dei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compagni </a:t>
            </a:r>
            <a:r>
              <a:rPr sz="1200" spc="-5" dirty="0">
                <a:latin typeface="Times New Roman"/>
                <a:cs typeface="Times New Roman"/>
              </a:rPr>
              <a:t>trasferiti </a:t>
            </a:r>
            <a:r>
              <a:rPr sz="1200" dirty="0">
                <a:latin typeface="Times New Roman"/>
                <a:cs typeface="Times New Roman"/>
              </a:rPr>
              <a:t>dopo il lampo di fusione. </a:t>
            </a:r>
            <a:r>
              <a:rPr sz="1200" spc="-5" dirty="0">
                <a:latin typeface="Times New Roman"/>
                <a:cs typeface="Times New Roman"/>
              </a:rPr>
              <a:t>Queste anime  trasferite </a:t>
            </a:r>
            <a:r>
              <a:rPr sz="1200" dirty="0">
                <a:latin typeface="Times New Roman"/>
                <a:cs typeface="Times New Roman"/>
              </a:rPr>
              <a:t>vanno,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transito a mezzo </a:t>
            </a:r>
            <a:r>
              <a:rPr sz="1200" spc="-5" dirty="0">
                <a:latin typeface="Times New Roman"/>
                <a:cs typeface="Times New Roman"/>
              </a:rPr>
              <a:t>degli Aggiustatori, direttamente nella sala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risurrezione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appropriato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educazione morontiale.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operazioni 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traslazione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umani viventi al mondo </a:t>
            </a:r>
            <a:r>
              <a:rPr sz="1200" spc="-5" dirty="0">
                <a:latin typeface="Times New Roman"/>
                <a:cs typeface="Times New Roman"/>
              </a:rPr>
              <a:t>morontiale </a:t>
            </a:r>
            <a:r>
              <a:rPr sz="1200" dirty="0">
                <a:latin typeface="Times New Roman"/>
                <a:cs typeface="Times New Roman"/>
              </a:rPr>
              <a:t>sono sotto la 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arcangelo che fu assegnato </a:t>
            </a:r>
            <a:r>
              <a:rPr sz="1200" dirty="0">
                <a:latin typeface="Times New Roman"/>
                <a:cs typeface="Times New Roman"/>
              </a:rPr>
              <a:t>a tale mondo il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esso fu </a:t>
            </a:r>
            <a:r>
              <a:rPr sz="1200" dirty="0">
                <a:latin typeface="Times New Roman"/>
                <a:cs typeface="Times New Roman"/>
              </a:rPr>
              <a:t>stabilizzato 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(624.2) 55:2.8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mondo raggiunge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quarto </a:t>
            </a:r>
            <a:r>
              <a:rPr sz="1200" dirty="0">
                <a:latin typeface="Times New Roman"/>
                <a:cs typeface="Times New Roman"/>
              </a:rPr>
              <a:t>stadio 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più della metà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lascia il </a:t>
            </a:r>
            <a:r>
              <a:rPr sz="1200" spc="-5" dirty="0">
                <a:latin typeface="Times New Roman"/>
                <a:cs typeface="Times New Roman"/>
              </a:rPr>
              <a:t>pianeta mediante  traslazione dai viventi. Tale </a:t>
            </a:r>
            <a:r>
              <a:rPr sz="1200" dirty="0">
                <a:latin typeface="Times New Roman"/>
                <a:cs typeface="Times New Roman"/>
              </a:rPr>
              <a:t>diminuzione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morti </a:t>
            </a:r>
            <a:r>
              <a:rPr sz="1200" spc="-5" dirty="0">
                <a:latin typeface="Times New Roman"/>
                <a:cs typeface="Times New Roman"/>
              </a:rPr>
              <a:t>prosegue continuamente, </a:t>
            </a:r>
            <a:r>
              <a:rPr sz="1200" dirty="0">
                <a:latin typeface="Times New Roman"/>
                <a:cs typeface="Times New Roman"/>
              </a:rPr>
              <a:t>ma io non </a:t>
            </a:r>
            <a:r>
              <a:rPr sz="1200" spc="-5" dirty="0">
                <a:latin typeface="Times New Roman"/>
                <a:cs typeface="Times New Roman"/>
              </a:rPr>
              <a:t>conosco </a:t>
            </a:r>
            <a:r>
              <a:rPr sz="1200" dirty="0">
                <a:latin typeface="Times New Roman"/>
                <a:cs typeface="Times New Roman"/>
              </a:rPr>
              <a:t>alcun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i cui mondi abitati, 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stabilizzati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nella vita,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interamente </a:t>
            </a:r>
            <a:r>
              <a:rPr sz="1200" dirty="0">
                <a:latin typeface="Times New Roman"/>
                <a:cs typeface="Times New Roman"/>
              </a:rPr>
              <a:t>esenti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spc="5" dirty="0">
                <a:latin typeface="Times New Roman"/>
                <a:cs typeface="Times New Roman"/>
              </a:rPr>
              <a:t>morte </a:t>
            </a:r>
            <a:r>
              <a:rPr sz="1200" spc="-5" dirty="0">
                <a:latin typeface="Times New Roman"/>
                <a:cs typeface="Times New Roman"/>
              </a:rPr>
              <a:t>naturale come </a:t>
            </a:r>
            <a:r>
              <a:rPr sz="1200" dirty="0">
                <a:latin typeface="Times New Roman"/>
                <a:cs typeface="Times New Roman"/>
              </a:rPr>
              <a:t>tecnica per </a:t>
            </a:r>
            <a:r>
              <a:rPr sz="1200" spc="-5" dirty="0">
                <a:latin typeface="Times New Roman"/>
                <a:cs typeface="Times New Roman"/>
              </a:rPr>
              <a:t>sfuggire ai </a:t>
            </a:r>
            <a:r>
              <a:rPr sz="1200" dirty="0">
                <a:latin typeface="Times New Roman"/>
                <a:cs typeface="Times New Roman"/>
              </a:rPr>
              <a:t>vincoli  </a:t>
            </a:r>
            <a:r>
              <a:rPr sz="1200" spc="-5" dirty="0">
                <a:latin typeface="Times New Roman"/>
                <a:cs typeface="Times New Roman"/>
              </a:rPr>
              <a:t>della carne.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quando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stato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uniformemente raggiunto, </a:t>
            </a:r>
            <a:r>
              <a:rPr sz="1200" dirty="0">
                <a:latin typeface="Times New Roman"/>
                <a:cs typeface="Times New Roman"/>
              </a:rPr>
              <a:t>i mondi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preparazione morontiale dell’Universo </a:t>
            </a:r>
            <a:r>
              <a:rPr sz="1200" dirty="0">
                <a:latin typeface="Times New Roman"/>
                <a:cs typeface="Times New Roman"/>
              </a:rPr>
              <a:t>locale devono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a servire </a:t>
            </a:r>
            <a:r>
              <a:rPr sz="1200" spc="-5" dirty="0">
                <a:latin typeface="Times New Roman"/>
                <a:cs typeface="Times New Roman"/>
              </a:rPr>
              <a:t>come sfere </a:t>
            </a:r>
            <a:r>
              <a:rPr sz="1200" dirty="0">
                <a:latin typeface="Times New Roman"/>
                <a:cs typeface="Times New Roman"/>
              </a:rPr>
              <a:t>educative e </a:t>
            </a:r>
            <a:r>
              <a:rPr sz="1200" spc="-5" dirty="0">
                <a:latin typeface="Times New Roman"/>
                <a:cs typeface="Times New Roman"/>
              </a:rPr>
              <a:t>culturali per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progressori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morontiali </a:t>
            </a:r>
            <a:r>
              <a:rPr sz="1200" dirty="0">
                <a:latin typeface="Times New Roman"/>
                <a:cs typeface="Times New Roman"/>
              </a:rPr>
              <a:t>in evoluzione. </a:t>
            </a:r>
            <a:r>
              <a:rPr sz="1200" spc="-5" dirty="0">
                <a:latin typeface="Times New Roman"/>
                <a:cs typeface="Times New Roman"/>
              </a:rPr>
              <a:t>L’eliminazione della </a:t>
            </a:r>
            <a:r>
              <a:rPr sz="1200" dirty="0">
                <a:latin typeface="Times New Roman"/>
                <a:cs typeface="Times New Roman"/>
              </a:rPr>
              <a:t>morte è </a:t>
            </a:r>
            <a:r>
              <a:rPr sz="1200" spc="-5" dirty="0">
                <a:latin typeface="Times New Roman"/>
                <a:cs typeface="Times New Roman"/>
              </a:rPr>
              <a:t>teoricamente </a:t>
            </a:r>
            <a:r>
              <a:rPr sz="1200" dirty="0">
                <a:latin typeface="Times New Roman"/>
                <a:cs typeface="Times New Roman"/>
              </a:rPr>
              <a:t>possibile, ma da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osservato </a:t>
            </a:r>
            <a:r>
              <a:rPr sz="1200" dirty="0">
                <a:latin typeface="Times New Roman"/>
                <a:cs typeface="Times New Roman"/>
              </a:rPr>
              <a:t>non si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verificata.  </a:t>
            </a:r>
            <a:r>
              <a:rPr sz="1200" spc="-5" dirty="0">
                <a:latin typeface="Times New Roman"/>
                <a:cs typeface="Times New Roman"/>
              </a:rPr>
              <a:t>Forse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potrà </a:t>
            </a:r>
            <a:r>
              <a:rPr sz="1200" spc="-5" dirty="0">
                <a:latin typeface="Times New Roman"/>
                <a:cs typeface="Times New Roman"/>
              </a:rPr>
              <a:t>essere raggiunto nei </a:t>
            </a:r>
            <a:r>
              <a:rPr sz="1200" dirty="0">
                <a:latin typeface="Times New Roman"/>
                <a:cs typeface="Times New Roman"/>
              </a:rPr>
              <a:t>lontani </a:t>
            </a:r>
            <a:r>
              <a:rPr sz="1200" spc="-5" dirty="0">
                <a:latin typeface="Times New Roman"/>
                <a:cs typeface="Times New Roman"/>
              </a:rPr>
              <a:t>periodi delle </a:t>
            </a:r>
            <a:r>
              <a:rPr sz="1200" dirty="0">
                <a:latin typeface="Times New Roman"/>
                <a:cs typeface="Times New Roman"/>
              </a:rPr>
              <a:t>epoche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del settimo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planetaria  stabilizzata.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320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(624.3) 55:2.9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trasferite 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fiorenti </a:t>
            </a:r>
            <a:r>
              <a:rPr sz="1200" spc="-5" dirty="0">
                <a:latin typeface="Times New Roman"/>
                <a:cs typeface="Times New Roman"/>
              </a:rPr>
              <a:t>delle sfere </a:t>
            </a:r>
            <a:r>
              <a:rPr sz="1200" dirty="0">
                <a:latin typeface="Times New Roman"/>
                <a:cs typeface="Times New Roman"/>
              </a:rPr>
              <a:t>stabilizzate non </a:t>
            </a:r>
            <a:r>
              <a:rPr sz="1200" spc="-5" dirty="0">
                <a:latin typeface="Times New Roman"/>
                <a:cs typeface="Times New Roman"/>
              </a:rPr>
              <a:t>passano per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delle dimore,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soggiornano  come studenti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del sistema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costellazione.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passano per nessuna delle </a:t>
            </a:r>
            <a:r>
              <a:rPr sz="1200" dirty="0">
                <a:latin typeface="Times New Roman"/>
                <a:cs typeface="Times New Roman"/>
              </a:rPr>
              <a:t>prime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76200" marR="214629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morontiale. </a:t>
            </a:r>
            <a:r>
              <a:rPr sz="1200" dirty="0">
                <a:latin typeface="Times New Roman"/>
                <a:cs typeface="Times New Roman"/>
              </a:rPr>
              <a:t>Esse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soli mortali ascendenti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pressoché evitano </a:t>
            </a:r>
            <a:r>
              <a:rPr sz="1200" dirty="0">
                <a:latin typeface="Times New Roman"/>
                <a:cs typeface="Times New Roman"/>
              </a:rPr>
              <a:t>la transizione </a:t>
            </a:r>
            <a:r>
              <a:rPr sz="1200" spc="-5" dirty="0">
                <a:latin typeface="Times New Roman"/>
                <a:cs typeface="Times New Roman"/>
              </a:rPr>
              <a:t>morontiale dall’esistenza materiale allo </a:t>
            </a:r>
            <a:r>
              <a:rPr sz="1200" dirty="0">
                <a:latin typeface="Times New Roman"/>
                <a:cs typeface="Times New Roman"/>
              </a:rPr>
              <a:t>status  </a:t>
            </a:r>
            <a:r>
              <a:rPr sz="1200" spc="-5" dirty="0">
                <a:latin typeface="Times New Roman"/>
                <a:cs typeface="Times New Roman"/>
              </a:rPr>
              <a:t>semispirituale. L’esperienza </a:t>
            </a:r>
            <a:r>
              <a:rPr sz="1200" dirty="0">
                <a:latin typeface="Times New Roman"/>
                <a:cs typeface="Times New Roman"/>
              </a:rPr>
              <a:t>iniziale di </a:t>
            </a:r>
            <a:r>
              <a:rPr sz="1200" spc="-5" dirty="0">
                <a:latin typeface="Times New Roman"/>
                <a:cs typeface="Times New Roman"/>
              </a:rPr>
              <a:t>tali mortali </a:t>
            </a:r>
            <a:r>
              <a:rPr sz="1200" i="1" dirty="0">
                <a:latin typeface="Times New Roman"/>
                <a:cs typeface="Times New Roman"/>
              </a:rPr>
              <a:t>presi dal Figlio </a:t>
            </a:r>
            <a:r>
              <a:rPr sz="1200" spc="-5" dirty="0">
                <a:latin typeface="Times New Roman"/>
                <a:cs typeface="Times New Roman"/>
              </a:rPr>
              <a:t>nella loro carriera ascendente </a:t>
            </a:r>
            <a:r>
              <a:rPr sz="1200" dirty="0">
                <a:latin typeface="Times New Roman"/>
                <a:cs typeface="Times New Roman"/>
              </a:rPr>
              <a:t>avviene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servizi dei mondi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12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781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progressione della capitale dell’Universo </a:t>
            </a:r>
            <a:r>
              <a:rPr sz="1200" dirty="0">
                <a:latin typeface="Times New Roman"/>
                <a:cs typeface="Times New Roman"/>
              </a:rPr>
              <a:t>locale. E da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di studio di </a:t>
            </a:r>
            <a:r>
              <a:rPr sz="1200" spc="-5" dirty="0">
                <a:latin typeface="Times New Roman"/>
                <a:cs typeface="Times New Roman"/>
              </a:rPr>
              <a:t>Salvington essi ritornano come insegnanti </a:t>
            </a:r>
            <a:r>
              <a:rPr sz="1200" dirty="0">
                <a:latin typeface="Times New Roman"/>
                <a:cs typeface="Times New Roman"/>
              </a:rPr>
              <a:t>negli  </a:t>
            </a:r>
            <a:r>
              <a:rPr sz="1200" spc="-5" dirty="0">
                <a:latin typeface="Times New Roman"/>
                <a:cs typeface="Times New Roman"/>
              </a:rPr>
              <a:t>stessi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passati, dirigendosi </a:t>
            </a:r>
            <a:r>
              <a:rPr sz="1200" dirty="0">
                <a:latin typeface="Times New Roman"/>
                <a:cs typeface="Times New Roman"/>
              </a:rPr>
              <a:t>poi </a:t>
            </a:r>
            <a:r>
              <a:rPr sz="1200" spc="-5" dirty="0">
                <a:latin typeface="Times New Roman"/>
                <a:cs typeface="Times New Roman"/>
              </a:rPr>
              <a:t>all’interno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per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stabilita dell’ascensione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(624.4) 55:2.10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poteste visitare </a:t>
            </a:r>
            <a:r>
              <a:rPr sz="1200" dirty="0">
                <a:latin typeface="Times New Roman"/>
                <a:cs typeface="Times New Roman"/>
              </a:rPr>
              <a:t>un pianeta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stadio avanzato </a:t>
            </a:r>
            <a:r>
              <a:rPr sz="1200" dirty="0">
                <a:latin typeface="Times New Roman"/>
                <a:cs typeface="Times New Roman"/>
              </a:rPr>
              <a:t>di sviluppo, </a:t>
            </a:r>
            <a:r>
              <a:rPr sz="1200" spc="-5" dirty="0">
                <a:latin typeface="Times New Roman"/>
                <a:cs typeface="Times New Roman"/>
              </a:rPr>
              <a:t>cogliereste </a:t>
            </a:r>
            <a:r>
              <a:rPr sz="1200" dirty="0">
                <a:latin typeface="Times New Roman"/>
                <a:cs typeface="Times New Roman"/>
              </a:rPr>
              <a:t>subito le </a:t>
            </a:r>
            <a:r>
              <a:rPr sz="1200" spc="-5" dirty="0">
                <a:latin typeface="Times New Roman"/>
                <a:cs typeface="Times New Roman"/>
              </a:rPr>
              <a:t>ragioni che</a:t>
            </a:r>
            <a:r>
              <a:rPr sz="1200" spc="-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motivano</a:t>
            </a:r>
            <a:endParaRPr sz="1200">
              <a:latin typeface="Times New Roman"/>
              <a:cs typeface="Times New Roman"/>
            </a:endParaRPr>
          </a:p>
          <a:p>
            <a:pPr marL="88900" marR="36512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l’accoglimento differenziato dei mortali ascendenti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superiori. Comprendereste  facilmente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degli esseri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altamente evolute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preparati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riprendere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ascensione al </a:t>
            </a:r>
            <a:r>
              <a:rPr sz="1200" spc="5" dirty="0">
                <a:latin typeface="Times New Roman"/>
                <a:cs typeface="Times New Roman"/>
              </a:rPr>
              <a:t>Paradiso  </a:t>
            </a:r>
            <a:r>
              <a:rPr sz="1200" dirty="0">
                <a:latin typeface="Times New Roman"/>
                <a:cs typeface="Times New Roman"/>
              </a:rPr>
              <a:t>molto prima di un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medio </a:t>
            </a:r>
            <a:r>
              <a:rPr sz="1200" spc="-5" dirty="0">
                <a:latin typeface="Times New Roman"/>
                <a:cs typeface="Times New Roman"/>
              </a:rPr>
              <a:t>che arriva </a:t>
            </a:r>
            <a:r>
              <a:rPr sz="1200" dirty="0">
                <a:latin typeface="Times New Roman"/>
                <a:cs typeface="Times New Roman"/>
              </a:rPr>
              <a:t>da un mondo </a:t>
            </a:r>
            <a:r>
              <a:rPr sz="1200" spc="-5" dirty="0">
                <a:latin typeface="Times New Roman"/>
                <a:cs typeface="Times New Roman"/>
              </a:rPr>
              <a:t>disordinato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arretrato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2235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(624.5) 55:2.11 </a:t>
            </a:r>
            <a:r>
              <a:rPr sz="1200" spc="-5" dirty="0">
                <a:latin typeface="Times New Roman"/>
                <a:cs typeface="Times New Roman"/>
              </a:rPr>
              <a:t>Indipendentemente dal </a:t>
            </a:r>
            <a:r>
              <a:rPr sz="1200" dirty="0">
                <a:latin typeface="Times New Roman"/>
                <a:cs typeface="Times New Roman"/>
              </a:rPr>
              <a:t>livello di </a:t>
            </a:r>
            <a:r>
              <a:rPr sz="1200" spc="-5" dirty="0">
                <a:latin typeface="Times New Roman"/>
                <a:cs typeface="Times New Roman"/>
              </a:rPr>
              <a:t>realizzazione planetaria con </a:t>
            </a:r>
            <a:r>
              <a:rPr sz="1200" dirty="0">
                <a:latin typeface="Times New Roman"/>
                <a:cs typeface="Times New Roman"/>
              </a:rPr>
              <a:t>cui </a:t>
            </a:r>
            <a:r>
              <a:rPr sz="1200" spc="-5" dirty="0">
                <a:latin typeface="Times New Roman"/>
                <a:cs typeface="Times New Roman"/>
              </a:rPr>
              <a:t>gli esseri umani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ascendere ai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morontiali,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sette sfere delle dimore </a:t>
            </a:r>
            <a:r>
              <a:rPr sz="1200" dirty="0">
                <a:latin typeface="Times New Roman"/>
                <a:cs typeface="Times New Roman"/>
              </a:rPr>
              <a:t>offrono loro </a:t>
            </a:r>
            <a:r>
              <a:rPr sz="1200" spc="-5" dirty="0">
                <a:latin typeface="Times New Roman"/>
                <a:cs typeface="Times New Roman"/>
              </a:rPr>
              <a:t>ampie opportunità </a:t>
            </a:r>
            <a:r>
              <a:rPr sz="1200" dirty="0">
                <a:latin typeface="Times New Roman"/>
                <a:cs typeface="Times New Roman"/>
              </a:rPr>
              <a:t>di acquisire </a:t>
            </a:r>
            <a:r>
              <a:rPr sz="1200" spc="-5" dirty="0">
                <a:latin typeface="Times New Roman"/>
                <a:cs typeface="Times New Roman"/>
              </a:rPr>
              <a:t>per esperienza,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qualità d’insegnanti-studenti, 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sperimentato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avanzato </a:t>
            </a:r>
            <a:r>
              <a:rPr sz="1200" dirty="0">
                <a:latin typeface="Times New Roman"/>
                <a:cs typeface="Times New Roman"/>
              </a:rPr>
              <a:t>dei loro </a:t>
            </a:r>
            <a:r>
              <a:rPr sz="1200" spc="-5" dirty="0">
                <a:latin typeface="Times New Roman"/>
                <a:cs typeface="Times New Roman"/>
              </a:rPr>
              <a:t>pianeti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212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(624.6) 55:2.12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infallibile nell’applicazione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tecniche equilibratrici destinate ad assicurare </a:t>
            </a:r>
            <a:r>
              <a:rPr sz="1200" spc="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nessun ascendente  </a:t>
            </a:r>
            <a:r>
              <a:rPr sz="1200" spc="-5" dirty="0">
                <a:latin typeface="Times New Roman"/>
                <a:cs typeface="Times New Roman"/>
              </a:rPr>
              <a:t>sia privato </a:t>
            </a:r>
            <a:r>
              <a:rPr sz="1200" dirty="0">
                <a:latin typeface="Times New Roman"/>
                <a:cs typeface="Times New Roman"/>
              </a:rPr>
              <a:t>di alcunché di essenziale </a:t>
            </a:r>
            <a:r>
              <a:rPr sz="1200" spc="-5" dirty="0">
                <a:latin typeface="Times New Roman"/>
                <a:cs typeface="Times New Roman"/>
              </a:rPr>
              <a:t>alla sua esperienza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d’ascensione.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Le epoche d’oro</a:t>
            </a:r>
            <a:endParaRPr sz="1600">
              <a:latin typeface="Times New Roman"/>
              <a:cs typeface="Times New Roman"/>
            </a:endParaRPr>
          </a:p>
          <a:p>
            <a:pPr marL="88900" marR="4318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(624.7) 55:3.1 </a:t>
            </a:r>
            <a:r>
              <a:rPr sz="1200" spc="-5" dirty="0">
                <a:latin typeface="Times New Roman"/>
                <a:cs typeface="Times New Roman"/>
              </a:rPr>
              <a:t>Durante quest’era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il mondo </a:t>
            </a:r>
            <a:r>
              <a:rPr sz="1200" spc="-5" dirty="0">
                <a:latin typeface="Times New Roman"/>
                <a:cs typeface="Times New Roman"/>
              </a:rPr>
              <a:t>gode </a:t>
            </a:r>
            <a:r>
              <a:rPr sz="1200" dirty="0">
                <a:latin typeface="Times New Roman"/>
                <a:cs typeface="Times New Roman"/>
              </a:rPr>
              <a:t>di una prosperità </a:t>
            </a:r>
            <a:r>
              <a:rPr sz="1200" spc="-5" dirty="0">
                <a:latin typeface="Times New Roman"/>
                <a:cs typeface="Times New Roman"/>
              </a:rPr>
              <a:t>crescente 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paterno del Sovrano  Planetario.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tempi i mondi </a:t>
            </a:r>
            <a:r>
              <a:rPr sz="1200" spc="-5" dirty="0">
                <a:latin typeface="Times New Roman"/>
                <a:cs typeface="Times New Roman"/>
              </a:rPr>
              <a:t>progrediscono sotto l’impulso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1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linguaggio,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sola religione e, sulle sfere </a:t>
            </a:r>
            <a:r>
              <a:rPr sz="1200" dirty="0">
                <a:latin typeface="Times New Roman"/>
                <a:cs typeface="Times New Roman"/>
              </a:rPr>
              <a:t>normali,  di una </a:t>
            </a:r>
            <a:r>
              <a:rPr sz="1200" spc="-5" dirty="0">
                <a:latin typeface="Times New Roman"/>
                <a:cs typeface="Times New Roman"/>
              </a:rPr>
              <a:t>sola razza. Ma quest’era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perfetta.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hanno ancora ospedali bene </a:t>
            </a:r>
            <a:r>
              <a:rPr sz="1200" dirty="0">
                <a:latin typeface="Times New Roman"/>
                <a:cs typeface="Times New Roman"/>
              </a:rPr>
              <a:t>attrezzati, </a:t>
            </a:r>
            <a:r>
              <a:rPr sz="1200" spc="-5" dirty="0">
                <a:latin typeface="Times New Roman"/>
                <a:cs typeface="Times New Roman"/>
              </a:rPr>
              <a:t>cliniche 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cura </a:t>
            </a:r>
            <a:r>
              <a:rPr sz="1200" spc="5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ammalati. Vi sussistono ancora </a:t>
            </a: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cura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ferite </a:t>
            </a:r>
            <a:r>
              <a:rPr sz="1200" spc="-5" dirty="0">
                <a:latin typeface="Times New Roman"/>
                <a:cs typeface="Times New Roman"/>
              </a:rPr>
              <a:t>accidentali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infermità inevitabili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decadimento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vecchiaia </a:t>
            </a:r>
            <a:r>
              <a:rPr sz="1200" dirty="0">
                <a:latin typeface="Times New Roman"/>
                <a:cs typeface="Times New Roman"/>
              </a:rPr>
              <a:t>e i disturbi della senilità.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malattia non è ancora stata vinta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tutto, né </a:t>
            </a:r>
            <a:r>
              <a:rPr sz="1200" spc="-5" dirty="0">
                <a:latin typeface="Times New Roman"/>
                <a:cs typeface="Times New Roman"/>
              </a:rPr>
              <a:t>gli animali </a:t>
            </a:r>
            <a:r>
              <a:rPr sz="1200" dirty="0">
                <a:latin typeface="Times New Roman"/>
                <a:cs typeface="Times New Roman"/>
              </a:rPr>
              <a:t>terrestri sono </a:t>
            </a:r>
            <a:r>
              <a:rPr sz="1200" spc="-5" dirty="0">
                <a:latin typeface="Times New Roman"/>
                <a:cs typeface="Times New Roman"/>
              </a:rPr>
              <a:t>stati  perfettamente sottomessi. Tuttavia,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paragone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tempi iniziali </a:t>
            </a:r>
            <a:r>
              <a:rPr sz="1200" dirty="0">
                <a:latin typeface="Times New Roman"/>
                <a:cs typeface="Times New Roman"/>
              </a:rPr>
              <a:t>dell’uomo primitivo </a:t>
            </a:r>
            <a:r>
              <a:rPr sz="1200" spc="-5" dirty="0">
                <a:latin typeface="Times New Roman"/>
                <a:cs typeface="Times New Roman"/>
              </a:rPr>
              <a:t>durante l’era </a:t>
            </a:r>
            <a:r>
              <a:rPr sz="1200" dirty="0">
                <a:latin typeface="Times New Roman"/>
                <a:cs typeface="Times New Roman"/>
              </a:rPr>
              <a:t>precedente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Principe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39065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178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Planetario, </a:t>
            </a:r>
            <a:r>
              <a:rPr sz="1200" dirty="0">
                <a:latin typeface="Times New Roman"/>
                <a:cs typeface="Times New Roman"/>
              </a:rPr>
              <a:t>questi mondi sono simili </a:t>
            </a:r>
            <a:r>
              <a:rPr sz="1200" spc="-5" dirty="0">
                <a:latin typeface="Times New Roman"/>
                <a:cs typeface="Times New Roman"/>
              </a:rPr>
              <a:t>al Paradiso. </a:t>
            </a:r>
            <a:r>
              <a:rPr sz="1200" spc="-10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poteste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trasportati </a:t>
            </a:r>
            <a:r>
              <a:rPr sz="1200" spc="-5" dirty="0">
                <a:latin typeface="Times New Roman"/>
                <a:cs typeface="Times New Roman"/>
              </a:rPr>
              <a:t>improvvisamente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a questo stadio di  sviluppo, voi </a:t>
            </a:r>
            <a:r>
              <a:rPr sz="1200" spc="-5" dirty="0">
                <a:latin typeface="Times New Roman"/>
                <a:cs typeface="Times New Roman"/>
              </a:rPr>
              <a:t>definireste istintivamente tale regno come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cielo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(625.1) 55:3.2 </a:t>
            </a:r>
            <a:r>
              <a:rPr sz="1200" spc="-5" dirty="0">
                <a:latin typeface="Times New Roman"/>
                <a:cs typeface="Times New Roman"/>
              </a:rPr>
              <a:t>Un governo </a:t>
            </a:r>
            <a:r>
              <a:rPr sz="1200" dirty="0">
                <a:latin typeface="Times New Roman"/>
                <a:cs typeface="Times New Roman"/>
              </a:rPr>
              <a:t>umano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continua a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per tutta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relativo progresso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perfezione.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</a:t>
            </a:r>
            <a:r>
              <a:rPr sz="1200" dirty="0">
                <a:latin typeface="Times New Roman"/>
                <a:cs typeface="Times New Roman"/>
              </a:rPr>
              <a:t>pubbliche di un mondo </a:t>
            </a:r>
            <a:r>
              <a:rPr sz="1200" spc="-5" dirty="0">
                <a:latin typeface="Times New Roman"/>
                <a:cs typeface="Times New Roman"/>
              </a:rPr>
              <a:t>al primo stadio </a:t>
            </a:r>
            <a:r>
              <a:rPr sz="1200" dirty="0">
                <a:latin typeface="Times New Roman"/>
                <a:cs typeface="Times New Roman"/>
              </a:rPr>
              <a:t>di luce e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ho </a:t>
            </a:r>
            <a:r>
              <a:rPr sz="1200" spc="-5" dirty="0">
                <a:latin typeface="Times New Roman"/>
                <a:cs typeface="Times New Roman"/>
              </a:rPr>
              <a:t>recentemente </a:t>
            </a:r>
            <a:r>
              <a:rPr sz="1200" dirty="0">
                <a:latin typeface="Times New Roman"/>
                <a:cs typeface="Times New Roman"/>
              </a:rPr>
              <a:t>visitato </a:t>
            </a:r>
            <a:r>
              <a:rPr sz="1200" spc="-5" dirty="0">
                <a:latin typeface="Times New Roman"/>
                <a:cs typeface="Times New Roman"/>
              </a:rPr>
              <a:t>erano finanziate mediante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decima. Ogni lavoratore adulto </a:t>
            </a:r>
            <a:r>
              <a:rPr sz="1200" dirty="0">
                <a:latin typeface="Times New Roman"/>
                <a:cs typeface="Times New Roman"/>
              </a:rPr>
              <a:t>— e tutti i </a:t>
            </a:r>
            <a:r>
              <a:rPr sz="1200" spc="-5" dirty="0">
                <a:latin typeface="Times New Roman"/>
                <a:cs typeface="Times New Roman"/>
              </a:rPr>
              <a:t>cittadini validi lavorano </a:t>
            </a:r>
            <a:r>
              <a:rPr sz="1200" dirty="0">
                <a:latin typeface="Times New Roman"/>
                <a:cs typeface="Times New Roman"/>
              </a:rPr>
              <a:t>a qualcosa — pagava il </a:t>
            </a:r>
            <a:r>
              <a:rPr sz="1200" spc="-5" dirty="0">
                <a:latin typeface="Times New Roman"/>
                <a:cs typeface="Times New Roman"/>
              </a:rPr>
              <a:t>dieci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 reddito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prodotti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tesoro </a:t>
            </a:r>
            <a:r>
              <a:rPr sz="1200" dirty="0">
                <a:latin typeface="Times New Roman"/>
                <a:cs typeface="Times New Roman"/>
              </a:rPr>
              <a:t>pubblico, e </a:t>
            </a:r>
            <a:r>
              <a:rPr sz="1200" spc="-5" dirty="0">
                <a:latin typeface="Times New Roman"/>
                <a:cs typeface="Times New Roman"/>
              </a:rPr>
              <a:t>ciò veniva impiegato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(625.2) 55:3.3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spc="-5" dirty="0">
                <a:latin typeface="Times New Roman"/>
                <a:cs typeface="Times New Roman"/>
              </a:rPr>
              <a:t>era speso </a:t>
            </a:r>
            <a:r>
              <a:rPr sz="1200" dirty="0">
                <a:latin typeface="Times New Roman"/>
                <a:cs typeface="Times New Roman"/>
              </a:rPr>
              <a:t>nella promozione </a:t>
            </a:r>
            <a:r>
              <a:rPr sz="1200" spc="-5" dirty="0">
                <a:latin typeface="Times New Roman"/>
                <a:cs typeface="Times New Roman"/>
              </a:rPr>
              <a:t>della verità </a:t>
            </a:r>
            <a:r>
              <a:rPr sz="1200" dirty="0">
                <a:latin typeface="Times New Roman"/>
                <a:cs typeface="Times New Roman"/>
              </a:rPr>
              <a:t>— scienza, </a:t>
            </a:r>
            <a:r>
              <a:rPr sz="1200" spc="-5" dirty="0">
                <a:latin typeface="Times New Roman"/>
                <a:cs typeface="Times New Roman"/>
              </a:rPr>
              <a:t>educazione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filosofia.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(625.3) 55:3.4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spc="-5" dirty="0">
                <a:latin typeface="Times New Roman"/>
                <a:cs typeface="Times New Roman"/>
              </a:rPr>
              <a:t>era dedicato </a:t>
            </a:r>
            <a:r>
              <a:rPr sz="1200" dirty="0">
                <a:latin typeface="Times New Roman"/>
                <a:cs typeface="Times New Roman"/>
              </a:rPr>
              <a:t>alla bellezza — </a:t>
            </a:r>
            <a:r>
              <a:rPr sz="1200" spc="-5" dirty="0">
                <a:latin typeface="Times New Roman"/>
                <a:cs typeface="Times New Roman"/>
              </a:rPr>
              <a:t>gioco, ricreazione sociale ed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arte.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(625.4) 55:3.5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spc="-5" dirty="0">
                <a:latin typeface="Times New Roman"/>
                <a:cs typeface="Times New Roman"/>
              </a:rPr>
              <a:t>era destinato </a:t>
            </a:r>
            <a:r>
              <a:rPr sz="1200" dirty="0">
                <a:latin typeface="Times New Roman"/>
                <a:cs typeface="Times New Roman"/>
              </a:rPr>
              <a:t>alla bontà — </a:t>
            </a:r>
            <a:r>
              <a:rPr sz="1200" spc="-5" dirty="0">
                <a:latin typeface="Times New Roman"/>
                <a:cs typeface="Times New Roman"/>
              </a:rPr>
              <a:t>servizio sociale, altruismo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33400" marR="8102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(625.5) 55:3.6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L’uno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cento era assegnato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l’assicurazione contro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rischio </a:t>
            </a:r>
            <a:r>
              <a:rPr sz="1200" dirty="0">
                <a:latin typeface="Times New Roman"/>
                <a:cs typeface="Times New Roman"/>
              </a:rPr>
              <a:t>d’incapacità </a:t>
            </a:r>
            <a:r>
              <a:rPr sz="1200" spc="-5" dirty="0">
                <a:latin typeface="Times New Roman"/>
                <a:cs typeface="Times New Roman"/>
              </a:rPr>
              <a:t>al lavoro  risultante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incidenti, </a:t>
            </a:r>
            <a:r>
              <a:rPr sz="1200" dirty="0">
                <a:latin typeface="Times New Roman"/>
                <a:cs typeface="Times New Roman"/>
              </a:rPr>
              <a:t>malattie, </a:t>
            </a:r>
            <a:r>
              <a:rPr sz="1200" spc="-5" dirty="0">
                <a:latin typeface="Times New Roman"/>
                <a:cs typeface="Times New Roman"/>
              </a:rPr>
              <a:t>vecchiaia </a:t>
            </a:r>
            <a:r>
              <a:rPr sz="1200" dirty="0">
                <a:latin typeface="Times New Roman"/>
                <a:cs typeface="Times New Roman"/>
              </a:rPr>
              <a:t>o disastri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inevitabili.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(625.6) 55:3.7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risorse naturali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erano </a:t>
            </a:r>
            <a:r>
              <a:rPr sz="1200" spc="-5" dirty="0">
                <a:latin typeface="Times New Roman"/>
                <a:cs typeface="Times New Roman"/>
              </a:rPr>
              <a:t>amministrate come </a:t>
            </a:r>
            <a:r>
              <a:rPr sz="1200" dirty="0">
                <a:latin typeface="Times New Roman"/>
                <a:cs typeface="Times New Roman"/>
              </a:rPr>
              <a:t>possessi </a:t>
            </a:r>
            <a:r>
              <a:rPr sz="1200" spc="-5" dirty="0">
                <a:latin typeface="Times New Roman"/>
                <a:cs typeface="Times New Roman"/>
              </a:rPr>
              <a:t>sociali, </a:t>
            </a:r>
            <a:r>
              <a:rPr sz="1200" dirty="0">
                <a:latin typeface="Times New Roman"/>
                <a:cs typeface="Times New Roman"/>
              </a:rPr>
              <a:t>come proprietà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comunità.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(625.7) 55:3.8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l’onore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conferito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cittadino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l’ordine del “servizio supremo”, </a:t>
            </a:r>
            <a:r>
              <a:rPr sz="1200" dirty="0">
                <a:latin typeface="Times New Roman"/>
                <a:cs typeface="Times New Roman"/>
              </a:rPr>
              <a:t>il solo titolo di 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essere attribuito nel tempio morontiale. Questo </a:t>
            </a:r>
            <a:r>
              <a:rPr sz="1200" dirty="0">
                <a:latin typeface="Times New Roman"/>
                <a:cs typeface="Times New Roman"/>
              </a:rPr>
              <a:t>riconoscimento </a:t>
            </a:r>
            <a:r>
              <a:rPr sz="1200" spc="-5" dirty="0">
                <a:latin typeface="Times New Roman"/>
                <a:cs typeface="Times New Roman"/>
              </a:rPr>
              <a:t>era concesso </a:t>
            </a:r>
            <a:r>
              <a:rPr sz="1200" dirty="0">
                <a:latin typeface="Times New Roman"/>
                <a:cs typeface="Times New Roman"/>
              </a:rPr>
              <a:t>a coloro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erano distinti a </a:t>
            </a:r>
            <a:r>
              <a:rPr sz="1200" spc="-5" dirty="0">
                <a:latin typeface="Times New Roman"/>
                <a:cs typeface="Times New Roman"/>
              </a:rPr>
              <a:t>lungo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fase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scoperta </a:t>
            </a:r>
            <a:r>
              <a:rPr sz="1200" spc="-5" dirty="0">
                <a:latin typeface="Times New Roman"/>
                <a:cs typeface="Times New Roman"/>
              </a:rPr>
              <a:t>supermateriale </a:t>
            </a:r>
            <a:r>
              <a:rPr sz="1200" dirty="0">
                <a:latin typeface="Times New Roman"/>
                <a:cs typeface="Times New Roman"/>
              </a:rPr>
              <a:t>o del servizio </a:t>
            </a:r>
            <a:r>
              <a:rPr sz="1200" spc="-5" dirty="0">
                <a:latin typeface="Times New Roman"/>
                <a:cs typeface="Times New Roman"/>
              </a:rPr>
              <a:t>sociale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579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(625.8) 55:3.9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</a:t>
            </a:r>
            <a:r>
              <a:rPr sz="1200" spc="-5" dirty="0">
                <a:latin typeface="Times New Roman"/>
                <a:cs typeface="Times New Roman"/>
              </a:rPr>
              <a:t>degli incarichi </a:t>
            </a:r>
            <a:r>
              <a:rPr sz="1200" dirty="0">
                <a:latin typeface="Times New Roman"/>
                <a:cs typeface="Times New Roman"/>
              </a:rPr>
              <a:t>sociali ed </a:t>
            </a:r>
            <a:r>
              <a:rPr sz="1200" spc="-5" dirty="0">
                <a:latin typeface="Times New Roman"/>
                <a:cs typeface="Times New Roman"/>
              </a:rPr>
              <a:t>amministrativi erano ricoperti congiuntamente </a:t>
            </a:r>
            <a:r>
              <a:rPr sz="1200" dirty="0">
                <a:latin typeface="Times New Roman"/>
                <a:cs typeface="Times New Roman"/>
              </a:rPr>
              <a:t>da uomini e da </a:t>
            </a:r>
            <a:r>
              <a:rPr sz="1200" spc="-5" dirty="0">
                <a:latin typeface="Times New Roman"/>
                <a:cs typeface="Times New Roman"/>
              </a:rPr>
              <a:t>donne. </a:t>
            </a:r>
            <a:r>
              <a:rPr sz="1200" dirty="0">
                <a:latin typeface="Times New Roman"/>
                <a:cs typeface="Times New Roman"/>
              </a:rPr>
              <a:t>Anche 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dell’insegnamento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dato </a:t>
            </a:r>
            <a:r>
              <a:rPr sz="1200" spc="-5" dirty="0">
                <a:latin typeface="Times New Roman"/>
                <a:cs typeface="Times New Roman"/>
              </a:rPr>
              <a:t>congiuntamente; similmente tutte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giudiziarie erano assunte </a:t>
            </a:r>
            <a:r>
              <a:rPr sz="1200" spc="5" dirty="0">
                <a:latin typeface="Times New Roman"/>
                <a:cs typeface="Times New Roman"/>
              </a:rPr>
              <a:t>da coppie  </a:t>
            </a:r>
            <a:r>
              <a:rPr sz="1200" spc="-5" dirty="0">
                <a:latin typeface="Times New Roman"/>
                <a:cs typeface="Times New Roman"/>
              </a:rPr>
              <a:t>associate </a:t>
            </a:r>
            <a:r>
              <a:rPr sz="1200" dirty="0">
                <a:latin typeface="Times New Roman"/>
                <a:cs typeface="Times New Roman"/>
              </a:rPr>
              <a:t>simili.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50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(625.9) 55:3.10 </a:t>
            </a:r>
            <a:r>
              <a:rPr sz="1200" spc="-5" dirty="0">
                <a:latin typeface="Times New Roman"/>
                <a:cs typeface="Times New Roman"/>
              </a:rPr>
              <a:t>Su questi mondi stupendi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fecondità </a:t>
            </a:r>
            <a:r>
              <a:rPr sz="1200" dirty="0">
                <a:latin typeface="Times New Roman"/>
                <a:cs typeface="Times New Roman"/>
              </a:rPr>
              <a:t>non è molto </a:t>
            </a:r>
            <a:r>
              <a:rPr sz="1200" spc="-5" dirty="0">
                <a:latin typeface="Times New Roman"/>
                <a:cs typeface="Times New Roman"/>
              </a:rPr>
              <a:t>prolungato.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bene 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troppi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differenza </a:t>
            </a:r>
            <a:r>
              <a:rPr sz="1200" dirty="0">
                <a:latin typeface="Times New Roman"/>
                <a:cs typeface="Times New Roman"/>
              </a:rPr>
              <a:t>d’età in una </a:t>
            </a:r>
            <a:r>
              <a:rPr sz="1200" spc="-5" dirty="0">
                <a:latin typeface="Times New Roman"/>
                <a:cs typeface="Times New Roman"/>
              </a:rPr>
              <a:t>famiglia con bambini. Quando sono vicini d’età </a:t>
            </a:r>
            <a:r>
              <a:rPr sz="1200" dirty="0">
                <a:latin typeface="Times New Roman"/>
                <a:cs typeface="Times New Roman"/>
              </a:rPr>
              <a:t>i bambini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contribuire molto di più </a:t>
            </a:r>
            <a:r>
              <a:rPr sz="1200" spc="-5" dirty="0">
                <a:latin typeface="Times New Roman"/>
                <a:cs typeface="Times New Roman"/>
              </a:rPr>
              <a:t>alla loro  reciproca </a:t>
            </a:r>
            <a:r>
              <a:rPr sz="1200" dirty="0">
                <a:latin typeface="Times New Roman"/>
                <a:cs typeface="Times New Roman"/>
              </a:rPr>
              <a:t>formazione. E </a:t>
            </a:r>
            <a:r>
              <a:rPr sz="1200" spc="-5" dirty="0">
                <a:latin typeface="Times New Roman"/>
                <a:cs typeface="Times New Roman"/>
              </a:rPr>
              <a:t>su questi pianeti essi sono magnificamente educati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sistemi competitivi d’impegno assiduo nei </a:t>
            </a:r>
            <a:r>
              <a:rPr sz="1200" spc="5" dirty="0">
                <a:latin typeface="Times New Roman"/>
                <a:cs typeface="Times New Roman"/>
              </a:rPr>
              <a:t>campi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diverso compimento nel </a:t>
            </a:r>
            <a:r>
              <a:rPr sz="1200" dirty="0">
                <a:latin typeface="Times New Roman"/>
                <a:cs typeface="Times New Roman"/>
              </a:rPr>
              <a:t>dominio della </a:t>
            </a:r>
            <a:r>
              <a:rPr sz="1200" spc="-5" dirty="0">
                <a:latin typeface="Times New Roman"/>
                <a:cs typeface="Times New Roman"/>
              </a:rPr>
              <a:t>verità, della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bontà.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temete, anche </a:t>
            </a:r>
            <a:r>
              <a:rPr sz="1200" dirty="0">
                <a:latin typeface="Times New Roman"/>
                <a:cs typeface="Times New Roman"/>
              </a:rPr>
              <a:t>tali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sfere</a:t>
            </a:r>
            <a:endParaRPr sz="1200">
              <a:latin typeface="Times New Roman"/>
              <a:cs typeface="Times New Roman"/>
            </a:endParaRPr>
          </a:p>
          <a:p>
            <a:pPr marL="88900" marR="248285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glorificate presentano </a:t>
            </a:r>
            <a:r>
              <a:rPr sz="1200" dirty="0">
                <a:latin typeface="Times New Roman"/>
                <a:cs typeface="Times New Roman"/>
              </a:rPr>
              <a:t>abbondanza di </a:t>
            </a:r>
            <a:r>
              <a:rPr sz="1200" spc="-5" dirty="0">
                <a:latin typeface="Times New Roman"/>
                <a:cs typeface="Times New Roman"/>
              </a:rPr>
              <a:t>male, reale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potenziale, che stimola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tra la verità e </a:t>
            </a:r>
            <a:r>
              <a:rPr sz="1200" spc="-5" dirty="0">
                <a:latin typeface="Times New Roman"/>
                <a:cs typeface="Times New Roman"/>
              </a:rPr>
              <a:t>l’errore, </a:t>
            </a:r>
            <a:r>
              <a:rPr sz="1200" dirty="0">
                <a:latin typeface="Times New Roman"/>
                <a:cs typeface="Times New Roman"/>
              </a:rPr>
              <a:t>tra il bene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male, 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e la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rettitudine.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048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(625.10) 55:3.11 </a:t>
            </a:r>
            <a:r>
              <a:rPr sz="1200" spc="-5" dirty="0">
                <a:latin typeface="Times New Roman"/>
                <a:cs typeface="Times New Roman"/>
              </a:rPr>
              <a:t>Tuttavia 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penalità certa ed </a:t>
            </a:r>
            <a:r>
              <a:rPr sz="1200" dirty="0">
                <a:latin typeface="Times New Roman"/>
                <a:cs typeface="Times New Roman"/>
              </a:rPr>
              <a:t>inevitabile </a:t>
            </a:r>
            <a:r>
              <a:rPr sz="1200" spc="-5" dirty="0">
                <a:latin typeface="Times New Roman"/>
                <a:cs typeface="Times New Roman"/>
              </a:rPr>
              <a:t>connessa con l’esistenza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su tali pianeti evoluzionari avanzati.  Quando </a:t>
            </a:r>
            <a:r>
              <a:rPr sz="1200" dirty="0">
                <a:latin typeface="Times New Roman"/>
                <a:cs typeface="Times New Roman"/>
              </a:rPr>
              <a:t>un mondo stabilizzato </a:t>
            </a:r>
            <a:r>
              <a:rPr sz="1200" spc="-5" dirty="0">
                <a:latin typeface="Times New Roman"/>
                <a:cs typeface="Times New Roman"/>
              </a:rPr>
              <a:t>progredisce </a:t>
            </a:r>
            <a:r>
              <a:rPr sz="1200" dirty="0">
                <a:latin typeface="Times New Roman"/>
                <a:cs typeface="Times New Roman"/>
              </a:rPr>
              <a:t>oltre il </a:t>
            </a:r>
            <a:r>
              <a:rPr sz="1200" spc="-5" dirty="0">
                <a:latin typeface="Times New Roman"/>
                <a:cs typeface="Times New Roman"/>
              </a:rPr>
              <a:t>terzo stadio </a:t>
            </a:r>
            <a:r>
              <a:rPr sz="1200" dirty="0">
                <a:latin typeface="Times New Roman"/>
                <a:cs typeface="Times New Roman"/>
              </a:rPr>
              <a:t>di luce 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ascendenti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destinati,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raggiungere  </a:t>
            </a:r>
            <a:r>
              <a:rPr sz="1200" dirty="0">
                <a:latin typeface="Times New Roman"/>
                <a:cs typeface="Times New Roman"/>
              </a:rPr>
              <a:t>il settore </a:t>
            </a:r>
            <a:r>
              <a:rPr sz="1200" spc="-5" dirty="0">
                <a:latin typeface="Times New Roman"/>
                <a:cs typeface="Times New Roman"/>
              </a:rPr>
              <a:t>minore, </a:t>
            </a:r>
            <a:r>
              <a:rPr sz="1200" dirty="0">
                <a:latin typeface="Times New Roman"/>
                <a:cs typeface="Times New Roman"/>
              </a:rPr>
              <a:t>a ricevere un qualche tipo di </a:t>
            </a:r>
            <a:r>
              <a:rPr sz="1200" spc="-5" dirty="0">
                <a:latin typeface="Times New Roman"/>
                <a:cs typeface="Times New Roman"/>
              </a:rPr>
              <a:t>assegnazione temporanea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sta passando per gli </a:t>
            </a:r>
            <a:r>
              <a:rPr sz="1200" dirty="0">
                <a:latin typeface="Times New Roman"/>
                <a:cs typeface="Times New Roman"/>
              </a:rPr>
              <a:t>stadi primitivi di  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17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(626.1) 55:3.12 </a:t>
            </a:r>
            <a:r>
              <a:rPr sz="1200" spc="-5" dirty="0">
                <a:latin typeface="Times New Roman"/>
                <a:cs typeface="Times New Roman"/>
              </a:rPr>
              <a:t>Ognuna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ere successive rappresenta crescenti successi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realizzazione </a:t>
            </a:r>
            <a:r>
              <a:rPr sz="1200" spc="-5" dirty="0">
                <a:latin typeface="Times New Roman"/>
                <a:cs typeface="Times New Roman"/>
              </a:rPr>
              <a:t>planetaria. Nell’era  </a:t>
            </a:r>
            <a:r>
              <a:rPr sz="1200" dirty="0">
                <a:latin typeface="Times New Roman"/>
                <a:cs typeface="Times New Roman"/>
              </a:rPr>
              <a:t>iniziale 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della verità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ampliata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dell’Universo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Universi, mentre </a:t>
            </a:r>
            <a:r>
              <a:rPr sz="1200" dirty="0">
                <a:latin typeface="Times New Roman"/>
                <a:cs typeface="Times New Roman"/>
              </a:rPr>
              <a:t>lo studio  </a:t>
            </a:r>
            <a:r>
              <a:rPr sz="1200" spc="-5" dirty="0">
                <a:latin typeface="Times New Roman"/>
                <a:cs typeface="Times New Roman"/>
              </a:rPr>
              <a:t>della Deità della </a:t>
            </a:r>
            <a:r>
              <a:rPr sz="1200" dirty="0">
                <a:latin typeface="Times New Roman"/>
                <a:cs typeface="Times New Roman"/>
              </a:rPr>
              <a:t>seconda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apprendere a fondo il </a:t>
            </a:r>
            <a:r>
              <a:rPr sz="1200" spc="-5" dirty="0">
                <a:latin typeface="Times New Roman"/>
                <a:cs typeface="Times New Roman"/>
              </a:rPr>
              <a:t>concetto proteiforme della natura, della missione, del ministero,  delle associazioni, dell’origine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destino </a:t>
            </a:r>
            <a:r>
              <a:rPr sz="1200" spc="-5" dirty="0">
                <a:latin typeface="Times New Roman"/>
                <a:cs typeface="Times New Roman"/>
              </a:rPr>
              <a:t>dei Figli Creatori, </a:t>
            </a:r>
            <a:r>
              <a:rPr sz="1200" dirty="0">
                <a:latin typeface="Times New Roman"/>
                <a:cs typeface="Times New Roman"/>
              </a:rPr>
              <a:t>il primo livello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Settuplo.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63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(626.2) 55:3.13 </a:t>
            </a:r>
            <a:r>
              <a:rPr sz="1200" spc="-5" dirty="0">
                <a:latin typeface="Times New Roman"/>
                <a:cs typeface="Times New Roman"/>
              </a:rPr>
              <a:t>Un pianeta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dimensione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quando </a:t>
            </a:r>
            <a:r>
              <a:rPr sz="1200" dirty="0">
                <a:latin typeface="Times New Roman"/>
                <a:cs typeface="Times New Roman"/>
              </a:rPr>
              <a:t>è abbastanza ben </a:t>
            </a:r>
            <a:r>
              <a:rPr sz="1200" spc="-5" dirty="0">
                <a:latin typeface="Times New Roman"/>
                <a:cs typeface="Times New Roman"/>
              </a:rPr>
              <a:t>stabilizzato,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cento </a:t>
            </a:r>
            <a:r>
              <a:rPr sz="1200" spc="-5" dirty="0">
                <a:latin typeface="Times New Roman"/>
                <a:cs typeface="Times New Roman"/>
              </a:rPr>
              <a:t>sottocentri amministrativi.  Questi centri subordinati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presieduti </a:t>
            </a:r>
            <a:r>
              <a:rPr sz="1200" dirty="0">
                <a:latin typeface="Times New Roman"/>
                <a:cs typeface="Times New Roman"/>
              </a:rPr>
              <a:t>da uno dei </a:t>
            </a:r>
            <a:r>
              <a:rPr sz="1200" spc="-5" dirty="0">
                <a:latin typeface="Times New Roman"/>
                <a:cs typeface="Times New Roman"/>
              </a:rPr>
              <a:t>seguenti gruppi </a:t>
            </a:r>
            <a:r>
              <a:rPr sz="1200" dirty="0">
                <a:latin typeface="Times New Roman"/>
                <a:cs typeface="Times New Roman"/>
              </a:rPr>
              <a:t>di amministratori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858759" cy="40817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0" marR="4489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(626.3) 55:3.14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Giovani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Materiali </a:t>
            </a:r>
            <a:r>
              <a:rPr sz="1200" dirty="0">
                <a:latin typeface="Times New Roman"/>
                <a:cs typeface="Times New Roman"/>
              </a:rPr>
              <a:t>portati </a:t>
            </a:r>
            <a:r>
              <a:rPr sz="1200" spc="-5" dirty="0">
                <a:latin typeface="Times New Roman"/>
                <a:cs typeface="Times New Roman"/>
              </a:rPr>
              <a:t>dalla 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per agire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assistenti all’Adamo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all’Eva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governano.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5162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(626.4) 55:3.15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progenie del gruppo semimortale del Principe Planetario procreata su certi </a:t>
            </a:r>
            <a:r>
              <a:rPr sz="1200" dirty="0">
                <a:latin typeface="Times New Roman"/>
                <a:cs typeface="Times New Roman"/>
              </a:rPr>
              <a:t>mondi per </a:t>
            </a:r>
            <a:r>
              <a:rPr sz="1200" spc="-5" dirty="0">
                <a:latin typeface="Times New Roman"/>
                <a:cs typeface="Times New Roman"/>
              </a:rPr>
              <a:t>assumere  questa ed </a:t>
            </a:r>
            <a:r>
              <a:rPr sz="1200" dirty="0">
                <a:latin typeface="Times New Roman"/>
                <a:cs typeface="Times New Roman"/>
              </a:rPr>
              <a:t>altre </a:t>
            </a:r>
            <a:r>
              <a:rPr sz="1200" spc="-5" dirty="0">
                <a:latin typeface="Times New Roman"/>
                <a:cs typeface="Times New Roman"/>
              </a:rPr>
              <a:t>responsabilità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similari.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(626.5) 55:3.16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progenie planetaria diretta </a:t>
            </a:r>
            <a:r>
              <a:rPr sz="1200" dirty="0">
                <a:latin typeface="Times New Roman"/>
                <a:cs typeface="Times New Roman"/>
              </a:rPr>
              <a:t>di Adamo ed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Eva.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ct val="100000"/>
              </a:lnSpc>
              <a:spcBef>
                <a:spcPts val="134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(626.6) 55:3.17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Creature intermedie materializzate ed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umanizzate.</a:t>
            </a:r>
            <a:endParaRPr sz="1200">
              <a:latin typeface="Times New Roman"/>
              <a:cs typeface="Times New Roman"/>
            </a:endParaRPr>
          </a:p>
          <a:p>
            <a:pPr marL="508000">
              <a:lnSpc>
                <a:spcPts val="141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(626.7) 55:3.18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Mortali aventi 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fusione con l’Aggiustatore </a:t>
            </a:r>
            <a:r>
              <a:rPr sz="1200" dirty="0">
                <a:latin typeface="Times New Roman"/>
                <a:cs typeface="Times New Roman"/>
              </a:rPr>
              <a:t>i quali, su loro </a:t>
            </a:r>
            <a:r>
              <a:rPr sz="1200" spc="-5" dirty="0">
                <a:latin typeface="Times New Roman"/>
                <a:cs typeface="Times New Roman"/>
              </a:rPr>
              <a:t>stessa richiesta,</a:t>
            </a:r>
            <a:r>
              <a:rPr sz="1200" spc="-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508000" marR="29083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temporaneamente dispensati dalla traslazione per ordine dell’Aggiustatore Personalizzato, capo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livello universale,  allo scopo </a:t>
            </a:r>
            <a:r>
              <a:rPr sz="1200" dirty="0">
                <a:latin typeface="Times New Roman"/>
                <a:cs typeface="Times New Roman"/>
              </a:rPr>
              <a:t>di poter </a:t>
            </a:r>
            <a:r>
              <a:rPr sz="1200" spc="-5" dirty="0">
                <a:latin typeface="Times New Roman"/>
                <a:cs typeface="Times New Roman"/>
              </a:rPr>
              <a:t>proseguire sul </a:t>
            </a:r>
            <a:r>
              <a:rPr sz="1200" dirty="0">
                <a:latin typeface="Times New Roman"/>
                <a:cs typeface="Times New Roman"/>
              </a:rPr>
              <a:t>pianeta in certi </a:t>
            </a:r>
            <a:r>
              <a:rPr sz="1200" spc="-5" dirty="0">
                <a:latin typeface="Times New Roman"/>
                <a:cs typeface="Times New Roman"/>
              </a:rPr>
              <a:t>importanti incarichi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amministrativi.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08000" marR="3638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(626.8) 55:3.19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Mortali specialmente preparati nelle scuole planetarie d’amministrazione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hanno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ricevuto  l’ordine del servizio supremo </a:t>
            </a:r>
            <a:r>
              <a:rPr sz="1200" dirty="0">
                <a:latin typeface="Times New Roman"/>
                <a:cs typeface="Times New Roman"/>
              </a:rPr>
              <a:t>nel tempio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508000" marR="2857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(626.9) 55:3.20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Certe commissioni elettive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cittadini adeguatamente qualificati,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talvolta scelti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cittadinanza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direzione del Sovrano Planetario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capacità </a:t>
            </a:r>
            <a:r>
              <a:rPr sz="1200" spc="-5" dirty="0">
                <a:latin typeface="Times New Roman"/>
                <a:cs typeface="Times New Roman"/>
              </a:rPr>
              <a:t>specifica </a:t>
            </a:r>
            <a:r>
              <a:rPr sz="1200" dirty="0">
                <a:latin typeface="Times New Roman"/>
                <a:cs typeface="Times New Roman"/>
              </a:rPr>
              <a:t>di portare a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determinato </a:t>
            </a:r>
            <a:r>
              <a:rPr sz="1200" dirty="0">
                <a:latin typeface="Times New Roman"/>
                <a:cs typeface="Times New Roman"/>
              </a:rPr>
              <a:t>compito, </a:t>
            </a:r>
            <a:r>
              <a:rPr sz="1200" spc="-5" dirty="0">
                <a:latin typeface="Times New Roman"/>
                <a:cs typeface="Times New Roman"/>
              </a:rPr>
              <a:t>necessario </a:t>
            </a:r>
            <a:r>
              <a:rPr sz="1200" dirty="0">
                <a:latin typeface="Times New Roman"/>
                <a:cs typeface="Times New Roman"/>
              </a:rPr>
              <a:t>in quel particolare settore</a:t>
            </a:r>
            <a:r>
              <a:rPr sz="1200" spc="-5" dirty="0">
                <a:latin typeface="Times New Roman"/>
                <a:cs typeface="Times New Roman"/>
              </a:rPr>
              <a:t> planetario.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(626.10) 55:3.21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grande difficoltà che </a:t>
            </a:r>
            <a:r>
              <a:rPr sz="1200" dirty="0">
                <a:latin typeface="Times New Roman"/>
                <a:cs typeface="Times New Roman"/>
              </a:rPr>
              <a:t>incontra Urantia </a:t>
            </a:r>
            <a:r>
              <a:rPr sz="1200" spc="-5" dirty="0">
                <a:latin typeface="Times New Roman"/>
                <a:cs typeface="Times New Roman"/>
              </a:rPr>
              <a:t>per raggiungere </a:t>
            </a:r>
            <a:r>
              <a:rPr sz="1200" dirty="0">
                <a:latin typeface="Times New Roman"/>
                <a:cs typeface="Times New Roman"/>
              </a:rPr>
              <a:t>l’alto </a:t>
            </a:r>
            <a:r>
              <a:rPr sz="1200" spc="-5" dirty="0">
                <a:latin typeface="Times New Roman"/>
                <a:cs typeface="Times New Roman"/>
              </a:rPr>
              <a:t>destino planetario </a:t>
            </a:r>
            <a:r>
              <a:rPr sz="1200" dirty="0">
                <a:latin typeface="Times New Roman"/>
                <a:cs typeface="Times New Roman"/>
              </a:rPr>
              <a:t>di luce e vita </a:t>
            </a:r>
            <a:r>
              <a:rPr sz="1200" spc="-5" dirty="0">
                <a:latin typeface="Times New Roman"/>
                <a:cs typeface="Times New Roman"/>
              </a:rPr>
              <a:t>deriva </a:t>
            </a:r>
            <a:r>
              <a:rPr sz="1200" dirty="0">
                <a:latin typeface="Times New Roman"/>
                <a:cs typeface="Times New Roman"/>
              </a:rPr>
              <a:t>dai problemi  </a:t>
            </a:r>
            <a:r>
              <a:rPr sz="1200" spc="-5" dirty="0">
                <a:latin typeface="Times New Roman"/>
                <a:cs typeface="Times New Roman"/>
              </a:rPr>
              <a:t>della malattia, della </a:t>
            </a:r>
            <a:r>
              <a:rPr sz="1200" dirty="0">
                <a:latin typeface="Times New Roman"/>
                <a:cs typeface="Times New Roman"/>
              </a:rPr>
              <a:t>degenerazione, </a:t>
            </a:r>
            <a:r>
              <a:rPr sz="1200" spc="-5" dirty="0">
                <a:latin typeface="Times New Roman"/>
                <a:cs typeface="Times New Roman"/>
              </a:rPr>
              <a:t>della guerra, </a:t>
            </a:r>
            <a:r>
              <a:rPr sz="1200" dirty="0">
                <a:latin typeface="Times New Roman"/>
                <a:cs typeface="Times New Roman"/>
              </a:rPr>
              <a:t>delle razze </a:t>
            </a:r>
            <a:r>
              <a:rPr sz="1200" spc="-5" dirty="0">
                <a:latin typeface="Times New Roman"/>
                <a:cs typeface="Times New Roman"/>
              </a:rPr>
              <a:t>multicolori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del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multilinguismo.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2609" cy="37846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92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(626.11) 55:3.22 </a:t>
            </a:r>
            <a:r>
              <a:rPr sz="1200" spc="-5" dirty="0">
                <a:latin typeface="Times New Roman"/>
                <a:cs typeface="Times New Roman"/>
              </a:rPr>
              <a:t>Nessun mondo evoluzionario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sperare </a:t>
            </a:r>
            <a:r>
              <a:rPr sz="1200" dirty="0">
                <a:latin typeface="Times New Roman"/>
                <a:cs typeface="Times New Roman"/>
              </a:rPr>
              <a:t>di progredire oltre il </a:t>
            </a:r>
            <a:r>
              <a:rPr sz="1200" spc="-5" dirty="0">
                <a:latin typeface="Times New Roman"/>
                <a:cs typeface="Times New Roman"/>
              </a:rPr>
              <a:t>primo 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stabilizzazione nella </a:t>
            </a:r>
            <a:r>
              <a:rPr sz="1200" dirty="0">
                <a:latin typeface="Times New Roman"/>
                <a:cs typeface="Times New Roman"/>
              </a:rPr>
              <a:t>luce senza aver 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un unico </a:t>
            </a:r>
            <a:r>
              <a:rPr sz="1200" spc="-5" dirty="0">
                <a:latin typeface="Times New Roman"/>
                <a:cs typeface="Times New Roman"/>
              </a:rPr>
              <a:t>linguaggio,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religione ed </a:t>
            </a:r>
            <a:r>
              <a:rPr sz="1200" dirty="0">
                <a:latin typeface="Times New Roman"/>
                <a:cs typeface="Times New Roman"/>
              </a:rPr>
              <a:t>una sola </a:t>
            </a:r>
            <a:r>
              <a:rPr sz="1200" spc="-5" dirty="0">
                <a:latin typeface="Times New Roman"/>
                <a:cs typeface="Times New Roman"/>
              </a:rPr>
              <a:t>filosofia. </a:t>
            </a:r>
            <a:r>
              <a:rPr sz="1200" dirty="0">
                <a:latin typeface="Times New Roman"/>
                <a:cs typeface="Times New Roman"/>
              </a:rPr>
              <a:t>Essere di una sola razza facilita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risultato, </a:t>
            </a:r>
            <a:r>
              <a:rPr sz="1200" dirty="0">
                <a:latin typeface="Times New Roman"/>
                <a:cs typeface="Times New Roman"/>
              </a:rPr>
              <a:t>ma la </a:t>
            </a:r>
            <a:r>
              <a:rPr sz="1200" spc="-5" dirty="0">
                <a:latin typeface="Times New Roman"/>
                <a:cs typeface="Times New Roman"/>
              </a:rPr>
              <a:t>pluralità </a:t>
            </a:r>
            <a:r>
              <a:rPr sz="1200" dirty="0">
                <a:latin typeface="Times New Roman"/>
                <a:cs typeface="Times New Roman"/>
              </a:rPr>
              <a:t>di popoli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preclude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stadi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Aggiustamenti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amministrativi</a:t>
            </a:r>
            <a:endParaRPr sz="1600">
              <a:latin typeface="Times New Roman"/>
              <a:cs typeface="Times New Roman"/>
            </a:endParaRPr>
          </a:p>
          <a:p>
            <a:pPr marL="88900" marR="20701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(626.12) 55:4.1 </a:t>
            </a:r>
            <a:r>
              <a:rPr sz="1200" spc="-1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stadi successivi d’esistenza stabilizzata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abitati fanno progressi </a:t>
            </a:r>
            <a:r>
              <a:rPr sz="1200" dirty="0">
                <a:latin typeface="Times New Roman"/>
                <a:cs typeface="Times New Roman"/>
              </a:rPr>
              <a:t>meravigliosi sotto la </a:t>
            </a:r>
            <a:r>
              <a:rPr sz="1200" spc="-5" dirty="0">
                <a:latin typeface="Times New Roman"/>
                <a:cs typeface="Times New Roman"/>
              </a:rPr>
              <a:t>saggia </a:t>
            </a:r>
            <a:r>
              <a:rPr sz="1200" dirty="0">
                <a:latin typeface="Times New Roman"/>
                <a:cs typeface="Times New Roman"/>
              </a:rPr>
              <a:t>e benevola  </a:t>
            </a:r>
            <a:r>
              <a:rPr sz="1200" spc="-5" dirty="0">
                <a:latin typeface="Times New Roman"/>
                <a:cs typeface="Times New Roman"/>
              </a:rPr>
              <a:t>amministrazione dei volontari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della Finalità, ascendenti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tornati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aiutare i  loro </a:t>
            </a:r>
            <a:r>
              <a:rPr sz="1200" spc="-5" dirty="0">
                <a:latin typeface="Times New Roman"/>
                <a:cs typeface="Times New Roman"/>
              </a:rPr>
              <a:t>fratelli nella carne. Questi finalitari collaborano attivamente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Trinitari, </a:t>
            </a:r>
            <a:r>
              <a:rPr sz="1200" dirty="0">
                <a:latin typeface="Times New Roman"/>
                <a:cs typeface="Times New Roman"/>
              </a:rPr>
              <a:t>ma non iniziano la loro </a:t>
            </a:r>
            <a:r>
              <a:rPr sz="1200" spc="-5" dirty="0">
                <a:latin typeface="Times New Roman"/>
                <a:cs typeface="Times New Roman"/>
              </a:rPr>
              <a:t>reale  partecipazione negli </a:t>
            </a:r>
            <a:r>
              <a:rPr sz="1200" dirty="0">
                <a:latin typeface="Times New Roman"/>
                <a:cs typeface="Times New Roman"/>
              </a:rPr>
              <a:t>affari del mondo prima </a:t>
            </a:r>
            <a:r>
              <a:rPr sz="1200" spc="-5" dirty="0">
                <a:latin typeface="Times New Roman"/>
                <a:cs typeface="Times New Roman"/>
              </a:rPr>
              <a:t>dell’apparizione sulla terra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tempio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(626.13) 55:4.2 </a:t>
            </a:r>
            <a:r>
              <a:rPr sz="1200" spc="-5" dirty="0">
                <a:latin typeface="Times New Roman"/>
                <a:cs typeface="Times New Roman"/>
              </a:rPr>
              <a:t>Dopo l’inizio formale del ministero planetario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della Finalità,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schiere </a:t>
            </a:r>
            <a:r>
              <a:rPr sz="1200" spc="-5" dirty="0">
                <a:latin typeface="Times New Roman"/>
                <a:cs typeface="Times New Roman"/>
              </a:rPr>
              <a:t>celesti si ritira, </a:t>
            </a:r>
            <a:r>
              <a:rPr sz="1200" dirty="0">
                <a:latin typeface="Times New Roman"/>
                <a:cs typeface="Times New Roman"/>
              </a:rPr>
              <a:t>ma  i </a:t>
            </a:r>
            <a:r>
              <a:rPr sz="1200" spc="-5" dirty="0">
                <a:latin typeface="Times New Roman"/>
                <a:cs typeface="Times New Roman"/>
              </a:rPr>
              <a:t>guardiani serafici </a:t>
            </a:r>
            <a:r>
              <a:rPr sz="1200" dirty="0">
                <a:latin typeface="Times New Roman"/>
                <a:cs typeface="Times New Roman"/>
              </a:rPr>
              <a:t>del destino </a:t>
            </a:r>
            <a:r>
              <a:rPr sz="1200" spc="-5" dirty="0">
                <a:latin typeface="Times New Roman"/>
                <a:cs typeface="Times New Roman"/>
              </a:rPr>
              <a:t>proseguono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ministero personale </a:t>
            </a:r>
            <a:r>
              <a:rPr sz="1200" dirty="0">
                <a:latin typeface="Times New Roman"/>
                <a:cs typeface="Times New Roman"/>
              </a:rPr>
              <a:t>verso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progrediscono nella luce.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questi  angeli arrivano </a:t>
            </a:r>
            <a:r>
              <a:rPr sz="1200" dirty="0">
                <a:latin typeface="Times New Roman"/>
                <a:cs typeface="Times New Roman"/>
              </a:rPr>
              <a:t>in numero </a:t>
            </a:r>
            <a:r>
              <a:rPr sz="1200" spc="-5" dirty="0">
                <a:latin typeface="Times New Roman"/>
                <a:cs typeface="Times New Roman"/>
              </a:rPr>
              <a:t>sempre crescente durante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periodo delle </a:t>
            </a:r>
            <a:r>
              <a:rPr sz="1200" dirty="0">
                <a:latin typeface="Times New Roman"/>
                <a:cs typeface="Times New Roman"/>
              </a:rPr>
              <a:t>ere stabilizzate, in quanto </a:t>
            </a:r>
            <a:r>
              <a:rPr sz="1200" spc="-5" dirty="0">
                <a:latin typeface="Times New Roman"/>
                <a:cs typeface="Times New Roman"/>
              </a:rPr>
              <a:t>gruppi sempre </a:t>
            </a:r>
            <a:r>
              <a:rPr sz="1200" dirty="0">
                <a:latin typeface="Times New Roman"/>
                <a:cs typeface="Times New Roman"/>
              </a:rPr>
              <a:t>più numerosi di  </a:t>
            </a:r>
            <a:r>
              <a:rPr sz="1200" spc="-5" dirty="0">
                <a:latin typeface="Times New Roman"/>
                <a:cs typeface="Times New Roman"/>
              </a:rPr>
              <a:t>esseri umani raggiungono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cerchio </a:t>
            </a:r>
            <a:r>
              <a:rPr sz="1200" dirty="0">
                <a:latin typeface="Times New Roman"/>
                <a:cs typeface="Times New Roman"/>
              </a:rPr>
              <a:t>cosmico di </a:t>
            </a:r>
            <a:r>
              <a:rPr sz="1200" spc="-5" dirty="0">
                <a:latin typeface="Times New Roman"/>
                <a:cs typeface="Times New Roman"/>
              </a:rPr>
              <a:t>realizzazione mortale coordinata </a:t>
            </a:r>
            <a:r>
              <a:rPr sz="1200" dirty="0">
                <a:latin typeface="Times New Roman"/>
                <a:cs typeface="Times New Roman"/>
              </a:rPr>
              <a:t>nel breve periodo di vita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6162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(627.1) 55:4.3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degli aggiustamenti amministrativi susseguenti che </a:t>
            </a:r>
            <a:r>
              <a:rPr sz="1200" dirty="0">
                <a:latin typeface="Times New Roman"/>
                <a:cs typeface="Times New Roman"/>
              </a:rPr>
              <a:t>accompagnano lo </a:t>
            </a:r>
            <a:r>
              <a:rPr sz="1200" spc="-5" dirty="0">
                <a:latin typeface="Times New Roman"/>
                <a:cs typeface="Times New Roman"/>
              </a:rPr>
              <a:t>svolgimento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ere  successive </a:t>
            </a:r>
            <a:r>
              <a:rPr sz="1200" dirty="0">
                <a:latin typeface="Times New Roman"/>
                <a:cs typeface="Times New Roman"/>
              </a:rPr>
              <a:t>le quali, 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mondi abitati passano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al settimo stadio d’esistenza stabilizzata, sono </a:t>
            </a:r>
            <a:r>
              <a:rPr sz="1200" dirty="0">
                <a:latin typeface="Times New Roman"/>
                <a:cs typeface="Times New Roman"/>
              </a:rPr>
              <a:t>caratterizzati </a:t>
            </a:r>
            <a:r>
              <a:rPr sz="1200" spc="-1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compimenti sempre </a:t>
            </a:r>
            <a:r>
              <a:rPr sz="1200" dirty="0">
                <a:latin typeface="Times New Roman"/>
                <a:cs typeface="Times New Roman"/>
              </a:rPr>
              <a:t>più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brillanti.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 algn="just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(627.2) 55:4.4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primo stadio </a:t>
            </a:r>
            <a:r>
              <a:rPr sz="1200" i="1" dirty="0">
                <a:latin typeface="Times New Roman"/>
                <a:cs typeface="Times New Roman"/>
              </a:rPr>
              <a:t>di luce e </a:t>
            </a:r>
            <a:r>
              <a:rPr sz="1200" i="1" spc="-5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mondo in questo </a:t>
            </a:r>
            <a:r>
              <a:rPr sz="1200" spc="-5" dirty="0">
                <a:latin typeface="Times New Roman"/>
                <a:cs typeface="Times New Roman"/>
              </a:rPr>
              <a:t>stadio iniziale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stabilizzazione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amministrato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governanti: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47684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33400" marR="57213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(627.3) 55:4.5 </a:t>
            </a:r>
            <a:r>
              <a:rPr sz="1200" spc="-5" dirty="0">
                <a:latin typeface="Times New Roman"/>
                <a:cs typeface="Times New Roman"/>
              </a:rPr>
              <a:t>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Planetario direttamente consigliato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Figlio Istruttore della Trinità, con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probabilità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dell’ultimo corpo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Figli ad </a:t>
            </a:r>
            <a:r>
              <a:rPr sz="1200" dirty="0">
                <a:latin typeface="Times New Roman"/>
                <a:cs typeface="Times New Roman"/>
              </a:rPr>
              <a:t>aver </a:t>
            </a:r>
            <a:r>
              <a:rPr sz="1200" spc="-5" dirty="0">
                <a:latin typeface="Times New Roman"/>
                <a:cs typeface="Times New Roman"/>
              </a:rPr>
              <a:t>operato sul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(627.4) 55:4.6 </a:t>
            </a:r>
            <a:r>
              <a:rPr sz="1200" dirty="0">
                <a:latin typeface="Times New Roman"/>
                <a:cs typeface="Times New Roman"/>
              </a:rPr>
              <a:t>b.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dei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33400" marR="92900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(627.5) 55:4.7 </a:t>
            </a:r>
            <a:r>
              <a:rPr sz="1200" spc="-5" dirty="0">
                <a:latin typeface="Times New Roman"/>
                <a:cs typeface="Times New Roman"/>
              </a:rPr>
              <a:t>c.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Eva, che operano congiuntamente come unificatori del </a:t>
            </a:r>
            <a:r>
              <a:rPr sz="1200" dirty="0">
                <a:latin typeface="Times New Roman"/>
                <a:cs typeface="Times New Roman"/>
              </a:rPr>
              <a:t>duplice </a:t>
            </a:r>
            <a:r>
              <a:rPr sz="1200" spc="-5" dirty="0">
                <a:latin typeface="Times New Roman"/>
                <a:cs typeface="Times New Roman"/>
              </a:rPr>
              <a:t>comando </a:t>
            </a:r>
            <a:r>
              <a:rPr sz="1200" dirty="0">
                <a:latin typeface="Times New Roman"/>
                <a:cs typeface="Times New Roman"/>
              </a:rPr>
              <a:t>del Principe- 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890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(627.6) 55:4.8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intermedie </a:t>
            </a:r>
            <a:r>
              <a:rPr sz="1200" spc="-5" dirty="0">
                <a:latin typeface="Times New Roman"/>
                <a:cs typeface="Times New Roman"/>
              </a:rPr>
              <a:t>eminenti </a:t>
            </a:r>
            <a:r>
              <a:rPr sz="1200" dirty="0">
                <a:latin typeface="Times New Roman"/>
                <a:cs typeface="Times New Roman"/>
              </a:rPr>
              <a:t>e liberate </a:t>
            </a:r>
            <a:r>
              <a:rPr sz="1200" spc="-5" dirty="0">
                <a:latin typeface="Times New Roman"/>
                <a:cs typeface="Times New Roman"/>
              </a:rPr>
              <a:t>agiscono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interpreti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serafici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finalitari.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ultimi  </a:t>
            </a:r>
            <a:r>
              <a:rPr sz="1200" spc="-5" dirty="0">
                <a:latin typeface="Times New Roman"/>
                <a:cs typeface="Times New Roman"/>
              </a:rPr>
              <a:t>atti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Trinitari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missione </a:t>
            </a:r>
            <a:r>
              <a:rPr sz="1200" spc="-5" dirty="0">
                <a:latin typeface="Times New Roman"/>
                <a:cs typeface="Times New Roman"/>
              </a:rPr>
              <a:t>terminale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liberare gli intermedi </a:t>
            </a:r>
            <a:r>
              <a:rPr sz="1200" dirty="0">
                <a:latin typeface="Times New Roman"/>
                <a:cs typeface="Times New Roman"/>
              </a:rPr>
              <a:t>del regno e di promuoverli </a:t>
            </a:r>
            <a:r>
              <a:rPr sz="1200" spc="-5" dirty="0">
                <a:latin typeface="Times New Roman"/>
                <a:cs typeface="Times New Roman"/>
              </a:rPr>
              <a:t>(o </a:t>
            </a:r>
            <a:r>
              <a:rPr sz="1200" dirty="0">
                <a:latin typeface="Times New Roman"/>
                <a:cs typeface="Times New Roman"/>
              </a:rPr>
              <a:t>di  ristabilirli) </a:t>
            </a:r>
            <a:r>
              <a:rPr sz="1200" spc="-5" dirty="0">
                <a:latin typeface="Times New Roman"/>
                <a:cs typeface="Times New Roman"/>
              </a:rPr>
              <a:t>allo status planetario avanzato, </a:t>
            </a:r>
            <a:r>
              <a:rPr sz="1200" dirty="0">
                <a:latin typeface="Times New Roman"/>
                <a:cs typeface="Times New Roman"/>
              </a:rPr>
              <a:t>assegnandoli a posti di </a:t>
            </a:r>
            <a:r>
              <a:rPr sz="1200" spc="-5" dirty="0">
                <a:latin typeface="Times New Roman"/>
                <a:cs typeface="Times New Roman"/>
              </a:rPr>
              <a:t>responsabilità nella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amministrazione della sfera  stabilizzata. Nel campo </a:t>
            </a:r>
            <a:r>
              <a:rPr sz="1200" dirty="0">
                <a:latin typeface="Times New Roman"/>
                <a:cs typeface="Times New Roman"/>
              </a:rPr>
              <a:t>della vista umana sono </a:t>
            </a:r>
            <a:r>
              <a:rPr sz="1200" spc="-5" dirty="0">
                <a:latin typeface="Times New Roman"/>
                <a:cs typeface="Times New Roman"/>
              </a:rPr>
              <a:t>già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apportati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rendere capaci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riconoscere questi  </a:t>
            </a:r>
            <a:r>
              <a:rPr sz="1200" spc="-5" dirty="0">
                <a:latin typeface="Times New Roman"/>
                <a:cs typeface="Times New Roman"/>
              </a:rPr>
              <a:t>cugini fino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allora </a:t>
            </a:r>
            <a:r>
              <a:rPr sz="1200" dirty="0">
                <a:latin typeface="Times New Roman"/>
                <a:cs typeface="Times New Roman"/>
              </a:rPr>
              <a:t>invisibili </a:t>
            </a:r>
            <a:r>
              <a:rPr sz="1200" spc="-5" dirty="0">
                <a:latin typeface="Times New Roman"/>
                <a:cs typeface="Times New Roman"/>
              </a:rPr>
              <a:t>del regime adamico </a:t>
            </a:r>
            <a:r>
              <a:rPr sz="1200" dirty="0">
                <a:latin typeface="Times New Roman"/>
                <a:cs typeface="Times New Roman"/>
              </a:rPr>
              <a:t>iniziale. Ciò è </a:t>
            </a:r>
            <a:r>
              <a:rPr sz="1200" spc="-5" dirty="0">
                <a:latin typeface="Times New Roman"/>
                <a:cs typeface="Times New Roman"/>
              </a:rPr>
              <a:t>reso possibile dalle scoperte finali della scienza fisica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accresciute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planetarie dei Controllori Fisici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1968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(627.7) 55:4.9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ha autorità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liberare le </a:t>
            </a:r>
            <a:r>
              <a:rPr sz="1200" spc="-5" dirty="0">
                <a:latin typeface="Times New Roman"/>
                <a:cs typeface="Times New Roman"/>
              </a:rPr>
              <a:t>creature intermedie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momento dopo il primo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stabilizzazione, affinché </a:t>
            </a:r>
            <a:r>
              <a:rPr sz="1200" dirty="0">
                <a:latin typeface="Times New Roman"/>
                <a:cs typeface="Times New Roman"/>
              </a:rPr>
              <a:t>possano umanizzarsi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morontiali con l’aiuto 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controllori </a:t>
            </a:r>
            <a:r>
              <a:rPr sz="1200" dirty="0">
                <a:latin typeface="Times New Roman"/>
                <a:cs typeface="Times New Roman"/>
              </a:rPr>
              <a:t>fisici e, dopo  </a:t>
            </a:r>
            <a:r>
              <a:rPr sz="1200" spc="-5" dirty="0">
                <a:latin typeface="Times New Roman"/>
                <a:cs typeface="Times New Roman"/>
              </a:rPr>
              <a:t>aver ricevuto gli Aggiustatori </a:t>
            </a:r>
            <a:r>
              <a:rPr sz="1200" dirty="0">
                <a:latin typeface="Times New Roman"/>
                <a:cs typeface="Times New Roman"/>
              </a:rPr>
              <a:t>di Pensiero, possano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per la loro ascensione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(627.8) 55:4.10 </a:t>
            </a:r>
            <a:r>
              <a:rPr sz="1200" spc="-5" dirty="0">
                <a:latin typeface="Times New Roman"/>
                <a:cs typeface="Times New Roman"/>
              </a:rPr>
              <a:t>Nel terzo stadio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quelli successivi, certi intermedi </a:t>
            </a:r>
            <a:r>
              <a:rPr sz="1200" dirty="0">
                <a:latin typeface="Times New Roman"/>
                <a:cs typeface="Times New Roman"/>
              </a:rPr>
              <a:t>sono ancora </a:t>
            </a:r>
            <a:r>
              <a:rPr sz="1200" spc="-5" dirty="0">
                <a:latin typeface="Times New Roman"/>
                <a:cs typeface="Times New Roman"/>
              </a:rPr>
              <a:t>operanti, soprattutto come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per  i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ma via via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entra in </a:t>
            </a:r>
            <a:r>
              <a:rPr sz="1200" spc="-5" dirty="0">
                <a:latin typeface="Times New Roman"/>
                <a:cs typeface="Times New Roman"/>
              </a:rPr>
              <a:t>ogni stadio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nuovi ordini di ministri 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rimpiazzano 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 </a:t>
            </a:r>
            <a:r>
              <a:rPr sz="1200" spc="-5" dirty="0">
                <a:latin typeface="Times New Roman"/>
                <a:cs typeface="Times New Roman"/>
              </a:rPr>
              <a:t>gli intermedi; </a:t>
            </a:r>
            <a:r>
              <a:rPr sz="1200" dirty="0">
                <a:latin typeface="Times New Roman"/>
                <a:cs typeface="Times New Roman"/>
              </a:rPr>
              <a:t>molto pochi di </a:t>
            </a:r>
            <a:r>
              <a:rPr sz="1200" spc="-5" dirty="0">
                <a:latin typeface="Times New Roman"/>
                <a:cs typeface="Times New Roman"/>
              </a:rPr>
              <a:t>loro rimangono </a:t>
            </a:r>
            <a:r>
              <a:rPr sz="1200" dirty="0">
                <a:latin typeface="Times New Roman"/>
                <a:cs typeface="Times New Roman"/>
              </a:rPr>
              <a:t>oltre il </a:t>
            </a:r>
            <a:r>
              <a:rPr sz="1200" spc="-5" dirty="0">
                <a:latin typeface="Times New Roman"/>
                <a:cs typeface="Times New Roman"/>
              </a:rPr>
              <a:t>quarto 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settimo stadio vedrà l’arrivo dei </a:t>
            </a:r>
            <a:r>
              <a:rPr sz="1200" dirty="0">
                <a:latin typeface="Times New Roman"/>
                <a:cs typeface="Times New Roman"/>
              </a:rPr>
              <a:t>primi </a:t>
            </a:r>
            <a:r>
              <a:rPr sz="1200" spc="5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absoniti  provenienti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Paradiso per </a:t>
            </a:r>
            <a:r>
              <a:rPr sz="1200" dirty="0">
                <a:latin typeface="Times New Roman"/>
                <a:cs typeface="Times New Roman"/>
              </a:rPr>
              <a:t>servire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posto di certe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8484" cy="389890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88900" marR="17526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(627.9) 55:4.11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secondo </a:t>
            </a:r>
            <a:r>
              <a:rPr sz="1200" i="1" dirty="0">
                <a:latin typeface="Times New Roman"/>
                <a:cs typeface="Times New Roman"/>
              </a:rPr>
              <a:t>stadio di luce e </a:t>
            </a:r>
            <a:r>
              <a:rPr sz="1200" i="1" spc="-5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Quest’epoca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segnalata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dall’arrivo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che diventa il  </a:t>
            </a:r>
            <a:r>
              <a:rPr sz="1200" spc="-5" dirty="0">
                <a:latin typeface="Times New Roman"/>
                <a:cs typeface="Times New Roman"/>
              </a:rPr>
              <a:t>consigliere volontario dei governanti planetari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merito ai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sforzi per purificare </a:t>
            </a:r>
            <a:r>
              <a:rPr sz="1200" dirty="0">
                <a:latin typeface="Times New Roman"/>
                <a:cs typeface="Times New Roman"/>
              </a:rPr>
              <a:t>e stabilizzare la </a:t>
            </a:r>
            <a:r>
              <a:rPr sz="1200" spc="-5" dirty="0">
                <a:latin typeface="Times New Roman"/>
                <a:cs typeface="Times New Roman"/>
              </a:rPr>
              <a:t>razza mortale.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i 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partecipano attivamente all’ulteriore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razza umana — </a:t>
            </a:r>
            <a:r>
              <a:rPr sz="1200" spc="-5" dirty="0">
                <a:latin typeface="Times New Roman"/>
                <a:cs typeface="Times New Roman"/>
              </a:rPr>
              <a:t>fisicamente, socialmente ed  economicamente. Essi </a:t>
            </a:r>
            <a:r>
              <a:rPr sz="1200" dirty="0">
                <a:latin typeface="Times New Roman"/>
                <a:cs typeface="Times New Roman"/>
              </a:rPr>
              <a:t>estendono poi la loro </a:t>
            </a:r>
            <a:r>
              <a:rPr sz="1200" spc="-5" dirty="0">
                <a:latin typeface="Times New Roman"/>
                <a:cs typeface="Times New Roman"/>
              </a:rPr>
              <a:t>supervisione 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maggiore </a:t>
            </a:r>
            <a:r>
              <a:rPr sz="1200" dirty="0">
                <a:latin typeface="Times New Roman"/>
                <a:cs typeface="Times New Roman"/>
              </a:rPr>
              <a:t>purificazione </a:t>
            </a:r>
            <a:r>
              <a:rPr sz="1200" spc="-5" dirty="0">
                <a:latin typeface="Times New Roman"/>
                <a:cs typeface="Times New Roman"/>
              </a:rPr>
              <a:t>dei ceppi </a:t>
            </a:r>
            <a:r>
              <a:rPr sz="1200" dirty="0">
                <a:latin typeface="Times New Roman"/>
                <a:cs typeface="Times New Roman"/>
              </a:rPr>
              <a:t>umani,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drastica  eliminazione dei restanti elementi ritardati </a:t>
            </a:r>
            <a:r>
              <a:rPr sz="1200" dirty="0">
                <a:latin typeface="Times New Roman"/>
                <a:cs typeface="Times New Roman"/>
              </a:rPr>
              <a:t>esistenti con un potenziale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intellettuale, filosofica, </a:t>
            </a:r>
            <a:r>
              <a:rPr sz="1200" dirty="0">
                <a:latin typeface="Times New Roman"/>
                <a:cs typeface="Times New Roman"/>
              </a:rPr>
              <a:t>cosmica e  </a:t>
            </a:r>
            <a:r>
              <a:rPr sz="1200" spc="-5" dirty="0">
                <a:latin typeface="Times New Roman"/>
                <a:cs typeface="Times New Roman"/>
              </a:rPr>
              <a:t>spirituale. Coloro che progettano ed impiantano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abitato sono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qualificati per consigliare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 </a:t>
            </a:r>
            <a:r>
              <a:rPr sz="1200" spc="-5" dirty="0">
                <a:latin typeface="Times New Roman"/>
                <a:cs typeface="Times New Roman"/>
              </a:rPr>
              <a:t>Figlie Materiali,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l’autorità indiscussa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depurare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razza </a:t>
            </a:r>
            <a:r>
              <a:rPr sz="1200" dirty="0">
                <a:latin typeface="Times New Roman"/>
                <a:cs typeface="Times New Roman"/>
              </a:rPr>
              <a:t>in evoluzione da tutte le influenze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nocive.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5907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(627.10) 55:4.12 </a:t>
            </a:r>
            <a:r>
              <a:rPr sz="1200" spc="-5" dirty="0">
                <a:latin typeface="Times New Roman"/>
                <a:cs typeface="Times New Roman"/>
              </a:rPr>
              <a:t>A partire dal secondo stadio </a:t>
            </a:r>
            <a:r>
              <a:rPr sz="1200" dirty="0">
                <a:latin typeface="Times New Roman"/>
                <a:cs typeface="Times New Roman"/>
              </a:rPr>
              <a:t>e per tutta 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di un pianeta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servono come consiglieri  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finalitari. Durante </a:t>
            </a:r>
            <a:r>
              <a:rPr sz="1200" dirty="0">
                <a:latin typeface="Times New Roman"/>
                <a:cs typeface="Times New Roman"/>
              </a:rPr>
              <a:t>queste missioni </a:t>
            </a:r>
            <a:r>
              <a:rPr sz="1200" spc="-5" dirty="0">
                <a:latin typeface="Times New Roman"/>
                <a:cs typeface="Times New Roman"/>
              </a:rPr>
              <a:t>essi servono come volontari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su incarico; </a:t>
            </a:r>
            <a:r>
              <a:rPr sz="1200" dirty="0">
                <a:latin typeface="Times New Roman"/>
                <a:cs typeface="Times New Roman"/>
              </a:rPr>
              <a:t>e servono </a:t>
            </a:r>
            <a:r>
              <a:rPr sz="1200" spc="-5" dirty="0">
                <a:latin typeface="Times New Roman"/>
                <a:cs typeface="Times New Roman"/>
              </a:rPr>
              <a:t>esclusivamente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5" dirty="0">
                <a:latin typeface="Times New Roman"/>
                <a:cs typeface="Times New Roman"/>
              </a:rPr>
              <a:t>corpo  </a:t>
            </a:r>
            <a:r>
              <a:rPr sz="1200" spc="-5" dirty="0">
                <a:latin typeface="Times New Roman"/>
                <a:cs typeface="Times New Roman"/>
              </a:rPr>
              <a:t>finalitario, </a:t>
            </a:r>
            <a:r>
              <a:rPr sz="1200" dirty="0">
                <a:latin typeface="Times New Roman"/>
                <a:cs typeface="Times New Roman"/>
              </a:rPr>
              <a:t>salvo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possono,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consenso del Sovrano del </a:t>
            </a:r>
            <a:r>
              <a:rPr sz="1200" dirty="0">
                <a:latin typeface="Times New Roman"/>
                <a:cs typeface="Times New Roman"/>
              </a:rPr>
              <a:t>Sistema,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spc="-5" dirty="0">
                <a:latin typeface="Times New Roman"/>
                <a:cs typeface="Times New Roman"/>
              </a:rPr>
              <a:t>presi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consiglieri dall’Adamo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dall’Eva  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4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(628.1) 55:4.13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terzo stadio </a:t>
            </a:r>
            <a:r>
              <a:rPr sz="1200" i="1" dirty="0">
                <a:latin typeface="Times New Roman"/>
                <a:cs typeface="Times New Roman"/>
              </a:rPr>
              <a:t>di luce e </a:t>
            </a:r>
            <a:r>
              <a:rPr sz="1200" i="1" spc="-5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Durante quest’epoca </a:t>
            </a:r>
            <a:r>
              <a:rPr sz="1200" dirty="0">
                <a:latin typeface="Times New Roman"/>
                <a:cs typeface="Times New Roman"/>
              </a:rPr>
              <a:t>i mondi abitati </a:t>
            </a:r>
            <a:r>
              <a:rPr sz="1200" spc="-5" dirty="0">
                <a:latin typeface="Times New Roman"/>
                <a:cs typeface="Times New Roman"/>
              </a:rPr>
              <a:t>giungono ad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concetto degli Antichi dei  Giorni,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seconda 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Settuplo,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governanti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Superuniverso entrano </a:t>
            </a:r>
            <a:r>
              <a:rPr sz="1200" dirty="0">
                <a:latin typeface="Times New Roman"/>
                <a:cs typeface="Times New Roman"/>
              </a:rPr>
              <a:t>in nuove </a:t>
            </a:r>
            <a:r>
              <a:rPr sz="1200" spc="-5" dirty="0">
                <a:latin typeface="Times New Roman"/>
                <a:cs typeface="Times New Roman"/>
              </a:rPr>
              <a:t>relazioni con  l’amministrazione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74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(628.2) 55:4.14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era </a:t>
            </a:r>
            <a:r>
              <a:rPr sz="1200" spc="-5" dirty="0">
                <a:latin typeface="Times New Roman"/>
                <a:cs typeface="Times New Roman"/>
              </a:rPr>
              <a:t>successiva d’esistenza stabilizzata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operano con capacità sempre crescenti. </a:t>
            </a:r>
            <a:r>
              <a:rPr sz="1200" dirty="0">
                <a:latin typeface="Times New Roman"/>
                <a:cs typeface="Times New Roman"/>
              </a:rPr>
              <a:t>Esiste uno </a:t>
            </a:r>
            <a:r>
              <a:rPr sz="1200" spc="-5" dirty="0">
                <a:latin typeface="Times New Roman"/>
                <a:cs typeface="Times New Roman"/>
              </a:rPr>
              <a:t>stretto  collegamento operativo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finalitari, gli Astri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(i superangeli) </a:t>
            </a:r>
            <a:r>
              <a:rPr sz="1200" dirty="0">
                <a:latin typeface="Times New Roman"/>
                <a:cs typeface="Times New Roman"/>
              </a:rPr>
              <a:t>ed i </a:t>
            </a:r>
            <a:r>
              <a:rPr sz="1200" spc="-5" dirty="0">
                <a:latin typeface="Times New Roman"/>
                <a:cs typeface="Times New Roman"/>
              </a:rPr>
              <a:t>Figli Istruttori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Trinitari.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(628.3) 55:4.15 </a:t>
            </a:r>
            <a:r>
              <a:rPr sz="1200" spc="-5" dirty="0">
                <a:latin typeface="Times New Roman"/>
                <a:cs typeface="Times New Roman"/>
              </a:rPr>
              <a:t>Durante quest’era </a:t>
            </a:r>
            <a:r>
              <a:rPr sz="1200" dirty="0">
                <a:latin typeface="Times New Roman"/>
                <a:cs typeface="Times New Roman"/>
              </a:rPr>
              <a:t>o quella </a:t>
            </a:r>
            <a:r>
              <a:rPr sz="1200" spc="-5" dirty="0">
                <a:latin typeface="Times New Roman"/>
                <a:cs typeface="Times New Roman"/>
              </a:rPr>
              <a:t>successiva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Istruttore, assistito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quartetto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tutelari, diviene l’addetto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capo esecutivo mortale eletto,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diventa ora l’associato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Sovrano Planetario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amministratore congiunto degli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(381.4) 34:6.10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proposito di tutto </a:t>
            </a:r>
            <a:r>
              <a:rPr sz="1200" spc="-5" dirty="0">
                <a:latin typeface="Times New Roman"/>
                <a:cs typeface="Times New Roman"/>
              </a:rPr>
              <a:t>questo ministero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“che possiate essere </a:t>
            </a:r>
            <a:r>
              <a:rPr sz="1200" dirty="0">
                <a:latin typeface="Times New Roman"/>
                <a:cs typeface="Times New Roman"/>
              </a:rPr>
              <a:t>potentemente </a:t>
            </a:r>
            <a:r>
              <a:rPr sz="1200" spc="-5" dirty="0">
                <a:latin typeface="Times New Roman"/>
                <a:cs typeface="Times New Roman"/>
              </a:rPr>
              <a:t>rafforzati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Suo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</a:t>
            </a:r>
            <a:endParaRPr sz="1200">
              <a:latin typeface="Times New Roman"/>
              <a:cs typeface="Times New Roman"/>
            </a:endParaRPr>
          </a:p>
          <a:p>
            <a:pPr marL="76200" marR="28511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nell’anima”. </a:t>
            </a:r>
            <a:r>
              <a:rPr sz="1200" dirty="0">
                <a:latin typeface="Times New Roman"/>
                <a:cs typeface="Times New Roman"/>
              </a:rPr>
              <a:t>E tutto ciò non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che le tappe </a:t>
            </a:r>
            <a:r>
              <a:rPr sz="1200" spc="-5" dirty="0">
                <a:latin typeface="Times New Roman"/>
                <a:cs typeface="Times New Roman"/>
              </a:rPr>
              <a:t>preliminari per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finale della </a:t>
            </a:r>
            <a:r>
              <a:rPr sz="1200" spc="-5" dirty="0">
                <a:latin typeface="Times New Roman"/>
                <a:cs typeface="Times New Roman"/>
              </a:rPr>
              <a:t>perfezione della fede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 servizio, l’esperienza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-5" dirty="0">
                <a:latin typeface="Times New Roman"/>
                <a:cs typeface="Times New Roman"/>
              </a:rPr>
              <a:t>sarete “riempiti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pienezza di </a:t>
            </a:r>
            <a:r>
              <a:rPr sz="1200" spc="-5" dirty="0">
                <a:latin typeface="Times New Roman"/>
                <a:cs typeface="Times New Roman"/>
              </a:rPr>
              <a:t>Dio”, “perché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coloro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guidati </a:t>
            </a:r>
            <a:r>
              <a:rPr sz="1200" dirty="0">
                <a:latin typeface="Times New Roman"/>
                <a:cs typeface="Times New Roman"/>
              </a:rPr>
              <a:t>dallo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 sono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441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(381.5) 34:6.11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non </a:t>
            </a:r>
            <a:r>
              <a:rPr sz="1200" i="1" spc="-5" dirty="0">
                <a:latin typeface="Times New Roman"/>
                <a:cs typeface="Times New Roman"/>
              </a:rPr>
              <a:t>costringe </a:t>
            </a:r>
            <a:r>
              <a:rPr sz="1200" spc="-5" dirty="0">
                <a:latin typeface="Times New Roman"/>
                <a:cs typeface="Times New Roman"/>
              </a:rPr>
              <a:t>mai, guida </a:t>
            </a:r>
            <a:r>
              <a:rPr sz="1200" dirty="0">
                <a:latin typeface="Times New Roman"/>
                <a:cs typeface="Times New Roman"/>
              </a:rPr>
              <a:t>soltanto. Se siete un </a:t>
            </a:r>
            <a:r>
              <a:rPr sz="1200" spc="-5" dirty="0">
                <a:latin typeface="Times New Roman"/>
                <a:cs typeface="Times New Roman"/>
              </a:rPr>
              <a:t>allievo attento, se cercate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livelli </a:t>
            </a:r>
            <a:r>
              <a:rPr sz="1200" dirty="0">
                <a:latin typeface="Times New Roman"/>
                <a:cs typeface="Times New Roman"/>
              </a:rPr>
              <a:t>spirituali ed  altezze </a:t>
            </a:r>
            <a:r>
              <a:rPr sz="1200" spc="-5" dirty="0">
                <a:latin typeface="Times New Roman"/>
                <a:cs typeface="Times New Roman"/>
              </a:rPr>
              <a:t>divine, se desiderate sinceramente giungere alla </a:t>
            </a:r>
            <a:r>
              <a:rPr sz="1200" dirty="0">
                <a:latin typeface="Times New Roman"/>
                <a:cs typeface="Times New Roman"/>
              </a:rPr>
              <a:t>meta </a:t>
            </a:r>
            <a:r>
              <a:rPr sz="1200" spc="-5" dirty="0">
                <a:latin typeface="Times New Roman"/>
                <a:cs typeface="Times New Roman"/>
              </a:rPr>
              <a:t>eterna, allora </a:t>
            </a:r>
            <a:r>
              <a:rPr sz="1200" dirty="0">
                <a:latin typeface="Times New Roman"/>
                <a:cs typeface="Times New Roman"/>
              </a:rPr>
              <a:t>lo Spirito divino </a:t>
            </a:r>
            <a:r>
              <a:rPr sz="1200" spc="-1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guiderà </a:t>
            </a:r>
            <a:r>
              <a:rPr sz="1200" dirty="0">
                <a:latin typeface="Times New Roman"/>
                <a:cs typeface="Times New Roman"/>
              </a:rPr>
              <a:t>dolcemente </a:t>
            </a:r>
            <a:r>
              <a:rPr sz="1200" spc="-5" dirty="0">
                <a:latin typeface="Times New Roman"/>
                <a:cs typeface="Times New Roman"/>
              </a:rPr>
              <a:t>ed  amorevolmente 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della </a:t>
            </a:r>
            <a:r>
              <a:rPr sz="1200" dirty="0">
                <a:latin typeface="Times New Roman"/>
                <a:cs typeface="Times New Roman"/>
              </a:rPr>
              <a:t>filiazione e </a:t>
            </a:r>
            <a:r>
              <a:rPr sz="1200" spc="-5" dirty="0">
                <a:latin typeface="Times New Roman"/>
                <a:cs typeface="Times New Roman"/>
              </a:rPr>
              <a:t>del progresso spirituale. Ogni </a:t>
            </a:r>
            <a:r>
              <a:rPr sz="1200" dirty="0">
                <a:latin typeface="Times New Roman"/>
                <a:cs typeface="Times New Roman"/>
              </a:rPr>
              <a:t>azione </a:t>
            </a:r>
            <a:r>
              <a:rPr sz="1200" spc="-5" dirty="0">
                <a:latin typeface="Times New Roman"/>
                <a:cs typeface="Times New Roman"/>
              </a:rPr>
              <a:t>intrapresa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un’azione di  disponibilità, </a:t>
            </a:r>
            <a:r>
              <a:rPr sz="1200" spc="-5" dirty="0">
                <a:latin typeface="Times New Roman"/>
                <a:cs typeface="Times New Roman"/>
              </a:rPr>
              <a:t>d’intelligente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gioiosa cooperazione.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dominazione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non è mai </a:t>
            </a:r>
            <a:r>
              <a:rPr sz="1200" spc="-5" dirty="0">
                <a:latin typeface="Times New Roman"/>
                <a:cs typeface="Times New Roman"/>
              </a:rPr>
              <a:t>macchiata dalla coercizione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compromessa dalla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costrizione.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702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(381.6) 34:6.12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tale vita di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spirituale è </a:t>
            </a:r>
            <a:r>
              <a:rPr sz="1200" spc="-5" dirty="0">
                <a:latin typeface="Times New Roman"/>
                <a:cs typeface="Times New Roman"/>
              </a:rPr>
              <a:t>liberamente ed intelligentemente accettata, si </a:t>
            </a:r>
            <a:r>
              <a:rPr sz="1200" dirty="0">
                <a:latin typeface="Times New Roman"/>
                <a:cs typeface="Times New Roman"/>
              </a:rPr>
              <a:t>sviluppa </a:t>
            </a:r>
            <a:r>
              <a:rPr sz="1200" spc="-5" dirty="0">
                <a:latin typeface="Times New Roman"/>
                <a:cs typeface="Times New Roman"/>
              </a:rPr>
              <a:t>gradualmente </a:t>
            </a:r>
            <a:r>
              <a:rPr sz="1200" dirty="0">
                <a:latin typeface="Times New Roman"/>
                <a:cs typeface="Times New Roman"/>
              </a:rPr>
              <a:t>nella  mente umana una coscienza positiva di </a:t>
            </a:r>
            <a:r>
              <a:rPr sz="1200" spc="-5" dirty="0">
                <a:latin typeface="Times New Roman"/>
                <a:cs typeface="Times New Roman"/>
              </a:rPr>
              <a:t>contatto divino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certezza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comunione spirituale. Presto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tardi </a:t>
            </a:r>
            <a:r>
              <a:rPr sz="1200" dirty="0">
                <a:latin typeface="Times New Roman"/>
                <a:cs typeface="Times New Roman"/>
              </a:rPr>
              <a:t>“lo Spirito </a:t>
            </a:r>
            <a:r>
              <a:rPr sz="1200" spc="5" dirty="0">
                <a:latin typeface="Times New Roman"/>
                <a:cs typeface="Times New Roman"/>
              </a:rPr>
              <a:t>rende  </a:t>
            </a:r>
            <a:r>
              <a:rPr sz="1200" dirty="0">
                <a:latin typeface="Times New Roman"/>
                <a:cs typeface="Times New Roman"/>
              </a:rPr>
              <a:t>testimonianza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vostro spirito (l’Aggiustatore) che </a:t>
            </a:r>
            <a:r>
              <a:rPr sz="1200" dirty="0">
                <a:latin typeface="Times New Roman"/>
                <a:cs typeface="Times New Roman"/>
              </a:rPr>
              <a:t>voi siete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Dio”.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vi ha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già</a:t>
            </a:r>
            <a:endParaRPr sz="1200">
              <a:latin typeface="Times New Roman"/>
              <a:cs typeface="Times New Roman"/>
            </a:endParaRPr>
          </a:p>
          <a:p>
            <a:pPr marL="76200" marR="55880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la vostra parentela </a:t>
            </a:r>
            <a:r>
              <a:rPr sz="1200" spc="-5" dirty="0">
                <a:latin typeface="Times New Roman"/>
                <a:cs typeface="Times New Roman"/>
              </a:rPr>
              <a:t>con Dio, cosicché </a:t>
            </a:r>
            <a:r>
              <a:rPr sz="1200" dirty="0">
                <a:latin typeface="Times New Roman"/>
                <a:cs typeface="Times New Roman"/>
              </a:rPr>
              <a:t>la storia </a:t>
            </a:r>
            <a:r>
              <a:rPr sz="1200" spc="-5" dirty="0">
                <a:latin typeface="Times New Roman"/>
                <a:cs typeface="Times New Roman"/>
              </a:rPr>
              <a:t>attesta </a:t>
            </a:r>
            <a:r>
              <a:rPr sz="1200" dirty="0">
                <a:latin typeface="Times New Roman"/>
                <a:cs typeface="Times New Roman"/>
              </a:rPr>
              <a:t>che lo Spirito </a:t>
            </a:r>
            <a:r>
              <a:rPr sz="1200" spc="-5" dirty="0">
                <a:latin typeface="Times New Roman"/>
                <a:cs typeface="Times New Roman"/>
              </a:rPr>
              <a:t>rende </a:t>
            </a:r>
            <a:r>
              <a:rPr sz="1200" dirty="0">
                <a:latin typeface="Times New Roman"/>
                <a:cs typeface="Times New Roman"/>
              </a:rPr>
              <a:t>testimonianza “</a:t>
            </a:r>
            <a:r>
              <a:rPr sz="1200" i="1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spirito”, </a:t>
            </a:r>
            <a:r>
              <a:rPr sz="1200" dirty="0">
                <a:latin typeface="Times New Roman"/>
                <a:cs typeface="Times New Roman"/>
              </a:rPr>
              <a:t>non al vostro  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(381.7) 34:6.13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coscienza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dominio spirituale di una vita umana è subito </a:t>
            </a:r>
            <a:r>
              <a:rPr sz="1200" spc="-5" dirty="0">
                <a:latin typeface="Times New Roman"/>
                <a:cs typeface="Times New Roman"/>
              </a:rPr>
              <a:t>accompagnata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crescente dimostrazione</a:t>
            </a:r>
            <a:r>
              <a:rPr sz="1200" spc="-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delle</a:t>
            </a:r>
            <a:endParaRPr sz="1200">
              <a:latin typeface="Times New Roman"/>
              <a:cs typeface="Times New Roman"/>
            </a:endParaRPr>
          </a:p>
          <a:p>
            <a:pPr marL="76200" marR="6413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caratteristiche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nelle reazioni della </a:t>
            </a:r>
            <a:r>
              <a:rPr sz="1200" dirty="0">
                <a:latin typeface="Times New Roman"/>
                <a:cs typeface="Times New Roman"/>
              </a:rPr>
              <a:t>vita di un </a:t>
            </a:r>
            <a:r>
              <a:rPr sz="1200" spc="-5" dirty="0">
                <a:latin typeface="Times New Roman"/>
                <a:cs typeface="Times New Roman"/>
              </a:rPr>
              <a:t>tale mortale guidato </a:t>
            </a:r>
            <a:r>
              <a:rPr sz="1200" dirty="0">
                <a:latin typeface="Times New Roman"/>
                <a:cs typeface="Times New Roman"/>
              </a:rPr>
              <a:t>dallo spirito, </a:t>
            </a:r>
            <a:r>
              <a:rPr sz="1200" spc="-5" dirty="0">
                <a:latin typeface="Times New Roman"/>
                <a:cs typeface="Times New Roman"/>
              </a:rPr>
              <a:t>“perché </a:t>
            </a:r>
            <a:r>
              <a:rPr sz="1200" dirty="0">
                <a:latin typeface="Times New Roman"/>
                <a:cs typeface="Times New Roman"/>
              </a:rPr>
              <a:t>i frutti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sono </a:t>
            </a:r>
            <a:r>
              <a:rPr sz="1200" spc="-5" dirty="0">
                <a:latin typeface="Times New Roman"/>
                <a:cs typeface="Times New Roman"/>
              </a:rPr>
              <a:t>amore,  gioia, pace, longanimità, benevolenza, </a:t>
            </a:r>
            <a:r>
              <a:rPr sz="1200" dirty="0">
                <a:latin typeface="Times New Roman"/>
                <a:cs typeface="Times New Roman"/>
              </a:rPr>
              <a:t>bontà, </a:t>
            </a:r>
            <a:r>
              <a:rPr sz="1200" spc="-5" dirty="0">
                <a:latin typeface="Times New Roman"/>
                <a:cs typeface="Times New Roman"/>
              </a:rPr>
              <a:t>fede, mansuetudine </a:t>
            </a:r>
            <a:r>
              <a:rPr sz="1200" dirty="0">
                <a:latin typeface="Times New Roman"/>
                <a:cs typeface="Times New Roman"/>
              </a:rPr>
              <a:t>e temperanza”.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guidati dallo spirito </a:t>
            </a:r>
            <a:r>
              <a:rPr sz="1200" dirty="0">
                <a:latin typeface="Times New Roman"/>
                <a:cs typeface="Times New Roman"/>
              </a:rPr>
              <a:t>e divinamente  illuminati, </a:t>
            </a:r>
            <a:r>
              <a:rPr sz="1200" spc="-5" dirty="0">
                <a:latin typeface="Times New Roman"/>
                <a:cs typeface="Times New Roman"/>
              </a:rPr>
              <a:t>mentre ancora percorrono gli </a:t>
            </a:r>
            <a:r>
              <a:rPr sz="1200" dirty="0">
                <a:latin typeface="Times New Roman"/>
                <a:cs typeface="Times New Roman"/>
              </a:rPr>
              <a:t>umili </a:t>
            </a:r>
            <a:r>
              <a:rPr sz="1200" spc="-5" dirty="0">
                <a:latin typeface="Times New Roman"/>
                <a:cs typeface="Times New Roman"/>
              </a:rPr>
              <a:t>sentieri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fatica ed </a:t>
            </a:r>
            <a:r>
              <a:rPr sz="1200" dirty="0">
                <a:latin typeface="Times New Roman"/>
                <a:cs typeface="Times New Roman"/>
              </a:rPr>
              <a:t>assolvono </a:t>
            </a:r>
            <a:r>
              <a:rPr sz="1200" spc="-5" dirty="0">
                <a:latin typeface="Times New Roman"/>
                <a:cs typeface="Times New Roman"/>
              </a:rPr>
              <a:t>con fedeltà </a:t>
            </a:r>
            <a:r>
              <a:rPr sz="1200" dirty="0">
                <a:latin typeface="Times New Roman"/>
                <a:cs typeface="Times New Roman"/>
              </a:rPr>
              <a:t>umana i loro </a:t>
            </a:r>
            <a:r>
              <a:rPr sz="1200" spc="-5" dirty="0">
                <a:latin typeface="Times New Roman"/>
                <a:cs typeface="Times New Roman"/>
              </a:rPr>
              <a:t>doveri terreni,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già  cominciato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discernere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luci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splendono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rive </a:t>
            </a:r>
            <a:r>
              <a:rPr sz="1200" dirty="0">
                <a:latin typeface="Times New Roman"/>
                <a:cs typeface="Times New Roman"/>
              </a:rPr>
              <a:t>lontane di un altro mondo. </a:t>
            </a:r>
            <a:r>
              <a:rPr sz="1200" spc="-5" dirty="0">
                <a:latin typeface="Times New Roman"/>
                <a:cs typeface="Times New Roman"/>
              </a:rPr>
              <a:t>Hanno già cominciato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 ispirante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confortante che “il regno </a:t>
            </a:r>
            <a:r>
              <a:rPr sz="1200" dirty="0">
                <a:latin typeface="Times New Roman"/>
                <a:cs typeface="Times New Roman"/>
              </a:rPr>
              <a:t>di Dio non è </a:t>
            </a:r>
            <a:r>
              <a:rPr sz="1200" spc="-5" dirty="0">
                <a:latin typeface="Times New Roman"/>
                <a:cs typeface="Times New Roman"/>
              </a:rPr>
              <a:t>cibo </a:t>
            </a:r>
            <a:r>
              <a:rPr sz="1200" dirty="0">
                <a:latin typeface="Times New Roman"/>
                <a:cs typeface="Times New Roman"/>
              </a:rPr>
              <a:t>e bevanda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rettitudine, pace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gioia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944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79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mondo. </a:t>
            </a:r>
            <a:r>
              <a:rPr sz="1200" spc="-5" dirty="0">
                <a:latin typeface="Times New Roman"/>
                <a:cs typeface="Times New Roman"/>
              </a:rPr>
              <a:t>Questi capi </a:t>
            </a:r>
            <a:r>
              <a:rPr sz="1200" dirty="0">
                <a:latin typeface="Times New Roman"/>
                <a:cs typeface="Times New Roman"/>
              </a:rPr>
              <a:t>esecutivi </a:t>
            </a:r>
            <a:r>
              <a:rPr sz="1200" spc="-5" dirty="0">
                <a:latin typeface="Times New Roman"/>
                <a:cs typeface="Times New Roman"/>
              </a:rPr>
              <a:t>mortali servono per venticinque anni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planetario; </a:t>
            </a:r>
            <a:r>
              <a:rPr sz="1200" dirty="0">
                <a:latin typeface="Times New Roman"/>
                <a:cs typeface="Times New Roman"/>
              </a:rPr>
              <a:t>tale nuovo </a:t>
            </a:r>
            <a:r>
              <a:rPr sz="1200" spc="-5" dirty="0">
                <a:latin typeface="Times New Roman"/>
                <a:cs typeface="Times New Roman"/>
              </a:rPr>
              <a:t>sviluppo facilita </a:t>
            </a:r>
            <a:r>
              <a:rPr sz="1200" dirty="0">
                <a:latin typeface="Times New Roman"/>
                <a:cs typeface="Times New Roman"/>
              </a:rPr>
              <a:t>l’Adamo e  </a:t>
            </a:r>
            <a:r>
              <a:rPr sz="1200" spc="-5" dirty="0">
                <a:latin typeface="Times New Roman"/>
                <a:cs typeface="Times New Roman"/>
              </a:rPr>
              <a:t>l’Eva Planetari,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susseguenti, nell’assicurarsi </a:t>
            </a:r>
            <a:r>
              <a:rPr sz="1200" dirty="0">
                <a:latin typeface="Times New Roman"/>
                <a:cs typeface="Times New Roman"/>
              </a:rPr>
              <a:t>la liberazione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mondo in cui </a:t>
            </a:r>
            <a:r>
              <a:rPr sz="1200" spc="-5" dirty="0">
                <a:latin typeface="Times New Roman"/>
                <a:cs typeface="Times New Roman"/>
              </a:rPr>
              <a:t>sono stati incaricati così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lungo.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816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(628.4) 55:4.16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quartetti </a:t>
            </a:r>
            <a:r>
              <a:rPr sz="1200" dirty="0">
                <a:latin typeface="Times New Roman"/>
                <a:cs typeface="Times New Roman"/>
              </a:rPr>
              <a:t>di spiriti </a:t>
            </a:r>
            <a:r>
              <a:rPr sz="1200" spc="-5" dirty="0">
                <a:latin typeface="Times New Roman"/>
                <a:cs typeface="Times New Roman"/>
              </a:rPr>
              <a:t>tutelari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composti dal capo serafico della sfera,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consigliere secorafico </a:t>
            </a:r>
            <a:r>
              <a:rPr sz="1200" dirty="0">
                <a:latin typeface="Times New Roman"/>
                <a:cs typeface="Times New Roman"/>
              </a:rPr>
              <a:t>superuniversale,  </a:t>
            </a:r>
            <a:r>
              <a:rPr sz="1200" spc="-5" dirty="0">
                <a:latin typeface="Times New Roman"/>
                <a:cs typeface="Times New Roman"/>
              </a:rPr>
              <a:t>dall’arcangelo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traslazioni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dall’onniafino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agisce come </a:t>
            </a:r>
            <a:r>
              <a:rPr sz="1200" dirty="0">
                <a:latin typeface="Times New Roman"/>
                <a:cs typeface="Times New Roman"/>
              </a:rPr>
              <a:t>rappresentante </a:t>
            </a:r>
            <a:r>
              <a:rPr sz="1200" spc="-5" dirty="0">
                <a:latin typeface="Times New Roman"/>
                <a:cs typeface="Times New Roman"/>
              </a:rPr>
              <a:t>personale della </a:t>
            </a:r>
            <a:r>
              <a:rPr sz="1200" dirty="0">
                <a:latin typeface="Times New Roman"/>
                <a:cs typeface="Times New Roman"/>
              </a:rPr>
              <a:t>Sentinella </a:t>
            </a:r>
            <a:r>
              <a:rPr sz="1200" spc="-5" dirty="0">
                <a:latin typeface="Times New Roman"/>
                <a:cs typeface="Times New Roman"/>
              </a:rPr>
              <a:t>Incaricata </a:t>
            </a:r>
            <a:r>
              <a:rPr sz="1200" dirty="0">
                <a:latin typeface="Times New Roman"/>
                <a:cs typeface="Times New Roman"/>
              </a:rPr>
              <a:t>stazionata  sulla </a:t>
            </a:r>
            <a:r>
              <a:rPr sz="1200" spc="-5" dirty="0">
                <a:latin typeface="Times New Roman"/>
                <a:cs typeface="Times New Roman"/>
              </a:rPr>
              <a:t>capitale del sistema. Ma questi consiglieri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offrono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consigli se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richiesti.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(628.5) 55:4.17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dirty="0">
                <a:latin typeface="Times New Roman"/>
                <a:cs typeface="Times New Roman"/>
              </a:rPr>
              <a:t>Il quarto </a:t>
            </a:r>
            <a:r>
              <a:rPr sz="1200" i="1" spc="-5" dirty="0">
                <a:latin typeface="Times New Roman"/>
                <a:cs typeface="Times New Roman"/>
              </a:rPr>
              <a:t>stadio </a:t>
            </a:r>
            <a:r>
              <a:rPr sz="1200" i="1" dirty="0">
                <a:latin typeface="Times New Roman"/>
                <a:cs typeface="Times New Roman"/>
              </a:rPr>
              <a:t>di luce e </a:t>
            </a:r>
            <a:r>
              <a:rPr sz="1200" i="1" spc="-5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Trinitari </a:t>
            </a:r>
            <a:r>
              <a:rPr sz="1200" spc="-5" dirty="0">
                <a:latin typeface="Times New Roman"/>
                <a:cs typeface="Times New Roman"/>
              </a:rPr>
              <a:t>appaiono </a:t>
            </a:r>
            <a:r>
              <a:rPr sz="1200" dirty="0">
                <a:latin typeface="Times New Roman"/>
                <a:cs typeface="Times New Roman"/>
              </a:rPr>
              <a:t>in nuovi ruoli. </a:t>
            </a:r>
            <a:r>
              <a:rPr sz="1200" spc="-5" dirty="0">
                <a:latin typeface="Times New Roman"/>
                <a:cs typeface="Times New Roman"/>
              </a:rPr>
              <a:t>Assistiti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figli trinitizzati 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associati al loro </a:t>
            </a:r>
            <a:r>
              <a:rPr sz="1200" dirty="0">
                <a:latin typeface="Times New Roman"/>
                <a:cs typeface="Times New Roman"/>
              </a:rPr>
              <a:t>ordine, </a:t>
            </a:r>
            <a:r>
              <a:rPr sz="1200" spc="-5" dirty="0">
                <a:latin typeface="Times New Roman"/>
                <a:cs typeface="Times New Roman"/>
              </a:rPr>
              <a:t>essi vengono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come consiglieri </a:t>
            </a:r>
            <a:r>
              <a:rPr sz="1200" dirty="0">
                <a:latin typeface="Times New Roman"/>
                <a:cs typeface="Times New Roman"/>
              </a:rPr>
              <a:t>e consulenti </a:t>
            </a:r>
            <a:r>
              <a:rPr sz="1200" spc="-5" dirty="0">
                <a:latin typeface="Times New Roman"/>
                <a:cs typeface="Times New Roman"/>
              </a:rPr>
              <a:t>volontari del Sovrano  Planetario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associati. </a:t>
            </a:r>
            <a:r>
              <a:rPr sz="1200" spc="-5" dirty="0">
                <a:latin typeface="Times New Roman"/>
                <a:cs typeface="Times New Roman"/>
              </a:rPr>
              <a:t>Tali coppie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figli trinitizzati del Paradiso-Havona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 da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rappresentano  </a:t>
            </a:r>
            <a:r>
              <a:rPr sz="1200" dirty="0">
                <a:latin typeface="Times New Roman"/>
                <a:cs typeface="Times New Roman"/>
              </a:rPr>
              <a:t>punti di vista </a:t>
            </a:r>
            <a:r>
              <a:rPr sz="1200" spc="-5" dirty="0">
                <a:latin typeface="Times New Roman"/>
                <a:cs typeface="Times New Roman"/>
              </a:rPr>
              <a:t>universali differenti ed esperienze personali diverse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estremamente </a:t>
            </a:r>
            <a:r>
              <a:rPr sz="1200" dirty="0">
                <a:latin typeface="Times New Roman"/>
                <a:cs typeface="Times New Roman"/>
              </a:rPr>
              <a:t>utili ai governanti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24257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(628.6) 55:4.18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dopo </a:t>
            </a:r>
            <a:r>
              <a:rPr sz="1200" spc="-5" dirty="0">
                <a:latin typeface="Times New Roman"/>
                <a:cs typeface="Times New Roman"/>
              </a:rPr>
              <a:t>quest’era l’Adamo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l’Eva Planetari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istanza </a:t>
            </a:r>
            <a:r>
              <a:rPr sz="1200" spc="-5" dirty="0">
                <a:latin typeface="Times New Roman"/>
                <a:cs typeface="Times New Roman"/>
              </a:rPr>
              <a:t>al Figlio </a:t>
            </a:r>
            <a:r>
              <a:rPr sz="1200" dirty="0">
                <a:latin typeface="Times New Roman"/>
                <a:cs typeface="Times New Roman"/>
              </a:rPr>
              <a:t>Creatore Sovrano </a:t>
            </a:r>
            <a:r>
              <a:rPr sz="1200" spc="-5" dirty="0">
                <a:latin typeface="Times New Roman"/>
                <a:cs typeface="Times New Roman"/>
              </a:rPr>
              <a:t>per  essere sollevati dagli incarichi planetari allo scopo d’iniziare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ascensione al Paradiso. Oppure </a:t>
            </a:r>
            <a:r>
              <a:rPr sz="1200" spc="5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rimanere sul pianeta  come direttori </a:t>
            </a:r>
            <a:r>
              <a:rPr sz="1200" dirty="0">
                <a:latin typeface="Times New Roman"/>
                <a:cs typeface="Times New Roman"/>
              </a:rPr>
              <a:t>dell’ordine appena apparso di una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crescente spiritualità, composta </a:t>
            </a:r>
            <a:r>
              <a:rPr sz="1200" dirty="0">
                <a:latin typeface="Times New Roman"/>
                <a:cs typeface="Times New Roman"/>
              </a:rPr>
              <a:t>da mortali </a:t>
            </a:r>
            <a:r>
              <a:rPr sz="1200" spc="-5" dirty="0">
                <a:latin typeface="Times New Roman"/>
                <a:cs typeface="Times New Roman"/>
              </a:rPr>
              <a:t>avanzati che si </a:t>
            </a:r>
            <a:r>
              <a:rPr sz="1200" dirty="0">
                <a:latin typeface="Times New Roman"/>
                <a:cs typeface="Times New Roman"/>
              </a:rPr>
              <a:t>sforzano di  </a:t>
            </a:r>
            <a:r>
              <a:rPr sz="1200" spc="-5" dirty="0">
                <a:latin typeface="Times New Roman"/>
                <a:cs typeface="Times New Roman"/>
              </a:rPr>
              <a:t>comprendere gli insegnamenti filosofici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finalitari, insegnamenti esposti dai Brillanti Astri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che </a:t>
            </a:r>
            <a:r>
              <a:rPr sz="1200" dirty="0">
                <a:latin typeface="Times New Roman"/>
                <a:cs typeface="Times New Roman"/>
              </a:rPr>
              <a:t>sono ora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per collaborare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coppia con </a:t>
            </a:r>
            <a:r>
              <a:rPr sz="1200" dirty="0">
                <a:latin typeface="Times New Roman"/>
                <a:cs typeface="Times New Roman"/>
              </a:rPr>
              <a:t>i seconafini </a:t>
            </a:r>
            <a:r>
              <a:rPr sz="1200" spc="-5" dirty="0">
                <a:latin typeface="Times New Roman"/>
                <a:cs typeface="Times New Roman"/>
              </a:rPr>
              <a:t>venuti dalla capitale del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81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(628.7) 55:4.19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si occupano </a:t>
            </a:r>
            <a:r>
              <a:rPr sz="1200" dirty="0">
                <a:latin typeface="Times New Roman"/>
                <a:cs typeface="Times New Roman"/>
              </a:rPr>
              <a:t>principalmente </a:t>
            </a:r>
            <a:r>
              <a:rPr sz="1200" spc="-5" dirty="0">
                <a:latin typeface="Times New Roman"/>
                <a:cs typeface="Times New Roman"/>
              </a:rPr>
              <a:t>d’iniziare </a:t>
            </a:r>
            <a:r>
              <a:rPr sz="1200" dirty="0">
                <a:latin typeface="Times New Roman"/>
                <a:cs typeface="Times New Roman"/>
              </a:rPr>
              <a:t>le nuove </a:t>
            </a:r>
            <a:r>
              <a:rPr sz="1200" spc="-5" dirty="0">
                <a:latin typeface="Times New Roman"/>
                <a:cs typeface="Times New Roman"/>
              </a:rPr>
              <a:t>attività supermateriali della società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sociali, culturali,  filosofiche, cosmiche </a:t>
            </a:r>
            <a:r>
              <a:rPr sz="1200" dirty="0">
                <a:latin typeface="Times New Roman"/>
                <a:cs typeface="Times New Roman"/>
              </a:rPr>
              <a:t>e spirituali. </a:t>
            </a:r>
            <a:r>
              <a:rPr sz="1200" spc="-5" dirty="0">
                <a:latin typeface="Times New Roman"/>
                <a:cs typeface="Times New Roman"/>
              </a:rPr>
              <a:t>Per quanto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possiamo discernere, essi proseguiranno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molto 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settima epoca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stabilità evoluzionaria, quando </a:t>
            </a:r>
            <a:r>
              <a:rPr sz="1200" dirty="0">
                <a:latin typeface="Times New Roman"/>
                <a:cs typeface="Times New Roman"/>
              </a:rPr>
              <a:t>probabilmente </a:t>
            </a:r>
            <a:r>
              <a:rPr sz="1200" spc="-5" dirty="0">
                <a:latin typeface="Times New Roman"/>
                <a:cs typeface="Times New Roman"/>
              </a:rPr>
              <a:t>potranno </a:t>
            </a:r>
            <a:r>
              <a:rPr sz="1200" dirty="0">
                <a:latin typeface="Times New Roman"/>
                <a:cs typeface="Times New Roman"/>
              </a:rPr>
              <a:t>andare </a:t>
            </a:r>
            <a:r>
              <a:rPr sz="1200" spc="-5" dirty="0">
                <a:latin typeface="Times New Roman"/>
                <a:cs typeface="Times New Roman"/>
              </a:rPr>
              <a:t>ad esercitarlo 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noi  </a:t>
            </a:r>
            <a:r>
              <a:rPr sz="1200" spc="-5" dirty="0">
                <a:latin typeface="Times New Roman"/>
                <a:cs typeface="Times New Roman"/>
              </a:rPr>
              <a:t>congetturiamo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posti </a:t>
            </a:r>
            <a:r>
              <a:rPr sz="1200" spc="-5" dirty="0">
                <a:latin typeface="Times New Roman"/>
                <a:cs typeface="Times New Roman"/>
              </a:rPr>
              <a:t>potrebbero essere </a:t>
            </a:r>
            <a:r>
              <a:rPr sz="1200" dirty="0">
                <a:latin typeface="Times New Roman"/>
                <a:cs typeface="Times New Roman"/>
              </a:rPr>
              <a:t>presi da </a:t>
            </a:r>
            <a:r>
              <a:rPr sz="1200" spc="-5" dirty="0">
                <a:latin typeface="Times New Roman"/>
                <a:cs typeface="Times New Roman"/>
              </a:rPr>
              <a:t>esseri absoniti provenienti </a:t>
            </a:r>
            <a:r>
              <a:rPr sz="1200" dirty="0">
                <a:latin typeface="Times New Roman"/>
                <a:cs typeface="Times New Roman"/>
              </a:rPr>
              <a:t>dal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26719" y="513333"/>
            <a:ext cx="8232775" cy="40792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14300" marR="1574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(628.8) 55:4.20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dirty="0">
                <a:latin typeface="Times New Roman"/>
                <a:cs typeface="Times New Roman"/>
              </a:rPr>
              <a:t>Il quinto </a:t>
            </a:r>
            <a:r>
              <a:rPr sz="1200" i="1" spc="-5" dirty="0">
                <a:latin typeface="Times New Roman"/>
                <a:cs typeface="Times New Roman"/>
              </a:rPr>
              <a:t>stadio </a:t>
            </a:r>
            <a:r>
              <a:rPr sz="1200" i="1" dirty="0">
                <a:latin typeface="Times New Roman"/>
                <a:cs typeface="Times New Roman"/>
              </a:rPr>
              <a:t>di luce e </a:t>
            </a:r>
            <a:r>
              <a:rPr sz="1200" i="1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I raggiustamenti di questo </a:t>
            </a:r>
            <a:r>
              <a:rPr sz="1200" spc="-5" dirty="0">
                <a:latin typeface="Times New Roman"/>
                <a:cs typeface="Times New Roman"/>
              </a:rPr>
              <a:t>stadio d’esistenza stabilizzata concernono </a:t>
            </a:r>
            <a:r>
              <a:rPr sz="1200" dirty="0">
                <a:latin typeface="Times New Roman"/>
                <a:cs typeface="Times New Roman"/>
              </a:rPr>
              <a:t>quasi interamente  il </a:t>
            </a:r>
            <a:r>
              <a:rPr sz="1200" spc="-5" dirty="0">
                <a:latin typeface="Times New Roman"/>
                <a:cs typeface="Times New Roman"/>
              </a:rPr>
              <a:t>campo fisico ed interessano principalmente </a:t>
            </a:r>
            <a:r>
              <a:rPr sz="1200" dirty="0">
                <a:latin typeface="Times New Roman"/>
                <a:cs typeface="Times New Roman"/>
              </a:rPr>
              <a:t>i Controllori </a:t>
            </a:r>
            <a:r>
              <a:rPr sz="1200" spc="-5" dirty="0">
                <a:latin typeface="Times New Roman"/>
                <a:cs typeface="Times New Roman"/>
              </a:rPr>
              <a:t>Fisici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293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(628.9) 55:4.21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sesto stadio </a:t>
            </a:r>
            <a:r>
              <a:rPr sz="1200" i="1" dirty="0">
                <a:latin typeface="Times New Roman"/>
                <a:cs typeface="Times New Roman"/>
              </a:rPr>
              <a:t>di luce e </a:t>
            </a:r>
            <a:r>
              <a:rPr sz="1200" i="1" spc="-5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vede </a:t>
            </a:r>
            <a:r>
              <a:rPr sz="1200" dirty="0">
                <a:latin typeface="Times New Roman"/>
                <a:cs typeface="Times New Roman"/>
              </a:rPr>
              <a:t>lo sviluppo di nuove </a:t>
            </a:r>
            <a:r>
              <a:rPr sz="1200" spc="-5" dirty="0">
                <a:latin typeface="Times New Roman"/>
                <a:cs typeface="Times New Roman"/>
              </a:rPr>
              <a:t>funzioni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circuiti mentali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</a:t>
            </a:r>
            <a:r>
              <a:rPr sz="1200" spc="-5" dirty="0">
                <a:latin typeface="Times New Roman"/>
                <a:cs typeface="Times New Roman"/>
              </a:rPr>
              <a:t>cosmica  sembra divenire </a:t>
            </a:r>
            <a:r>
              <a:rPr sz="1200" dirty="0">
                <a:latin typeface="Times New Roman"/>
                <a:cs typeface="Times New Roman"/>
              </a:rPr>
              <a:t>parte costitutiva </a:t>
            </a:r>
            <a:r>
              <a:rPr sz="1200" spc="-5" dirty="0">
                <a:latin typeface="Times New Roman"/>
                <a:cs typeface="Times New Roman"/>
              </a:rPr>
              <a:t>del ministero universale della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14300" marR="258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(628.10) 55:4.22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settimo </a:t>
            </a:r>
            <a:r>
              <a:rPr sz="1200" i="1" dirty="0">
                <a:latin typeface="Times New Roman"/>
                <a:cs typeface="Times New Roman"/>
              </a:rPr>
              <a:t>stadio di luce e </a:t>
            </a:r>
            <a:r>
              <a:rPr sz="1200" i="1" spc="-5" dirty="0">
                <a:latin typeface="Times New Roman"/>
                <a:cs typeface="Times New Roman"/>
              </a:rPr>
              <a:t>vita. </a:t>
            </a:r>
            <a:r>
              <a:rPr sz="1200" spc="-5" dirty="0">
                <a:latin typeface="Times New Roman"/>
                <a:cs typeface="Times New Roman"/>
              </a:rPr>
              <a:t>Molto presto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settima epoca, all’Istruttore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consigliere del </a:t>
            </a:r>
            <a:r>
              <a:rPr sz="1200" dirty="0">
                <a:latin typeface="Times New Roman"/>
                <a:cs typeface="Times New Roman"/>
              </a:rPr>
              <a:t>Sovrano  </a:t>
            </a:r>
            <a:r>
              <a:rPr sz="1200" spc="-5" dirty="0">
                <a:latin typeface="Times New Roman"/>
                <a:cs typeface="Times New Roman"/>
              </a:rPr>
              <a:t>Planetario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aggiunto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consigliere volontario </a:t>
            </a:r>
            <a:r>
              <a:rPr sz="1200" dirty="0">
                <a:latin typeface="Times New Roman"/>
                <a:cs typeface="Times New Roman"/>
              </a:rPr>
              <a:t>inviato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e successivamente </a:t>
            </a:r>
            <a:r>
              <a:rPr sz="1200" spc="5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 aggiungerà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terzo  consulente </a:t>
            </a:r>
            <a:r>
              <a:rPr sz="1200" dirty="0">
                <a:latin typeface="Times New Roman"/>
                <a:cs typeface="Times New Roman"/>
              </a:rPr>
              <a:t>inviato </a:t>
            </a:r>
            <a:r>
              <a:rPr sz="1200" spc="-5" dirty="0">
                <a:latin typeface="Times New Roman"/>
                <a:cs typeface="Times New Roman"/>
              </a:rPr>
              <a:t>dall’Esecutivo Supremo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14300" marR="81280">
              <a:lnSpc>
                <a:spcPct val="956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(629.1) 55:4.23 </a:t>
            </a:r>
            <a:r>
              <a:rPr sz="1200" spc="-5" dirty="0">
                <a:latin typeface="Times New Roman"/>
                <a:cs typeface="Times New Roman"/>
              </a:rPr>
              <a:t>Durante quest’epoca, </a:t>
            </a:r>
            <a:r>
              <a:rPr sz="1200" spc="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prima,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Eva sono sempre sollevati dagli incarichi planetari. </a:t>
            </a:r>
            <a:r>
              <a:rPr sz="1200" dirty="0">
                <a:latin typeface="Times New Roman"/>
                <a:cs typeface="Times New Roman"/>
              </a:rPr>
              <a:t>Se c’è un </a:t>
            </a:r>
            <a:r>
              <a:rPr sz="1200" spc="-5" dirty="0">
                <a:latin typeface="Times New Roman"/>
                <a:cs typeface="Times New Roman"/>
              </a:rPr>
              <a:t>Figlio  Materiale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finalitario,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può diventare </a:t>
            </a:r>
            <a:r>
              <a:rPr sz="1200" spc="-5" dirty="0">
                <a:latin typeface="Times New Roman"/>
                <a:cs typeface="Times New Roman"/>
              </a:rPr>
              <a:t>l’associato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esecutivo </a:t>
            </a:r>
            <a:r>
              <a:rPr sz="1200" spc="-5" dirty="0">
                <a:latin typeface="Times New Roman"/>
                <a:cs typeface="Times New Roman"/>
              </a:rPr>
              <a:t>mortale, </a:t>
            </a:r>
            <a:r>
              <a:rPr sz="1200" dirty="0">
                <a:latin typeface="Times New Roman"/>
                <a:cs typeface="Times New Roman"/>
              </a:rPr>
              <a:t>e talvolta è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offre  volontario per operare </a:t>
            </a:r>
            <a:r>
              <a:rPr sz="1200" dirty="0">
                <a:latin typeface="Times New Roman"/>
                <a:cs typeface="Times New Roman"/>
              </a:rPr>
              <a:t>in questa funzione. </a:t>
            </a:r>
            <a:r>
              <a:rPr sz="1200" spc="-5" dirty="0">
                <a:latin typeface="Times New Roman"/>
                <a:cs typeface="Times New Roman"/>
              </a:rPr>
              <a:t>Se tra </a:t>
            </a:r>
            <a:r>
              <a:rPr sz="1200" dirty="0">
                <a:latin typeface="Times New Roman"/>
                <a:cs typeface="Times New Roman"/>
              </a:rPr>
              <a:t>i finalitari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intermedio,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quell’ordine rimasti sul pianeta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immediatamente liberati.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14300" marR="4121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(629.2) 55:4.24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spc="-10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sollevati dal loro incarico millenario, </a:t>
            </a:r>
            <a:r>
              <a:rPr sz="1200" dirty="0">
                <a:latin typeface="Times New Roman"/>
                <a:cs typeface="Times New Roman"/>
              </a:rPr>
              <a:t>un Adamo </a:t>
            </a:r>
            <a:r>
              <a:rPr sz="1200" spc="-5" dirty="0">
                <a:latin typeface="Times New Roman"/>
                <a:cs typeface="Times New Roman"/>
              </a:rPr>
              <a:t>ed un’Eva Planetari possono scegliere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carriere  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665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(629.3) 55:4.25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Possono ottenere </a:t>
            </a:r>
            <a:r>
              <a:rPr sz="1200" dirty="0">
                <a:latin typeface="Times New Roman"/>
                <a:cs typeface="Times New Roman"/>
              </a:rPr>
              <a:t>di lasciare il pianeta e di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immediatamente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capitale dell’Universo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ricevendo </a:t>
            </a:r>
            <a:r>
              <a:rPr sz="1200" spc="-5" dirty="0">
                <a:latin typeface="Times New Roman"/>
                <a:cs typeface="Times New Roman"/>
              </a:rPr>
              <a:t>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alla </a:t>
            </a:r>
            <a:r>
              <a:rPr sz="1200" dirty="0">
                <a:latin typeface="Times New Roman"/>
                <a:cs typeface="Times New Roman"/>
              </a:rPr>
              <a:t>conclusione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5962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(629.4) 55:4.26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Molto </a:t>
            </a:r>
            <a:r>
              <a:rPr sz="1200" spc="-10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un’Eva Planetari riceveranno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Aggiustatori mentre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ancora su 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luce,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concomitanza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ricevimento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da parte di alcuni dei loro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68309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70866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di linea </a:t>
            </a:r>
            <a:r>
              <a:rPr sz="1200" spc="-5" dirty="0">
                <a:latin typeface="Times New Roman"/>
                <a:cs typeface="Times New Roman"/>
              </a:rPr>
              <a:t>diretta importati che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offerti volontari </a:t>
            </a:r>
            <a:r>
              <a:rPr sz="1200" dirty="0">
                <a:latin typeface="Times New Roman"/>
                <a:cs typeface="Times New Roman"/>
              </a:rPr>
              <a:t>per un periodo di servizio </a:t>
            </a:r>
            <a:r>
              <a:rPr sz="1200" spc="-5" dirty="0">
                <a:latin typeface="Times New Roman"/>
                <a:cs typeface="Times New Roman"/>
              </a:rPr>
              <a:t>planetario. Successivamente essi  possono andare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nella capitale dell’Universo ed iniziarvi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670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(629.5) 55:4.27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Un Adamo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un’Eva Planetari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fanno </a:t>
            </a:r>
            <a:r>
              <a:rPr sz="1200" spc="-5" dirty="0">
                <a:latin typeface="Times New Roman"/>
                <a:cs typeface="Times New Roman"/>
              </a:rPr>
              <a:t>alcuni 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Figlie Materiali della  capitale del sistema —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andare direttamente </a:t>
            </a:r>
            <a:r>
              <a:rPr sz="1200" dirty="0">
                <a:latin typeface="Times New Roman"/>
                <a:cs typeface="Times New Roman"/>
              </a:rPr>
              <a:t>nel mondo midsonito per un </a:t>
            </a:r>
            <a:r>
              <a:rPr sz="1200" spc="-5" dirty="0">
                <a:latin typeface="Times New Roman"/>
                <a:cs typeface="Times New Roman"/>
              </a:rPr>
              <a:t>breve soggiorno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ricevere </a:t>
            </a:r>
            <a:r>
              <a:rPr sz="1200" dirty="0">
                <a:latin typeface="Times New Roman"/>
                <a:cs typeface="Times New Roman"/>
              </a:rPr>
              <a:t>qui i loro  </a:t>
            </a:r>
            <a:r>
              <a:rPr sz="1200" spc="-5" dirty="0">
                <a:latin typeface="Times New Roman"/>
                <a:cs typeface="Times New Roman"/>
              </a:rPr>
              <a:t>Aggiustatori.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43878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(629.6) 55:4.28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Possono decidere </a:t>
            </a:r>
            <a:r>
              <a:rPr sz="1200" dirty="0">
                <a:latin typeface="Times New Roman"/>
                <a:cs typeface="Times New Roman"/>
              </a:rPr>
              <a:t>di ritornare nella </a:t>
            </a:r>
            <a:r>
              <a:rPr sz="1200" spc="-5" dirty="0">
                <a:latin typeface="Times New Roman"/>
                <a:cs typeface="Times New Roman"/>
              </a:rPr>
              <a:t>capitale del sistema ed </a:t>
            </a:r>
            <a:r>
              <a:rPr sz="1200" dirty="0">
                <a:latin typeface="Times New Roman"/>
                <a:cs typeface="Times New Roman"/>
              </a:rPr>
              <a:t>occupare lì,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tempo, </a:t>
            </a:r>
            <a:r>
              <a:rPr sz="1200" spc="-5" dirty="0">
                <a:latin typeface="Times New Roman"/>
                <a:cs typeface="Times New Roman"/>
              </a:rPr>
              <a:t>alcuni seggi  alla corte </a:t>
            </a:r>
            <a:r>
              <a:rPr sz="1200" dirty="0">
                <a:latin typeface="Times New Roman"/>
                <a:cs typeface="Times New Roman"/>
              </a:rPr>
              <a:t>suprema; dopo </a:t>
            </a:r>
            <a:r>
              <a:rPr sz="1200" spc="-5" dirty="0">
                <a:latin typeface="Times New Roman"/>
                <a:cs typeface="Times New Roman"/>
              </a:rPr>
              <a:t>questo servizio essi riceveranno degli Aggiustatori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cominceranno </a:t>
            </a:r>
            <a:r>
              <a:rPr sz="1200" dirty="0">
                <a:latin typeface="Times New Roman"/>
                <a:cs typeface="Times New Roman"/>
              </a:rPr>
              <a:t>l’ascensione </a:t>
            </a:r>
            <a:r>
              <a:rPr sz="1200" spc="-5" dirty="0">
                <a:latin typeface="Times New Roman"/>
                <a:cs typeface="Times New Roman"/>
              </a:rPr>
              <a:t>al 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20700" marR="582295">
              <a:lnSpc>
                <a:spcPts val="137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(629.7) 55:4.29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Possono scegliere </a:t>
            </a:r>
            <a:r>
              <a:rPr sz="1200" dirty="0">
                <a:latin typeface="Times New Roman"/>
                <a:cs typeface="Times New Roman"/>
              </a:rPr>
              <a:t>di ritornare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incarichi amministrativi </a:t>
            </a:r>
            <a:r>
              <a:rPr sz="1200" dirty="0">
                <a:latin typeface="Times New Roman"/>
                <a:cs typeface="Times New Roman"/>
              </a:rPr>
              <a:t>nel loro mondo </a:t>
            </a:r>
            <a:r>
              <a:rPr sz="1200" spc="-5" dirty="0">
                <a:latin typeface="Times New Roman"/>
                <a:cs typeface="Times New Roman"/>
              </a:rPr>
              <a:t>natale </a:t>
            </a:r>
            <a:r>
              <a:rPr sz="1200" dirty="0">
                <a:latin typeface="Times New Roman"/>
                <a:cs typeface="Times New Roman"/>
              </a:rPr>
              <a:t>onde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per  un </a:t>
            </a:r>
            <a:r>
              <a:rPr sz="1200" spc="-5" dirty="0">
                <a:latin typeface="Times New Roman"/>
                <a:cs typeface="Times New Roman"/>
              </a:rPr>
              <a:t>certo tempo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insegnanti ed essere abitati dall’Aggiustatore al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del trasferimento </a:t>
            </a:r>
            <a:r>
              <a:rPr sz="1200" dirty="0">
                <a:latin typeface="Times New Roman"/>
                <a:cs typeface="Times New Roman"/>
              </a:rPr>
              <a:t>alla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capitale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1162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(629.8) 55:4.30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tutte </a:t>
            </a:r>
            <a:r>
              <a:rPr sz="1200" spc="-5" dirty="0">
                <a:latin typeface="Times New Roman"/>
                <a:cs typeface="Times New Roman"/>
              </a:rPr>
              <a:t>queste epoche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Materiali importati come assistenti esercitano un’enorme </a:t>
            </a:r>
            <a:r>
              <a:rPr sz="1200" dirty="0">
                <a:latin typeface="Times New Roman"/>
                <a:cs typeface="Times New Roman"/>
              </a:rPr>
              <a:t>influenza </a:t>
            </a:r>
            <a:r>
              <a:rPr sz="1200" spc="-5" dirty="0">
                <a:latin typeface="Times New Roman"/>
                <a:cs typeface="Times New Roman"/>
              </a:rPr>
              <a:t>sugli  ordini sociali ed </a:t>
            </a:r>
            <a:r>
              <a:rPr sz="1200" dirty="0">
                <a:latin typeface="Times New Roman"/>
                <a:cs typeface="Times New Roman"/>
              </a:rPr>
              <a:t>economici in </a:t>
            </a:r>
            <a:r>
              <a:rPr sz="1200" spc="-5" dirty="0">
                <a:latin typeface="Times New Roman"/>
                <a:cs typeface="Times New Roman"/>
              </a:rPr>
              <a:t>progresso. Essi </a:t>
            </a:r>
            <a:r>
              <a:rPr sz="1200" dirty="0">
                <a:latin typeface="Times New Roman"/>
                <a:cs typeface="Times New Roman"/>
              </a:rPr>
              <a:t>sono potenzialmente </a:t>
            </a:r>
            <a:r>
              <a:rPr sz="1200" spc="-5" dirty="0">
                <a:latin typeface="Times New Roman"/>
                <a:cs typeface="Times New Roman"/>
              </a:rPr>
              <a:t>immortali, almeno </a:t>
            </a:r>
            <a:r>
              <a:rPr sz="1200" dirty="0">
                <a:latin typeface="Times New Roman"/>
                <a:cs typeface="Times New Roman"/>
              </a:rPr>
              <a:t>fino al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scelgono </a:t>
            </a:r>
            <a:r>
              <a:rPr sz="1200" dirty="0">
                <a:latin typeface="Times New Roman"/>
                <a:cs typeface="Times New Roman"/>
              </a:rPr>
              <a:t>di  umanizzarsi, di </a:t>
            </a:r>
            <a:r>
              <a:rPr sz="1200" spc="-5" dirty="0">
                <a:latin typeface="Times New Roman"/>
                <a:cs typeface="Times New Roman"/>
              </a:rPr>
              <a:t>ricevere degli Aggiustatori </a:t>
            </a:r>
            <a:r>
              <a:rPr sz="1200" dirty="0">
                <a:latin typeface="Times New Roman"/>
                <a:cs typeface="Times New Roman"/>
              </a:rPr>
              <a:t>e di partire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(629.9) 55:4.31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deve umanizzarsi </a:t>
            </a:r>
            <a:r>
              <a:rPr sz="1200" spc="-5" dirty="0">
                <a:latin typeface="Times New Roman"/>
                <a:cs typeface="Times New Roman"/>
              </a:rPr>
              <a:t>per ricevere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Aggiustatore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membri ascendenti  del Corpo Mortale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sono stati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fusi con loro </a:t>
            </a:r>
            <a:r>
              <a:rPr sz="1200" spc="-5" dirty="0">
                <a:latin typeface="Times New Roman"/>
                <a:cs typeface="Times New Roman"/>
              </a:rPr>
              <a:t>ad eccezione dei serafini. Al </a:t>
            </a:r>
            <a:r>
              <a:rPr sz="1200" dirty="0">
                <a:latin typeface="Times New Roman"/>
                <a:cs typeface="Times New Roman"/>
              </a:rPr>
              <a:t>momento di  </a:t>
            </a:r>
            <a:r>
              <a:rPr sz="1200" spc="-5" dirty="0">
                <a:latin typeface="Times New Roman"/>
                <a:cs typeface="Times New Roman"/>
              </a:rPr>
              <a:t>essere arruolati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corpo costoro </a:t>
            </a:r>
            <a:r>
              <a:rPr sz="1200" dirty="0">
                <a:latin typeface="Times New Roman"/>
                <a:cs typeface="Times New Roman"/>
              </a:rPr>
              <a:t>sono abitati da 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spirito del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215630" cy="41338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L’apice dello sviluppo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materiale</a:t>
            </a:r>
            <a:endParaRPr sz="1600">
              <a:latin typeface="Times New Roman"/>
              <a:cs typeface="Times New Roman"/>
            </a:endParaRPr>
          </a:p>
          <a:p>
            <a:pPr marL="88900" marR="29146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(629.10) 55:5.1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mortali che vivono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isolato </a:t>
            </a:r>
            <a:r>
              <a:rPr sz="1200" spc="-5" dirty="0">
                <a:latin typeface="Times New Roman"/>
                <a:cs typeface="Times New Roman"/>
              </a:rPr>
              <a:t>colpito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peccato, </a:t>
            </a:r>
            <a:r>
              <a:rPr sz="1200" dirty="0">
                <a:latin typeface="Times New Roman"/>
                <a:cs typeface="Times New Roman"/>
              </a:rPr>
              <a:t>dominato </a:t>
            </a:r>
            <a:r>
              <a:rPr sz="1200" spc="-5" dirty="0">
                <a:latin typeface="Times New Roman"/>
                <a:cs typeface="Times New Roman"/>
              </a:rPr>
              <a:t>dal male </a:t>
            </a:r>
            <a:r>
              <a:rPr sz="1200" dirty="0">
                <a:latin typeface="Times New Roman"/>
                <a:cs typeface="Times New Roman"/>
              </a:rPr>
              <a:t>e tanto </a:t>
            </a:r>
            <a:r>
              <a:rPr sz="1200" spc="-5" dirty="0">
                <a:latin typeface="Times New Roman"/>
                <a:cs typeface="Times New Roman"/>
              </a:rPr>
              <a:t>egoistico come  Urantia, </a:t>
            </a:r>
            <a:r>
              <a:rPr sz="1200" dirty="0">
                <a:latin typeface="Times New Roman"/>
                <a:cs typeface="Times New Roman"/>
              </a:rPr>
              <a:t>possono difficilmente </a:t>
            </a:r>
            <a:r>
              <a:rPr sz="1200" spc="-5" dirty="0">
                <a:latin typeface="Times New Roman"/>
                <a:cs typeface="Times New Roman"/>
              </a:rPr>
              <a:t>concepire </a:t>
            </a:r>
            <a:r>
              <a:rPr sz="1200" dirty="0">
                <a:latin typeface="Times New Roman"/>
                <a:cs typeface="Times New Roman"/>
              </a:rPr>
              <a:t>la perfezione </a:t>
            </a:r>
            <a:r>
              <a:rPr sz="1200" spc="-5" dirty="0">
                <a:latin typeface="Times New Roman"/>
                <a:cs typeface="Times New Roman"/>
              </a:rPr>
              <a:t>fisica,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conquista intellettuale </a:t>
            </a:r>
            <a:r>
              <a:rPr sz="1200" dirty="0">
                <a:latin typeface="Times New Roman"/>
                <a:cs typeface="Times New Roman"/>
              </a:rPr>
              <a:t>e lo sviluppo spirituale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caratterizzano  </a:t>
            </a:r>
            <a:r>
              <a:rPr sz="1200" spc="-5" dirty="0">
                <a:latin typeface="Times New Roman"/>
                <a:cs typeface="Times New Roman"/>
              </a:rPr>
              <a:t>queste epoche avanzate </a:t>
            </a:r>
            <a:r>
              <a:rPr sz="1200" dirty="0">
                <a:latin typeface="Times New Roman"/>
                <a:cs typeface="Times New Roman"/>
              </a:rPr>
              <a:t>di evoluzione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senza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peccato.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71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(629.11) 55:5.2 </a:t>
            </a:r>
            <a:r>
              <a:rPr sz="1200" spc="-5" dirty="0">
                <a:latin typeface="Times New Roman"/>
                <a:cs typeface="Times New Roman"/>
              </a:rPr>
              <a:t>Gli stadi avanzati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in luce e vita </a:t>
            </a:r>
            <a:r>
              <a:rPr sz="1200" spc="-5" dirty="0">
                <a:latin typeface="Times New Roman"/>
                <a:cs typeface="Times New Roman"/>
              </a:rPr>
              <a:t>rappresentano l’apice dello sviluppo materiale evoluzionario. 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questi colti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l’ozio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frizioni delle ere </a:t>
            </a:r>
            <a:r>
              <a:rPr sz="1200" dirty="0">
                <a:latin typeface="Times New Roman"/>
                <a:cs typeface="Times New Roman"/>
              </a:rPr>
              <a:t>primitive </a:t>
            </a:r>
            <a:r>
              <a:rPr sz="1200" spc="-5" dirty="0">
                <a:latin typeface="Times New Roman"/>
                <a:cs typeface="Times New Roman"/>
              </a:rPr>
              <a:t>iniziali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sussistono </a:t>
            </a:r>
            <a:r>
              <a:rPr sz="1200" dirty="0">
                <a:latin typeface="Times New Roman"/>
                <a:cs typeface="Times New Roman"/>
              </a:rPr>
              <a:t>più.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povertà e la </a:t>
            </a:r>
            <a:r>
              <a:rPr sz="1200" spc="-5" dirty="0">
                <a:latin typeface="Times New Roman"/>
                <a:cs typeface="Times New Roman"/>
              </a:rPr>
              <a:t>disuguaglianza </a:t>
            </a:r>
            <a:r>
              <a:rPr sz="1200" dirty="0">
                <a:latin typeface="Times New Roman"/>
                <a:cs typeface="Times New Roman"/>
              </a:rPr>
              <a:t>sociale sono  </a:t>
            </a:r>
            <a:r>
              <a:rPr sz="1200" spc="-5" dirty="0">
                <a:latin typeface="Times New Roman"/>
                <a:cs typeface="Times New Roman"/>
              </a:rPr>
              <a:t>quasi svanite,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degenerazione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scomparsa </a:t>
            </a:r>
            <a:r>
              <a:rPr sz="1200" dirty="0">
                <a:latin typeface="Times New Roman"/>
                <a:cs typeface="Times New Roman"/>
              </a:rPr>
              <a:t>e la delinquenza </a:t>
            </a:r>
            <a:r>
              <a:rPr sz="1200" spc="-5" dirty="0">
                <a:latin typeface="Times New Roman"/>
                <a:cs typeface="Times New Roman"/>
              </a:rPr>
              <a:t>si osserva raramente.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follia ha </a:t>
            </a:r>
            <a:r>
              <a:rPr sz="1200" spc="-5" dirty="0">
                <a:latin typeface="Times New Roman"/>
                <a:cs typeface="Times New Roman"/>
              </a:rPr>
              <a:t>praticamente cessato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esistere </a:t>
            </a:r>
            <a:r>
              <a:rPr sz="1200" dirty="0">
                <a:latin typeface="Times New Roman"/>
                <a:cs typeface="Times New Roman"/>
              </a:rPr>
              <a:t>e la  debolezza </a:t>
            </a:r>
            <a:r>
              <a:rPr sz="1200" spc="-5" dirty="0">
                <a:latin typeface="Times New Roman"/>
                <a:cs typeface="Times New Roman"/>
              </a:rPr>
              <a:t>mentale </a:t>
            </a:r>
            <a:r>
              <a:rPr sz="1200" dirty="0">
                <a:latin typeface="Times New Roman"/>
                <a:cs typeface="Times New Roman"/>
              </a:rPr>
              <a:t>è una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rarità.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93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(629.12) 55:5.3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condizione </a:t>
            </a:r>
            <a:r>
              <a:rPr sz="1200" spc="-5" dirty="0">
                <a:latin typeface="Times New Roman"/>
                <a:cs typeface="Times New Roman"/>
              </a:rPr>
              <a:t>economica, </a:t>
            </a:r>
            <a:r>
              <a:rPr sz="1200" dirty="0">
                <a:latin typeface="Times New Roman"/>
                <a:cs typeface="Times New Roman"/>
              </a:rPr>
              <a:t>sociale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amministrativa di questi mondi è di un ordine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perfezionato.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scienza,  </a:t>
            </a:r>
            <a:r>
              <a:rPr sz="1200" spc="-5" dirty="0">
                <a:latin typeface="Times New Roman"/>
                <a:cs typeface="Times New Roman"/>
              </a:rPr>
              <a:t>l’arte </a:t>
            </a:r>
            <a:r>
              <a:rPr sz="1200" dirty="0">
                <a:latin typeface="Times New Roman"/>
                <a:cs typeface="Times New Roman"/>
              </a:rPr>
              <a:t>e l’industria fioriscono, e la </a:t>
            </a:r>
            <a:r>
              <a:rPr sz="1200" spc="-5" dirty="0">
                <a:latin typeface="Times New Roman"/>
                <a:cs typeface="Times New Roman"/>
              </a:rPr>
              <a:t>società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meccanismo tranquillamente operante </a:t>
            </a:r>
            <a:r>
              <a:rPr sz="1200" dirty="0">
                <a:latin typeface="Times New Roman"/>
                <a:cs typeface="Times New Roman"/>
              </a:rPr>
              <a:t>di alta realizzazione </a:t>
            </a:r>
            <a:r>
              <a:rPr sz="1200" spc="-5" dirty="0">
                <a:latin typeface="Times New Roman"/>
                <a:cs typeface="Times New Roman"/>
              </a:rPr>
              <a:t>materiale, </a:t>
            </a:r>
            <a:r>
              <a:rPr sz="1200" dirty="0">
                <a:latin typeface="Times New Roman"/>
                <a:cs typeface="Times New Roman"/>
              </a:rPr>
              <a:t>intellettuale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culturale. L’industria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parte orientata a </a:t>
            </a:r>
            <a:r>
              <a:rPr sz="1200" spc="-5" dirty="0">
                <a:latin typeface="Times New Roman"/>
                <a:cs typeface="Times New Roman"/>
              </a:rPr>
              <a:t>servire gli scopi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stupenda civiltà.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economica di un  simile mondo è </a:t>
            </a:r>
            <a:r>
              <a:rPr sz="1200" spc="-5" dirty="0">
                <a:latin typeface="Times New Roman"/>
                <a:cs typeface="Times New Roman"/>
              </a:rPr>
              <a:t>divenuta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61594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(630.1) 55:5.4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guerra </a:t>
            </a:r>
            <a:r>
              <a:rPr sz="1200" dirty="0">
                <a:latin typeface="Times New Roman"/>
                <a:cs typeface="Times New Roman"/>
              </a:rPr>
              <a:t>è divenuta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storia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più </a:t>
            </a:r>
            <a:r>
              <a:rPr sz="1200" spc="-5" dirty="0">
                <a:latin typeface="Times New Roman"/>
                <a:cs typeface="Times New Roman"/>
              </a:rPr>
              <a:t>eserciti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di polizia.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sta gradualmente  scomparendo. L’autocontrollo sta rendendo </a:t>
            </a:r>
            <a:r>
              <a:rPr sz="1200" dirty="0">
                <a:latin typeface="Times New Roman"/>
                <a:cs typeface="Times New Roman"/>
              </a:rPr>
              <a:t>lentamente </a:t>
            </a:r>
            <a:r>
              <a:rPr sz="1200" spc="-5" dirty="0">
                <a:latin typeface="Times New Roman"/>
                <a:cs typeface="Times New Roman"/>
              </a:rPr>
              <a:t>obsolete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leggi </a:t>
            </a:r>
            <a:r>
              <a:rPr sz="1200" dirty="0">
                <a:latin typeface="Times New Roman"/>
                <a:cs typeface="Times New Roman"/>
              </a:rPr>
              <a:t>stabilite </a:t>
            </a:r>
            <a:r>
              <a:rPr sz="1200" spc="-5" dirty="0">
                <a:latin typeface="Times New Roman"/>
                <a:cs typeface="Times New Roman"/>
              </a:rPr>
              <a:t>dagli </a:t>
            </a:r>
            <a:r>
              <a:rPr sz="1200" dirty="0">
                <a:latin typeface="Times New Roman"/>
                <a:cs typeface="Times New Roman"/>
              </a:rPr>
              <a:t>uomini. </a:t>
            </a:r>
            <a:r>
              <a:rPr sz="1200" spc="-10" dirty="0">
                <a:latin typeface="Times New Roman"/>
                <a:cs typeface="Times New Roman"/>
              </a:rPr>
              <a:t>L’estensione </a:t>
            </a:r>
            <a:r>
              <a:rPr sz="1200" spc="-5" dirty="0">
                <a:latin typeface="Times New Roman"/>
                <a:cs typeface="Times New Roman"/>
              </a:rPr>
              <a:t>del governo </a:t>
            </a:r>
            <a:r>
              <a:rPr sz="1200" spc="5" dirty="0">
                <a:latin typeface="Times New Roman"/>
                <a:cs typeface="Times New Roman"/>
              </a:rPr>
              <a:t>civile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 regolamenti statutari </a:t>
            </a:r>
            <a:r>
              <a:rPr sz="1200" dirty="0">
                <a:latin typeface="Times New Roman"/>
                <a:cs typeface="Times New Roman"/>
              </a:rPr>
              <a:t>in uno </a:t>
            </a:r>
            <a:r>
              <a:rPr sz="1200" spc="-5" dirty="0">
                <a:latin typeface="Times New Roman"/>
                <a:cs typeface="Times New Roman"/>
              </a:rPr>
              <a:t>stadio intermedio </a:t>
            </a:r>
            <a:r>
              <a:rPr sz="1200" dirty="0">
                <a:latin typeface="Times New Roman"/>
                <a:cs typeface="Times New Roman"/>
              </a:rPr>
              <a:t>di civiltà in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è inversamente </a:t>
            </a:r>
            <a:r>
              <a:rPr sz="1200" spc="-5" dirty="0">
                <a:latin typeface="Times New Roman"/>
                <a:cs typeface="Times New Roman"/>
              </a:rPr>
              <a:t>proporzionale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moralità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spiritualità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cittadinanza.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9146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(630.2) 55:5.5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scuole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migliorate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dedite all’educazione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all’espansione dell’anima. </a:t>
            </a:r>
            <a:r>
              <a:rPr sz="1200" dirty="0">
                <a:latin typeface="Times New Roman"/>
                <a:cs typeface="Times New Roman"/>
              </a:rPr>
              <a:t>I centri artistici  sono squisiti e le </a:t>
            </a:r>
            <a:r>
              <a:rPr sz="1200" spc="-5" dirty="0">
                <a:latin typeface="Times New Roman"/>
                <a:cs typeface="Times New Roman"/>
              </a:rPr>
              <a:t>organizzazioni musicali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splendide. </a:t>
            </a:r>
            <a:r>
              <a:rPr sz="1200" dirty="0">
                <a:latin typeface="Times New Roman"/>
                <a:cs typeface="Times New Roman"/>
              </a:rPr>
              <a:t>I templi di culto con le loro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associate di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religione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6584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416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esperienziale sono creazioni </a:t>
            </a:r>
            <a:r>
              <a:rPr sz="1200" dirty="0">
                <a:latin typeface="Times New Roman"/>
                <a:cs typeface="Times New Roman"/>
              </a:rPr>
              <a:t>piene di bellezza e di </a:t>
            </a:r>
            <a:r>
              <a:rPr sz="1200" spc="-5" dirty="0">
                <a:latin typeface="Times New Roman"/>
                <a:cs typeface="Times New Roman"/>
              </a:rPr>
              <a:t>grandiosità.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arene all’aperto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assemblee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culto sono egualmente  sublimi nella </a:t>
            </a:r>
            <a:r>
              <a:rPr sz="1200" spc="-5" dirty="0">
                <a:latin typeface="Times New Roman"/>
                <a:cs typeface="Times New Roman"/>
              </a:rPr>
              <a:t>semplicità del loro </a:t>
            </a:r>
            <a:r>
              <a:rPr sz="1200" dirty="0">
                <a:latin typeface="Times New Roman"/>
                <a:cs typeface="Times New Roman"/>
              </a:rPr>
              <a:t>arredo </a:t>
            </a:r>
            <a:r>
              <a:rPr sz="1200" spc="-5" dirty="0">
                <a:latin typeface="Times New Roman"/>
                <a:cs typeface="Times New Roman"/>
              </a:rPr>
              <a:t>artistico.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145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(630.3) 55:5.6 </a:t>
            </a:r>
            <a:r>
              <a:rPr sz="1200" spc="-5" dirty="0">
                <a:latin typeface="Times New Roman"/>
                <a:cs typeface="Times New Roman"/>
              </a:rPr>
              <a:t>Gli impianti </a:t>
            </a:r>
            <a:r>
              <a:rPr sz="1200" spc="-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giochi </a:t>
            </a:r>
            <a:r>
              <a:rPr sz="1200" dirty="0">
                <a:latin typeface="Times New Roman"/>
                <a:cs typeface="Times New Roman"/>
              </a:rPr>
              <a:t>di competizione, </a:t>
            </a:r>
            <a:r>
              <a:rPr sz="1200" spc="-5" dirty="0">
                <a:latin typeface="Times New Roman"/>
                <a:cs typeface="Times New Roman"/>
              </a:rPr>
              <a:t>l’umorismo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altre 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personale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gruppo sono </a:t>
            </a:r>
            <a:r>
              <a:rPr sz="1200" dirty="0">
                <a:latin typeface="Times New Roman"/>
                <a:cs typeface="Times New Roman"/>
              </a:rPr>
              <a:t>ampi ed  </a:t>
            </a:r>
            <a:r>
              <a:rPr sz="1200" spc="-5" dirty="0">
                <a:latin typeface="Times New Roman"/>
                <a:cs typeface="Times New Roman"/>
              </a:rPr>
              <a:t>appropriati. Un aspetto speciale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competitive su </a:t>
            </a:r>
            <a:r>
              <a:rPr sz="1200" dirty="0">
                <a:latin typeface="Times New Roman"/>
                <a:cs typeface="Times New Roman"/>
              </a:rPr>
              <a:t>un mondo così </a:t>
            </a:r>
            <a:r>
              <a:rPr sz="1200" spc="-5" dirty="0">
                <a:latin typeface="Times New Roman"/>
                <a:cs typeface="Times New Roman"/>
              </a:rPr>
              <a:t>altamente colto </a:t>
            </a:r>
            <a:r>
              <a:rPr sz="1200" dirty="0">
                <a:latin typeface="Times New Roman"/>
                <a:cs typeface="Times New Roman"/>
              </a:rPr>
              <a:t>concerne </a:t>
            </a:r>
            <a:r>
              <a:rPr sz="1200" spc="-5" dirty="0">
                <a:latin typeface="Times New Roman"/>
                <a:cs typeface="Times New Roman"/>
              </a:rPr>
              <a:t>gli sforzi individuali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collettivi per eccellere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scienze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filosofia </a:t>
            </a:r>
            <a:r>
              <a:rPr sz="1200" spc="-5" dirty="0">
                <a:latin typeface="Times New Roman"/>
                <a:cs typeface="Times New Roman"/>
              </a:rPr>
              <a:t>della cosmologia.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letteratura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l’arte </a:t>
            </a:r>
            <a:r>
              <a:rPr sz="1200" dirty="0">
                <a:latin typeface="Times New Roman"/>
                <a:cs typeface="Times New Roman"/>
              </a:rPr>
              <a:t>oratoria </a:t>
            </a:r>
            <a:r>
              <a:rPr sz="1200" spc="-5" dirty="0">
                <a:latin typeface="Times New Roman"/>
                <a:cs typeface="Times New Roman"/>
              </a:rPr>
              <a:t>fioriscono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linguaggio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migliorato </a:t>
            </a:r>
            <a:r>
              <a:rPr sz="1200" dirty="0">
                <a:latin typeface="Times New Roman"/>
                <a:cs typeface="Times New Roman"/>
              </a:rPr>
              <a:t>al punto da simbolizzare </a:t>
            </a:r>
            <a:r>
              <a:rPr sz="1200" spc="-5" dirty="0">
                <a:latin typeface="Times New Roman"/>
                <a:cs typeface="Times New Roman"/>
              </a:rPr>
              <a:t>concetti </a:t>
            </a:r>
            <a:r>
              <a:rPr sz="1200" dirty="0">
                <a:latin typeface="Times New Roman"/>
                <a:cs typeface="Times New Roman"/>
              </a:rPr>
              <a:t>come pure da </a:t>
            </a:r>
            <a:r>
              <a:rPr sz="1200" spc="-5" dirty="0">
                <a:latin typeface="Times New Roman"/>
                <a:cs typeface="Times New Roman"/>
              </a:rPr>
              <a:t>esprimere idee.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è di una semplicità </a:t>
            </a:r>
            <a:r>
              <a:rPr sz="1200" spc="-5" dirty="0">
                <a:latin typeface="Times New Roman"/>
                <a:cs typeface="Times New Roman"/>
              </a:rPr>
              <a:t>distensiva; </a:t>
            </a:r>
            <a:r>
              <a:rPr sz="1200" dirty="0">
                <a:latin typeface="Times New Roman"/>
                <a:cs typeface="Times New Roman"/>
              </a:rPr>
              <a:t>l’uomo ha  </a:t>
            </a:r>
            <a:r>
              <a:rPr sz="1200" spc="-5" dirty="0">
                <a:latin typeface="Times New Roman"/>
                <a:cs typeface="Times New Roman"/>
              </a:rPr>
              <a:t>finalmente coordinato </a:t>
            </a:r>
            <a:r>
              <a:rPr sz="1200" dirty="0">
                <a:latin typeface="Times New Roman"/>
                <a:cs typeface="Times New Roman"/>
              </a:rPr>
              <a:t>uno stato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sviluppo </a:t>
            </a:r>
            <a:r>
              <a:rPr sz="1200" spc="-5" dirty="0">
                <a:latin typeface="Times New Roman"/>
                <a:cs typeface="Times New Roman"/>
              </a:rPr>
              <a:t>meccanico con </a:t>
            </a:r>
            <a:r>
              <a:rPr sz="1200" dirty="0">
                <a:latin typeface="Times New Roman"/>
                <a:cs typeface="Times New Roman"/>
              </a:rPr>
              <a:t>un compimento intellettuale </a:t>
            </a:r>
            <a:r>
              <a:rPr sz="1200" spc="-5" dirty="0">
                <a:latin typeface="Times New Roman"/>
                <a:cs typeface="Times New Roman"/>
              </a:rPr>
              <a:t>stimolante ed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dominato </a:t>
            </a:r>
            <a:r>
              <a:rPr sz="1200" dirty="0">
                <a:latin typeface="Times New Roman"/>
                <a:cs typeface="Times New Roman"/>
              </a:rPr>
              <a:t>entrambi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squisita realizzazione spirituale.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della felicità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di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soddisfazione.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Il mortale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individuale</a:t>
            </a:r>
            <a:endParaRPr sz="1600">
              <a:latin typeface="Times New Roman"/>
              <a:cs typeface="Times New Roman"/>
            </a:endParaRPr>
          </a:p>
          <a:p>
            <a:pPr marL="88900" marR="75501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(630.4) 55:6.1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progrediscono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status stabilizzato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la società diviene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pacifica.  L’individuo, </a:t>
            </a:r>
            <a:r>
              <a:rPr sz="1200" dirty="0">
                <a:latin typeface="Times New Roman"/>
                <a:cs typeface="Times New Roman"/>
              </a:rPr>
              <a:t>pur non meno </a:t>
            </a:r>
            <a:r>
              <a:rPr sz="1200" spc="-5" dirty="0">
                <a:latin typeface="Times New Roman"/>
                <a:cs typeface="Times New Roman"/>
              </a:rPr>
              <a:t>indipendente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dedito alla sua famiglia, </a:t>
            </a:r>
            <a:r>
              <a:rPr sz="1200" dirty="0">
                <a:latin typeface="Times New Roman"/>
                <a:cs typeface="Times New Roman"/>
              </a:rPr>
              <a:t>è divenuto più </a:t>
            </a:r>
            <a:r>
              <a:rPr sz="1200" spc="-5" dirty="0">
                <a:latin typeface="Times New Roman"/>
                <a:cs typeface="Times New Roman"/>
              </a:rPr>
              <a:t>altruista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683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(630.5) 55:6.2 </a:t>
            </a:r>
            <a:r>
              <a:rPr sz="1200" spc="-5" dirty="0">
                <a:latin typeface="Times New Roman"/>
                <a:cs typeface="Times New Roman"/>
              </a:rPr>
              <a:t>Su Urantia,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condizioni in cui </a:t>
            </a:r>
            <a:r>
              <a:rPr sz="1200" spc="-5" dirty="0">
                <a:latin typeface="Times New Roman"/>
                <a:cs typeface="Times New Roman"/>
              </a:rPr>
              <a:t>siete,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potete apprezzare poco </a:t>
            </a:r>
            <a:r>
              <a:rPr sz="1200" dirty="0">
                <a:latin typeface="Times New Roman"/>
                <a:cs typeface="Times New Roman"/>
              </a:rPr>
              <a:t>lo stato </a:t>
            </a:r>
            <a:r>
              <a:rPr sz="1200" spc="-5" dirty="0">
                <a:latin typeface="Times New Roman"/>
                <a:cs typeface="Times New Roman"/>
              </a:rPr>
              <a:t>avanzato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progressiva </a:t>
            </a:r>
            <a:r>
              <a:rPr sz="1200" dirty="0">
                <a:latin typeface="Times New Roman"/>
                <a:cs typeface="Times New Roman"/>
              </a:rPr>
              <a:t>delle razze  illuminate di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perfezionati. Queste genti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fioritura delle </a:t>
            </a:r>
            <a:r>
              <a:rPr sz="1200" dirty="0">
                <a:latin typeface="Times New Roman"/>
                <a:cs typeface="Times New Roman"/>
              </a:rPr>
              <a:t>razze evoluzionarie.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sono ancora mortali;  </a:t>
            </a:r>
            <a:r>
              <a:rPr sz="1200" spc="-5" dirty="0">
                <a:latin typeface="Times New Roman"/>
                <a:cs typeface="Times New Roman"/>
              </a:rPr>
              <a:t>essi continuano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respirare, mangiare, </a:t>
            </a:r>
            <a:r>
              <a:rPr sz="1200" dirty="0">
                <a:latin typeface="Times New Roman"/>
                <a:cs typeface="Times New Roman"/>
              </a:rPr>
              <a:t>bere e dormire. </a:t>
            </a:r>
            <a:r>
              <a:rPr sz="1200" spc="-5" dirty="0">
                <a:latin typeface="Times New Roman"/>
                <a:cs typeface="Times New Roman"/>
              </a:rPr>
              <a:t>Questa grande </a:t>
            </a:r>
            <a:r>
              <a:rPr sz="1200" dirty="0">
                <a:latin typeface="Times New Roman"/>
                <a:cs typeface="Times New Roman"/>
              </a:rPr>
              <a:t>evoluzione non è il </a:t>
            </a:r>
            <a:r>
              <a:rPr sz="1200" spc="-5" dirty="0">
                <a:latin typeface="Times New Roman"/>
                <a:cs typeface="Times New Roman"/>
              </a:rPr>
              <a:t>cielo,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un’anticipazione sublime dei  </a:t>
            </a:r>
            <a:r>
              <a:rPr sz="1200" dirty="0">
                <a:latin typeface="Times New Roman"/>
                <a:cs typeface="Times New Roman"/>
              </a:rPr>
              <a:t>divini mondi </a:t>
            </a:r>
            <a:r>
              <a:rPr sz="1200" spc="-5" dirty="0">
                <a:latin typeface="Times New Roman"/>
                <a:cs typeface="Times New Roman"/>
              </a:rPr>
              <a:t>dell’ascensione al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31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(630.6) 55:6.3 </a:t>
            </a:r>
            <a:r>
              <a:rPr sz="1200" dirty="0">
                <a:latin typeface="Times New Roman"/>
                <a:cs typeface="Times New Roman"/>
              </a:rPr>
              <a:t>Su un mondo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l’idoneità </a:t>
            </a:r>
            <a:r>
              <a:rPr sz="1200" spc="-5" dirty="0">
                <a:latin typeface="Times New Roman"/>
                <a:cs typeface="Times New Roman"/>
              </a:rPr>
              <a:t>biologica della </a:t>
            </a:r>
            <a:r>
              <a:rPr sz="1200" dirty="0">
                <a:latin typeface="Times New Roman"/>
                <a:cs typeface="Times New Roman"/>
              </a:rPr>
              <a:t>razza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durante le epoche </a:t>
            </a:r>
            <a:r>
              <a:rPr sz="1200" spc="-5" dirty="0">
                <a:latin typeface="Times New Roman"/>
                <a:cs typeface="Times New Roman"/>
              </a:rPr>
              <a:t>postadamiche, </a:t>
            </a:r>
            <a:r>
              <a:rPr sz="1200" dirty="0">
                <a:latin typeface="Times New Roman"/>
                <a:cs typeface="Times New Roman"/>
              </a:rPr>
              <a:t>era stata portata da </a:t>
            </a:r>
            <a:r>
              <a:rPr sz="1200" spc="-5" dirty="0">
                <a:latin typeface="Times New Roman"/>
                <a:cs typeface="Times New Roman"/>
              </a:rPr>
              <a:t>lungo 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alto livello. Ora l’evoluzione fisica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era </a:t>
            </a:r>
            <a:r>
              <a:rPr sz="1200" dirty="0">
                <a:latin typeface="Times New Roman"/>
                <a:cs typeface="Times New Roman"/>
              </a:rPr>
              <a:t>per tutte le ere </a:t>
            </a:r>
            <a:r>
              <a:rPr sz="1200" spc="-5" dirty="0">
                <a:latin typeface="Times New Roman"/>
                <a:cs typeface="Times New Roman"/>
              </a:rPr>
              <a:t>stabilizzate.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vista e l’udito </a:t>
            </a:r>
            <a:r>
              <a:rPr sz="1200" spc="-5" dirty="0">
                <a:latin typeface="Times New Roman"/>
                <a:cs typeface="Times New Roman"/>
              </a:rPr>
              <a:t>si  estendono. Oramai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degli abitanti </a:t>
            </a:r>
            <a:r>
              <a:rPr sz="1200" dirty="0">
                <a:latin typeface="Times New Roman"/>
                <a:cs typeface="Times New Roman"/>
              </a:rPr>
              <a:t>è divenuto </a:t>
            </a:r>
            <a:r>
              <a:rPr sz="1200" spc="-5" dirty="0">
                <a:latin typeface="Times New Roman"/>
                <a:cs typeface="Times New Roman"/>
              </a:rPr>
              <a:t>stazionario.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riproduzione è </a:t>
            </a:r>
            <a:r>
              <a:rPr sz="1200" spc="-5" dirty="0">
                <a:latin typeface="Times New Roman"/>
                <a:cs typeface="Times New Roman"/>
              </a:rPr>
              <a:t>regolamentata 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necessità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245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8003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e la dotazione </a:t>
            </a:r>
            <a:r>
              <a:rPr sz="1200" spc="-5" dirty="0">
                <a:latin typeface="Times New Roman"/>
                <a:cs typeface="Times New Roman"/>
              </a:rPr>
              <a:t>ereditaria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innata. </a:t>
            </a:r>
            <a:r>
              <a:rPr sz="1200" dirty="0">
                <a:latin typeface="Times New Roman"/>
                <a:cs typeface="Times New Roman"/>
              </a:rPr>
              <a:t>I mortali di un pianeta </a:t>
            </a:r>
            <a:r>
              <a:rPr sz="1200" spc="-5" dirty="0">
                <a:latin typeface="Times New Roman"/>
                <a:cs typeface="Times New Roman"/>
              </a:rPr>
              <a:t>durante quest’era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suddivisi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gruppi,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cinque </a:t>
            </a:r>
            <a:r>
              <a:rPr sz="1200" dirty="0">
                <a:latin typeface="Times New Roman"/>
                <a:cs typeface="Times New Roman"/>
              </a:rPr>
              <a:t>a dieci, ed i </a:t>
            </a:r>
            <a:r>
              <a:rPr sz="1200" spc="-5" dirty="0">
                <a:latin typeface="Times New Roman"/>
                <a:cs typeface="Times New Roman"/>
              </a:rPr>
              <a:t>gruppi  inferiori </a:t>
            </a:r>
            <a:r>
              <a:rPr sz="1200" dirty="0">
                <a:latin typeface="Times New Roman"/>
                <a:cs typeface="Times New Roman"/>
              </a:rPr>
              <a:t>hanno il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procreare </a:t>
            </a:r>
            <a:r>
              <a:rPr sz="1200" dirty="0">
                <a:latin typeface="Times New Roman"/>
                <a:cs typeface="Times New Roman"/>
              </a:rPr>
              <a:t>solo la metà </a:t>
            </a:r>
            <a:r>
              <a:rPr sz="1200" spc="-5" dirty="0">
                <a:latin typeface="Times New Roman"/>
                <a:cs typeface="Times New Roman"/>
              </a:rPr>
              <a:t>dei figli dei gruppi </a:t>
            </a:r>
            <a:r>
              <a:rPr sz="1200" dirty="0">
                <a:latin typeface="Times New Roman"/>
                <a:cs typeface="Times New Roman"/>
              </a:rPr>
              <a:t>superiori.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continuo </a:t>
            </a:r>
            <a:r>
              <a:rPr sz="1200" spc="-5" dirty="0">
                <a:latin typeface="Times New Roman"/>
                <a:cs typeface="Times New Roman"/>
              </a:rPr>
              <a:t>miglioramento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tale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razza</a:t>
            </a:r>
            <a:endParaRPr sz="1200">
              <a:latin typeface="Times New Roman"/>
              <a:cs typeface="Times New Roman"/>
            </a:endParaRPr>
          </a:p>
          <a:p>
            <a:pPr marL="76200" marR="28638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meravigliosa durante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l’era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è </a:t>
            </a:r>
            <a:r>
              <a:rPr sz="1200" spc="-5" dirty="0">
                <a:latin typeface="Times New Roman"/>
                <a:cs typeface="Times New Roman"/>
              </a:rPr>
              <a:t>prevalentemente </a:t>
            </a:r>
            <a:r>
              <a:rPr sz="1200" dirty="0">
                <a:latin typeface="Times New Roman"/>
                <a:cs typeface="Times New Roman"/>
              </a:rPr>
              <a:t>un problema di riproduzione </a:t>
            </a:r>
            <a:r>
              <a:rPr sz="1200" spc="-5" dirty="0">
                <a:latin typeface="Times New Roman"/>
                <a:cs typeface="Times New Roman"/>
              </a:rPr>
              <a:t>selettiva </a:t>
            </a:r>
            <a:r>
              <a:rPr sz="1200" dirty="0">
                <a:latin typeface="Times New Roman"/>
                <a:cs typeface="Times New Roman"/>
              </a:rPr>
              <a:t>di quelle linee razziali </a:t>
            </a:r>
            <a:r>
              <a:rPr sz="1200" spc="-5" dirty="0">
                <a:latin typeface="Times New Roman"/>
                <a:cs typeface="Times New Roman"/>
              </a:rPr>
              <a:t>che  mostrano </a:t>
            </a:r>
            <a:r>
              <a:rPr sz="1200" dirty="0">
                <a:latin typeface="Times New Roman"/>
                <a:cs typeface="Times New Roman"/>
              </a:rPr>
              <a:t>qualità superiori di </a:t>
            </a:r>
            <a:r>
              <a:rPr sz="1200" spc="-5" dirty="0">
                <a:latin typeface="Times New Roman"/>
                <a:cs typeface="Times New Roman"/>
              </a:rPr>
              <a:t>natura sociale, filosofica, cosmica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(630.7) 55:6.4 </a:t>
            </a:r>
            <a:r>
              <a:rPr sz="1200" spc="-5" dirty="0">
                <a:latin typeface="Times New Roman"/>
                <a:cs typeface="Times New Roman"/>
              </a:rPr>
              <a:t>Gli Aggiustatori continuano ad arrivare come nelle </a:t>
            </a:r>
            <a:r>
              <a:rPr sz="1200" dirty="0">
                <a:latin typeface="Times New Roman"/>
                <a:cs typeface="Times New Roman"/>
              </a:rPr>
              <a:t>ere </a:t>
            </a:r>
            <a:r>
              <a:rPr sz="1200" spc="-5" dirty="0">
                <a:latin typeface="Times New Roman"/>
                <a:cs typeface="Times New Roman"/>
              </a:rPr>
              <a:t>evoluzionarie precedenti,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passare </a:t>
            </a:r>
            <a:r>
              <a:rPr sz="1200" dirty="0">
                <a:latin typeface="Times New Roman"/>
                <a:cs typeface="Times New Roman"/>
              </a:rPr>
              <a:t>delle epoche i mortali 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comunicare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frammento interiore del </a:t>
            </a:r>
            <a:r>
              <a:rPr sz="1200" dirty="0">
                <a:latin typeface="Times New Roman"/>
                <a:cs typeface="Times New Roman"/>
              </a:rPr>
              <a:t>Padre. </a:t>
            </a:r>
            <a:r>
              <a:rPr sz="1200" spc="-5" dirty="0">
                <a:latin typeface="Times New Roman"/>
                <a:cs typeface="Times New Roman"/>
              </a:rPr>
              <a:t>Durante gli </a:t>
            </a:r>
            <a:r>
              <a:rPr sz="1200" dirty="0">
                <a:latin typeface="Times New Roman"/>
                <a:cs typeface="Times New Roman"/>
              </a:rPr>
              <a:t>stadi di sviluppo </a:t>
            </a:r>
            <a:r>
              <a:rPr sz="1200" spc="-5" dirty="0">
                <a:latin typeface="Times New Roman"/>
                <a:cs typeface="Times New Roman"/>
              </a:rPr>
              <a:t>embrionale </a:t>
            </a:r>
            <a:r>
              <a:rPr sz="1200" dirty="0">
                <a:latin typeface="Times New Roman"/>
                <a:cs typeface="Times New Roman"/>
              </a:rPr>
              <a:t>e prespirituale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operano ancora.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ministero degli angeli </a:t>
            </a:r>
            <a:r>
              <a:rPr sz="1200" dirty="0">
                <a:latin typeface="Times New Roman"/>
                <a:cs typeface="Times New Roman"/>
              </a:rPr>
              <a:t>sono ancora più </a:t>
            </a:r>
            <a:r>
              <a:rPr sz="1200" spc="-5" dirty="0">
                <a:latin typeface="Times New Roman"/>
                <a:cs typeface="Times New Roman"/>
              </a:rPr>
              <a:t>efficaci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1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 sperimentano </a:t>
            </a:r>
            <a:r>
              <a:rPr sz="1200" dirty="0">
                <a:latin typeface="Times New Roman"/>
                <a:cs typeface="Times New Roman"/>
              </a:rPr>
              <a:t>le epoche </a:t>
            </a:r>
            <a:r>
              <a:rPr sz="1200" spc="-5" dirty="0">
                <a:latin typeface="Times New Roman"/>
                <a:cs typeface="Times New Roman"/>
              </a:rPr>
              <a:t>successive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stabilizzata. Nel </a:t>
            </a:r>
            <a:r>
              <a:rPr sz="1200" dirty="0">
                <a:latin typeface="Times New Roman"/>
                <a:cs typeface="Times New Roman"/>
              </a:rPr>
              <a:t>quarto stadio 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avanzati </a:t>
            </a:r>
            <a:r>
              <a:rPr sz="1200" spc="-5" dirty="0">
                <a:latin typeface="Times New Roman"/>
                <a:cs typeface="Times New Roman"/>
              </a:rPr>
              <a:t>sembrano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di  un </a:t>
            </a:r>
            <a:r>
              <a:rPr sz="1200" spc="-5" dirty="0">
                <a:latin typeface="Times New Roman"/>
                <a:cs typeface="Times New Roman"/>
              </a:rPr>
              <a:t>considerevole </a:t>
            </a:r>
            <a:r>
              <a:rPr sz="1200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cosciente con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spirituale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avente </a:t>
            </a:r>
            <a:r>
              <a:rPr sz="1200" spc="-5" dirty="0">
                <a:latin typeface="Times New Roman"/>
                <a:cs typeface="Times New Roman"/>
              </a:rPr>
              <a:t>giurisdizione sul Superuniverso, mentre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mondo è </a:t>
            </a:r>
            <a:r>
              <a:rPr sz="1200" spc="-5" dirty="0">
                <a:latin typeface="Times New Roman"/>
                <a:cs typeface="Times New Roman"/>
              </a:rPr>
              <a:t>focalizzata sul tentativo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le nuove </a:t>
            </a:r>
            <a:r>
              <a:rPr sz="1200" spc="-5" dirty="0">
                <a:latin typeface="Times New Roman"/>
                <a:cs typeface="Times New Roman"/>
              </a:rPr>
              <a:t>rivelazioni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dirty="0">
                <a:latin typeface="Times New Roman"/>
                <a:cs typeface="Times New Roman"/>
              </a:rPr>
              <a:t>Più della </a:t>
            </a:r>
            <a:r>
              <a:rPr sz="1200" spc="-5" dirty="0">
                <a:latin typeface="Times New Roman"/>
                <a:cs typeface="Times New Roman"/>
              </a:rPr>
              <a:t>metà degli  abitanti </a:t>
            </a:r>
            <a:r>
              <a:rPr sz="1200" dirty="0">
                <a:latin typeface="Times New Roman"/>
                <a:cs typeface="Times New Roman"/>
              </a:rPr>
              <a:t>umani </a:t>
            </a:r>
            <a:r>
              <a:rPr sz="1200" spc="-5" dirty="0">
                <a:latin typeface="Times New Roman"/>
                <a:cs typeface="Times New Roman"/>
              </a:rPr>
              <a:t>sui pianeti che godono </a:t>
            </a:r>
            <a:r>
              <a:rPr sz="1200" dirty="0">
                <a:latin typeface="Times New Roman"/>
                <a:cs typeface="Times New Roman"/>
              </a:rPr>
              <a:t>di questo status </a:t>
            </a:r>
            <a:r>
              <a:rPr sz="1200" spc="-5" dirty="0">
                <a:latin typeface="Times New Roman"/>
                <a:cs typeface="Times New Roman"/>
              </a:rPr>
              <a:t>avanzato fanno l’esperienza della traslazione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stato morontiale </a:t>
            </a:r>
            <a:r>
              <a:rPr sz="1200" spc="5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viventi.  Proprio </a:t>
            </a:r>
            <a:r>
              <a:rPr sz="1200" dirty="0">
                <a:latin typeface="Times New Roman"/>
                <a:cs typeface="Times New Roman"/>
              </a:rPr>
              <a:t>così: “le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vecchie </a:t>
            </a:r>
            <a:r>
              <a:rPr sz="1200" spc="-5" dirty="0">
                <a:latin typeface="Times New Roman"/>
                <a:cs typeface="Times New Roman"/>
              </a:rPr>
              <a:t>scompaiono; ecco,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cose divengono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nuove.”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365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(631.1) 55:6.5 </a:t>
            </a:r>
            <a:r>
              <a:rPr sz="1200" spc="-5" dirty="0">
                <a:latin typeface="Times New Roman"/>
                <a:cs typeface="Times New Roman"/>
              </a:rPr>
              <a:t>Noi stimiamo che l’evoluzione fisica </a:t>
            </a:r>
            <a:r>
              <a:rPr sz="1200" dirty="0">
                <a:latin typeface="Times New Roman"/>
                <a:cs typeface="Times New Roman"/>
              </a:rPr>
              <a:t>avrà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pieno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fine della </a:t>
            </a:r>
            <a:r>
              <a:rPr sz="1200" dirty="0">
                <a:latin typeface="Times New Roman"/>
                <a:cs typeface="Times New Roman"/>
              </a:rPr>
              <a:t>quinta </a:t>
            </a:r>
            <a:r>
              <a:rPr sz="1200" spc="-5" dirty="0">
                <a:latin typeface="Times New Roman"/>
                <a:cs typeface="Times New Roman"/>
              </a:rPr>
              <a:t>epoca dell’era </a:t>
            </a:r>
            <a:r>
              <a:rPr sz="1200" dirty="0">
                <a:latin typeface="Times New Roman"/>
                <a:cs typeface="Times New Roman"/>
              </a:rPr>
              <a:t>di luce e  </a:t>
            </a:r>
            <a:r>
              <a:rPr sz="1200" spc="-5" dirty="0">
                <a:latin typeface="Times New Roman"/>
                <a:cs typeface="Times New Roman"/>
              </a:rPr>
              <a:t>vita. Osserviamo </a:t>
            </a:r>
            <a:r>
              <a:rPr sz="1200" dirty="0">
                <a:latin typeface="Times New Roman"/>
                <a:cs typeface="Times New Roman"/>
              </a:rPr>
              <a:t>che i limiti </a:t>
            </a:r>
            <a:r>
              <a:rPr sz="1200" spc="-5" dirty="0">
                <a:latin typeface="Times New Roman"/>
                <a:cs typeface="Times New Roman"/>
              </a:rPr>
              <a:t>superiori </a:t>
            </a:r>
            <a:r>
              <a:rPr sz="1200" dirty="0">
                <a:latin typeface="Times New Roman"/>
                <a:cs typeface="Times New Roman"/>
              </a:rPr>
              <a:t>di sviluppo spirituale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alla mente umana in evoluzione sono </a:t>
            </a:r>
            <a:r>
              <a:rPr sz="1200" spc="-5" dirty="0">
                <a:latin typeface="Times New Roman"/>
                <a:cs typeface="Times New Roman"/>
              </a:rPr>
              <a:t>determinati dal </a:t>
            </a:r>
            <a:r>
              <a:rPr sz="1200" dirty="0">
                <a:latin typeface="Times New Roman"/>
                <a:cs typeface="Times New Roman"/>
              </a:rPr>
              <a:t>livello  di fusione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l’Aggiustatore in cui </a:t>
            </a:r>
            <a:r>
              <a:rPr sz="1200" spc="-5" dirty="0">
                <a:latin typeface="Times New Roman"/>
                <a:cs typeface="Times New Roman"/>
              </a:rPr>
              <a:t>si congiungono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valori morontiali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cosmici. Ma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riguarda la saggezza, 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ipotizziamo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possa mai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 limite </a:t>
            </a:r>
            <a:r>
              <a:rPr sz="1200" spc="-5" dirty="0">
                <a:latin typeface="Times New Roman"/>
                <a:cs typeface="Times New Roman"/>
              </a:rPr>
              <a:t>all’evoluzione </a:t>
            </a:r>
            <a:r>
              <a:rPr sz="1200" dirty="0">
                <a:latin typeface="Times New Roman"/>
                <a:cs typeface="Times New Roman"/>
              </a:rPr>
              <a:t>intellettuale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76200" marR="2635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all’acquisizione della saggezza stessa. </a:t>
            </a:r>
            <a:r>
              <a:rPr sz="1200" dirty="0">
                <a:latin typeface="Times New Roman"/>
                <a:cs typeface="Times New Roman"/>
              </a:rPr>
              <a:t>Su un mondo al </a:t>
            </a:r>
            <a:r>
              <a:rPr sz="1200" spc="-5" dirty="0">
                <a:latin typeface="Times New Roman"/>
                <a:cs typeface="Times New Roman"/>
              </a:rPr>
              <a:t>settimo stadio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esaurire </a:t>
            </a:r>
            <a:r>
              <a:rPr sz="1200" dirty="0">
                <a:latin typeface="Times New Roman"/>
                <a:cs typeface="Times New Roman"/>
              </a:rPr>
              <a:t>i potenziali </a:t>
            </a:r>
            <a:r>
              <a:rPr sz="1200" spc="-5" dirty="0">
                <a:latin typeface="Times New Roman"/>
                <a:cs typeface="Times New Roman"/>
              </a:rPr>
              <a:t>materiali, </a:t>
            </a:r>
            <a:r>
              <a:rPr sz="1200" dirty="0">
                <a:latin typeface="Times New Roman"/>
                <a:cs typeface="Times New Roman"/>
              </a:rPr>
              <a:t>entrare nella  visione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mota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infine </a:t>
            </a:r>
            <a:r>
              <a:rPr sz="1200" spc="-5" dirty="0">
                <a:latin typeface="Times New Roman"/>
                <a:cs typeface="Times New Roman"/>
              </a:rPr>
              <a:t>anche nel gusto della grandezza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absonita.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(631.2) 55:6.6 </a:t>
            </a:r>
            <a:r>
              <a:rPr sz="1200" spc="-5" dirty="0">
                <a:latin typeface="Times New Roman"/>
                <a:cs typeface="Times New Roman"/>
              </a:rPr>
              <a:t>Noi osserviamo che su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altamente evoluti </a:t>
            </a:r>
            <a:r>
              <a:rPr sz="1200" dirty="0">
                <a:latin typeface="Times New Roman"/>
                <a:cs typeface="Times New Roman"/>
              </a:rPr>
              <a:t>che sono 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nel settimo </a:t>
            </a:r>
            <a:r>
              <a:rPr sz="1200" spc="-5" dirty="0">
                <a:latin typeface="Times New Roman"/>
                <a:cs typeface="Times New Roman"/>
              </a:rPr>
              <a:t>stadio, gli esseri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imparano completamente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dell’Universo locale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essere trasferiti. Ed io ho </a:t>
            </a:r>
            <a:r>
              <a:rPr sz="1200" spc="-5" dirty="0">
                <a:latin typeface="Times New Roman"/>
                <a:cs typeface="Times New Roman"/>
              </a:rPr>
              <a:t>visitato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antichissimi pianeti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dove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3880" cy="3373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778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degli abandontari insegnavano ai mortali </a:t>
            </a:r>
            <a:r>
              <a:rPr sz="1200" dirty="0">
                <a:latin typeface="Times New Roman"/>
                <a:cs typeface="Times New Roman"/>
              </a:rPr>
              <a:t>più anziani la </a:t>
            </a:r>
            <a:r>
              <a:rPr sz="1200" spc="-5" dirty="0">
                <a:latin typeface="Times New Roman"/>
                <a:cs typeface="Times New Roman"/>
              </a:rPr>
              <a:t>lingua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Superuniverso. Su questi </a:t>
            </a:r>
            <a:r>
              <a:rPr sz="1200" dirty="0">
                <a:latin typeface="Times New Roman"/>
                <a:cs typeface="Times New Roman"/>
              </a:rPr>
              <a:t>mondi ho </a:t>
            </a:r>
            <a:r>
              <a:rPr sz="1200" spc="-5" dirty="0">
                <a:latin typeface="Times New Roman"/>
                <a:cs typeface="Times New Roman"/>
              </a:rPr>
              <a:t>osservato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personalità absonite rivelano </a:t>
            </a:r>
            <a:r>
              <a:rPr sz="1200" dirty="0">
                <a:latin typeface="Times New Roman"/>
                <a:cs typeface="Times New Roman"/>
              </a:rPr>
              <a:t>la presenza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finalitari nel tempio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0413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(631.3) 55:6.7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storia </a:t>
            </a:r>
            <a:r>
              <a:rPr sz="1200" spc="-5" dirty="0">
                <a:latin typeface="Times New Roman"/>
                <a:cs typeface="Times New Roman"/>
              </a:rPr>
              <a:t>dello stupendo </a:t>
            </a:r>
            <a:r>
              <a:rPr sz="1200" dirty="0">
                <a:latin typeface="Times New Roman"/>
                <a:cs typeface="Times New Roman"/>
              </a:rPr>
              <a:t>coronamento </a:t>
            </a:r>
            <a:r>
              <a:rPr sz="1200" spc="-5" dirty="0">
                <a:latin typeface="Times New Roman"/>
                <a:cs typeface="Times New Roman"/>
              </a:rPr>
              <a:t>degli sforzi </a:t>
            </a:r>
            <a:r>
              <a:rPr sz="1200" dirty="0">
                <a:latin typeface="Times New Roman"/>
                <a:cs typeface="Times New Roman"/>
              </a:rPr>
              <a:t>dei mortali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evoluzionari.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avviene </a:t>
            </a:r>
            <a:r>
              <a:rPr sz="1200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ancora che gli esseri </a:t>
            </a:r>
            <a:r>
              <a:rPr sz="1200" dirty="0">
                <a:latin typeface="Times New Roman"/>
                <a:cs typeface="Times New Roman"/>
              </a:rPr>
              <a:t>umani inizino la </a:t>
            </a:r>
            <a:r>
              <a:rPr sz="1200" spc="-5" dirty="0">
                <a:latin typeface="Times New Roman"/>
                <a:cs typeface="Times New Roman"/>
              </a:rPr>
              <a:t>loro carriera morontiale; </a:t>
            </a:r>
            <a:r>
              <a:rPr sz="1200" dirty="0">
                <a:latin typeface="Times New Roman"/>
                <a:cs typeface="Times New Roman"/>
              </a:rPr>
              <a:t>tutto questo </a:t>
            </a:r>
            <a:r>
              <a:rPr sz="1200" spc="-5" dirty="0">
                <a:latin typeface="Times New Roman"/>
                <a:cs typeface="Times New Roman"/>
              </a:rPr>
              <a:t>splendido </a:t>
            </a:r>
            <a:r>
              <a:rPr sz="1200" dirty="0">
                <a:latin typeface="Times New Roman"/>
                <a:cs typeface="Times New Roman"/>
              </a:rPr>
              <a:t>sviluppo è </a:t>
            </a:r>
            <a:r>
              <a:rPr sz="1200" spc="-5" dirty="0">
                <a:latin typeface="Times New Roman"/>
                <a:cs typeface="Times New Roman"/>
              </a:rPr>
              <a:t>raggiungibile dai mortali materiali  sui </a:t>
            </a:r>
            <a:r>
              <a:rPr sz="1200" dirty="0">
                <a:latin typeface="Times New Roman"/>
                <a:cs typeface="Times New Roman"/>
              </a:rPr>
              <a:t>mondi abitati, il </a:t>
            </a:r>
            <a:r>
              <a:rPr sz="1200" spc="-5" dirty="0">
                <a:latin typeface="Times New Roman"/>
                <a:cs typeface="Times New Roman"/>
              </a:rPr>
              <a:t>primissimo 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carriera eterna ed </a:t>
            </a:r>
            <a:r>
              <a:rPr sz="1200" dirty="0">
                <a:latin typeface="Times New Roman"/>
                <a:cs typeface="Times New Roman"/>
              </a:rPr>
              <a:t>incomprensibile </a:t>
            </a:r>
            <a:r>
              <a:rPr sz="1200" spc="-5" dirty="0">
                <a:latin typeface="Times New Roman"/>
                <a:cs typeface="Times New Roman"/>
              </a:rPr>
              <a:t>d’ascensione al Paradiso </a:t>
            </a:r>
            <a:r>
              <a:rPr sz="1200" dirty="0">
                <a:latin typeface="Times New Roman"/>
                <a:cs typeface="Times New Roman"/>
              </a:rPr>
              <a:t>e di raggiungimento 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65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(631.4) 55:6.8 </a:t>
            </a:r>
            <a:r>
              <a:rPr sz="1200" spc="-5" dirty="0">
                <a:latin typeface="Times New Roman"/>
                <a:cs typeface="Times New Roman"/>
              </a:rPr>
              <a:t>Ma vi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possibile immaginare quale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mortali evoluzionari stiano ora provenendo </a:t>
            </a:r>
            <a:r>
              <a:rPr sz="1200" dirty="0">
                <a:latin typeface="Times New Roman"/>
                <a:cs typeface="Times New Roman"/>
              </a:rPr>
              <a:t>dai mondi che 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 nella </a:t>
            </a:r>
            <a:r>
              <a:rPr sz="1200" dirty="0">
                <a:latin typeface="Times New Roman"/>
                <a:cs typeface="Times New Roman"/>
              </a:rPr>
              <a:t>settima </a:t>
            </a:r>
            <a:r>
              <a:rPr sz="1200" spc="-5" dirty="0">
                <a:latin typeface="Times New Roman"/>
                <a:cs typeface="Times New Roman"/>
              </a:rPr>
              <a:t>epoca </a:t>
            </a:r>
            <a:r>
              <a:rPr sz="1200" dirty="0">
                <a:latin typeface="Times New Roman"/>
                <a:cs typeface="Times New Roman"/>
              </a:rPr>
              <a:t>di stabilizzazione in luce e </a:t>
            </a:r>
            <a:r>
              <a:rPr sz="1200" spc="-5" dirty="0">
                <a:latin typeface="Times New Roman"/>
                <a:cs typeface="Times New Roman"/>
              </a:rPr>
              <a:t>vita?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questi che vanno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morontiali della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capitale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iniziarvi la loro </a:t>
            </a:r>
            <a:r>
              <a:rPr sz="1200" spc="-5" dirty="0">
                <a:latin typeface="Times New Roman"/>
                <a:cs typeface="Times New Roman"/>
              </a:rPr>
              <a:t>carriera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d’ascensione.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(631.5) 55:6.9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dello </a:t>
            </a:r>
            <a:r>
              <a:rPr sz="1200" dirty="0">
                <a:latin typeface="Times New Roman"/>
                <a:cs typeface="Times New Roman"/>
              </a:rPr>
              <a:t>sconvolto </a:t>
            </a:r>
            <a:r>
              <a:rPr sz="1200" spc="-5" dirty="0">
                <a:latin typeface="Times New Roman"/>
                <a:cs typeface="Times New Roman"/>
              </a:rPr>
              <a:t>Urantia potessero </a:t>
            </a:r>
            <a:r>
              <a:rPr sz="1200" dirty="0">
                <a:latin typeface="Times New Roman"/>
                <a:cs typeface="Times New Roman"/>
              </a:rPr>
              <a:t>solo vedere uno 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più </a:t>
            </a:r>
            <a:r>
              <a:rPr sz="1200" spc="-5" dirty="0">
                <a:latin typeface="Times New Roman"/>
                <a:cs typeface="Times New Roman"/>
              </a:rPr>
              <a:t>avanzati stabilizzati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in  luce 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non metterebbero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più in dubbio la </a:t>
            </a:r>
            <a:r>
              <a:rPr sz="1200" spc="-5" dirty="0">
                <a:latin typeface="Times New Roman"/>
                <a:cs typeface="Times New Roman"/>
              </a:rPr>
              <a:t>saggezza del piano evoluzionario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creazione. Anche se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progressione  eterna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avesse futuro,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stupende </a:t>
            </a:r>
            <a:r>
              <a:rPr sz="1200" spc="-5" dirty="0">
                <a:latin typeface="Times New Roman"/>
                <a:cs typeface="Times New Roman"/>
              </a:rPr>
              <a:t>realizzazioni evoluzionarie delle </a:t>
            </a:r>
            <a:r>
              <a:rPr sz="1200" dirty="0">
                <a:latin typeface="Times New Roman"/>
                <a:cs typeface="Times New Roman"/>
              </a:rPr>
              <a:t>razze mortali </a:t>
            </a:r>
            <a:r>
              <a:rPr sz="1200" spc="-5" dirty="0">
                <a:latin typeface="Times New Roman"/>
                <a:cs typeface="Times New Roman"/>
              </a:rPr>
              <a:t>su tali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spc="-1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compimento perfezionato giustificherebbero ampiamente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del tempo e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940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(631.6) 55:6.10 </a:t>
            </a:r>
            <a:r>
              <a:rPr sz="1200" spc="-5" dirty="0">
                <a:latin typeface="Times New Roman"/>
                <a:cs typeface="Times New Roman"/>
              </a:rPr>
              <a:t>Noi riflettiamo spesso su </a:t>
            </a:r>
            <a:r>
              <a:rPr sz="1200" dirty="0">
                <a:latin typeface="Times New Roman"/>
                <a:cs typeface="Times New Roman"/>
              </a:rPr>
              <a:t>questo: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fosse </a:t>
            </a:r>
            <a:r>
              <a:rPr sz="1200" dirty="0">
                <a:latin typeface="Times New Roman"/>
                <a:cs typeface="Times New Roman"/>
              </a:rPr>
              <a:t>stabilizzato 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gli </a:t>
            </a:r>
            <a:r>
              <a:rPr sz="1200" dirty="0">
                <a:latin typeface="Times New Roman"/>
                <a:cs typeface="Times New Roman"/>
              </a:rPr>
              <a:t>squisiti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mortali  </a:t>
            </a:r>
            <a:r>
              <a:rPr sz="1200" spc="-5" dirty="0">
                <a:latin typeface="Times New Roman"/>
                <a:cs typeface="Times New Roman"/>
              </a:rPr>
              <a:t>sarebbero ancora </a:t>
            </a:r>
            <a:r>
              <a:rPr sz="1200" dirty="0">
                <a:latin typeface="Times New Roman"/>
                <a:cs typeface="Times New Roman"/>
              </a:rPr>
              <a:t>destinati </a:t>
            </a:r>
            <a:r>
              <a:rPr sz="1200" spc="-5" dirty="0">
                <a:latin typeface="Times New Roman"/>
                <a:cs typeface="Times New Roman"/>
              </a:rPr>
              <a:t>al Corpo della Finalità? Ma noi </a:t>
            </a:r>
            <a:r>
              <a:rPr sz="1200" dirty="0">
                <a:latin typeface="Times New Roman"/>
                <a:cs typeface="Times New Roman"/>
              </a:rPr>
              <a:t>non 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47050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Il primo stadio o stadio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planetario</a:t>
            </a:r>
            <a:endParaRPr sz="1600">
              <a:latin typeface="Times New Roman"/>
              <a:cs typeface="Times New Roman"/>
            </a:endParaRPr>
          </a:p>
          <a:p>
            <a:pPr marL="63500" marR="74295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(631.7) 55:7.1 </a:t>
            </a:r>
            <a:r>
              <a:rPr sz="1200" spc="-5" dirty="0">
                <a:latin typeface="Times New Roman"/>
                <a:cs typeface="Times New Roman"/>
              </a:rPr>
              <a:t>Quest’epoca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dall’apparizione del tempio morontiale nel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quartier generale del pianeta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momento  </a:t>
            </a:r>
            <a:r>
              <a:rPr sz="1200" spc="-5" dirty="0">
                <a:latin typeface="Times New Roman"/>
                <a:cs typeface="Times New Roman"/>
              </a:rPr>
              <a:t>della stabilizzazione dell’intero sistema </a:t>
            </a:r>
            <a:r>
              <a:rPr sz="1200" dirty="0">
                <a:latin typeface="Times New Roman"/>
                <a:cs typeface="Times New Roman"/>
              </a:rPr>
              <a:t>in luce e vita. </a:t>
            </a:r>
            <a:r>
              <a:rPr sz="1200" spc="-5" dirty="0">
                <a:latin typeface="Times New Roman"/>
                <a:cs typeface="Times New Roman"/>
              </a:rPr>
              <a:t>Quest’era </a:t>
            </a:r>
            <a:r>
              <a:rPr sz="1200" dirty="0">
                <a:latin typeface="Times New Roman"/>
                <a:cs typeface="Times New Roman"/>
              </a:rPr>
              <a:t>è inaugurata </a:t>
            </a:r>
            <a:r>
              <a:rPr sz="1200" spc="-5" dirty="0">
                <a:latin typeface="Times New Roman"/>
                <a:cs typeface="Times New Roman"/>
              </a:rPr>
              <a:t>dai Figli Istruttori Trinitari al termine </a:t>
            </a:r>
            <a:r>
              <a:rPr sz="1200" spc="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 missioni </a:t>
            </a:r>
            <a:r>
              <a:rPr sz="1200" spc="-5" dirty="0">
                <a:latin typeface="Times New Roman"/>
                <a:cs typeface="Times New Roman"/>
              </a:rPr>
              <a:t>successive nel </a:t>
            </a:r>
            <a:r>
              <a:rPr sz="1200" dirty="0">
                <a:latin typeface="Times New Roman"/>
                <a:cs typeface="Times New Roman"/>
              </a:rPr>
              <a:t>mondo, quando il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Sovrano Planetario </a:t>
            </a:r>
            <a:r>
              <a:rPr sz="1200" dirty="0">
                <a:latin typeface="Times New Roman"/>
                <a:cs typeface="Times New Roman"/>
              </a:rPr>
              <a:t>per ordine 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presenza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Paradisiaco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quella </a:t>
            </a:r>
            <a:r>
              <a:rPr sz="1200" spc="-5" dirty="0">
                <a:latin typeface="Times New Roman"/>
                <a:cs typeface="Times New Roman"/>
              </a:rPr>
              <a:t>sfera.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concomitanza </a:t>
            </a:r>
            <a:r>
              <a:rPr sz="1200" spc="-5" dirty="0">
                <a:latin typeface="Times New Roman"/>
                <a:cs typeface="Times New Roman"/>
              </a:rPr>
              <a:t>con ciò,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iniziano la loro partecipazione  </a:t>
            </a:r>
            <a:r>
              <a:rPr sz="1200" spc="-5" dirty="0">
                <a:latin typeface="Times New Roman"/>
                <a:cs typeface="Times New Roman"/>
              </a:rPr>
              <a:t>attiva agli affari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planetari.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(632.1) 55:7.2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apparenze </a:t>
            </a:r>
            <a:r>
              <a:rPr sz="1200" dirty="0">
                <a:latin typeface="Times New Roman"/>
                <a:cs typeface="Times New Roman"/>
              </a:rPr>
              <a:t>esterne e visibili 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direttori effettivi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tale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in luce e vita sono il 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Materiali, l’Adamo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l’Eva Planetari.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sono invisibili, come pure </a:t>
            </a:r>
            <a:r>
              <a:rPr sz="1200" dirty="0">
                <a:latin typeface="Times New Roman"/>
                <a:cs typeface="Times New Roman"/>
              </a:rPr>
              <a:t>il Principe </a:t>
            </a:r>
            <a:r>
              <a:rPr sz="1200" spc="-5" dirty="0">
                <a:latin typeface="Times New Roman"/>
                <a:cs typeface="Times New Roman"/>
              </a:rPr>
              <a:t>Sovrano, salvo </a:t>
            </a:r>
            <a:r>
              <a:rPr sz="1200" dirty="0">
                <a:latin typeface="Times New Roman"/>
                <a:cs typeface="Times New Roman"/>
              </a:rPr>
              <a:t>quando è </a:t>
            </a:r>
            <a:r>
              <a:rPr sz="1200" spc="-5" dirty="0">
                <a:latin typeface="Times New Roman"/>
                <a:cs typeface="Times New Roman"/>
              </a:rPr>
              <a:t>nel  </a:t>
            </a:r>
            <a:r>
              <a:rPr sz="1200" dirty="0">
                <a:latin typeface="Times New Roman"/>
                <a:cs typeface="Times New Roman"/>
              </a:rPr>
              <a:t>tempio </a:t>
            </a:r>
            <a:r>
              <a:rPr sz="1200" spc="-5" dirty="0">
                <a:latin typeface="Times New Roman"/>
                <a:cs typeface="Times New Roman"/>
              </a:rPr>
              <a:t>morontiale. Gli effettivi capi letterali del regime planetario sono </a:t>
            </a:r>
            <a:r>
              <a:rPr sz="1200" dirty="0">
                <a:latin typeface="Times New Roman"/>
                <a:cs typeface="Times New Roman"/>
              </a:rPr>
              <a:t>quindi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Figlia Materiali. </a:t>
            </a:r>
            <a:r>
              <a:rPr sz="1200" dirty="0">
                <a:latin typeface="Times New Roman"/>
                <a:cs typeface="Times New Roman"/>
              </a:rPr>
              <a:t>È la conoscenza di  </a:t>
            </a:r>
            <a:r>
              <a:rPr sz="1200" spc="-5" dirty="0">
                <a:latin typeface="Times New Roman"/>
                <a:cs typeface="Times New Roman"/>
              </a:rPr>
              <a:t>questo assetto che </a:t>
            </a:r>
            <a:r>
              <a:rPr sz="1200" dirty="0">
                <a:latin typeface="Times New Roman"/>
                <a:cs typeface="Times New Roman"/>
              </a:rPr>
              <a:t>ha dato </a:t>
            </a:r>
            <a:r>
              <a:rPr sz="1200" spc="-5" dirty="0">
                <a:latin typeface="Times New Roman"/>
                <a:cs typeface="Times New Roman"/>
              </a:rPr>
              <a:t>prestigio </a:t>
            </a:r>
            <a:r>
              <a:rPr sz="1200" dirty="0">
                <a:latin typeface="Times New Roman"/>
                <a:cs typeface="Times New Roman"/>
              </a:rPr>
              <a:t>all’idea di re e di </a:t>
            </a:r>
            <a:r>
              <a:rPr sz="1200" spc="-5" dirty="0">
                <a:latin typeface="Times New Roman"/>
                <a:cs typeface="Times New Roman"/>
              </a:rPr>
              <a:t>regine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regni dell’Universo. </a:t>
            </a:r>
            <a:r>
              <a:rPr sz="1200" dirty="0">
                <a:latin typeface="Times New Roman"/>
                <a:cs typeface="Times New Roman"/>
              </a:rPr>
              <a:t>Ed i re 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regine costituiscono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 successo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circostanze ideali, quando </a:t>
            </a:r>
            <a:r>
              <a:rPr sz="1200" dirty="0">
                <a:latin typeface="Times New Roman"/>
                <a:cs typeface="Times New Roman"/>
              </a:rPr>
              <a:t>un mondo può </a:t>
            </a:r>
            <a:r>
              <a:rPr sz="1200" spc="-5" dirty="0">
                <a:latin typeface="Times New Roman"/>
                <a:cs typeface="Times New Roman"/>
              </a:rPr>
              <a:t>disporre che queste alte personalità agiscano per conto </a:t>
            </a:r>
            <a:r>
              <a:rPr sz="1200" dirty="0">
                <a:latin typeface="Times New Roman"/>
                <a:cs typeface="Times New Roman"/>
              </a:rPr>
              <a:t>di governanti 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invisibili.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876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(632.2) 55:7.3 </a:t>
            </a:r>
            <a:r>
              <a:rPr sz="1200" spc="-5" dirty="0">
                <a:latin typeface="Times New Roman"/>
                <a:cs typeface="Times New Roman"/>
              </a:rPr>
              <a:t>Quando quest’era </a:t>
            </a:r>
            <a:r>
              <a:rPr sz="1200" dirty="0">
                <a:latin typeface="Times New Roman"/>
                <a:cs typeface="Times New Roman"/>
              </a:rPr>
              <a:t>sarà raggiunta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vostro mondo, non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che Machiventa Melchizedek, attualmente Principe  Planetario vicegerente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Urantia, </a:t>
            </a:r>
            <a:r>
              <a:rPr sz="1200" dirty="0">
                <a:latin typeface="Times New Roman"/>
                <a:cs typeface="Times New Roman"/>
              </a:rPr>
              <a:t>occuperà il seggio di </a:t>
            </a:r>
            <a:r>
              <a:rPr sz="1200" spc="-5" dirty="0">
                <a:latin typeface="Times New Roman"/>
                <a:cs typeface="Times New Roman"/>
              </a:rPr>
              <a:t>Sovrano Planetario.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Jerusem s’ipotizza </a:t>
            </a:r>
            <a:r>
              <a:rPr sz="1200" spc="-1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sarà 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un figlio e da una figlia dell’Adamo e </a:t>
            </a:r>
            <a:r>
              <a:rPr sz="1200" spc="-5" dirty="0">
                <a:latin typeface="Times New Roman"/>
                <a:cs typeface="Times New Roman"/>
              </a:rPr>
              <a:t>dell’Eva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che sono </a:t>
            </a:r>
            <a:r>
              <a:rPr sz="1200" dirty="0">
                <a:latin typeface="Times New Roman"/>
                <a:cs typeface="Times New Roman"/>
              </a:rPr>
              <a:t>ora </a:t>
            </a:r>
            <a:r>
              <a:rPr sz="1200" spc="-5" dirty="0">
                <a:latin typeface="Times New Roman"/>
                <a:cs typeface="Times New Roman"/>
              </a:rPr>
              <a:t>trattenuti su Edentia come </a:t>
            </a:r>
            <a:r>
              <a:rPr sz="1200" dirty="0">
                <a:latin typeface="Times New Roman"/>
                <a:cs typeface="Times New Roman"/>
              </a:rPr>
              <a:t>pupilli </a:t>
            </a:r>
            <a:r>
              <a:rPr sz="1200" spc="-5" dirty="0">
                <a:latin typeface="Times New Roman"/>
                <a:cs typeface="Times New Roman"/>
              </a:rPr>
              <a:t>degli  </a:t>
            </a:r>
            <a:r>
              <a:rPr sz="1200" dirty="0">
                <a:latin typeface="Times New Roman"/>
                <a:cs typeface="Times New Roman"/>
              </a:rPr>
              <a:t>Altissimi di </a:t>
            </a:r>
            <a:r>
              <a:rPr sz="1200" spc="-5" dirty="0">
                <a:latin typeface="Times New Roman"/>
                <a:cs typeface="Times New Roman"/>
              </a:rPr>
              <a:t>Norlatiadek. Questi 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potrebbero così servire su Urantia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Sovrano,  poiché sono </a:t>
            </a:r>
            <a:r>
              <a:rPr sz="1200" spc="-5" dirty="0">
                <a:latin typeface="Times New Roman"/>
                <a:cs typeface="Times New Roman"/>
              </a:rPr>
              <a:t>stati privati dei poteri procreatori </a:t>
            </a:r>
            <a:r>
              <a:rPr sz="1200" dirty="0">
                <a:latin typeface="Times New Roman"/>
                <a:cs typeface="Times New Roman"/>
              </a:rPr>
              <a:t>circa 37.000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orsono quando </a:t>
            </a:r>
            <a:r>
              <a:rPr sz="1200" spc="-5" dirty="0">
                <a:latin typeface="Times New Roman"/>
                <a:cs typeface="Times New Roman"/>
              </a:rPr>
              <a:t>abbandonarono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corpi materiali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per  prepararsi al transito 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Edentia.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833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473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(632.3) 55:7.4 </a:t>
            </a:r>
            <a:r>
              <a:rPr sz="1200" spc="-5" dirty="0">
                <a:latin typeface="Times New Roman"/>
                <a:cs typeface="Times New Roman"/>
              </a:rPr>
              <a:t>Quest’era stabilizzata continua fino </a:t>
            </a:r>
            <a:r>
              <a:rPr sz="1200" dirty="0">
                <a:latin typeface="Times New Roman"/>
                <a:cs typeface="Times New Roman"/>
              </a:rPr>
              <a:t>a quando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pianeta </a:t>
            </a:r>
            <a:r>
              <a:rPr sz="1200" spc="-5" dirty="0">
                <a:latin typeface="Times New Roman"/>
                <a:cs typeface="Times New Roman"/>
              </a:rPr>
              <a:t>abitato del sistema raggiunge </a:t>
            </a:r>
            <a:r>
              <a:rPr sz="1200" dirty="0">
                <a:latin typeface="Times New Roman"/>
                <a:cs typeface="Times New Roman"/>
              </a:rPr>
              <a:t>l’era di stabilizzazione. Ed  </a:t>
            </a:r>
            <a:r>
              <a:rPr sz="1200" spc="-5" dirty="0">
                <a:latin typeface="Times New Roman"/>
                <a:cs typeface="Times New Roman"/>
              </a:rPr>
              <a:t>allora, quando </a:t>
            </a:r>
            <a:r>
              <a:rPr sz="1200" dirty="0">
                <a:latin typeface="Times New Roman"/>
                <a:cs typeface="Times New Roman"/>
              </a:rPr>
              <a:t>il mondo più </a:t>
            </a:r>
            <a:r>
              <a:rPr sz="1200" spc="-5" dirty="0">
                <a:latin typeface="Times New Roman"/>
                <a:cs typeface="Times New Roman"/>
              </a:rPr>
              <a:t>giovane </a:t>
            </a:r>
            <a:r>
              <a:rPr sz="1200" dirty="0">
                <a:latin typeface="Times New Roman"/>
                <a:cs typeface="Times New Roman"/>
              </a:rPr>
              <a:t>— l’ultimo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la vita — ha </a:t>
            </a:r>
            <a:r>
              <a:rPr sz="1200" spc="-5" dirty="0">
                <a:latin typeface="Times New Roman"/>
                <a:cs typeface="Times New Roman"/>
              </a:rPr>
              <a:t>fatto l’esperienza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stabilizzazione per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millennio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sistemico, l’intero sistema acquisisce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stabilizzato ed i </a:t>
            </a:r>
            <a:r>
              <a:rPr sz="1200" spc="-5" dirty="0">
                <a:latin typeface="Times New Roman"/>
                <a:cs typeface="Times New Roman"/>
              </a:rPr>
              <a:t>singoli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entrano </a:t>
            </a:r>
            <a:r>
              <a:rPr sz="1200" dirty="0">
                <a:latin typeface="Times New Roman"/>
                <a:cs typeface="Times New Roman"/>
              </a:rPr>
              <a:t>nell’epoca sistemica  </a:t>
            </a:r>
            <a:r>
              <a:rPr sz="1200" spc="-5" dirty="0">
                <a:latin typeface="Times New Roman"/>
                <a:cs typeface="Times New Roman"/>
              </a:rPr>
              <a:t>dell’era </a:t>
            </a:r>
            <a:r>
              <a:rPr sz="1200" dirty="0">
                <a:latin typeface="Times New Roman"/>
                <a:cs typeface="Times New Roman"/>
              </a:rPr>
              <a:t>di luce 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Il secondo stadio o stadio del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sistema</a:t>
            </a:r>
            <a:endParaRPr sz="1600">
              <a:latin typeface="Times New Roman"/>
              <a:cs typeface="Times New Roman"/>
            </a:endParaRPr>
          </a:p>
          <a:p>
            <a:pPr marL="88900" marR="812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(632.4) 55:8.1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intero sistema si </a:t>
            </a:r>
            <a:r>
              <a:rPr sz="1200" dirty="0">
                <a:latin typeface="Times New Roman"/>
                <a:cs typeface="Times New Roman"/>
              </a:rPr>
              <a:t>stabilizza </a:t>
            </a:r>
            <a:r>
              <a:rPr sz="1200" spc="-5" dirty="0">
                <a:latin typeface="Times New Roman"/>
                <a:cs typeface="Times New Roman"/>
              </a:rPr>
              <a:t>nella vita, </a:t>
            </a:r>
            <a:r>
              <a:rPr sz="1200" dirty="0">
                <a:latin typeface="Times New Roman"/>
                <a:cs typeface="Times New Roman"/>
              </a:rPr>
              <a:t>viene inaugurato un nuovo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governo.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Planetari  </a:t>
            </a:r>
            <a:r>
              <a:rPr sz="1200" spc="-5" dirty="0">
                <a:latin typeface="Times New Roman"/>
                <a:cs typeface="Times New Roman"/>
              </a:rPr>
              <a:t>divengono membri </a:t>
            </a:r>
            <a:r>
              <a:rPr sz="1200" dirty="0">
                <a:latin typeface="Times New Roman"/>
                <a:cs typeface="Times New Roman"/>
              </a:rPr>
              <a:t>del conclave </a:t>
            </a:r>
            <a:r>
              <a:rPr sz="1200" spc="-5" dirty="0">
                <a:latin typeface="Times New Roman"/>
                <a:cs typeface="Times New Roman"/>
              </a:rPr>
              <a:t>del sistema, </a:t>
            </a:r>
            <a:r>
              <a:rPr sz="1200" dirty="0">
                <a:latin typeface="Times New Roman"/>
                <a:cs typeface="Times New Roman"/>
              </a:rPr>
              <a:t>e questo nuovo </a:t>
            </a:r>
            <a:r>
              <a:rPr sz="1200" spc="-5" dirty="0">
                <a:latin typeface="Times New Roman"/>
                <a:cs typeface="Times New Roman"/>
              </a:rPr>
              <a:t>corpo amministrativo, sottomesso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veto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Costellazione,  </a:t>
            </a:r>
            <a:r>
              <a:rPr sz="1200" dirty="0">
                <a:latin typeface="Times New Roman"/>
                <a:cs typeface="Times New Roman"/>
              </a:rPr>
              <a:t>dispone di </a:t>
            </a:r>
            <a:r>
              <a:rPr sz="1200" spc="-5" dirty="0">
                <a:latin typeface="Times New Roman"/>
                <a:cs typeface="Times New Roman"/>
              </a:rPr>
              <a:t>un’autorità suprema. Un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abitati diviene praticamente autogovernato. </a:t>
            </a:r>
            <a:r>
              <a:rPr sz="1200" dirty="0">
                <a:latin typeface="Times New Roman"/>
                <a:cs typeface="Times New Roman"/>
              </a:rPr>
              <a:t>Sul mondo </a:t>
            </a:r>
            <a:r>
              <a:rPr sz="1200" spc="-5" dirty="0">
                <a:latin typeface="Times New Roman"/>
                <a:cs typeface="Times New Roman"/>
              </a:rPr>
              <a:t>capitale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è</a:t>
            </a:r>
            <a:endParaRPr sz="1200">
              <a:latin typeface="Times New Roman"/>
              <a:cs typeface="Times New Roman"/>
            </a:endParaRPr>
          </a:p>
          <a:p>
            <a:pPr marL="88900" marR="27051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costituita l’assemblea </a:t>
            </a:r>
            <a:r>
              <a:rPr sz="1200" dirty="0">
                <a:latin typeface="Times New Roman"/>
                <a:cs typeface="Times New Roman"/>
              </a:rPr>
              <a:t>legislativa </a:t>
            </a:r>
            <a:r>
              <a:rPr sz="1200" spc="-5" dirty="0">
                <a:latin typeface="Times New Roman"/>
                <a:cs typeface="Times New Roman"/>
              </a:rPr>
              <a:t>del sistema ed </a:t>
            </a:r>
            <a:r>
              <a:rPr sz="1200" dirty="0">
                <a:latin typeface="Times New Roman"/>
                <a:cs typeface="Times New Roman"/>
              </a:rPr>
              <a:t>ogni </a:t>
            </a:r>
            <a:r>
              <a:rPr sz="1200" spc="-5" dirty="0">
                <a:latin typeface="Times New Roman"/>
                <a:cs typeface="Times New Roman"/>
              </a:rPr>
              <a:t>pianeta v’invia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dieci rappresentanti.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sistemiche sono </a:t>
            </a:r>
            <a:r>
              <a:rPr sz="120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istituiti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soltanto gli appelli sono giudicati nella capitale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467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(632.5) 55:8.2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stabilizzazione del sistema </a:t>
            </a:r>
            <a:r>
              <a:rPr sz="1200" dirty="0">
                <a:latin typeface="Times New Roman"/>
                <a:cs typeface="Times New Roman"/>
              </a:rPr>
              <a:t>la Sentinella </a:t>
            </a:r>
            <a:r>
              <a:rPr sz="1200" spc="-5" dirty="0">
                <a:latin typeface="Times New Roman"/>
                <a:cs typeface="Times New Roman"/>
              </a:rPr>
              <a:t>Incaricata, rappresentante dell’Esecutivo Supremo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Superuniverso,  diviene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consigliere volontario presso </a:t>
            </a:r>
            <a:r>
              <a:rPr sz="1200" dirty="0">
                <a:latin typeface="Times New Roman"/>
                <a:cs typeface="Times New Roman"/>
              </a:rPr>
              <a:t>la corte suprema </a:t>
            </a:r>
            <a:r>
              <a:rPr sz="1200" spc="-5" dirty="0">
                <a:latin typeface="Times New Roman"/>
                <a:cs typeface="Times New Roman"/>
              </a:rPr>
              <a:t>del sistema ed </a:t>
            </a:r>
            <a:r>
              <a:rPr sz="1200" dirty="0">
                <a:latin typeface="Times New Roman"/>
                <a:cs typeface="Times New Roman"/>
              </a:rPr>
              <a:t>il presidente </a:t>
            </a:r>
            <a:r>
              <a:rPr sz="1200" spc="-5" dirty="0">
                <a:latin typeface="Times New Roman"/>
                <a:cs typeface="Times New Roman"/>
              </a:rPr>
              <a:t>effettivo </a:t>
            </a:r>
            <a:r>
              <a:rPr sz="1200" dirty="0">
                <a:latin typeface="Times New Roman"/>
                <a:cs typeface="Times New Roman"/>
              </a:rPr>
              <a:t>della nuova </a:t>
            </a:r>
            <a:r>
              <a:rPr sz="1200" spc="-5" dirty="0">
                <a:latin typeface="Times New Roman"/>
                <a:cs typeface="Times New Roman"/>
              </a:rPr>
              <a:t>assemblea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legislativa.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3162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(632.6) 55:8.3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stabilizzazione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intero sistema </a:t>
            </a:r>
            <a:r>
              <a:rPr sz="1200" dirty="0">
                <a:latin typeface="Times New Roman"/>
                <a:cs typeface="Times New Roman"/>
              </a:rPr>
              <a:t>in luce e vita i Sovrani del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succedono </a:t>
            </a:r>
            <a:r>
              <a:rPr sz="1200" dirty="0">
                <a:latin typeface="Times New Roman"/>
                <a:cs typeface="Times New Roman"/>
              </a:rPr>
              <a:t>più. </a:t>
            </a:r>
            <a:r>
              <a:rPr sz="1200" spc="-5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tale sovrano  </a:t>
            </a:r>
            <a:r>
              <a:rPr sz="1200" spc="-5" dirty="0">
                <a:latin typeface="Times New Roman"/>
                <a:cs typeface="Times New Roman"/>
              </a:rPr>
              <a:t>rimane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perpetuo </a:t>
            </a:r>
            <a:r>
              <a:rPr sz="1200" dirty="0">
                <a:latin typeface="Times New Roman"/>
                <a:cs typeface="Times New Roman"/>
              </a:rPr>
              <a:t>alla testa </a:t>
            </a:r>
            <a:r>
              <a:rPr sz="1200" spc="-5" dirty="0">
                <a:latin typeface="Times New Roman"/>
                <a:cs typeface="Times New Roman"/>
              </a:rPr>
              <a:t>del suo sistema. </a:t>
            </a:r>
            <a:r>
              <a:rPr sz="1200" dirty="0">
                <a:latin typeface="Times New Roman"/>
                <a:cs typeface="Times New Roman"/>
              </a:rPr>
              <a:t>I sovrani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continuano a </a:t>
            </a:r>
            <a:r>
              <a:rPr sz="1200" spc="-5" dirty="0">
                <a:latin typeface="Times New Roman"/>
                <a:cs typeface="Times New Roman"/>
              </a:rPr>
              <a:t>cambiare come </a:t>
            </a:r>
            <a:r>
              <a:rPr sz="1200" dirty="0">
                <a:latin typeface="Times New Roman"/>
                <a:cs typeface="Times New Roman"/>
              </a:rPr>
              <a:t>nelle ere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precedenti.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112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(632.7) 55:8.4 </a:t>
            </a:r>
            <a:r>
              <a:rPr sz="1200" spc="-5" dirty="0">
                <a:latin typeface="Times New Roman"/>
                <a:cs typeface="Times New Roman"/>
              </a:rPr>
              <a:t>Durante quest’epoca </a:t>
            </a:r>
            <a:r>
              <a:rPr sz="1200" dirty="0">
                <a:latin typeface="Times New Roman"/>
                <a:cs typeface="Times New Roman"/>
              </a:rPr>
              <a:t>di stabilizzazione i </a:t>
            </a:r>
            <a:r>
              <a:rPr sz="1200" spc="-5" dirty="0">
                <a:latin typeface="Times New Roman"/>
                <a:cs typeface="Times New Roman"/>
              </a:rPr>
              <a:t>midsonitari vengono </a:t>
            </a:r>
            <a:r>
              <a:rPr sz="1200" dirty="0">
                <a:latin typeface="Times New Roman"/>
                <a:cs typeface="Times New Roman"/>
              </a:rPr>
              <a:t>per 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volta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dell’Universo in </a:t>
            </a:r>
            <a:r>
              <a:rPr sz="1200" spc="-5" dirty="0">
                <a:latin typeface="Times New Roman"/>
                <a:cs typeface="Times New Roman"/>
              </a:rPr>
              <a:t>cui  soggiornano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agire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consiglieri presso </a:t>
            </a:r>
            <a:r>
              <a:rPr sz="1200" dirty="0">
                <a:latin typeface="Times New Roman"/>
                <a:cs typeface="Times New Roman"/>
              </a:rPr>
              <a:t>le assemblee </a:t>
            </a:r>
            <a:r>
              <a:rPr sz="1200" spc="-5" dirty="0">
                <a:latin typeface="Times New Roman"/>
                <a:cs typeface="Times New Roman"/>
              </a:rPr>
              <a:t>legislative </a:t>
            </a:r>
            <a:r>
              <a:rPr sz="1200" dirty="0">
                <a:latin typeface="Times New Roman"/>
                <a:cs typeface="Times New Roman"/>
              </a:rPr>
              <a:t>e come </a:t>
            </a:r>
            <a:r>
              <a:rPr sz="1200" spc="-5" dirty="0">
                <a:latin typeface="Times New Roman"/>
                <a:cs typeface="Times New Roman"/>
              </a:rPr>
              <a:t>consulenti 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tribunali giudiziari.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midsonitari proseguono </a:t>
            </a:r>
            <a:r>
              <a:rPr sz="1200" dirty="0">
                <a:latin typeface="Times New Roman"/>
                <a:cs typeface="Times New Roman"/>
              </a:rPr>
              <a:t>anche certi sforzi per inserire nuovi significati di mota di </a:t>
            </a:r>
            <a:r>
              <a:rPr sz="1200" spc="-5" dirty="0">
                <a:latin typeface="Times New Roman"/>
                <a:cs typeface="Times New Roman"/>
              </a:rPr>
              <a:t>valore supremo </a:t>
            </a:r>
            <a:r>
              <a:rPr sz="1200" dirty="0">
                <a:latin typeface="Times New Roman"/>
                <a:cs typeface="Times New Roman"/>
              </a:rPr>
              <a:t>nelle iniziative </a:t>
            </a:r>
            <a:r>
              <a:rPr sz="1200" spc="-5" dirty="0">
                <a:latin typeface="Times New Roman"/>
                <a:cs typeface="Times New Roman"/>
              </a:rPr>
              <a:t>educative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essi  patrocinano congiuntamente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finalitari. </a:t>
            </a:r>
            <a:r>
              <a:rPr sz="1200" dirty="0">
                <a:latin typeface="Times New Roman"/>
                <a:cs typeface="Times New Roman"/>
              </a:rPr>
              <a:t>Quello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 hanno fatto per </a:t>
            </a:r>
            <a:r>
              <a:rPr sz="1200" dirty="0">
                <a:latin typeface="Times New Roman"/>
                <a:cs typeface="Times New Roman"/>
              </a:rPr>
              <a:t>le razze mortali </a:t>
            </a:r>
            <a:r>
              <a:rPr sz="1200" spc="-5" dirty="0">
                <a:latin typeface="Times New Roman"/>
                <a:cs typeface="Times New Roman"/>
              </a:rPr>
              <a:t>sotto l’aspetto </a:t>
            </a:r>
            <a:r>
              <a:rPr sz="1200" dirty="0">
                <a:latin typeface="Times New Roman"/>
                <a:cs typeface="Times New Roman"/>
              </a:rPr>
              <a:t>biologico,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245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8279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midsonite </a:t>
            </a:r>
            <a:r>
              <a:rPr sz="1200" spc="-5" dirty="0">
                <a:latin typeface="Times New Roman"/>
                <a:cs typeface="Times New Roman"/>
              </a:rPr>
              <a:t>fanno ora per </a:t>
            </a:r>
            <a:r>
              <a:rPr sz="1200" dirty="0">
                <a:latin typeface="Times New Roman"/>
                <a:cs typeface="Times New Roman"/>
              </a:rPr>
              <a:t>questi umani unificati e </a:t>
            </a:r>
            <a:r>
              <a:rPr sz="1200" spc="-5" dirty="0">
                <a:latin typeface="Times New Roman"/>
                <a:cs typeface="Times New Roman"/>
              </a:rPr>
              <a:t>glorificati nei </a:t>
            </a:r>
            <a:r>
              <a:rPr sz="1200" dirty="0">
                <a:latin typeface="Times New Roman"/>
                <a:cs typeface="Times New Roman"/>
              </a:rPr>
              <a:t>domini in continuo </a:t>
            </a:r>
            <a:r>
              <a:rPr sz="1200" spc="-5" dirty="0">
                <a:latin typeface="Times New Roman"/>
                <a:cs typeface="Times New Roman"/>
              </a:rPr>
              <a:t>progresso della filosofia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pensiero  </a:t>
            </a:r>
            <a:r>
              <a:rPr sz="1200" spc="-5" dirty="0">
                <a:latin typeface="Times New Roman"/>
                <a:cs typeface="Times New Roman"/>
              </a:rPr>
              <a:t>spiritualizzato.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(633.1) 55:8.5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divengono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collaboratori </a:t>
            </a:r>
            <a:r>
              <a:rPr sz="1200" dirty="0">
                <a:latin typeface="Times New Roman"/>
                <a:cs typeface="Times New Roman"/>
              </a:rPr>
              <a:t>volontari dei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e questi </a:t>
            </a:r>
            <a:r>
              <a:rPr sz="1200" spc="-5" dirty="0">
                <a:latin typeface="Times New Roman"/>
                <a:cs typeface="Times New Roman"/>
              </a:rPr>
              <a:t>stessi Figli Istruttori  accompagnano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anche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dimore </a:t>
            </a:r>
            <a:r>
              <a:rPr sz="1200" spc="-5" dirty="0">
                <a:latin typeface="Times New Roman"/>
                <a:cs typeface="Times New Roman"/>
              </a:rPr>
              <a:t>quando quelle </a:t>
            </a:r>
            <a:r>
              <a:rPr sz="1200" dirty="0">
                <a:latin typeface="Times New Roman"/>
                <a:cs typeface="Times New Roman"/>
              </a:rPr>
              <a:t>sfere,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sistema è stabilizzato in luce e </a:t>
            </a:r>
            <a:r>
              <a:rPr sz="1200" spc="-5" dirty="0">
                <a:latin typeface="Times New Roman"/>
                <a:cs typeface="Times New Roman"/>
              </a:rPr>
              <a:t>vita,  cessano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utilizzate come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differenziati d’accoglienza. 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vero almeno </a:t>
            </a:r>
            <a:r>
              <a:rPr sz="1200" dirty="0">
                <a:latin typeface="Times New Roman"/>
                <a:cs typeface="Times New Roman"/>
              </a:rPr>
              <a:t>nell’epoca in cui tutta la costellazione </a:t>
            </a:r>
            <a:r>
              <a:rPr sz="1200" spc="-5" dirty="0">
                <a:latin typeface="Times New Roman"/>
                <a:cs typeface="Times New Roman"/>
              </a:rPr>
              <a:t>si 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evoluta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modo. </a:t>
            </a:r>
            <a:r>
              <a:rPr sz="1200" spc="-5" dirty="0">
                <a:latin typeface="Times New Roman"/>
                <a:cs typeface="Times New Roman"/>
              </a:rPr>
              <a:t>Ma non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gruppi così avanzati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20979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(633.2) 55:8.6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siamo </a:t>
            </a:r>
            <a:r>
              <a:rPr sz="1200" dirty="0">
                <a:latin typeface="Times New Roman"/>
                <a:cs typeface="Times New Roman"/>
              </a:rPr>
              <a:t>autorizzati a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lavoro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finalitari cui </a:t>
            </a:r>
            <a:r>
              <a:rPr sz="1200" spc="-5" dirty="0">
                <a:latin typeface="Times New Roman"/>
                <a:cs typeface="Times New Roman"/>
              </a:rPr>
              <a:t>sarà assegnata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di questi mondi  </a:t>
            </a:r>
            <a:r>
              <a:rPr sz="1200" spc="-5" dirty="0">
                <a:latin typeface="Times New Roman"/>
                <a:cs typeface="Times New Roman"/>
              </a:rPr>
              <a:t>delle dimore riconsacrati. Voi siete tuttavia già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informati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esistono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Universi vari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creature intelligenti che 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stati descritti </a:t>
            </a:r>
            <a:r>
              <a:rPr sz="1200" dirty="0">
                <a:latin typeface="Times New Roman"/>
                <a:cs typeface="Times New Roman"/>
              </a:rPr>
              <a:t>in queste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narrazioni.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27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(633.3) 55:8.7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ora,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sistemi si stabilizzano </a:t>
            </a:r>
            <a:r>
              <a:rPr sz="1200" dirty="0">
                <a:latin typeface="Times New Roman"/>
                <a:cs typeface="Times New Roman"/>
              </a:rPr>
              <a:t>uno dopo </a:t>
            </a:r>
            <a:r>
              <a:rPr sz="1200" spc="-5" dirty="0">
                <a:latin typeface="Times New Roman"/>
                <a:cs typeface="Times New Roman"/>
              </a:rPr>
              <a:t>l’altro nella </a:t>
            </a:r>
            <a:r>
              <a:rPr sz="1200" dirty="0">
                <a:latin typeface="Times New Roman"/>
                <a:cs typeface="Times New Roman"/>
              </a:rPr>
              <a:t>luce in virtù </a:t>
            </a:r>
            <a:r>
              <a:rPr sz="1200" spc="-5" dirty="0">
                <a:latin typeface="Times New Roman"/>
                <a:cs typeface="Times New Roman"/>
              </a:rPr>
              <a:t>del progresso dei </a:t>
            </a:r>
            <a:r>
              <a:rPr sz="1200" dirty="0">
                <a:latin typeface="Times New Roman"/>
                <a:cs typeface="Times New Roman"/>
              </a:rPr>
              <a:t>mondi che li  </a:t>
            </a:r>
            <a:r>
              <a:rPr sz="1200" spc="-5" dirty="0">
                <a:latin typeface="Times New Roman"/>
                <a:cs typeface="Times New Roman"/>
              </a:rPr>
              <a:t>compongono, giunge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data </a:t>
            </a:r>
            <a:r>
              <a:rPr sz="1200" dirty="0">
                <a:latin typeface="Times New Roman"/>
                <a:cs typeface="Times New Roman"/>
              </a:rPr>
              <a:t>costellazione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stabilizzazione,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amministratori 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Figlio Maestro, </a:t>
            </a:r>
            <a:r>
              <a:rPr sz="1200" dirty="0">
                <a:latin typeface="Times New Roman"/>
                <a:cs typeface="Times New Roman"/>
              </a:rPr>
              <a:t>l’Unione dei Giorni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Radioso Astro del Mattino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arrivano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della  costellazione per proclamare gli Altissimi come governanti indiscussi della </a:t>
            </a:r>
            <a:r>
              <a:rPr sz="1200" dirty="0">
                <a:latin typeface="Times New Roman"/>
                <a:cs typeface="Times New Roman"/>
              </a:rPr>
              <a:t>nuova </a:t>
            </a:r>
            <a:r>
              <a:rPr sz="1200" spc="-5" dirty="0">
                <a:latin typeface="Times New Roman"/>
                <a:cs typeface="Times New Roman"/>
              </a:rPr>
              <a:t>famiglia </a:t>
            </a:r>
            <a:r>
              <a:rPr sz="1200" dirty="0">
                <a:latin typeface="Times New Roman"/>
                <a:cs typeface="Times New Roman"/>
              </a:rPr>
              <a:t>perfezionata di </a:t>
            </a:r>
            <a:r>
              <a:rPr sz="1200" spc="-5" dirty="0">
                <a:latin typeface="Times New Roman"/>
                <a:cs typeface="Times New Roman"/>
              </a:rPr>
              <a:t>cento sistemi </a:t>
            </a:r>
            <a:r>
              <a:rPr sz="1200" dirty="0">
                <a:latin typeface="Times New Roman"/>
                <a:cs typeface="Times New Roman"/>
              </a:rPr>
              <a:t>stabilizzati  di mondi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Il terzo stadio o stadio della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costellazione</a:t>
            </a:r>
            <a:endParaRPr sz="1600">
              <a:latin typeface="Times New Roman"/>
              <a:cs typeface="Times New Roman"/>
            </a:endParaRPr>
          </a:p>
          <a:p>
            <a:pPr marL="88900" marR="81915">
              <a:lnSpc>
                <a:spcPts val="1380"/>
              </a:lnSpc>
              <a:spcBef>
                <a:spcPts val="14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(633.4) 55:9.1 </a:t>
            </a:r>
            <a:r>
              <a:rPr sz="1200" spc="-5" dirty="0">
                <a:latin typeface="Times New Roman"/>
                <a:cs typeface="Times New Roman"/>
              </a:rPr>
              <a:t>L’unificazione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un’intera </a:t>
            </a:r>
            <a:r>
              <a:rPr sz="1200" dirty="0">
                <a:latin typeface="Times New Roman"/>
                <a:cs typeface="Times New Roman"/>
              </a:rPr>
              <a:t>costellazione di </a:t>
            </a:r>
            <a:r>
              <a:rPr sz="1200" spc="-5" dirty="0">
                <a:latin typeface="Times New Roman"/>
                <a:cs typeface="Times New Roman"/>
              </a:rPr>
              <a:t>sistemi stabilizzati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accompagnata </a:t>
            </a:r>
            <a:r>
              <a:rPr sz="1200" dirty="0">
                <a:latin typeface="Times New Roman"/>
                <a:cs typeface="Times New Roman"/>
              </a:rPr>
              <a:t>da nuove ripartizioni </a:t>
            </a:r>
            <a:r>
              <a:rPr sz="1200" spc="-5" dirty="0">
                <a:latin typeface="Times New Roman"/>
                <a:cs typeface="Times New Roman"/>
              </a:rPr>
              <a:t>dell’autorità  esecutiva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ulteriori raggiustamenti </a:t>
            </a:r>
            <a:r>
              <a:rPr sz="1200" dirty="0">
                <a:latin typeface="Times New Roman"/>
                <a:cs typeface="Times New Roman"/>
              </a:rPr>
              <a:t>dell’amministrazione </a:t>
            </a:r>
            <a:r>
              <a:rPr sz="1200" spc="-5" dirty="0">
                <a:latin typeface="Times New Roman"/>
                <a:cs typeface="Times New Roman"/>
              </a:rPr>
              <a:t>dell’Universo. Quest’epoca </a:t>
            </a:r>
            <a:r>
              <a:rPr sz="1200" dirty="0">
                <a:latin typeface="Times New Roman"/>
                <a:cs typeface="Times New Roman"/>
              </a:rPr>
              <a:t>vede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compimenti </a:t>
            </a:r>
            <a:r>
              <a:rPr sz="1200" spc="-5" dirty="0">
                <a:latin typeface="Times New Roman"/>
                <a:cs typeface="Times New Roman"/>
              </a:rPr>
              <a:t>avanzati su tutti </a:t>
            </a:r>
            <a:r>
              <a:rPr sz="1200" dirty="0">
                <a:latin typeface="Times New Roman"/>
                <a:cs typeface="Times New Roman"/>
              </a:rPr>
              <a:t>i  mondi </a:t>
            </a:r>
            <a:r>
              <a:rPr sz="1200" spc="-5" dirty="0">
                <a:latin typeface="Times New Roman"/>
                <a:cs typeface="Times New Roman"/>
              </a:rPr>
              <a:t>abitati, </a:t>
            </a:r>
            <a:r>
              <a:rPr sz="1200" dirty="0">
                <a:latin typeface="Times New Roman"/>
                <a:cs typeface="Times New Roman"/>
              </a:rPr>
              <a:t>ma è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caratterizzata da </a:t>
            </a:r>
            <a:r>
              <a:rPr sz="1200" spc="-5" dirty="0">
                <a:latin typeface="Times New Roman"/>
                <a:cs typeface="Times New Roman"/>
              </a:rPr>
              <a:t>raggiustamenti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della </a:t>
            </a:r>
            <a:r>
              <a:rPr sz="1200" dirty="0">
                <a:latin typeface="Times New Roman"/>
                <a:cs typeface="Times New Roman"/>
              </a:rPr>
              <a:t>costellazione,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notevoli </a:t>
            </a:r>
            <a:r>
              <a:rPr sz="1200" spc="-5" dirty="0">
                <a:latin typeface="Times New Roman"/>
                <a:cs typeface="Times New Roman"/>
              </a:rPr>
              <a:t>cambiamenti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09117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0576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Santo”.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 corso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prova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presenza 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avversità le </a:t>
            </a:r>
            <a:r>
              <a:rPr sz="1200" spc="-5" dirty="0">
                <a:latin typeface="Times New Roman"/>
                <a:cs typeface="Times New Roman"/>
              </a:rPr>
              <a:t>anime nate dallo spirito sono </a:t>
            </a:r>
            <a:r>
              <a:rPr sz="1200" dirty="0">
                <a:latin typeface="Times New Roman"/>
                <a:cs typeface="Times New Roman"/>
              </a:rPr>
              <a:t>sostenute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spc="5" dirty="0">
                <a:latin typeface="Times New Roman"/>
                <a:cs typeface="Times New Roman"/>
              </a:rPr>
              <a:t>quella 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trascende ogni timore, perché </a:t>
            </a:r>
            <a:r>
              <a:rPr sz="1200" dirty="0">
                <a:latin typeface="Times New Roman"/>
                <a:cs typeface="Times New Roman"/>
              </a:rPr>
              <a:t>l’amore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effuso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cuori dalla </a:t>
            </a:r>
            <a:r>
              <a:rPr sz="1200" dirty="0">
                <a:latin typeface="Times New Roman"/>
                <a:cs typeface="Times New Roman"/>
              </a:rPr>
              <a:t>presenza dello Spirito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Lo spirito e 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carne</a:t>
            </a:r>
            <a:endParaRPr sz="1600">
              <a:latin typeface="Times New Roman"/>
              <a:cs typeface="Times New Roman"/>
            </a:endParaRPr>
          </a:p>
          <a:p>
            <a:pPr marL="88900" marR="14097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(382.1) 34:7.1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carne, </a:t>
            </a:r>
            <a:r>
              <a:rPr sz="1200" dirty="0">
                <a:latin typeface="Times New Roman"/>
                <a:cs typeface="Times New Roman"/>
              </a:rPr>
              <a:t>la natura </a:t>
            </a:r>
            <a:r>
              <a:rPr sz="1200" spc="-5" dirty="0">
                <a:latin typeface="Times New Roman"/>
                <a:cs typeface="Times New Roman"/>
              </a:rPr>
              <a:t>intrinseca derivata </a:t>
            </a:r>
            <a:r>
              <a:rPr sz="1200" dirty="0">
                <a:latin typeface="Times New Roman"/>
                <a:cs typeface="Times New Roman"/>
              </a:rPr>
              <a:t>dalle razze di </a:t>
            </a:r>
            <a:r>
              <a:rPr sz="1200" spc="-5" dirty="0">
                <a:latin typeface="Times New Roman"/>
                <a:cs typeface="Times New Roman"/>
              </a:rPr>
              <a:t>origine animale,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congenitamente i </a:t>
            </a:r>
            <a:r>
              <a:rPr sz="1200" spc="-5" dirty="0">
                <a:latin typeface="Times New Roman"/>
                <a:cs typeface="Times New Roman"/>
              </a:rPr>
              <a:t>frutti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 </a:t>
            </a:r>
            <a:r>
              <a:rPr sz="1200" dirty="0">
                <a:latin typeface="Times New Roman"/>
                <a:cs typeface="Times New Roman"/>
              </a:rPr>
              <a:t>divino.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mortale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stata elevata </a:t>
            </a:r>
            <a:r>
              <a:rPr sz="1200" dirty="0">
                <a:latin typeface="Times New Roman"/>
                <a:cs typeface="Times New Roman"/>
              </a:rPr>
              <a:t>dall’apporto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natura dei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di Dio, come </a:t>
            </a:r>
            <a:r>
              <a:rPr sz="1200" spc="-5" dirty="0">
                <a:latin typeface="Times New Roman"/>
                <a:cs typeface="Times New Roman"/>
              </a:rPr>
              <a:t>nel caso delle </a:t>
            </a:r>
            <a:r>
              <a:rPr sz="1200" dirty="0">
                <a:latin typeface="Times New Roman"/>
                <a:cs typeface="Times New Roman"/>
              </a:rPr>
              <a:t>razze di 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migliorate dal conferimento </a:t>
            </a:r>
            <a:r>
              <a:rPr sz="1200" dirty="0">
                <a:latin typeface="Times New Roman"/>
                <a:cs typeface="Times New Roman"/>
              </a:rPr>
              <a:t>di Adamo, allora la via è </a:t>
            </a:r>
            <a:r>
              <a:rPr sz="1200" spc="-5" dirty="0">
                <a:latin typeface="Times New Roman"/>
                <a:cs typeface="Times New Roman"/>
              </a:rPr>
              <a:t>meglio preparata affinché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5" dirty="0">
                <a:latin typeface="Times New Roman"/>
                <a:cs typeface="Times New Roman"/>
              </a:rPr>
              <a:t>Spirito  </a:t>
            </a:r>
            <a:r>
              <a:rPr sz="1200" spc="-5" dirty="0">
                <a:latin typeface="Times New Roman"/>
                <a:cs typeface="Times New Roman"/>
              </a:rPr>
              <a:t>della Verità collabori con l’Aggiustatore interiore per produrre </a:t>
            </a:r>
            <a:r>
              <a:rPr sz="1200" dirty="0">
                <a:latin typeface="Times New Roman"/>
                <a:cs typeface="Times New Roman"/>
              </a:rPr>
              <a:t>lo splendido </a:t>
            </a:r>
            <a:r>
              <a:rPr sz="1200" spc="-5" dirty="0">
                <a:latin typeface="Times New Roman"/>
                <a:cs typeface="Times New Roman"/>
              </a:rPr>
              <a:t>raccolto dei frutti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carattere. Se </a:t>
            </a:r>
            <a:r>
              <a:rPr sz="1200" dirty="0">
                <a:latin typeface="Times New Roman"/>
                <a:cs typeface="Times New Roman"/>
              </a:rPr>
              <a:t>voi non  </a:t>
            </a:r>
            <a:r>
              <a:rPr sz="1200" spc="-5" dirty="0">
                <a:latin typeface="Times New Roman"/>
                <a:cs typeface="Times New Roman"/>
              </a:rPr>
              <a:t>respingerete questo </a:t>
            </a:r>
            <a:r>
              <a:rPr sz="1200" dirty="0">
                <a:latin typeface="Times New Roman"/>
                <a:cs typeface="Times New Roman"/>
              </a:rPr>
              <a:t>spirito, </a:t>
            </a:r>
            <a:r>
              <a:rPr sz="1200" spc="-5" dirty="0">
                <a:latin typeface="Times New Roman"/>
                <a:cs typeface="Times New Roman"/>
              </a:rPr>
              <a:t>anche se ci </a:t>
            </a:r>
            <a:r>
              <a:rPr sz="1200" dirty="0">
                <a:latin typeface="Times New Roman"/>
                <a:cs typeface="Times New Roman"/>
              </a:rPr>
              <a:t>vorrà l’eternità </a:t>
            </a:r>
            <a:r>
              <a:rPr sz="1200" spc="-5" dirty="0">
                <a:latin typeface="Times New Roman"/>
                <a:cs typeface="Times New Roman"/>
              </a:rPr>
              <a:t>per adempiere </a:t>
            </a:r>
            <a:r>
              <a:rPr sz="1200" dirty="0">
                <a:latin typeface="Times New Roman"/>
                <a:cs typeface="Times New Roman"/>
              </a:rPr>
              <a:t>a questo compito, </a:t>
            </a:r>
            <a:r>
              <a:rPr sz="1200" spc="-5" dirty="0">
                <a:latin typeface="Times New Roman"/>
                <a:cs typeface="Times New Roman"/>
              </a:rPr>
              <a:t>“egli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guiderà </a:t>
            </a:r>
            <a:r>
              <a:rPr sz="1200" dirty="0">
                <a:latin typeface="Times New Roman"/>
                <a:cs typeface="Times New Roman"/>
              </a:rPr>
              <a:t>a tutta la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verità”.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03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(382.2) 34:7.2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che abitano mondi </a:t>
            </a:r>
            <a:r>
              <a:rPr sz="1200" spc="-5" dirty="0">
                <a:latin typeface="Times New Roman"/>
                <a:cs typeface="Times New Roman"/>
              </a:rPr>
              <a:t>normali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spirituale non sono soggetti </a:t>
            </a:r>
            <a:r>
              <a:rPr sz="1200" spc="-5" dirty="0">
                <a:latin typeface="Times New Roman"/>
                <a:cs typeface="Times New Roman"/>
              </a:rPr>
              <a:t>agli </a:t>
            </a:r>
            <a:r>
              <a:rPr sz="1200" dirty="0">
                <a:latin typeface="Times New Roman"/>
                <a:cs typeface="Times New Roman"/>
              </a:rPr>
              <a:t>accesi </a:t>
            </a:r>
            <a:r>
              <a:rPr sz="1200" spc="-5" dirty="0">
                <a:latin typeface="Times New Roman"/>
                <a:cs typeface="Times New Roman"/>
              </a:rPr>
              <a:t>conflitti </a:t>
            </a:r>
            <a:r>
              <a:rPr sz="1200" dirty="0">
                <a:latin typeface="Times New Roman"/>
                <a:cs typeface="Times New Roman"/>
              </a:rPr>
              <a:t>tra lo 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carne che caratterizzano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attuali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Urantia. Ma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sui pianeti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ideali </a:t>
            </a:r>
            <a:r>
              <a:rPr sz="1200" dirty="0">
                <a:latin typeface="Times New Roman"/>
                <a:cs typeface="Times New Roman"/>
              </a:rPr>
              <a:t>l’uomo </a:t>
            </a:r>
            <a:r>
              <a:rPr sz="1200" spc="-5" dirty="0">
                <a:latin typeface="Times New Roman"/>
                <a:cs typeface="Times New Roman"/>
              </a:rPr>
              <a:t>preadamico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5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degli  sforzi </a:t>
            </a:r>
            <a:r>
              <a:rPr sz="1200" dirty="0">
                <a:latin typeface="Times New Roman"/>
                <a:cs typeface="Times New Roman"/>
              </a:rPr>
              <a:t>positivi per </a:t>
            </a:r>
            <a:r>
              <a:rPr sz="1200" spc="-5" dirty="0">
                <a:latin typeface="Times New Roman"/>
                <a:cs typeface="Times New Roman"/>
              </a:rPr>
              <a:t>elevarsi </a:t>
            </a:r>
            <a:r>
              <a:rPr sz="1200" dirty="0">
                <a:latin typeface="Times New Roman"/>
                <a:cs typeface="Times New Roman"/>
              </a:rPr>
              <a:t>dal piano </a:t>
            </a:r>
            <a:r>
              <a:rPr sz="1200" spc="-5" dirty="0">
                <a:latin typeface="Times New Roman"/>
                <a:cs typeface="Times New Roman"/>
              </a:rPr>
              <a:t>dell’esistenza puramente animale, attraverso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successivi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crescenti significati  intellettuali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spirituali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(382.3) 34:7.3 </a:t>
            </a:r>
            <a:r>
              <a:rPr sz="1200" dirty="0">
                <a:latin typeface="Times New Roman"/>
                <a:cs typeface="Times New Roman"/>
              </a:rPr>
              <a:t>I mortali di un mondo </a:t>
            </a:r>
            <a:r>
              <a:rPr sz="1200" spc="-5" dirty="0">
                <a:latin typeface="Times New Roman"/>
                <a:cs typeface="Times New Roman"/>
              </a:rPr>
              <a:t>normale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soggetti </a:t>
            </a:r>
            <a:r>
              <a:rPr sz="1200" dirty="0">
                <a:latin typeface="Times New Roman"/>
                <a:cs typeface="Times New Roman"/>
              </a:rPr>
              <a:t>alla lotta costante tra 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natura fisica e quella </a:t>
            </a:r>
            <a:r>
              <a:rPr sz="1200" spc="-5" dirty="0">
                <a:latin typeface="Times New Roman"/>
                <a:cs typeface="Times New Roman"/>
              </a:rPr>
              <a:t>spirituale. 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confrontati </a:t>
            </a:r>
            <a:r>
              <a:rPr sz="1200" dirty="0">
                <a:latin typeface="Times New Roman"/>
                <a:cs typeface="Times New Roman"/>
              </a:rPr>
              <a:t>con la necessità di </a:t>
            </a:r>
            <a:r>
              <a:rPr sz="1200" spc="-5" dirty="0">
                <a:latin typeface="Times New Roman"/>
                <a:cs typeface="Times New Roman"/>
              </a:rPr>
              <a:t>salire dai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animali dell’esistenza ai piani superiori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questa ascensione </a:t>
            </a:r>
            <a:r>
              <a:rPr sz="1200" dirty="0">
                <a:latin typeface="Times New Roman"/>
                <a:cs typeface="Times New Roman"/>
              </a:rPr>
              <a:t>è  più simile </a:t>
            </a:r>
            <a:r>
              <a:rPr sz="1200" spc="-5" dirty="0">
                <a:latin typeface="Times New Roman"/>
                <a:cs typeface="Times New Roman"/>
              </a:rPr>
              <a:t>al passare attraverso </a:t>
            </a:r>
            <a:r>
              <a:rPr sz="1200" dirty="0">
                <a:latin typeface="Times New Roman"/>
                <a:cs typeface="Times New Roman"/>
              </a:rPr>
              <a:t>una preparazione </a:t>
            </a:r>
            <a:r>
              <a:rPr sz="1200" spc="-5" dirty="0">
                <a:latin typeface="Times New Roman"/>
                <a:cs typeface="Times New Roman"/>
              </a:rPr>
              <a:t>educativa se paragonata agli intensi </a:t>
            </a:r>
            <a:r>
              <a:rPr sz="1200" dirty="0">
                <a:latin typeface="Times New Roman"/>
                <a:cs typeface="Times New Roman"/>
              </a:rPr>
              <a:t>conflitti 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in questo  dominio delle </a:t>
            </a:r>
            <a:r>
              <a:rPr sz="1200" spc="-5" dirty="0">
                <a:latin typeface="Times New Roman"/>
                <a:cs typeface="Times New Roman"/>
              </a:rPr>
              <a:t>divergenti nature materiale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314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(382.4) 34:7.4 </a:t>
            </a:r>
            <a:r>
              <a:rPr sz="1200" dirty="0">
                <a:latin typeface="Times New Roman"/>
                <a:cs typeface="Times New Roman"/>
              </a:rPr>
              <a:t>I popoli di Urantia </a:t>
            </a:r>
            <a:r>
              <a:rPr sz="1200" spc="-5" dirty="0">
                <a:latin typeface="Times New Roman"/>
                <a:cs typeface="Times New Roman"/>
              </a:rPr>
              <a:t>stanno soffrendo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</a:t>
            </a:r>
            <a:r>
              <a:rPr sz="1200" dirty="0">
                <a:latin typeface="Times New Roman"/>
                <a:cs typeface="Times New Roman"/>
              </a:rPr>
              <a:t>di una duplice </a:t>
            </a:r>
            <a:r>
              <a:rPr sz="1200" spc="-5" dirty="0">
                <a:latin typeface="Times New Roman"/>
                <a:cs typeface="Times New Roman"/>
              </a:rPr>
              <a:t>privazione d’aiuto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compito di </a:t>
            </a:r>
            <a:r>
              <a:rPr sz="1200" spc="-5" dirty="0">
                <a:latin typeface="Times New Roman"/>
                <a:cs typeface="Times New Roman"/>
              </a:rPr>
              <a:t>progressiva  realizzazione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planetaria. L’insurrezione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ha precipitato il mondo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confusione generale ed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ha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395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5" dirty="0">
                <a:latin typeface="Times New Roman"/>
                <a:cs typeface="Times New Roman"/>
              </a:rPr>
              <a:t>rapporti sia con </a:t>
            </a:r>
            <a:r>
              <a:rPr sz="1200" dirty="0">
                <a:latin typeface="Times New Roman"/>
                <a:cs typeface="Times New Roman"/>
              </a:rPr>
              <a:t>la supervisione </a:t>
            </a:r>
            <a:r>
              <a:rPr sz="1200" spc="-5" dirty="0">
                <a:latin typeface="Times New Roman"/>
                <a:cs typeface="Times New Roman"/>
              </a:rPr>
              <a:t>del sistema che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 Durante quest’era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attività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endParaRPr sz="1200">
              <a:latin typeface="Times New Roman"/>
              <a:cs typeface="Times New Roman"/>
            </a:endParaRPr>
          </a:p>
          <a:p>
            <a:pPr marL="76200" marR="4699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e dell’Universo sono </a:t>
            </a:r>
            <a:r>
              <a:rPr sz="1200" spc="-5" dirty="0">
                <a:latin typeface="Times New Roman"/>
                <a:cs typeface="Times New Roman"/>
              </a:rPr>
              <a:t>trasferite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dei </a:t>
            </a:r>
            <a:r>
              <a:rPr sz="1200" dirty="0">
                <a:latin typeface="Times New Roman"/>
                <a:cs typeface="Times New Roman"/>
              </a:rPr>
              <a:t>sistemi,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rappresentanti del Superuniverso </a:t>
            </a:r>
            <a:r>
              <a:rPr sz="1200" dirty="0">
                <a:latin typeface="Times New Roman"/>
                <a:cs typeface="Times New Roman"/>
              </a:rPr>
              <a:t>stabiliscono nuove e più  </a:t>
            </a:r>
            <a:r>
              <a:rPr sz="1200" spc="-5" dirty="0">
                <a:latin typeface="Times New Roman"/>
                <a:cs typeface="Times New Roman"/>
              </a:rPr>
              <a:t>strette relazioni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dei pianeti, dei </a:t>
            </a:r>
            <a:r>
              <a:rPr sz="1200" dirty="0">
                <a:latin typeface="Times New Roman"/>
                <a:cs typeface="Times New Roman"/>
              </a:rPr>
              <a:t>sistemi 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concomitanza con </a:t>
            </a:r>
            <a:r>
              <a:rPr sz="1200" dirty="0">
                <a:latin typeface="Times New Roman"/>
                <a:cs typeface="Times New Roman"/>
              </a:rPr>
              <a:t>queste nuove associazioni, </a:t>
            </a:r>
            <a:r>
              <a:rPr sz="1200" spc="-5" dirty="0">
                <a:latin typeface="Times New Roman"/>
                <a:cs typeface="Times New Roman"/>
              </a:rPr>
              <a:t>certi  amministratori del Superuniverso si stabiliscono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delle </a:t>
            </a:r>
            <a:r>
              <a:rPr sz="1200" dirty="0">
                <a:latin typeface="Times New Roman"/>
                <a:cs typeface="Times New Roman"/>
              </a:rPr>
              <a:t>costellazioni </a:t>
            </a:r>
            <a:r>
              <a:rPr sz="1200" spc="-5" dirty="0">
                <a:latin typeface="Times New Roman"/>
                <a:cs typeface="Times New Roman"/>
              </a:rPr>
              <a:t>come consiglieri </a:t>
            </a:r>
            <a:r>
              <a:rPr sz="1200" dirty="0">
                <a:latin typeface="Times New Roman"/>
                <a:cs typeface="Times New Roman"/>
              </a:rPr>
              <a:t>volontari </a:t>
            </a:r>
            <a:r>
              <a:rPr sz="1200" spc="-5" dirty="0">
                <a:latin typeface="Times New Roman"/>
                <a:cs typeface="Times New Roman"/>
              </a:rPr>
              <a:t>degli Altissimi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(633.5) 55:9.2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stabilizzata </a:t>
            </a:r>
            <a:r>
              <a:rPr sz="1200" dirty="0">
                <a:latin typeface="Times New Roman"/>
                <a:cs typeface="Times New Roman"/>
              </a:rPr>
              <a:t>in tal modo nella </a:t>
            </a:r>
            <a:r>
              <a:rPr sz="1200" spc="-5" dirty="0">
                <a:latin typeface="Times New Roman"/>
                <a:cs typeface="Times New Roman"/>
              </a:rPr>
              <a:t>luce,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legislativa cessa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sostituita dall’assemblea  dei Sovrani </a:t>
            </a:r>
            <a:r>
              <a:rPr sz="1200" dirty="0">
                <a:latin typeface="Times New Roman"/>
                <a:cs typeface="Times New Roman"/>
              </a:rPr>
              <a:t>di Sistema, </a:t>
            </a:r>
            <a:r>
              <a:rPr sz="1200" spc="-5" dirty="0">
                <a:latin typeface="Times New Roman"/>
                <a:cs typeface="Times New Roman"/>
              </a:rPr>
              <a:t>presieduta dagli Altissimi. Ora, </a:t>
            </a:r>
            <a:r>
              <a:rPr sz="1200" dirty="0">
                <a:latin typeface="Times New Roman"/>
                <a:cs typeface="Times New Roman"/>
              </a:rPr>
              <a:t>per la prima </a:t>
            </a:r>
            <a:r>
              <a:rPr sz="1200" spc="-5" dirty="0">
                <a:latin typeface="Times New Roman"/>
                <a:cs typeface="Times New Roman"/>
              </a:rPr>
              <a:t>volta, questi gruppi amministrativi trattano direttamente con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governo del </a:t>
            </a:r>
            <a:r>
              <a:rPr sz="1200" dirty="0">
                <a:latin typeface="Times New Roman"/>
                <a:cs typeface="Times New Roman"/>
              </a:rPr>
              <a:t>Superuniverso in </a:t>
            </a:r>
            <a:r>
              <a:rPr sz="1200" spc="-5" dirty="0">
                <a:latin typeface="Times New Roman"/>
                <a:cs typeface="Times New Roman"/>
              </a:rPr>
              <a:t>materie 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con Havona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Paradiso. Per </a:t>
            </a:r>
            <a:r>
              <a:rPr sz="1200" dirty="0">
                <a:latin typeface="Times New Roman"/>
                <a:cs typeface="Times New Roman"/>
              </a:rPr>
              <a:t>il resto la </a:t>
            </a:r>
            <a:r>
              <a:rPr sz="1200" spc="-5" dirty="0">
                <a:latin typeface="Times New Roman"/>
                <a:cs typeface="Times New Roman"/>
              </a:rPr>
              <a:t>costellazione resta collegata  all’Universo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precedenza. Da </a:t>
            </a:r>
            <a:r>
              <a:rPr sz="1200" dirty="0">
                <a:latin typeface="Times New Roman"/>
                <a:cs typeface="Times New Roman"/>
              </a:rPr>
              <a:t>uno stadio </a:t>
            </a:r>
            <a:r>
              <a:rPr sz="1200" spc="-5" dirty="0">
                <a:latin typeface="Times New Roman"/>
                <a:cs typeface="Times New Roman"/>
              </a:rPr>
              <a:t>all’altro della </a:t>
            </a:r>
            <a:r>
              <a:rPr sz="1200" dirty="0">
                <a:latin typeface="Times New Roman"/>
                <a:cs typeface="Times New Roman"/>
              </a:rPr>
              <a:t>vita stabilizzata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univitatia </a:t>
            </a:r>
            <a:r>
              <a:rPr sz="1200" spc="-5" dirty="0">
                <a:latin typeface="Times New Roman"/>
                <a:cs typeface="Times New Roman"/>
              </a:rPr>
              <a:t>continuano ad amministrare </a:t>
            </a:r>
            <a:r>
              <a:rPr sz="1200" dirty="0">
                <a:latin typeface="Times New Roman"/>
                <a:cs typeface="Times New Roman"/>
              </a:rPr>
              <a:t>i  mondi </a:t>
            </a:r>
            <a:r>
              <a:rPr sz="1200" spc="-5" dirty="0">
                <a:latin typeface="Times New Roman"/>
                <a:cs typeface="Times New Roman"/>
              </a:rPr>
              <a:t>morontiali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costellazione.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(633.6) 55:9.3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passare delle ere </a:t>
            </a:r>
            <a:r>
              <a:rPr sz="1200" dirty="0">
                <a:latin typeface="Times New Roman"/>
                <a:cs typeface="Times New Roman"/>
              </a:rPr>
              <a:t>i Padri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Costellazione </a:t>
            </a:r>
            <a:r>
              <a:rPr sz="1200" spc="-5" dirty="0">
                <a:latin typeface="Times New Roman"/>
                <a:cs typeface="Times New Roman"/>
              </a:rPr>
              <a:t>assumono 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dei dettagli amministrativi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delle  </a:t>
            </a:r>
            <a:r>
              <a:rPr sz="1200" dirty="0">
                <a:latin typeface="Times New Roman"/>
                <a:cs typeface="Times New Roman"/>
              </a:rPr>
              <a:t>funzioni di </a:t>
            </a:r>
            <a:r>
              <a:rPr sz="1200" spc="-5" dirty="0">
                <a:latin typeface="Times New Roman"/>
                <a:cs typeface="Times New Roman"/>
              </a:rPr>
              <a:t>supervisione che erano </a:t>
            </a:r>
            <a:r>
              <a:rPr sz="1200" dirty="0">
                <a:latin typeface="Times New Roman"/>
                <a:cs typeface="Times New Roman"/>
              </a:rPr>
              <a:t>precedentemente </a:t>
            </a:r>
            <a:r>
              <a:rPr sz="1200" spc="-5" dirty="0">
                <a:latin typeface="Times New Roman"/>
                <a:cs typeface="Times New Roman"/>
              </a:rPr>
              <a:t>concentrati nella capitale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Al 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sesto </a:t>
            </a:r>
            <a:r>
              <a:rPr sz="1200" dirty="0">
                <a:latin typeface="Times New Roman"/>
                <a:cs typeface="Times New Roman"/>
              </a:rPr>
              <a:t>stadio di  stabilizzazione </a:t>
            </a:r>
            <a:r>
              <a:rPr sz="1200" spc="-5" dirty="0">
                <a:latin typeface="Times New Roman"/>
                <a:cs typeface="Times New Roman"/>
              </a:rPr>
              <a:t>queste costellazioni unificate avranno acquisito </a:t>
            </a:r>
            <a:r>
              <a:rPr sz="1200" dirty="0">
                <a:latin typeface="Times New Roman"/>
                <a:cs typeface="Times New Roman"/>
              </a:rPr>
              <a:t>la posizione di </a:t>
            </a:r>
            <a:r>
              <a:rPr sz="1200" spc="-5" dirty="0">
                <a:latin typeface="Times New Roman"/>
                <a:cs typeface="Times New Roman"/>
              </a:rPr>
              <a:t>un’autonomia pressoché completa. L’entrata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76200" marR="1701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settimo stadio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stabilizzazione vedrà senza </a:t>
            </a:r>
            <a:r>
              <a:rPr sz="1200" dirty="0">
                <a:latin typeface="Times New Roman"/>
                <a:cs typeface="Times New Roman"/>
              </a:rPr>
              <a:t>dubbio </a:t>
            </a:r>
            <a:r>
              <a:rPr sz="1200" spc="-5" dirty="0">
                <a:latin typeface="Times New Roman"/>
                <a:cs typeface="Times New Roman"/>
              </a:rPr>
              <a:t>l’elevazione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governanti alla dignità stessa indicata dai loro </a:t>
            </a:r>
            <a:r>
              <a:rPr sz="1200" dirty="0">
                <a:latin typeface="Times New Roman"/>
                <a:cs typeface="Times New Roman"/>
              </a:rPr>
              <a:t>nomi, </a:t>
            </a:r>
            <a:r>
              <a:rPr sz="1200" spc="-5" dirty="0">
                <a:latin typeface="Times New Roman"/>
                <a:cs typeface="Times New Roman"/>
              </a:rPr>
              <a:t>gli  Altissimi. A tutti gli effetti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costellazioni tratteranno allora direttamente </a:t>
            </a:r>
            <a:r>
              <a:rPr sz="1200" dirty="0">
                <a:latin typeface="Times New Roman"/>
                <a:cs typeface="Times New Roman"/>
              </a:rPr>
              <a:t>con i </a:t>
            </a:r>
            <a:r>
              <a:rPr sz="1200" spc="-5" dirty="0">
                <a:latin typeface="Times New Roman"/>
                <a:cs typeface="Times New Roman"/>
              </a:rPr>
              <a:t>governanti del Superuniverso, mentre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governo  dell’Universo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estenderà per </a:t>
            </a:r>
            <a:r>
              <a:rPr sz="1200" spc="-5" dirty="0">
                <a:latin typeface="Times New Roman"/>
                <a:cs typeface="Times New Roman"/>
              </a:rPr>
              <a:t>abbracciare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nuovi </a:t>
            </a:r>
            <a:r>
              <a:rPr sz="1200" spc="-5" dirty="0">
                <a:latin typeface="Times New Roman"/>
                <a:cs typeface="Times New Roman"/>
              </a:rPr>
              <a:t>obblighi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fronte al grande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Il quarto stadio o stadio dell’Universo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locale</a:t>
            </a:r>
            <a:endParaRPr sz="1600">
              <a:latin typeface="Times New Roman"/>
              <a:cs typeface="Times New Roman"/>
            </a:endParaRPr>
          </a:p>
          <a:p>
            <a:pPr marL="76200" marR="18478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(634.1) 55:10.1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diviene stabilizzato </a:t>
            </a:r>
            <a:r>
              <a:rPr sz="1200" dirty="0">
                <a:latin typeface="Times New Roman"/>
                <a:cs typeface="Times New Roman"/>
              </a:rPr>
              <a:t>in luce e </a:t>
            </a:r>
            <a:r>
              <a:rPr sz="1200" spc="-5" dirty="0">
                <a:latin typeface="Times New Roman"/>
                <a:cs typeface="Times New Roman"/>
              </a:rPr>
              <a:t>vita, entra </a:t>
            </a:r>
            <a:r>
              <a:rPr sz="1200" dirty="0">
                <a:latin typeface="Times New Roman"/>
                <a:cs typeface="Times New Roman"/>
              </a:rPr>
              <a:t>subito </a:t>
            </a:r>
            <a:r>
              <a:rPr sz="1200" spc="-5" dirty="0">
                <a:latin typeface="Times New Roman"/>
                <a:cs typeface="Times New Roman"/>
              </a:rPr>
              <a:t>nei circuiti stabiliti del 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 </a:t>
            </a:r>
            <a:r>
              <a:rPr sz="1200" spc="-5" dirty="0">
                <a:latin typeface="Times New Roman"/>
                <a:cs typeface="Times New Roman"/>
              </a:rPr>
              <a:t>dei Giorni proclamano </a:t>
            </a:r>
            <a:r>
              <a:rPr sz="1200" dirty="0">
                <a:latin typeface="Times New Roman"/>
                <a:cs typeface="Times New Roman"/>
              </a:rPr>
              <a:t>l’istituzione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i="1" spc="-5" dirty="0">
                <a:latin typeface="Times New Roman"/>
                <a:cs typeface="Times New Roman"/>
              </a:rPr>
              <a:t>consiglio supremo d’autorità illimitata.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corpo governativo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costituito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90230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104775" algn="just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cento Fedeli dei Giorni </a:t>
            </a:r>
            <a:r>
              <a:rPr sz="1200" dirty="0">
                <a:latin typeface="Times New Roman"/>
                <a:cs typeface="Times New Roman"/>
              </a:rPr>
              <a:t>ed è </a:t>
            </a:r>
            <a:r>
              <a:rPr sz="1200" spc="-5" dirty="0">
                <a:latin typeface="Times New Roman"/>
                <a:cs typeface="Times New Roman"/>
              </a:rPr>
              <a:t>presieduto dall’Unione dei Giorni;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dirty="0">
                <a:latin typeface="Times New Roman"/>
                <a:cs typeface="Times New Roman"/>
              </a:rPr>
              <a:t>la sovranità  </a:t>
            </a:r>
            <a:r>
              <a:rPr sz="1200" spc="-5" dirty="0">
                <a:latin typeface="Times New Roman"/>
                <a:cs typeface="Times New Roman"/>
              </a:rPr>
              <a:t>ininterrotta del Figlio Creatore</a:t>
            </a:r>
            <a:r>
              <a:rPr sz="1200" dirty="0">
                <a:latin typeface="Times New Roman"/>
                <a:cs typeface="Times New Roman"/>
              </a:rPr>
              <a:t> 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12255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(634.2) 55:10.2 </a:t>
            </a:r>
            <a:r>
              <a:rPr sz="1200" spc="-5" dirty="0">
                <a:latin typeface="Times New Roman"/>
                <a:cs typeface="Times New Roman"/>
              </a:rPr>
              <a:t>L’amministrazione dell’Universo, per quanto concerne </a:t>
            </a:r>
            <a:r>
              <a:rPr sz="1200" dirty="0">
                <a:latin typeface="Times New Roman"/>
                <a:cs typeface="Times New Roman"/>
              </a:rPr>
              <a:t>Gabriele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Padre Melchizedek, 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immutata. Questo  consiglio d’autorità </a:t>
            </a:r>
            <a:r>
              <a:rPr sz="1200" dirty="0">
                <a:latin typeface="Times New Roman"/>
                <a:cs typeface="Times New Roman"/>
              </a:rPr>
              <a:t>illimitata </a:t>
            </a:r>
            <a:r>
              <a:rPr sz="1200" spc="-5" dirty="0">
                <a:latin typeface="Times New Roman"/>
                <a:cs typeface="Times New Roman"/>
              </a:rPr>
              <a:t>si occupa </a:t>
            </a:r>
            <a:r>
              <a:rPr sz="1200" dirty="0">
                <a:latin typeface="Times New Roman"/>
                <a:cs typeface="Times New Roman"/>
              </a:rPr>
              <a:t>principalmente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nuove condizioni risultanti dallo </a:t>
            </a:r>
            <a:r>
              <a:rPr sz="1200" spc="-5" dirty="0">
                <a:latin typeface="Times New Roman"/>
                <a:cs typeface="Times New Roman"/>
              </a:rPr>
              <a:t>status avanzato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235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(634.3) 55:10.3 </a:t>
            </a:r>
            <a:r>
              <a:rPr sz="1200" spc="-5" dirty="0">
                <a:latin typeface="Times New Roman"/>
                <a:cs typeface="Times New Roman"/>
              </a:rPr>
              <a:t>L’Ispettore Associato </a:t>
            </a:r>
            <a:r>
              <a:rPr sz="1200" dirty="0">
                <a:latin typeface="Times New Roman"/>
                <a:cs typeface="Times New Roman"/>
              </a:rPr>
              <a:t>mobilita ora tutte le Sentinelle </a:t>
            </a:r>
            <a:r>
              <a:rPr sz="1200" spc="-5" dirty="0">
                <a:latin typeface="Times New Roman"/>
                <a:cs typeface="Times New Roman"/>
              </a:rPr>
              <a:t>Incaricate per costituire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corpo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stabilizzazione dell’Universo  </a:t>
            </a:r>
            <a:r>
              <a:rPr sz="1200" i="1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e chiede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condividere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supervisione </a:t>
            </a:r>
            <a:r>
              <a:rPr sz="1200" dirty="0">
                <a:latin typeface="Times New Roman"/>
                <a:cs typeface="Times New Roman"/>
              </a:rPr>
              <a:t>con lui. Ed </a:t>
            </a:r>
            <a:r>
              <a:rPr sz="1200" spc="-5" dirty="0">
                <a:latin typeface="Times New Roman"/>
                <a:cs typeface="Times New Roman"/>
              </a:rPr>
              <a:t>ora, per </a:t>
            </a:r>
            <a:r>
              <a:rPr sz="1200" dirty="0">
                <a:latin typeface="Times New Roman"/>
                <a:cs typeface="Times New Roman"/>
              </a:rPr>
              <a:t>la prima </a:t>
            </a:r>
            <a:r>
              <a:rPr sz="1200" spc="-5" dirty="0">
                <a:latin typeface="Times New Roman"/>
                <a:cs typeface="Times New Roman"/>
              </a:rPr>
              <a:t>volta,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Spiriti</a:t>
            </a:r>
            <a:endParaRPr sz="1200">
              <a:latin typeface="Times New Roman"/>
              <a:cs typeface="Times New Roman"/>
            </a:endParaRPr>
          </a:p>
          <a:p>
            <a:pPr marL="1016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Trinitari Ispirati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dell’Unione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>
              <a:lnSpc>
                <a:spcPts val="1405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(634.4) 55:10.4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stabilizzazione di un </a:t>
            </a:r>
            <a:r>
              <a:rPr sz="1200" spc="-5" dirty="0">
                <a:latin typeface="Times New Roman"/>
                <a:cs typeface="Times New Roman"/>
              </a:rPr>
              <a:t>intero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in luce e vita </a:t>
            </a:r>
            <a:r>
              <a:rPr sz="1200" spc="-5" dirty="0">
                <a:latin typeface="Times New Roman"/>
                <a:cs typeface="Times New Roman"/>
              </a:rPr>
              <a:t>inaugura profondi </a:t>
            </a:r>
            <a:r>
              <a:rPr sz="1200" dirty="0">
                <a:latin typeface="Times New Roman"/>
                <a:cs typeface="Times New Roman"/>
              </a:rPr>
              <a:t>raggiustamenti in tutto </a:t>
            </a:r>
            <a:r>
              <a:rPr sz="1200" spc="-5" dirty="0">
                <a:latin typeface="Times New Roman"/>
                <a:cs typeface="Times New Roman"/>
              </a:rPr>
              <a:t>il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piano</a:t>
            </a:r>
            <a:endParaRPr sz="1200">
              <a:latin typeface="Times New Roman"/>
              <a:cs typeface="Times New Roman"/>
            </a:endParaRPr>
          </a:p>
          <a:p>
            <a:pPr marL="101600" marR="68580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d’amministrazione, dai singoli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dell’Universo. Nuove </a:t>
            </a:r>
            <a:r>
              <a:rPr sz="1200" spc="-5" dirty="0">
                <a:latin typeface="Times New Roman"/>
                <a:cs typeface="Times New Roman"/>
              </a:rPr>
              <a:t>relazioni si </a:t>
            </a:r>
            <a:r>
              <a:rPr sz="1200" dirty="0">
                <a:latin typeface="Times New Roman"/>
                <a:cs typeface="Times New Roman"/>
              </a:rPr>
              <a:t>estendono </a:t>
            </a:r>
            <a:r>
              <a:rPr sz="1200" spc="-5" dirty="0">
                <a:latin typeface="Times New Roman"/>
                <a:cs typeface="Times New Roman"/>
              </a:rPr>
              <a:t>alle costellazioni ed ai  sistemi.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dell’Universo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sperimenta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relazioni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Superuniverso, </a:t>
            </a:r>
            <a:r>
              <a:rPr sz="1200" dirty="0">
                <a:latin typeface="Times New Roman"/>
                <a:cs typeface="Times New Roman"/>
              </a:rPr>
              <a:t>e Gabriele  stabilisce un </a:t>
            </a:r>
            <a:r>
              <a:rPr sz="1200" spc="-5" dirty="0">
                <a:latin typeface="Times New Roman"/>
                <a:cs typeface="Times New Roman"/>
              </a:rPr>
              <a:t>contatto diretto con 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</a:t>
            </a:r>
            <a:r>
              <a:rPr sz="1200" spc="-5" dirty="0">
                <a:latin typeface="Times New Roman"/>
                <a:cs typeface="Times New Roman"/>
              </a:rPr>
              <a:t>per poter operare </a:t>
            </a:r>
            <a:r>
              <a:rPr sz="1200" dirty="0">
                <a:latin typeface="Times New Roman"/>
                <a:cs typeface="Times New Roman"/>
              </a:rPr>
              <a:t>qualora il </a:t>
            </a:r>
            <a:r>
              <a:rPr sz="1200" spc="-5" dirty="0">
                <a:latin typeface="Times New Roman"/>
                <a:cs typeface="Times New Roman"/>
              </a:rPr>
              <a:t>Figlio Maestro si assentasse dal </a:t>
            </a:r>
            <a:r>
              <a:rPr sz="1200" dirty="0">
                <a:latin typeface="Times New Roman"/>
                <a:cs typeface="Times New Roman"/>
              </a:rPr>
              <a:t>mondo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7493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(634.5) 55:10.5 </a:t>
            </a:r>
            <a:r>
              <a:rPr sz="1200" spc="-5" dirty="0">
                <a:latin typeface="Times New Roman"/>
                <a:cs typeface="Times New Roman"/>
              </a:rPr>
              <a:t>Durante quest’era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quelle successive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Magistrali </a:t>
            </a:r>
            <a:r>
              <a:rPr sz="1200" dirty="0">
                <a:latin typeface="Times New Roman"/>
                <a:cs typeface="Times New Roman"/>
              </a:rPr>
              <a:t>continuano </a:t>
            </a:r>
            <a:r>
              <a:rPr sz="1200" spc="-5" dirty="0">
                <a:latin typeface="Times New Roman"/>
                <a:cs typeface="Times New Roman"/>
              </a:rPr>
              <a:t>ad agire come giudici </a:t>
            </a:r>
            <a:r>
              <a:rPr sz="1200" dirty="0">
                <a:latin typeface="Times New Roman"/>
                <a:cs typeface="Times New Roman"/>
              </a:rPr>
              <a:t>dispensazionali,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cento  di questi </a:t>
            </a:r>
            <a:r>
              <a:rPr sz="1200" spc="-5" dirty="0">
                <a:latin typeface="Times New Roman"/>
                <a:cs typeface="Times New Roman"/>
              </a:rPr>
              <a:t>Figli Avonal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costituiscono </a:t>
            </a:r>
            <a:r>
              <a:rPr sz="1200" dirty="0">
                <a:latin typeface="Times New Roman"/>
                <a:cs typeface="Times New Roman"/>
              </a:rPr>
              <a:t>il nuovo </a:t>
            </a:r>
            <a:r>
              <a:rPr sz="1200" spc="-5" dirty="0">
                <a:latin typeface="Times New Roman"/>
                <a:cs typeface="Times New Roman"/>
              </a:rPr>
              <a:t>alto consiglio del Radioso </a:t>
            </a:r>
            <a:r>
              <a:rPr sz="1200" dirty="0">
                <a:latin typeface="Times New Roman"/>
                <a:cs typeface="Times New Roman"/>
              </a:rPr>
              <a:t>Astro </a:t>
            </a:r>
            <a:r>
              <a:rPr sz="1200" spc="-5" dirty="0">
                <a:latin typeface="Times New Roman"/>
                <a:cs typeface="Times New Roman"/>
              </a:rPr>
              <a:t>del Mattino sulla capitale dell’Universo.  Più tardi,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richiesta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-5" dirty="0">
                <a:latin typeface="Times New Roman"/>
                <a:cs typeface="Times New Roman"/>
              </a:rPr>
              <a:t>questi Figli Magistrali diverrà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consigliere </a:t>
            </a:r>
            <a:r>
              <a:rPr sz="1200" dirty="0">
                <a:latin typeface="Times New Roman"/>
                <a:cs typeface="Times New Roman"/>
              </a:rPr>
              <a:t>supremo stazionato </a:t>
            </a:r>
            <a:r>
              <a:rPr sz="1200" spc="1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mondo 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sistema locale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settimo stadio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768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(634.6) 55:10.6 </a:t>
            </a:r>
            <a:r>
              <a:rPr sz="1200" spc="-5" dirty="0">
                <a:latin typeface="Times New Roman"/>
                <a:cs typeface="Times New Roman"/>
              </a:rPr>
              <a:t>Durante quest’epoca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Trinitari agiscono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consiglieri volontari dei Sovrani Planetari, </a:t>
            </a:r>
            <a:r>
              <a:rPr sz="1200" dirty="0">
                <a:latin typeface="Times New Roman"/>
                <a:cs typeface="Times New Roman"/>
              </a:rPr>
              <a:t>ma in 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tre servono in modo </a:t>
            </a:r>
            <a:r>
              <a:rPr sz="1200" spc="-5" dirty="0">
                <a:latin typeface="Times New Roman"/>
                <a:cs typeface="Times New Roman"/>
              </a:rPr>
              <a:t>analogo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Padri </a:t>
            </a:r>
            <a:r>
              <a:rPr sz="1200" dirty="0">
                <a:latin typeface="Times New Roman"/>
                <a:cs typeface="Times New Roman"/>
              </a:rPr>
              <a:t>delle Costellazioni. E </a:t>
            </a:r>
            <a:r>
              <a:rPr sz="1200" spc="-5" dirty="0">
                <a:latin typeface="Times New Roman"/>
                <a:cs typeface="Times New Roman"/>
              </a:rPr>
              <a:t>alla fine questi Figli trovano </a:t>
            </a:r>
            <a:r>
              <a:rPr sz="1200" dirty="0">
                <a:latin typeface="Times New Roman"/>
                <a:cs typeface="Times New Roman"/>
              </a:rPr>
              <a:t>la loro collocazione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658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41783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locale, perché </a:t>
            </a:r>
            <a:r>
              <a:rPr sz="1200" dirty="0">
                <a:latin typeface="Times New Roman"/>
                <a:cs typeface="Times New Roman"/>
              </a:rPr>
              <a:t>in quel momento </a:t>
            </a:r>
            <a:r>
              <a:rPr sz="1200" spc="-5" dirty="0">
                <a:latin typeface="Times New Roman"/>
                <a:cs typeface="Times New Roman"/>
              </a:rPr>
              <a:t>essi vengono rimossi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giurisdizione della creazione locale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assegnati al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1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consiglio supremo </a:t>
            </a:r>
            <a:r>
              <a:rPr sz="1200" dirty="0">
                <a:latin typeface="Times New Roman"/>
                <a:cs typeface="Times New Roman"/>
              </a:rPr>
              <a:t>d’autorità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illimitata.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117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(634.7) 55:10.7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finalitari adesso, </a:t>
            </a:r>
            <a:r>
              <a:rPr sz="1200" dirty="0">
                <a:latin typeface="Times New Roman"/>
                <a:cs typeface="Times New Roman"/>
              </a:rPr>
              <a:t>per la prima volta, </a:t>
            </a:r>
            <a:r>
              <a:rPr sz="1200" spc="-5" dirty="0">
                <a:latin typeface="Times New Roman"/>
                <a:cs typeface="Times New Roman"/>
              </a:rPr>
              <a:t>riconosce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giurisdizione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un’autorità esterna al Paradiso,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consiglio  supremo. Fino </a:t>
            </a:r>
            <a:r>
              <a:rPr sz="1200" dirty="0">
                <a:latin typeface="Times New Roman"/>
                <a:cs typeface="Times New Roman"/>
              </a:rPr>
              <a:t>ad ora 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riconosciuto alcuna </a:t>
            </a:r>
            <a:r>
              <a:rPr sz="1200" dirty="0">
                <a:latin typeface="Times New Roman"/>
                <a:cs typeface="Times New Roman"/>
              </a:rPr>
              <a:t>supervisione da </a:t>
            </a:r>
            <a:r>
              <a:rPr sz="1200" spc="-5" dirty="0">
                <a:latin typeface="Times New Roman"/>
                <a:cs typeface="Times New Roman"/>
              </a:rPr>
              <a:t>questo lato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038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(634.8) 55:10.8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Universi </a:t>
            </a:r>
            <a:r>
              <a:rPr sz="1200" dirty="0">
                <a:latin typeface="Times New Roman"/>
                <a:cs typeface="Times New Roman"/>
              </a:rPr>
              <a:t>stabilizzati </a:t>
            </a:r>
            <a:r>
              <a:rPr sz="1200" spc="-5" dirty="0">
                <a:latin typeface="Times New Roman"/>
                <a:cs typeface="Times New Roman"/>
              </a:rPr>
              <a:t>trascorrono </a:t>
            </a:r>
            <a:r>
              <a:rPr sz="1200" dirty="0">
                <a:latin typeface="Times New Roman"/>
                <a:cs typeface="Times New Roman"/>
              </a:rPr>
              <a:t>molto del loro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suoi mondi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consigliare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numerosi gruppi finalitari </a:t>
            </a:r>
            <a:r>
              <a:rPr sz="1200" dirty="0">
                <a:latin typeface="Times New Roman"/>
                <a:cs typeface="Times New Roman"/>
              </a:rPr>
              <a:t>che servono in tutta 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locale.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l’uomo </a:t>
            </a:r>
            <a:r>
              <a:rPr sz="1200" spc="-5" dirty="0">
                <a:latin typeface="Times New Roman"/>
                <a:cs typeface="Times New Roman"/>
              </a:rPr>
              <a:t>Micael stabilirà </a:t>
            </a:r>
            <a:r>
              <a:rPr sz="1200" dirty="0">
                <a:latin typeface="Times New Roman"/>
                <a:cs typeface="Times New Roman"/>
              </a:rPr>
              <a:t>una fraternità  </a:t>
            </a:r>
            <a:r>
              <a:rPr sz="1200" spc="-5" dirty="0">
                <a:latin typeface="Times New Roman"/>
                <a:cs typeface="Times New Roman"/>
              </a:rPr>
              <a:t>d’associazione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completa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finalitari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glorificati.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5880">
              <a:lnSpc>
                <a:spcPct val="957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(634.9) 55:10.9 </a:t>
            </a:r>
            <a:r>
              <a:rPr sz="1200" spc="-5" dirty="0">
                <a:latin typeface="Times New Roman"/>
                <a:cs typeface="Times New Roman"/>
              </a:rPr>
              <a:t>Speculare </a:t>
            </a:r>
            <a:r>
              <a:rPr sz="1200" dirty="0">
                <a:latin typeface="Times New Roman"/>
                <a:cs typeface="Times New Roman"/>
              </a:rPr>
              <a:t>riguardo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funzione di questi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rapporto agli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esterni attualmente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assemblaggio preliminare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futile, </a:t>
            </a:r>
            <a:r>
              <a:rPr sz="1200" dirty="0">
                <a:latin typeface="Times New Roman"/>
                <a:cs typeface="Times New Roman"/>
              </a:rPr>
              <a:t>ma noi tutti </a:t>
            </a:r>
            <a:r>
              <a:rPr sz="1200" spc="-5" dirty="0">
                <a:latin typeface="Times New Roman"/>
                <a:cs typeface="Times New Roman"/>
              </a:rPr>
              <a:t>c’impegniamo </a:t>
            </a:r>
            <a:r>
              <a:rPr sz="1200" dirty="0">
                <a:latin typeface="Times New Roman"/>
                <a:cs typeface="Times New Roman"/>
              </a:rPr>
              <a:t>di tanto in tanto in queste postulazioni. </a:t>
            </a:r>
            <a:r>
              <a:rPr sz="1200" spc="-5" dirty="0">
                <a:latin typeface="Times New Roman"/>
                <a:cs typeface="Times New Roman"/>
              </a:rPr>
              <a:t>Raggiungendo questo  quarto </a:t>
            </a:r>
            <a:r>
              <a:rPr sz="1200" dirty="0">
                <a:latin typeface="Times New Roman"/>
                <a:cs typeface="Times New Roman"/>
              </a:rPr>
              <a:t>stadio di sviluppo il </a:t>
            </a:r>
            <a:r>
              <a:rPr sz="1200" spc="-5" dirty="0">
                <a:latin typeface="Times New Roman"/>
                <a:cs typeface="Times New Roman"/>
              </a:rPr>
              <a:t>Figlio Creatore diviene amministrativamente libero.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Divina Ministra fonde </a:t>
            </a:r>
            <a:r>
              <a:rPr sz="1200" spc="-5" dirty="0">
                <a:latin typeface="Times New Roman"/>
                <a:cs typeface="Times New Roman"/>
              </a:rPr>
              <a:t>progressivamente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 ministero con quello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Maestro del 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quello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Sembra </a:t>
            </a:r>
            <a:r>
              <a:rPr sz="1200" spc="-5" dirty="0">
                <a:latin typeface="Times New Roman"/>
                <a:cs typeface="Times New Roman"/>
              </a:rPr>
              <a:t>svilupparsi </a:t>
            </a:r>
            <a:r>
              <a:rPr sz="1200" dirty="0">
                <a:latin typeface="Times New Roman"/>
                <a:cs typeface="Times New Roman"/>
              </a:rPr>
              <a:t>una nuova e  sublime </a:t>
            </a:r>
            <a:r>
              <a:rPr sz="1200" spc="-5" dirty="0">
                <a:latin typeface="Times New Roman"/>
                <a:cs typeface="Times New Roman"/>
              </a:rPr>
              <a:t>relazione tra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Creativo, gli Astri della Sera,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continua </a:t>
            </a:r>
            <a:r>
              <a:rPr sz="1200" dirty="0">
                <a:latin typeface="Times New Roman"/>
                <a:cs typeface="Times New Roman"/>
              </a:rPr>
              <a:t>crescita </a:t>
            </a:r>
            <a:r>
              <a:rPr sz="1200" spc="-5" dirty="0">
                <a:latin typeface="Times New Roman"/>
                <a:cs typeface="Times New Roman"/>
              </a:rPr>
              <a:t>dei  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5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(635.1) 55:10.10 </a:t>
            </a:r>
            <a:r>
              <a:rPr sz="1200" spc="-5" dirty="0">
                <a:latin typeface="Times New Roman"/>
                <a:cs typeface="Times New Roman"/>
              </a:rPr>
              <a:t>Se Micael dovesse lasciare Nebadon, Gabriele </a:t>
            </a:r>
            <a:r>
              <a:rPr sz="1200" dirty="0">
                <a:latin typeface="Times New Roman"/>
                <a:cs typeface="Times New Roman"/>
              </a:rPr>
              <a:t>diverrebbe senza dubbio </a:t>
            </a:r>
            <a:r>
              <a:rPr sz="1200" spc="-5" dirty="0">
                <a:latin typeface="Times New Roman"/>
                <a:cs typeface="Times New Roman"/>
              </a:rPr>
              <a:t>l’amministratore generale, con </a:t>
            </a:r>
            <a:r>
              <a:rPr sz="1200" dirty="0">
                <a:latin typeface="Times New Roman"/>
                <a:cs typeface="Times New Roman"/>
              </a:rPr>
              <a:t>il Padre  </a:t>
            </a:r>
            <a:r>
              <a:rPr sz="1200" spc="-5" dirty="0">
                <a:latin typeface="Times New Roman"/>
                <a:cs typeface="Times New Roman"/>
              </a:rPr>
              <a:t>Melchizedek come suo associato. </a:t>
            </a:r>
            <a:r>
              <a:rPr sz="1200" dirty="0">
                <a:latin typeface="Times New Roman"/>
                <a:cs typeface="Times New Roman"/>
              </a:rPr>
              <a:t>Allo </a:t>
            </a:r>
            <a:r>
              <a:rPr sz="1200" spc="-5" dirty="0">
                <a:latin typeface="Times New Roman"/>
                <a:cs typeface="Times New Roman"/>
              </a:rPr>
              <a:t>stesso tempo sarebbe conferito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cittadinanza </a:t>
            </a:r>
            <a:r>
              <a:rPr sz="1200" dirty="0">
                <a:latin typeface="Times New Roman"/>
                <a:cs typeface="Times New Roman"/>
              </a:rPr>
              <a:t>permanente, 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Materiali, gli </a:t>
            </a:r>
            <a:r>
              <a:rPr sz="1200" dirty="0">
                <a:latin typeface="Times New Roman"/>
                <a:cs typeface="Times New Roman"/>
              </a:rPr>
              <a:t>univitatia, i </a:t>
            </a:r>
            <a:r>
              <a:rPr sz="1200" spc="-5" dirty="0">
                <a:latin typeface="Times New Roman"/>
                <a:cs typeface="Times New Roman"/>
              </a:rPr>
              <a:t>midsonitari,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susatia ed </a:t>
            </a:r>
            <a:r>
              <a:rPr sz="1200" dirty="0">
                <a:latin typeface="Times New Roman"/>
                <a:cs typeface="Times New Roman"/>
              </a:rPr>
              <a:t>i mortali fusi con lo Spirito. </a:t>
            </a:r>
            <a:r>
              <a:rPr sz="1200" spc="-5" dirty="0">
                <a:latin typeface="Times New Roman"/>
                <a:cs typeface="Times New Roman"/>
              </a:rPr>
              <a:t>Ma finché continua l’evoluzione,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serafini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arcangeli saranno necessari all’amministrazione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86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510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(635.2) 55:10.11 </a:t>
            </a:r>
            <a:r>
              <a:rPr sz="1200" spc="-5" dirty="0">
                <a:latin typeface="Times New Roman"/>
                <a:cs typeface="Times New Roman"/>
              </a:rPr>
              <a:t>Noi siamo tuttavia convinti su </a:t>
            </a:r>
            <a:r>
              <a:rPr sz="1200" dirty="0">
                <a:latin typeface="Times New Roman"/>
                <a:cs typeface="Times New Roman"/>
              </a:rPr>
              <a:t>due punti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nostre </a:t>
            </a:r>
            <a:r>
              <a:rPr sz="1200" spc="-5" dirty="0">
                <a:latin typeface="Times New Roman"/>
                <a:cs typeface="Times New Roman"/>
              </a:rPr>
              <a:t>speculazioni. 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destinati agli </a:t>
            </a:r>
            <a:r>
              <a:rPr sz="1200" dirty="0">
                <a:latin typeface="Times New Roman"/>
                <a:cs typeface="Times New Roman"/>
              </a:rPr>
              <a:t>Universi  </a:t>
            </a:r>
            <a:r>
              <a:rPr sz="1200" spc="-5" dirty="0">
                <a:latin typeface="Times New Roman"/>
                <a:cs typeface="Times New Roman"/>
              </a:rPr>
              <a:t>esterni, </a:t>
            </a:r>
            <a:r>
              <a:rPr sz="1200" dirty="0">
                <a:latin typeface="Times New Roman"/>
                <a:cs typeface="Times New Roman"/>
              </a:rPr>
              <a:t>le Divine Ministre sicuramente li </a:t>
            </a:r>
            <a:r>
              <a:rPr sz="1200" spc="-5" dirty="0">
                <a:latin typeface="Times New Roman"/>
                <a:cs typeface="Times New Roman"/>
              </a:rPr>
              <a:t>accompagneranno. Noi siamo egualmente certi che </a:t>
            </a:r>
            <a:r>
              <a:rPr sz="1200" dirty="0">
                <a:latin typeface="Times New Roman"/>
                <a:cs typeface="Times New Roman"/>
              </a:rPr>
              <a:t>i Melchizedek </a:t>
            </a:r>
            <a:r>
              <a:rPr sz="1200" spc="-5" dirty="0">
                <a:latin typeface="Times New Roman"/>
                <a:cs typeface="Times New Roman"/>
              </a:rPr>
              <a:t>dovranno </a:t>
            </a:r>
            <a:r>
              <a:rPr sz="1200" dirty="0">
                <a:latin typeface="Times New Roman"/>
                <a:cs typeface="Times New Roman"/>
              </a:rPr>
              <a:t>rimanere 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di </a:t>
            </a:r>
            <a:r>
              <a:rPr sz="1200" spc="-5" dirty="0">
                <a:latin typeface="Times New Roman"/>
                <a:cs typeface="Times New Roman"/>
              </a:rPr>
              <a:t>loro origine. Riteniamo </a:t>
            </a:r>
            <a:r>
              <a:rPr sz="1200" dirty="0">
                <a:latin typeface="Times New Roman"/>
                <a:cs typeface="Times New Roman"/>
              </a:rPr>
              <a:t>che i Melchizedek </a:t>
            </a:r>
            <a:r>
              <a:rPr sz="1200" spc="-5" dirty="0">
                <a:latin typeface="Times New Roman"/>
                <a:cs typeface="Times New Roman"/>
              </a:rPr>
              <a:t>siano 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svolgere ruoli </a:t>
            </a:r>
            <a:r>
              <a:rPr sz="1200" dirty="0">
                <a:latin typeface="Times New Roman"/>
                <a:cs typeface="Times New Roman"/>
              </a:rPr>
              <a:t>di responsabilità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maggiore </a:t>
            </a:r>
            <a:r>
              <a:rPr sz="1200" spc="-5" dirty="0">
                <a:latin typeface="Times New Roman"/>
                <a:cs typeface="Times New Roman"/>
              </a:rPr>
              <a:t>nel  governo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nell’amministrazione degli </a:t>
            </a:r>
            <a:r>
              <a:rPr sz="1200" dirty="0">
                <a:latin typeface="Times New Roman"/>
                <a:cs typeface="Times New Roman"/>
              </a:rPr>
              <a:t>Universi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stadi del settore minore e</a:t>
            </a:r>
            <a:r>
              <a:rPr sz="1600" b="1" spc="3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maggiore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(635.3) 55:11.1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settore minore e </a:t>
            </a:r>
            <a:r>
              <a:rPr sz="1200" spc="-5" dirty="0">
                <a:latin typeface="Times New Roman"/>
                <a:cs typeface="Times New Roman"/>
              </a:rPr>
              <a:t>maggiore del Superuniverso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figurano direttamente nel piano </a:t>
            </a:r>
            <a:r>
              <a:rPr sz="1200" dirty="0">
                <a:latin typeface="Times New Roman"/>
                <a:cs typeface="Times New Roman"/>
              </a:rPr>
              <a:t>di stabilizzazione in luce e </a:t>
            </a:r>
            <a:r>
              <a:rPr sz="1200" spc="-5" dirty="0">
                <a:latin typeface="Times New Roman"/>
                <a:cs typeface="Times New Roman"/>
              </a:rPr>
              <a:t>vita. Tale  progressione </a:t>
            </a:r>
            <a:r>
              <a:rPr sz="1200" dirty="0">
                <a:latin typeface="Times New Roman"/>
                <a:cs typeface="Times New Roman"/>
              </a:rPr>
              <a:t>evoluzionaria </a:t>
            </a:r>
            <a:r>
              <a:rPr sz="1200" spc="-5" dirty="0">
                <a:latin typeface="Times New Roman"/>
                <a:cs typeface="Times New Roman"/>
              </a:rPr>
              <a:t>riguarda essenzialmente </a:t>
            </a:r>
            <a:r>
              <a:rPr sz="1200" dirty="0">
                <a:latin typeface="Times New Roman"/>
                <a:cs typeface="Times New Roman"/>
              </a:rPr>
              <a:t>l’Universo locale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unità 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solo i componenti di un </a:t>
            </a:r>
            <a:r>
              <a:rPr sz="1200" spc="-5" dirty="0">
                <a:latin typeface="Times New Roman"/>
                <a:cs typeface="Times New Roman"/>
              </a:rPr>
              <a:t>Universo  locale. Un Superuniverso </a:t>
            </a:r>
            <a:r>
              <a:rPr sz="1200" dirty="0">
                <a:latin typeface="Times New Roman"/>
                <a:cs typeface="Times New Roman"/>
              </a:rPr>
              <a:t>è stabilizzato in luce e vita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locali che </a:t>
            </a:r>
            <a:r>
              <a:rPr sz="1200" dirty="0">
                <a:latin typeface="Times New Roman"/>
                <a:cs typeface="Times New Roman"/>
              </a:rPr>
              <a:t>lo compongono </a:t>
            </a:r>
            <a:r>
              <a:rPr sz="1200" spc="-5" dirty="0">
                <a:latin typeface="Times New Roman"/>
                <a:cs typeface="Times New Roman"/>
              </a:rPr>
              <a:t>si perfezionano </a:t>
            </a:r>
            <a:r>
              <a:rPr sz="1200" dirty="0">
                <a:latin typeface="Times New Roman"/>
                <a:cs typeface="Times New Roman"/>
              </a:rPr>
              <a:t>in tal  modo. </a:t>
            </a:r>
            <a:r>
              <a:rPr sz="1200" spc="-5" dirty="0">
                <a:latin typeface="Times New Roman"/>
                <a:cs typeface="Times New Roman"/>
              </a:rPr>
              <a:t>Ma nessuno </a:t>
            </a:r>
            <a:r>
              <a:rPr sz="1200" dirty="0">
                <a:latin typeface="Times New Roman"/>
                <a:cs typeface="Times New Roman"/>
              </a:rPr>
              <a:t>dei sette </a:t>
            </a:r>
            <a:r>
              <a:rPr sz="1200" spc="-5" dirty="0">
                <a:latin typeface="Times New Roman"/>
                <a:cs typeface="Times New Roman"/>
              </a:rPr>
              <a:t>Superuniversi </a:t>
            </a:r>
            <a:r>
              <a:rPr sz="1200" dirty="0">
                <a:latin typeface="Times New Roman"/>
                <a:cs typeface="Times New Roman"/>
              </a:rPr>
              <a:t>ha raggiunto 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che solo vi </a:t>
            </a:r>
            <a:r>
              <a:rPr sz="1200" spc="-5" dirty="0">
                <a:latin typeface="Times New Roman"/>
                <a:cs typeface="Times New Roman"/>
              </a:rPr>
              <a:t>si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avvicini.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060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(635.4) 55:11.2 </a:t>
            </a:r>
            <a:r>
              <a:rPr sz="1200" i="1" spc="-5" dirty="0">
                <a:latin typeface="Times New Roman"/>
                <a:cs typeface="Times New Roman"/>
              </a:rPr>
              <a:t>L’era del settore minore. </a:t>
            </a:r>
            <a:r>
              <a:rPr sz="1200" spc="-5" dirty="0">
                <a:latin typeface="Times New Roman"/>
                <a:cs typeface="Times New Roman"/>
              </a:rPr>
              <a:t>Per quanto profondamente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penetrare </a:t>
            </a:r>
            <a:r>
              <a:rPr sz="1200" dirty="0">
                <a:latin typeface="Times New Roman"/>
                <a:cs typeface="Times New Roman"/>
              </a:rPr>
              <a:t>le osservazioni, il quinto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di  stabilizzazione, o </a:t>
            </a:r>
            <a:r>
              <a:rPr sz="1200" spc="-5" dirty="0">
                <a:latin typeface="Times New Roman"/>
                <a:cs typeface="Times New Roman"/>
              </a:rPr>
              <a:t>stadio del </a:t>
            </a:r>
            <a:r>
              <a:rPr sz="1200" dirty="0">
                <a:latin typeface="Times New Roman"/>
                <a:cs typeface="Times New Roman"/>
              </a:rPr>
              <a:t>settore minore, concerne </a:t>
            </a:r>
            <a:r>
              <a:rPr sz="1200" spc="-5" dirty="0">
                <a:latin typeface="Times New Roman"/>
                <a:cs typeface="Times New Roman"/>
              </a:rPr>
              <a:t>esclusivamente </a:t>
            </a:r>
            <a:r>
              <a:rPr sz="1200" dirty="0">
                <a:latin typeface="Times New Roman"/>
                <a:cs typeface="Times New Roman"/>
              </a:rPr>
              <a:t>lo status fisico e </a:t>
            </a:r>
            <a:r>
              <a:rPr sz="1200" spc="-5" dirty="0">
                <a:latin typeface="Times New Roman"/>
                <a:cs typeface="Times New Roman"/>
              </a:rPr>
              <a:t>l’assestamento coordinato </a:t>
            </a:r>
            <a:r>
              <a:rPr sz="1200" dirty="0">
                <a:latin typeface="Times New Roman"/>
                <a:cs typeface="Times New Roman"/>
              </a:rPr>
              <a:t>dei cento </a:t>
            </a:r>
            <a:r>
              <a:rPr sz="1200" spc="-5" dirty="0">
                <a:latin typeface="Times New Roman"/>
                <a:cs typeface="Times New Roman"/>
              </a:rPr>
              <a:t>Universi  locali associati nei </a:t>
            </a:r>
            <a:r>
              <a:rPr sz="1200" dirty="0">
                <a:latin typeface="Times New Roman"/>
                <a:cs typeface="Times New Roman"/>
              </a:rPr>
              <a:t>circuiti </a:t>
            </a:r>
            <a:r>
              <a:rPr sz="1200" spc="-5" dirty="0">
                <a:latin typeface="Times New Roman"/>
                <a:cs typeface="Times New Roman"/>
              </a:rPr>
              <a:t>stabiliti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Superuniverso. Sembra che </a:t>
            </a:r>
            <a:r>
              <a:rPr sz="1200" dirty="0">
                <a:latin typeface="Times New Roman"/>
                <a:cs typeface="Times New Roman"/>
              </a:rPr>
              <a:t>soltanto i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interessati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questi riallineamenti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7907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(635.5) 55:11.3 </a:t>
            </a:r>
            <a:r>
              <a:rPr sz="1200" i="1" spc="-5" dirty="0">
                <a:latin typeface="Times New Roman"/>
                <a:cs typeface="Times New Roman"/>
              </a:rPr>
              <a:t>L’era del settore maggiore.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stadio, </a:t>
            </a:r>
            <a:r>
              <a:rPr sz="1200" dirty="0">
                <a:latin typeface="Times New Roman"/>
                <a:cs typeface="Times New Roman"/>
              </a:rPr>
              <a:t>o stadio di </a:t>
            </a:r>
            <a:r>
              <a:rPr sz="1200" spc="-5" dirty="0">
                <a:latin typeface="Times New Roman"/>
                <a:cs typeface="Times New Roman"/>
              </a:rPr>
              <a:t>stabilizzazione del </a:t>
            </a:r>
            <a:r>
              <a:rPr sz="1200" dirty="0">
                <a:latin typeface="Times New Roman"/>
                <a:cs typeface="Times New Roman"/>
              </a:rPr>
              <a:t>settore </a:t>
            </a:r>
            <a:r>
              <a:rPr sz="1200" spc="-5" dirty="0">
                <a:latin typeface="Times New Roman"/>
                <a:cs typeface="Times New Roman"/>
              </a:rPr>
              <a:t>maggiore,  possiamo fare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ipotesi, </a:t>
            </a:r>
            <a:r>
              <a:rPr sz="1200" spc="-5" dirty="0">
                <a:latin typeface="Times New Roman"/>
                <a:cs typeface="Times New Roman"/>
              </a:rPr>
              <a:t>poiché nessuno </a:t>
            </a:r>
            <a:r>
              <a:rPr sz="1200" dirty="0">
                <a:latin typeface="Times New Roman"/>
                <a:cs typeface="Times New Roman"/>
              </a:rPr>
              <a:t>di noi ha </a:t>
            </a:r>
            <a:r>
              <a:rPr sz="1200" spc="-5" dirty="0">
                <a:latin typeface="Times New Roman"/>
                <a:cs typeface="Times New Roman"/>
              </a:rPr>
              <a:t>assistito </a:t>
            </a:r>
            <a:r>
              <a:rPr sz="1200" dirty="0">
                <a:latin typeface="Times New Roman"/>
                <a:cs typeface="Times New Roman"/>
              </a:rPr>
              <a:t>ad un </a:t>
            </a:r>
            <a:r>
              <a:rPr sz="1200" spc="-5" dirty="0">
                <a:latin typeface="Times New Roman"/>
                <a:cs typeface="Times New Roman"/>
              </a:rPr>
              <a:t>tale avvenimento. </a:t>
            </a:r>
            <a:r>
              <a:rPr sz="1200" dirty="0">
                <a:latin typeface="Times New Roman"/>
                <a:cs typeface="Times New Roman"/>
              </a:rPr>
              <a:t>Nondimeno </a:t>
            </a:r>
            <a:r>
              <a:rPr sz="1200" spc="-5" dirty="0">
                <a:latin typeface="Times New Roman"/>
                <a:cs typeface="Times New Roman"/>
              </a:rPr>
              <a:t>possiamo fare </a:t>
            </a:r>
            <a:r>
              <a:rPr sz="1200" dirty="0">
                <a:latin typeface="Times New Roman"/>
                <a:cs typeface="Times New Roman"/>
              </a:rPr>
              <a:t>molte  supposizioni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raggiustamenti amministrativi </a:t>
            </a:r>
            <a:r>
              <a:rPr sz="1200" dirty="0">
                <a:latin typeface="Times New Roman"/>
                <a:cs typeface="Times New Roman"/>
              </a:rPr>
              <a:t>e di altro </a:t>
            </a:r>
            <a:r>
              <a:rPr sz="1200" spc="-5" dirty="0">
                <a:latin typeface="Times New Roman"/>
                <a:cs typeface="Times New Roman"/>
              </a:rPr>
              <a:t>genere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accompagnerebbero probabilmente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spc="5" dirty="0">
                <a:latin typeface="Times New Roman"/>
                <a:cs typeface="Times New Roman"/>
              </a:rPr>
              <a:t>avanzato  </a:t>
            </a:r>
            <a:r>
              <a:rPr sz="1200" dirty="0">
                <a:latin typeface="Times New Roman"/>
                <a:cs typeface="Times New Roman"/>
              </a:rPr>
              <a:t>di mondi abitati e di loro </a:t>
            </a:r>
            <a:r>
              <a:rPr sz="1200" spc="-5" dirty="0">
                <a:latin typeface="Times New Roman"/>
                <a:cs typeface="Times New Roman"/>
              </a:rPr>
              <a:t>raggruppamenti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6740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(635.6) 55:11.4 </a:t>
            </a:r>
            <a:r>
              <a:rPr sz="1200" dirty="0">
                <a:latin typeface="Times New Roman"/>
                <a:cs typeface="Times New Roman"/>
              </a:rPr>
              <a:t>Poiché lo </a:t>
            </a:r>
            <a:r>
              <a:rPr sz="1200" spc="-5" dirty="0">
                <a:latin typeface="Times New Roman"/>
                <a:cs typeface="Times New Roman"/>
              </a:rPr>
              <a:t>status del </a:t>
            </a:r>
            <a:r>
              <a:rPr sz="1200" dirty="0">
                <a:latin typeface="Times New Roman"/>
                <a:cs typeface="Times New Roman"/>
              </a:rPr>
              <a:t>settore minore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l’equilibrio </a:t>
            </a:r>
            <a:r>
              <a:rPr sz="1200" spc="-5" dirty="0">
                <a:latin typeface="Times New Roman"/>
                <a:cs typeface="Times New Roman"/>
              </a:rPr>
              <a:t>fisico coordinato,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deduciamo </a:t>
            </a:r>
            <a:r>
              <a:rPr sz="1200" dirty="0">
                <a:latin typeface="Times New Roman"/>
                <a:cs typeface="Times New Roman"/>
              </a:rPr>
              <a:t>che l’unificazione </a:t>
            </a:r>
            <a:r>
              <a:rPr sz="1200" spc="-5" dirty="0">
                <a:latin typeface="Times New Roman"/>
                <a:cs typeface="Times New Roman"/>
              </a:rPr>
              <a:t>del settore  maggiore interesserà certi </a:t>
            </a:r>
            <a:r>
              <a:rPr sz="1200" dirty="0">
                <a:latin typeface="Times New Roman"/>
                <a:cs typeface="Times New Roman"/>
              </a:rPr>
              <a:t>nuovi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conseguimento </a:t>
            </a:r>
            <a:r>
              <a:rPr sz="1200" dirty="0">
                <a:latin typeface="Times New Roman"/>
                <a:cs typeface="Times New Roman"/>
              </a:rPr>
              <a:t>intellettuale e forse </a:t>
            </a:r>
            <a:r>
              <a:rPr sz="1200" spc="-5" dirty="0">
                <a:latin typeface="Times New Roman"/>
                <a:cs typeface="Times New Roman"/>
              </a:rPr>
              <a:t>certi compimenti </a:t>
            </a:r>
            <a:r>
              <a:rPr sz="1200" dirty="0">
                <a:latin typeface="Times New Roman"/>
                <a:cs typeface="Times New Roman"/>
              </a:rPr>
              <a:t>avanzati </a:t>
            </a:r>
            <a:r>
              <a:rPr sz="1200" spc="-5" dirty="0">
                <a:latin typeface="Times New Roman"/>
                <a:cs typeface="Times New Roman"/>
              </a:rPr>
              <a:t>nella realizzazione suprema  della saggezza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84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(635.7) 55:11.5 </a:t>
            </a:r>
            <a:r>
              <a:rPr sz="1200" spc="-5" dirty="0">
                <a:latin typeface="Times New Roman"/>
                <a:cs typeface="Times New Roman"/>
              </a:rPr>
              <a:t>Noi giungiamo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conclusioni </a:t>
            </a:r>
            <a:r>
              <a:rPr sz="1200" spc="-5" dirty="0">
                <a:latin typeface="Times New Roman"/>
                <a:cs typeface="Times New Roman"/>
              </a:rPr>
              <a:t>riguardanti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raggiustamenti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probabilmente accompagnerebbero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 </a:t>
            </a:r>
            <a:r>
              <a:rPr sz="1200" dirty="0">
                <a:latin typeface="Times New Roman"/>
                <a:cs typeface="Times New Roman"/>
              </a:rPr>
              <a:t>di livelli di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evoluzionario non </a:t>
            </a:r>
            <a:r>
              <a:rPr sz="1200" spc="-5" dirty="0">
                <a:latin typeface="Times New Roman"/>
                <a:cs typeface="Times New Roman"/>
              </a:rPr>
              <a:t>ancora raggiunti, osservando </a:t>
            </a:r>
            <a:r>
              <a:rPr sz="1200" dirty="0">
                <a:latin typeface="Times New Roman"/>
                <a:cs typeface="Times New Roman"/>
              </a:rPr>
              <a:t>i risultati di </a:t>
            </a:r>
            <a:r>
              <a:rPr sz="1200" spc="-5" dirty="0">
                <a:latin typeface="Times New Roman"/>
                <a:cs typeface="Times New Roman"/>
              </a:rPr>
              <a:t>tali compimenti sui singoli </a:t>
            </a:r>
            <a:r>
              <a:rPr sz="1200" dirty="0">
                <a:latin typeface="Times New Roman"/>
                <a:cs typeface="Times New Roman"/>
              </a:rPr>
              <a:t>mondi e </a:t>
            </a:r>
            <a:r>
              <a:rPr sz="1200" spc="5" dirty="0">
                <a:latin typeface="Times New Roman"/>
                <a:cs typeface="Times New Roman"/>
              </a:rPr>
              <a:t>nelle  </a:t>
            </a:r>
            <a:r>
              <a:rPr sz="1200" spc="-5" dirty="0">
                <a:latin typeface="Times New Roman"/>
                <a:cs typeface="Times New Roman"/>
              </a:rPr>
              <a:t>esperienze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individuali che abitano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più antiche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altamente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sviluppate.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2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(635.8) 55:11.6 </a:t>
            </a:r>
            <a:r>
              <a:rPr sz="1200" spc="-5" dirty="0">
                <a:latin typeface="Times New Roman"/>
                <a:cs typeface="Times New Roman"/>
              </a:rPr>
              <a:t>Precisiamo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meccanismi amministrativi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tecniche governative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non  possono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limitare </a:t>
            </a:r>
            <a:r>
              <a:rPr sz="1200" dirty="0">
                <a:latin typeface="Times New Roman"/>
                <a:cs typeface="Times New Roman"/>
              </a:rPr>
              <a:t>o ritardare lo sviluppo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od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spirituale di un </a:t>
            </a:r>
            <a:r>
              <a:rPr sz="1200" spc="-5" dirty="0">
                <a:latin typeface="Times New Roman"/>
                <a:cs typeface="Times New Roman"/>
              </a:rPr>
              <a:t>pianeta individuale abitato </a:t>
            </a:r>
            <a:r>
              <a:rPr sz="1200" dirty="0">
                <a:latin typeface="Times New Roman"/>
                <a:cs typeface="Times New Roman"/>
              </a:rPr>
              <a:t>o di  un </a:t>
            </a:r>
            <a:r>
              <a:rPr sz="1200" spc="-5" dirty="0">
                <a:latin typeface="Times New Roman"/>
                <a:cs typeface="Times New Roman"/>
              </a:rPr>
              <a:t>mortale individuale su </a:t>
            </a:r>
            <a:r>
              <a:rPr sz="1200" dirty="0">
                <a:latin typeface="Times New Roman"/>
                <a:cs typeface="Times New Roman"/>
              </a:rPr>
              <a:t>tale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962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(635.9) 55:11.7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più antichi noi </a:t>
            </a:r>
            <a:r>
              <a:rPr sz="1200" spc="-5" dirty="0">
                <a:latin typeface="Times New Roman"/>
                <a:cs typeface="Times New Roman"/>
              </a:rPr>
              <a:t>troviamo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stabilizzati nel </a:t>
            </a:r>
            <a:r>
              <a:rPr sz="1200" dirty="0">
                <a:latin typeface="Times New Roman"/>
                <a:cs typeface="Times New Roman"/>
              </a:rPr>
              <a:t>quinto e </a:t>
            </a:r>
            <a:r>
              <a:rPr sz="1200" spc="-5" dirty="0">
                <a:latin typeface="Times New Roman"/>
                <a:cs typeface="Times New Roman"/>
              </a:rPr>
              <a:t>nel sesto </a:t>
            </a:r>
            <a:r>
              <a:rPr sz="1200" dirty="0">
                <a:latin typeface="Times New Roman"/>
                <a:cs typeface="Times New Roman"/>
              </a:rPr>
              <a:t>stadio di luce e vita — ed 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avanti nella settima epoca </a:t>
            </a:r>
            <a:r>
              <a:rPr sz="1200" dirty="0">
                <a:latin typeface="Times New Roman"/>
                <a:cs typeface="Times New Roman"/>
              </a:rPr>
              <a:t>— i cui sistemi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stabilizzati </a:t>
            </a:r>
            <a:r>
              <a:rPr sz="1200" spc="-5" dirty="0">
                <a:latin typeface="Times New Roman"/>
                <a:cs typeface="Times New Roman"/>
              </a:rPr>
              <a:t>nella luce. </a:t>
            </a:r>
            <a:r>
              <a:rPr sz="1200" dirty="0">
                <a:latin typeface="Times New Roman"/>
                <a:cs typeface="Times New Roman"/>
              </a:rPr>
              <a:t>I pianeti più </a:t>
            </a:r>
            <a:r>
              <a:rPr sz="1200" spc="-5" dirty="0">
                <a:latin typeface="Times New Roman"/>
                <a:cs typeface="Times New Roman"/>
              </a:rPr>
              <a:t>giovani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ritardare l’unificazione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ostacola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il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di un mondo più </a:t>
            </a:r>
            <a:r>
              <a:rPr sz="1200" spc="-5" dirty="0">
                <a:latin typeface="Times New Roman"/>
                <a:cs typeface="Times New Roman"/>
              </a:rPr>
              <a:t>antico </a:t>
            </a:r>
            <a:r>
              <a:rPr sz="1200" dirty="0">
                <a:latin typeface="Times New Roman"/>
                <a:cs typeface="Times New Roman"/>
              </a:rPr>
              <a:t>e più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evoluto.</a:t>
            </a:r>
            <a:endParaRPr sz="1200">
              <a:latin typeface="Times New Roman"/>
              <a:cs typeface="Times New Roman"/>
            </a:endParaRPr>
          </a:p>
          <a:p>
            <a:pPr marL="88900" marR="9779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le limitazioni </a:t>
            </a:r>
            <a:r>
              <a:rPr sz="1200" spc="-5" dirty="0">
                <a:latin typeface="Times New Roman"/>
                <a:cs typeface="Times New Roman"/>
              </a:rPr>
              <a:t>ambientali, anche su </a:t>
            </a:r>
            <a:r>
              <a:rPr sz="1200" dirty="0">
                <a:latin typeface="Times New Roman"/>
                <a:cs typeface="Times New Roman"/>
              </a:rPr>
              <a:t>un mondo isolato, possono </a:t>
            </a:r>
            <a:r>
              <a:rPr sz="1200" spc="-5" dirty="0">
                <a:latin typeface="Times New Roman"/>
                <a:cs typeface="Times New Roman"/>
              </a:rPr>
              <a:t>contrastare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realizzazione personale del singolo </a:t>
            </a:r>
            <a:r>
              <a:rPr sz="1200" spc="5" dirty="0">
                <a:latin typeface="Times New Roman"/>
                <a:cs typeface="Times New Roman"/>
              </a:rPr>
              <a:t>mortale. 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Nazaret, </a:t>
            </a:r>
            <a:r>
              <a:rPr sz="1200" dirty="0">
                <a:latin typeface="Times New Roman"/>
                <a:cs typeface="Times New Roman"/>
              </a:rPr>
              <a:t>in quanto uomo tra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uomini, </a:t>
            </a:r>
            <a:r>
              <a:rPr sz="1200" spc="-5" dirty="0">
                <a:latin typeface="Times New Roman"/>
                <a:cs typeface="Times New Roman"/>
              </a:rPr>
              <a:t>raggiunse personalmente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luce e vita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più di </a:t>
            </a:r>
            <a:r>
              <a:rPr sz="1200" spc="-5" dirty="0">
                <a:latin typeface="Times New Roman"/>
                <a:cs typeface="Times New Roman"/>
              </a:rPr>
              <a:t>millenovecento  anni fa.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4610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(636.1) 55:11.8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osservando quanto avviene su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tempo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giungiamo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conclusioni abbastanza </a:t>
            </a:r>
            <a:r>
              <a:rPr sz="1200" dirty="0">
                <a:latin typeface="Times New Roman"/>
                <a:cs typeface="Times New Roman"/>
              </a:rPr>
              <a:t>valide </a:t>
            </a:r>
            <a:r>
              <a:rPr sz="1200" spc="-5" dirty="0">
                <a:latin typeface="Times New Roman"/>
                <a:cs typeface="Times New Roman"/>
              </a:rPr>
              <a:t>su  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accadrà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intero Superuniverso </a:t>
            </a:r>
            <a:r>
              <a:rPr sz="1200" dirty="0">
                <a:latin typeface="Times New Roman"/>
                <a:cs typeface="Times New Roman"/>
              </a:rPr>
              <a:t>sarà stabilizzato nella </a:t>
            </a:r>
            <a:r>
              <a:rPr sz="1200" spc="-5" dirty="0">
                <a:latin typeface="Times New Roman"/>
                <a:cs typeface="Times New Roman"/>
              </a:rPr>
              <a:t>luce, anche se non </a:t>
            </a:r>
            <a:r>
              <a:rPr sz="1200" dirty="0">
                <a:latin typeface="Times New Roman"/>
                <a:cs typeface="Times New Roman"/>
              </a:rPr>
              <a:t>possiamo </a:t>
            </a:r>
            <a:r>
              <a:rPr sz="1200" spc="-5" dirty="0">
                <a:latin typeface="Times New Roman"/>
                <a:cs typeface="Times New Roman"/>
              </a:rPr>
              <a:t>ipotizzare con </a:t>
            </a:r>
            <a:r>
              <a:rPr sz="1200" dirty="0">
                <a:latin typeface="Times New Roman"/>
                <a:cs typeface="Times New Roman"/>
              </a:rPr>
              <a:t>certezza </a:t>
            </a:r>
            <a:r>
              <a:rPr sz="1200" spc="-5" dirty="0">
                <a:latin typeface="Times New Roman"/>
                <a:cs typeface="Times New Roman"/>
              </a:rPr>
              <a:t>l’evento  della stabilizzazione dei </a:t>
            </a:r>
            <a:r>
              <a:rPr sz="1200" dirty="0">
                <a:latin typeface="Times New Roman"/>
                <a:cs typeface="Times New Roman"/>
              </a:rPr>
              <a:t>sette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2609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12. Il settimo stadio o stadio del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Superuniverso</a:t>
            </a:r>
            <a:endParaRPr sz="1600">
              <a:latin typeface="Times New Roman"/>
              <a:cs typeface="Times New Roman"/>
            </a:endParaRPr>
          </a:p>
          <a:p>
            <a:pPr marL="76200" marR="4381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(636.2) 55:12.1 </a:t>
            </a:r>
            <a:r>
              <a:rPr sz="1200" spc="-5" dirty="0">
                <a:latin typeface="Times New Roman"/>
                <a:cs typeface="Times New Roman"/>
              </a:rPr>
              <a:t>Noi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possiamo prevedere concretamente che cosa accadrebbe se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fosse </a:t>
            </a:r>
            <a:r>
              <a:rPr sz="1200" spc="-5" dirty="0">
                <a:latin typeface="Times New Roman"/>
                <a:cs typeface="Times New Roman"/>
              </a:rPr>
              <a:t>stabilizzato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luce,  perché </a:t>
            </a:r>
            <a:r>
              <a:rPr sz="1200" dirty="0">
                <a:latin typeface="Times New Roman"/>
                <a:cs typeface="Times New Roman"/>
              </a:rPr>
              <a:t>un tale </a:t>
            </a:r>
            <a:r>
              <a:rPr sz="1200" spc="-5" dirty="0">
                <a:latin typeface="Times New Roman"/>
                <a:cs typeface="Times New Roman"/>
              </a:rPr>
              <a:t>evento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mai verificato. </a:t>
            </a:r>
            <a:r>
              <a:rPr sz="1200" dirty="0">
                <a:latin typeface="Times New Roman"/>
                <a:cs typeface="Times New Roman"/>
              </a:rPr>
              <a:t>Dagli </a:t>
            </a:r>
            <a:r>
              <a:rPr sz="1200" spc="-5" dirty="0">
                <a:latin typeface="Times New Roman"/>
                <a:cs typeface="Times New Roman"/>
              </a:rPr>
              <a:t>insegnamenti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Melchizedek, 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mai stati contraddetti,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noi</a:t>
            </a:r>
            <a:endParaRPr sz="1200">
              <a:latin typeface="Times New Roman"/>
              <a:cs typeface="Times New Roman"/>
            </a:endParaRPr>
          </a:p>
          <a:p>
            <a:pPr marL="76200" marR="736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deduciamo </a:t>
            </a:r>
            <a:r>
              <a:rPr sz="1200" dirty="0">
                <a:latin typeface="Times New Roman"/>
                <a:cs typeface="Times New Roman"/>
              </a:rPr>
              <a:t>che certi </a:t>
            </a:r>
            <a:r>
              <a:rPr sz="1200" spc="-5" dirty="0">
                <a:latin typeface="Times New Roman"/>
                <a:cs typeface="Times New Roman"/>
              </a:rPr>
              <a:t>cambiamenti radicali sarebbero effettuati nell’intera organizzazione ed amministrazione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delle  creazioni del tempo </a:t>
            </a:r>
            <a:r>
              <a:rPr sz="1200" dirty="0">
                <a:latin typeface="Times New Roman"/>
                <a:cs typeface="Times New Roman"/>
              </a:rPr>
              <a:t>e dello spazio, dai mondi </a:t>
            </a:r>
            <a:r>
              <a:rPr sz="1200" spc="-5" dirty="0">
                <a:latin typeface="Times New Roman"/>
                <a:cs typeface="Times New Roman"/>
              </a:rPr>
              <a:t>abitati fino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capitali dei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Superuniversi.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648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(636.3) 55:12.2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si crede che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figli trinitizzati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liberi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compiti </a:t>
            </a:r>
            <a:r>
              <a:rPr sz="1200" spc="-5" dirty="0">
                <a:latin typeface="Times New Roman"/>
                <a:cs typeface="Times New Roman"/>
              </a:rPr>
              <a:t>sarebbero riuniti sui  quartieri generali </a:t>
            </a:r>
            <a:r>
              <a:rPr sz="1200" dirty="0">
                <a:latin typeface="Times New Roman"/>
                <a:cs typeface="Times New Roman"/>
              </a:rPr>
              <a:t>e sulle </a:t>
            </a:r>
            <a:r>
              <a:rPr sz="1200" spc="-5" dirty="0">
                <a:latin typeface="Times New Roman"/>
                <a:cs typeface="Times New Roman"/>
              </a:rPr>
              <a:t>capitali </a:t>
            </a:r>
            <a:r>
              <a:rPr sz="1200" dirty="0">
                <a:latin typeface="Times New Roman"/>
                <a:cs typeface="Times New Roman"/>
              </a:rPr>
              <a:t>divisionali </a:t>
            </a:r>
            <a:r>
              <a:rPr sz="1200" spc="-5" dirty="0">
                <a:latin typeface="Times New Roman"/>
                <a:cs typeface="Times New Roman"/>
              </a:rPr>
              <a:t>dei Superuniversi stabilizzati. </a:t>
            </a:r>
            <a:r>
              <a:rPr sz="1200" dirty="0">
                <a:latin typeface="Times New Roman"/>
                <a:cs typeface="Times New Roman"/>
              </a:rPr>
              <a:t>Ciò </a:t>
            </a:r>
            <a:r>
              <a:rPr sz="1200" spc="-5" dirty="0">
                <a:latin typeface="Times New Roman"/>
                <a:cs typeface="Times New Roman"/>
              </a:rPr>
              <a:t>potrebbe anticipare l’arrivo </a:t>
            </a:r>
            <a:r>
              <a:rPr sz="1200" dirty="0">
                <a:latin typeface="Times New Roman"/>
                <a:cs typeface="Times New Roman"/>
              </a:rPr>
              <a:t>futuro di </a:t>
            </a:r>
            <a:r>
              <a:rPr sz="1200" spc="-5" dirty="0">
                <a:latin typeface="Times New Roman"/>
                <a:cs typeface="Times New Roman"/>
              </a:rPr>
              <a:t>esseri  provenienti </a:t>
            </a:r>
            <a:r>
              <a:rPr sz="1200" dirty="0">
                <a:latin typeface="Times New Roman"/>
                <a:cs typeface="Times New Roman"/>
              </a:rPr>
              <a:t>dallo spazio </a:t>
            </a:r>
            <a:r>
              <a:rPr sz="1200" spc="-5" dirty="0">
                <a:latin typeface="Times New Roman"/>
                <a:cs typeface="Times New Roman"/>
              </a:rPr>
              <a:t>esterno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dirigono </a:t>
            </a:r>
            <a:r>
              <a:rPr sz="1200" dirty="0">
                <a:latin typeface="Times New Roman"/>
                <a:cs typeface="Times New Roman"/>
              </a:rPr>
              <a:t>verso Havona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Paradiso; </a:t>
            </a:r>
            <a:r>
              <a:rPr sz="1200" dirty="0">
                <a:latin typeface="Times New Roman"/>
                <a:cs typeface="Times New Roman"/>
              </a:rPr>
              <a:t>ma 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 lo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066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(636.4) 55:12.3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Superuniverso si </a:t>
            </a:r>
            <a:r>
              <a:rPr sz="1200" dirty="0">
                <a:latin typeface="Times New Roman"/>
                <a:cs typeface="Times New Roman"/>
              </a:rPr>
              <a:t>stabilizzasse in luce 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crediamo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attuali Supervisori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Qualificati  consiglieri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 diverrebbero l’alto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amministrativo sul mondo capitale del Superuniverso. Queste </a:t>
            </a:r>
            <a:r>
              <a:rPr sz="1200" dirty="0">
                <a:latin typeface="Times New Roman"/>
                <a:cs typeface="Times New Roman"/>
              </a:rPr>
              <a:t>sono le personalità 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contattare </a:t>
            </a:r>
            <a:r>
              <a:rPr sz="1200" dirty="0">
                <a:latin typeface="Times New Roman"/>
                <a:cs typeface="Times New Roman"/>
              </a:rPr>
              <a:t>direttamente </a:t>
            </a:r>
            <a:r>
              <a:rPr sz="1200" spc="-5" dirty="0">
                <a:latin typeface="Times New Roman"/>
                <a:cs typeface="Times New Roman"/>
              </a:rPr>
              <a:t>gli amministratori absoniti, che entrerebbero immediatamente </a:t>
            </a:r>
            <a:r>
              <a:rPr sz="1200" dirty="0">
                <a:latin typeface="Times New Roman"/>
                <a:cs typeface="Times New Roman"/>
              </a:rPr>
              <a:t>in attività </a:t>
            </a:r>
            <a:r>
              <a:rPr sz="1200" spc="-5" dirty="0">
                <a:latin typeface="Times New Roman"/>
                <a:cs typeface="Times New Roman"/>
              </a:rPr>
              <a:t>nel Superuniverso  stabilizzato. Sebbene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Supervisori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Qualificati abbiano operato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lungo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consulenti nelle </a:t>
            </a:r>
            <a:r>
              <a:rPr sz="1200" dirty="0">
                <a:latin typeface="Times New Roman"/>
                <a:cs typeface="Times New Roman"/>
              </a:rPr>
              <a:t>unità  </a:t>
            </a:r>
            <a:r>
              <a:rPr sz="1200" spc="-5" dirty="0">
                <a:latin typeface="Times New Roman"/>
                <a:cs typeface="Times New Roman"/>
              </a:rPr>
              <a:t>evoluzionarie avanzate </a:t>
            </a:r>
            <a:r>
              <a:rPr sz="1200" dirty="0">
                <a:latin typeface="Times New Roman"/>
                <a:cs typeface="Times New Roman"/>
              </a:rPr>
              <a:t>della creazione, non </a:t>
            </a:r>
            <a:r>
              <a:rPr sz="1200" spc="-5" dirty="0">
                <a:latin typeface="Times New Roman"/>
                <a:cs typeface="Times New Roman"/>
              </a:rPr>
              <a:t>assumeranno responsabilità amministrative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l’autorità dell’Essere Supremo  sia divenuta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sovrana.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(636.5) 55:12.4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Supervisori Non Qualificati del </a:t>
            </a:r>
            <a:r>
              <a:rPr sz="1200" dirty="0">
                <a:latin typeface="Times New Roman"/>
                <a:cs typeface="Times New Roman"/>
              </a:rPr>
              <a:t>Supremo, che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estesamente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quest’epoca,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finiti, </a:t>
            </a:r>
            <a:r>
              <a:rPr sz="1200" dirty="0">
                <a:latin typeface="Times New Roman"/>
                <a:cs typeface="Times New Roman"/>
              </a:rPr>
              <a:t>né  </a:t>
            </a:r>
            <a:r>
              <a:rPr sz="1200" spc="-5" dirty="0">
                <a:latin typeface="Times New Roman"/>
                <a:cs typeface="Times New Roman"/>
              </a:rPr>
              <a:t>absoniti, </a:t>
            </a:r>
            <a:r>
              <a:rPr sz="1200" dirty="0">
                <a:latin typeface="Times New Roman"/>
                <a:cs typeface="Times New Roman"/>
              </a:rPr>
              <a:t>né ultimi, né </a:t>
            </a:r>
            <a:r>
              <a:rPr sz="1200" spc="-5" dirty="0">
                <a:latin typeface="Times New Roman"/>
                <a:cs typeface="Times New Roman"/>
              </a:rPr>
              <a:t>infiniti; essi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rappresentano </a:t>
            </a:r>
            <a:r>
              <a:rPr sz="1200" dirty="0">
                <a:latin typeface="Times New Roman"/>
                <a:cs typeface="Times New Roman"/>
              </a:rPr>
              <a:t>soltanto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Supremo. Essi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personalizzazione della  supremazia nel </a:t>
            </a:r>
            <a:r>
              <a:rPr sz="1200" dirty="0">
                <a:latin typeface="Times New Roman"/>
                <a:cs typeface="Times New Roman"/>
              </a:rPr>
              <a:t>tempo-spazio 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non operano in </a:t>
            </a:r>
            <a:r>
              <a:rPr sz="1200" spc="-5" dirty="0">
                <a:latin typeface="Times New Roman"/>
                <a:cs typeface="Times New Roman"/>
              </a:rPr>
              <a:t>Havona. Agiscono </a:t>
            </a:r>
            <a:r>
              <a:rPr sz="1200" dirty="0">
                <a:latin typeface="Times New Roman"/>
                <a:cs typeface="Times New Roman"/>
              </a:rPr>
              <a:t>solo come </a:t>
            </a:r>
            <a:r>
              <a:rPr sz="1200" spc="-5" dirty="0">
                <a:latin typeface="Times New Roman"/>
                <a:cs typeface="Times New Roman"/>
              </a:rPr>
              <a:t>unificatori </a:t>
            </a:r>
            <a:r>
              <a:rPr sz="1200" dirty="0">
                <a:latin typeface="Times New Roman"/>
                <a:cs typeface="Times New Roman"/>
              </a:rPr>
              <a:t>supremi.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forse essere  implicati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riflettività universale, </a:t>
            </a:r>
            <a:r>
              <a:rPr sz="1200" dirty="0">
                <a:latin typeface="Times New Roman"/>
                <a:cs typeface="Times New Roman"/>
              </a:rPr>
              <a:t>ma noi non ne siamo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certi.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050530" cy="12617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(636.6) 55:12.5 </a:t>
            </a:r>
            <a:r>
              <a:rPr sz="1200" spc="-5" dirty="0">
                <a:latin typeface="Times New Roman"/>
                <a:cs typeface="Times New Roman"/>
              </a:rPr>
              <a:t>Nessuno </a:t>
            </a:r>
            <a:r>
              <a:rPr sz="1200" dirty="0">
                <a:latin typeface="Times New Roman"/>
                <a:cs typeface="Times New Roman"/>
              </a:rPr>
              <a:t>di noi ha </a:t>
            </a:r>
            <a:r>
              <a:rPr sz="1200" spc="-5" dirty="0">
                <a:latin typeface="Times New Roman"/>
                <a:cs typeface="Times New Roman"/>
              </a:rPr>
              <a:t>un’idea soddisfacente </a:t>
            </a:r>
            <a:r>
              <a:rPr sz="1200" dirty="0">
                <a:latin typeface="Times New Roman"/>
                <a:cs typeface="Times New Roman"/>
              </a:rPr>
              <a:t>di ciò </a:t>
            </a:r>
            <a:r>
              <a:rPr sz="1200" spc="-5" dirty="0">
                <a:latin typeface="Times New Roman"/>
                <a:cs typeface="Times New Roman"/>
              </a:rPr>
              <a:t>che accadrà </a:t>
            </a:r>
            <a:r>
              <a:rPr sz="1200" dirty="0">
                <a:latin typeface="Times New Roman"/>
                <a:cs typeface="Times New Roman"/>
              </a:rPr>
              <a:t>quando il </a:t>
            </a:r>
            <a:r>
              <a:rPr sz="1200" spc="-5" dirty="0">
                <a:latin typeface="Times New Roman"/>
                <a:cs typeface="Times New Roman"/>
              </a:rPr>
              <a:t>grande Universo </a:t>
            </a:r>
            <a:r>
              <a:rPr sz="1200" dirty="0">
                <a:latin typeface="Times New Roman"/>
                <a:cs typeface="Times New Roman"/>
              </a:rPr>
              <a:t>(i </a:t>
            </a:r>
            <a:r>
              <a:rPr sz="1200" spc="-5" dirty="0">
                <a:latin typeface="Times New Roman"/>
                <a:cs typeface="Times New Roman"/>
              </a:rPr>
              <a:t>sette Superuniversi </a:t>
            </a:r>
            <a:r>
              <a:rPr sz="1200" dirty="0">
                <a:latin typeface="Times New Roman"/>
                <a:cs typeface="Times New Roman"/>
              </a:rPr>
              <a:t>dipendenti  da </a:t>
            </a:r>
            <a:r>
              <a:rPr sz="1200" spc="-5" dirty="0">
                <a:latin typeface="Times New Roman"/>
                <a:cs typeface="Times New Roman"/>
              </a:rPr>
              <a:t>Havona) sarà interamente </a:t>
            </a:r>
            <a:r>
              <a:rPr sz="1200" dirty="0">
                <a:latin typeface="Times New Roman"/>
                <a:cs typeface="Times New Roman"/>
              </a:rPr>
              <a:t>stabilizzato in luce e </a:t>
            </a:r>
            <a:r>
              <a:rPr sz="1200" spc="-5" dirty="0">
                <a:latin typeface="Times New Roman"/>
                <a:cs typeface="Times New Roman"/>
              </a:rPr>
              <a:t>vita. Quell’avvenimento sarà indubbiamente </a:t>
            </a:r>
            <a:r>
              <a:rPr sz="1200" dirty="0">
                <a:latin typeface="Times New Roman"/>
                <a:cs typeface="Times New Roman"/>
              </a:rPr>
              <a:t>l’evento più </a:t>
            </a:r>
            <a:r>
              <a:rPr sz="1200" spc="-5" dirty="0">
                <a:latin typeface="Times New Roman"/>
                <a:cs typeface="Times New Roman"/>
              </a:rPr>
              <a:t>rilevante negli </a:t>
            </a:r>
            <a:r>
              <a:rPr sz="1200" dirty="0">
                <a:latin typeface="Times New Roman"/>
                <a:cs typeface="Times New Roman"/>
              </a:rPr>
              <a:t>annali  </a:t>
            </a:r>
            <a:r>
              <a:rPr sz="1200" spc="-5" dirty="0">
                <a:latin typeface="Times New Roman"/>
                <a:cs typeface="Times New Roman"/>
              </a:rPr>
              <a:t>dell’eternità </a:t>
            </a:r>
            <a:r>
              <a:rPr sz="1200" dirty="0">
                <a:latin typeface="Times New Roman"/>
                <a:cs typeface="Times New Roman"/>
              </a:rPr>
              <a:t>dopo l’apparizione </a:t>
            </a:r>
            <a:r>
              <a:rPr sz="1200" spc="-5" dirty="0">
                <a:latin typeface="Times New Roman"/>
                <a:cs typeface="Times New Roman"/>
              </a:rPr>
              <a:t>dell’Universo centrale. Vi sono </a:t>
            </a:r>
            <a:r>
              <a:rPr sz="1200" dirty="0">
                <a:latin typeface="Times New Roman"/>
                <a:cs typeface="Times New Roman"/>
              </a:rPr>
              <a:t>certuni </a:t>
            </a:r>
            <a:r>
              <a:rPr sz="1200" spc="-5" dirty="0">
                <a:latin typeface="Times New Roman"/>
                <a:cs typeface="Times New Roman"/>
              </a:rPr>
              <a:t>che ritengono che </a:t>
            </a:r>
            <a:r>
              <a:rPr sz="1200" dirty="0">
                <a:latin typeface="Times New Roman"/>
                <a:cs typeface="Times New Roman"/>
              </a:rPr>
              <a:t>l’Essere Supremo </a:t>
            </a:r>
            <a:r>
              <a:rPr sz="1200" spc="-5" dirty="0">
                <a:latin typeface="Times New Roman"/>
                <a:cs typeface="Times New Roman"/>
              </a:rPr>
              <a:t>stesso emergerà dal  mistero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avvolge </a:t>
            </a:r>
            <a:r>
              <a:rPr sz="1200" dirty="0">
                <a:latin typeface="Times New Roman"/>
                <a:cs typeface="Times New Roman"/>
              </a:rPr>
              <a:t>la sua persona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risiederà </a:t>
            </a:r>
            <a:r>
              <a:rPr sz="1200" dirty="0">
                <a:latin typeface="Times New Roman"/>
                <a:cs typeface="Times New Roman"/>
              </a:rPr>
              <a:t>sulla capitale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Superuniverso come </a:t>
            </a:r>
            <a:r>
              <a:rPr sz="1200" dirty="0">
                <a:latin typeface="Times New Roman"/>
                <a:cs typeface="Times New Roman"/>
              </a:rPr>
              <a:t>sovrano  </a:t>
            </a:r>
            <a:r>
              <a:rPr sz="1200" spc="-5" dirty="0">
                <a:latin typeface="Times New Roman"/>
                <a:cs typeface="Times New Roman"/>
              </a:rPr>
              <a:t>onnipotente ed esperienziale delle creazioni perfezionate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noi non lo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sappiamo.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(636.7) 55:12.6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assegnato temporaneamente al Consiglio degli Arcangeli su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380809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56: </a:t>
            </a:r>
            <a:r>
              <a:rPr sz="2200" b="1" spc="-35" dirty="0">
                <a:solidFill>
                  <a:srgbClr val="933634"/>
                </a:solidFill>
                <a:latin typeface="Times New Roman"/>
                <a:cs typeface="Times New Roman"/>
              </a:rPr>
              <a:t>L’unità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universale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90865" cy="3429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7683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(637.1) 56:0.1 </a:t>
            </a:r>
            <a:r>
              <a:rPr sz="1200" spc="-10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unità.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universalmente coordinata.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è un unico immenso </a:t>
            </a:r>
            <a:r>
              <a:rPr sz="1200" spc="-5" dirty="0">
                <a:latin typeface="Times New Roman"/>
                <a:cs typeface="Times New Roman"/>
              </a:rPr>
              <a:t>meccanismo integrato  che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assolutamente controllato </a:t>
            </a:r>
            <a:r>
              <a:rPr sz="1200" dirty="0">
                <a:latin typeface="Times New Roman"/>
                <a:cs typeface="Times New Roman"/>
              </a:rPr>
              <a:t>da una sola mente infinita. I domini </a:t>
            </a:r>
            <a:r>
              <a:rPr sz="1200" spc="-5" dirty="0">
                <a:latin typeface="Times New Roman"/>
                <a:cs typeface="Times New Roman"/>
              </a:rPr>
              <a:t>fisico, intellettuale </a:t>
            </a:r>
            <a:r>
              <a:rPr sz="1200" dirty="0">
                <a:latin typeface="Times New Roman"/>
                <a:cs typeface="Times New Roman"/>
              </a:rPr>
              <a:t>e spirituale della </a:t>
            </a:r>
            <a:r>
              <a:rPr sz="1200" spc="-5" dirty="0">
                <a:latin typeface="Times New Roman"/>
                <a:cs typeface="Times New Roman"/>
              </a:rPr>
              <a:t>creazione universale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divinamente correlati.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perfetto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l’imperfetto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veramente interrelati,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questo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evoluzionarie </a:t>
            </a:r>
            <a:r>
              <a:rPr sz="1200" spc="-5" dirty="0">
                <a:latin typeface="Times New Roman"/>
                <a:cs typeface="Times New Roman"/>
              </a:rPr>
              <a:t>finite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ascendere al Paradiso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obbedienza al </a:t>
            </a:r>
            <a:r>
              <a:rPr sz="1200" dirty="0">
                <a:latin typeface="Times New Roman"/>
                <a:cs typeface="Times New Roman"/>
              </a:rPr>
              <a:t>comandamento </a:t>
            </a:r>
            <a:r>
              <a:rPr sz="1200" spc="-5" dirty="0">
                <a:latin typeface="Times New Roman"/>
                <a:cs typeface="Times New Roman"/>
              </a:rPr>
              <a:t>del Padre Universale: “Siate perfetti, </a:t>
            </a:r>
            <a:r>
              <a:rPr sz="1200" dirty="0">
                <a:latin typeface="Times New Roman"/>
                <a:cs typeface="Times New Roman"/>
              </a:rPr>
              <a:t>così come io </a:t>
            </a:r>
            <a:r>
              <a:rPr sz="1200" spc="-5" dirty="0">
                <a:latin typeface="Times New Roman"/>
                <a:cs typeface="Times New Roman"/>
              </a:rPr>
              <a:t>sono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(637.2) 56:0.2 </a:t>
            </a:r>
            <a:r>
              <a:rPr sz="1200" dirty="0">
                <a:latin typeface="Times New Roman"/>
                <a:cs typeface="Times New Roman"/>
              </a:rPr>
              <a:t>I diversi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creazione 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unificati nei piani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nell’amministrazione degli Architetti </a:t>
            </a:r>
            <a:r>
              <a:rPr sz="1200" dirty="0">
                <a:latin typeface="Times New Roman"/>
                <a:cs typeface="Times New Roman"/>
              </a:rPr>
              <a:t>dell’Universo Maestro.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menti </a:t>
            </a:r>
            <a:r>
              <a:rPr sz="1200" spc="-5" dirty="0">
                <a:latin typeface="Times New Roman"/>
                <a:cs typeface="Times New Roman"/>
              </a:rPr>
              <a:t>circoscritte dei 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tempo-spazio l’Universo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problemi </a:t>
            </a:r>
            <a:r>
              <a:rPr sz="1200" dirty="0">
                <a:latin typeface="Times New Roman"/>
                <a:cs typeface="Times New Roman"/>
              </a:rPr>
              <a:t>e situazioni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apparenza  mostrano disarmonia ed </a:t>
            </a:r>
            <a:r>
              <a:rPr sz="1200" dirty="0">
                <a:latin typeface="Times New Roman"/>
                <a:cs typeface="Times New Roman"/>
              </a:rPr>
              <a:t>indicano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di una coordinazione </a:t>
            </a:r>
            <a:r>
              <a:rPr sz="1200" spc="-5" dirty="0">
                <a:latin typeface="Times New Roman"/>
                <a:cs typeface="Times New Roman"/>
              </a:rPr>
              <a:t>effettiva.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di noi che 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osservare </a:t>
            </a:r>
            <a:r>
              <a:rPr sz="1200" dirty="0">
                <a:latin typeface="Times New Roman"/>
                <a:cs typeface="Times New Roman"/>
              </a:rPr>
              <a:t>estensioni  più ampie di </a:t>
            </a:r>
            <a:r>
              <a:rPr sz="1200" spc="-5" dirty="0">
                <a:latin typeface="Times New Roman"/>
                <a:cs typeface="Times New Roman"/>
              </a:rPr>
              <a:t>fenomeni universali, </a:t>
            </a:r>
            <a:r>
              <a:rPr sz="1200" dirty="0">
                <a:latin typeface="Times New Roman"/>
                <a:cs typeface="Times New Roman"/>
              </a:rPr>
              <a:t>e 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esperienza </a:t>
            </a:r>
            <a:r>
              <a:rPr sz="1200" dirty="0">
                <a:latin typeface="Times New Roman"/>
                <a:cs typeface="Times New Roman"/>
              </a:rPr>
              <a:t>in quest’arte di </a:t>
            </a:r>
            <a:r>
              <a:rPr sz="1200" spc="-5" dirty="0">
                <a:latin typeface="Times New Roman"/>
                <a:cs typeface="Times New Roman"/>
              </a:rPr>
              <a:t>svelare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basilare che sottostà alla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diversità</a:t>
            </a:r>
            <a:endParaRPr sz="1200">
              <a:latin typeface="Times New Roman"/>
              <a:cs typeface="Times New Roman"/>
            </a:endParaRPr>
          </a:p>
          <a:p>
            <a:pPr marL="63500" marR="3816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creativa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l’unicità divina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stende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questo funzionamento pluralistico, percepiscono meglio </a:t>
            </a:r>
            <a:r>
              <a:rPr sz="1200" dirty="0">
                <a:latin typeface="Times New Roman"/>
                <a:cs typeface="Times New Roman"/>
              </a:rPr>
              <a:t>il proposito  unico e divino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mostrano tutte le molteplici </a:t>
            </a:r>
            <a:r>
              <a:rPr sz="1200" spc="-5" dirty="0">
                <a:latin typeface="Times New Roman"/>
                <a:cs typeface="Times New Roman"/>
              </a:rPr>
              <a:t>manifestazioni dell’energia creativa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La coordinazione fisica</a:t>
            </a:r>
            <a:endParaRPr sz="1600">
              <a:latin typeface="Times New Roman"/>
              <a:cs typeface="Times New Roman"/>
            </a:endParaRPr>
          </a:p>
          <a:p>
            <a:pPr marL="63500" marR="163830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(637.3) 56:1.1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fisica 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non è infinita, ma è </a:t>
            </a:r>
            <a:r>
              <a:rPr sz="1200" spc="-5" dirty="0">
                <a:latin typeface="Times New Roman"/>
                <a:cs typeface="Times New Roman"/>
              </a:rPr>
              <a:t>perfettamente coordinata. Vi </a:t>
            </a:r>
            <a:r>
              <a:rPr sz="1200" dirty="0">
                <a:latin typeface="Times New Roman"/>
                <a:cs typeface="Times New Roman"/>
              </a:rPr>
              <a:t>sono forza,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sono uno. I sette </a:t>
            </a:r>
            <a:r>
              <a:rPr sz="1200" spc="-5" dirty="0">
                <a:latin typeface="Times New Roman"/>
                <a:cs typeface="Times New Roman"/>
              </a:rPr>
              <a:t>Superuniversi sembrano essere </a:t>
            </a:r>
            <a:r>
              <a:rPr sz="1200" dirty="0">
                <a:latin typeface="Times New Roman"/>
                <a:cs typeface="Times New Roman"/>
              </a:rPr>
              <a:t>duali; </a:t>
            </a:r>
            <a:r>
              <a:rPr sz="1200" spc="-5" dirty="0">
                <a:latin typeface="Times New Roman"/>
                <a:cs typeface="Times New Roman"/>
              </a:rPr>
              <a:t>l’Universo centrale, </a:t>
            </a:r>
            <a:r>
              <a:rPr sz="1200" dirty="0">
                <a:latin typeface="Times New Roman"/>
                <a:cs typeface="Times New Roman"/>
              </a:rPr>
              <a:t>trino; ma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di costituzione </a:t>
            </a:r>
            <a:r>
              <a:rPr sz="1200" spc="-5" dirty="0">
                <a:latin typeface="Times New Roman"/>
                <a:cs typeface="Times New Roman"/>
              </a:rPr>
              <a:t>unica. </a:t>
            </a:r>
            <a:r>
              <a:rPr sz="1200" dirty="0">
                <a:latin typeface="Times New Roman"/>
                <a:cs typeface="Times New Roman"/>
              </a:rPr>
              <a:t>Ed  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effettiva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passati, presenti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futuri. Ma </a:t>
            </a:r>
            <a:r>
              <a:rPr sz="1200" dirty="0">
                <a:latin typeface="Times New Roman"/>
                <a:cs typeface="Times New Roman"/>
              </a:rPr>
              <a:t>questa derivazione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è un  </a:t>
            </a:r>
            <a:r>
              <a:rPr sz="1200" spc="-5" dirty="0">
                <a:latin typeface="Times New Roman"/>
                <a:cs typeface="Times New Roman"/>
              </a:rPr>
              <a:t>avvenimento </a:t>
            </a:r>
            <a:r>
              <a:rPr sz="1200" dirty="0">
                <a:latin typeface="Times New Roman"/>
                <a:cs typeface="Times New Roman"/>
              </a:rPr>
              <a:t>dell’</a:t>
            </a:r>
            <a:r>
              <a:rPr sz="1200" i="1" dirty="0">
                <a:latin typeface="Times New Roman"/>
                <a:cs typeface="Times New Roman"/>
              </a:rPr>
              <a:t>eternità.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nessun </a:t>
            </a:r>
            <a:r>
              <a:rPr sz="1200" i="1" spc="-5" dirty="0">
                <a:latin typeface="Times New Roman"/>
                <a:cs typeface="Times New Roman"/>
              </a:rPr>
              <a:t>tempo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passato,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futuro </a:t>
            </a:r>
            <a:r>
              <a:rPr sz="1200" dirty="0">
                <a:latin typeface="Times New Roman"/>
                <a:cs typeface="Times New Roman"/>
              </a:rPr>
              <a:t>— né 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né il cosmo </a:t>
            </a:r>
            <a:r>
              <a:rPr sz="1200" spc="-5" dirty="0">
                <a:latin typeface="Times New Roman"/>
                <a:cs typeface="Times New Roman"/>
              </a:rPr>
              <a:t>materiali escono dall’Isola  nucleare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sorgente cosmica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dello spazio ed </a:t>
            </a:r>
            <a:r>
              <a:rPr sz="1200" spc="-5" dirty="0">
                <a:latin typeface="Times New Roman"/>
                <a:cs typeface="Times New Roman"/>
              </a:rPr>
              <a:t>anteriormente al tempo; perciò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sue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4039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6670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derivazioni sembrerebbero essere </a:t>
            </a:r>
            <a:r>
              <a:rPr sz="1200" dirty="0">
                <a:latin typeface="Times New Roman"/>
                <a:cs typeface="Times New Roman"/>
              </a:rPr>
              <a:t>orfane </a:t>
            </a:r>
            <a:r>
              <a:rPr sz="1200" spc="-5" dirty="0">
                <a:latin typeface="Times New Roman"/>
                <a:cs typeface="Times New Roman"/>
              </a:rPr>
              <a:t>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spazio se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emergessero attraverso l’Assoluto Non Qualificato, </a:t>
            </a:r>
            <a:r>
              <a:rPr sz="1200" spc="5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depositario </a:t>
            </a:r>
            <a:r>
              <a:rPr sz="1200" dirty="0">
                <a:latin typeface="Times New Roman"/>
                <a:cs typeface="Times New Roman"/>
              </a:rPr>
              <a:t>ultimo nello </a:t>
            </a:r>
            <a:r>
              <a:rPr sz="1200" spc="-5" dirty="0">
                <a:latin typeface="Times New Roman"/>
                <a:cs typeface="Times New Roman"/>
              </a:rPr>
              <a:t>spazio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loro rivelatore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regolatore nel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(637.4) 56:1.2 </a:t>
            </a:r>
            <a:r>
              <a:rPr sz="1200" spc="-5" dirty="0">
                <a:latin typeface="Times New Roman"/>
                <a:cs typeface="Times New Roman"/>
              </a:rPr>
              <a:t>L’Assoluto Non Qualificato sostiene </a:t>
            </a:r>
            <a:r>
              <a:rPr sz="1200" dirty="0">
                <a:latin typeface="Times New Roman"/>
                <a:cs typeface="Times New Roman"/>
              </a:rPr>
              <a:t>l’Universo fisico, </a:t>
            </a:r>
            <a:r>
              <a:rPr sz="1200" spc="-5" dirty="0">
                <a:latin typeface="Times New Roman"/>
                <a:cs typeface="Times New Roman"/>
              </a:rPr>
              <a:t>mentre 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motiva il </a:t>
            </a:r>
            <a:r>
              <a:rPr sz="1200" spc="-5" dirty="0">
                <a:latin typeface="Times New Roman"/>
                <a:cs typeface="Times New Roman"/>
              </a:rPr>
              <a:t>delicato supercontrollo </a:t>
            </a:r>
            <a:r>
              <a:rPr sz="1200" dirty="0">
                <a:latin typeface="Times New Roman"/>
                <a:cs typeface="Times New Roman"/>
              </a:rPr>
              <a:t>di  tutta la </a:t>
            </a:r>
            <a:r>
              <a:rPr sz="1200" spc="-5" dirty="0">
                <a:latin typeface="Times New Roman"/>
                <a:cs typeface="Times New Roman"/>
              </a:rPr>
              <a:t>realtà materiale;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entrambi gli Assoluti sono </a:t>
            </a:r>
            <a:r>
              <a:rPr sz="1200" dirty="0">
                <a:latin typeface="Times New Roman"/>
                <a:cs typeface="Times New Roman"/>
              </a:rPr>
              <a:t>funzionalmente </a:t>
            </a:r>
            <a:r>
              <a:rPr sz="1200" spc="-5" dirty="0">
                <a:latin typeface="Times New Roman"/>
                <a:cs typeface="Times New Roman"/>
              </a:rPr>
              <a:t>unificati dall’Assoluto Universale. Questa </a:t>
            </a:r>
            <a:r>
              <a:rPr sz="1200" dirty="0">
                <a:latin typeface="Times New Roman"/>
                <a:cs typeface="Times New Roman"/>
              </a:rPr>
              <a:t>correlazione  </a:t>
            </a:r>
            <a:r>
              <a:rPr sz="1200" spc="-5" dirty="0">
                <a:latin typeface="Times New Roman"/>
                <a:cs typeface="Times New Roman"/>
              </a:rPr>
              <a:t>coesiva dell’Universo materiale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compresa da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materiali, morontiali, absonite </a:t>
            </a:r>
            <a:r>
              <a:rPr sz="1200" dirty="0">
                <a:latin typeface="Times New Roman"/>
                <a:cs typeface="Times New Roman"/>
              </a:rPr>
              <a:t>o spirituali — </a:t>
            </a:r>
            <a:r>
              <a:rPr sz="1200" spc="-5" dirty="0">
                <a:latin typeface="Times New Roman"/>
                <a:cs typeface="Times New Roman"/>
              </a:rPr>
              <a:t>attraverso  l’osservazione della risposta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realtà </a:t>
            </a:r>
            <a:r>
              <a:rPr sz="1200" dirty="0">
                <a:latin typeface="Times New Roman"/>
                <a:cs typeface="Times New Roman"/>
              </a:rPr>
              <a:t>veramente </a:t>
            </a:r>
            <a:r>
              <a:rPr sz="1200" spc="-5" dirty="0">
                <a:latin typeface="Times New Roman"/>
                <a:cs typeface="Times New Roman"/>
              </a:rPr>
              <a:t>materiale alla gravità incentrata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Paradiso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84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(638.1) 56:1.3 </a:t>
            </a:r>
            <a:r>
              <a:rPr sz="1200" spc="-5" dirty="0">
                <a:latin typeface="Times New Roman"/>
                <a:cs typeface="Times New Roman"/>
              </a:rPr>
              <a:t>L’unificazione della gravità </a:t>
            </a:r>
            <a:r>
              <a:rPr sz="1200" dirty="0">
                <a:latin typeface="Times New Roman"/>
                <a:cs typeface="Times New Roman"/>
              </a:rPr>
              <a:t>è universale </a:t>
            </a:r>
            <a:r>
              <a:rPr sz="1200" spc="-5" dirty="0">
                <a:latin typeface="Times New Roman"/>
                <a:cs typeface="Times New Roman"/>
              </a:rPr>
              <a:t>ed invariabile; </a:t>
            </a:r>
            <a:r>
              <a:rPr sz="1200" dirty="0">
                <a:latin typeface="Times New Roman"/>
                <a:cs typeface="Times New Roman"/>
              </a:rPr>
              <a:t>la risposta </a:t>
            </a:r>
            <a:r>
              <a:rPr sz="1200" spc="-5" dirty="0">
                <a:latin typeface="Times New Roman"/>
                <a:cs typeface="Times New Roman"/>
              </a:rPr>
              <a:t>all’energia pura </a:t>
            </a:r>
            <a:r>
              <a:rPr sz="1200" dirty="0">
                <a:latin typeface="Times New Roman"/>
                <a:cs typeface="Times New Roman"/>
              </a:rPr>
              <a:t>è parimenti </a:t>
            </a:r>
            <a:r>
              <a:rPr sz="1200" spc="-5" dirty="0">
                <a:latin typeface="Times New Roman"/>
                <a:cs typeface="Times New Roman"/>
              </a:rPr>
              <a:t>universale ed </a:t>
            </a:r>
            <a:r>
              <a:rPr sz="1200" dirty="0">
                <a:latin typeface="Times New Roman"/>
                <a:cs typeface="Times New Roman"/>
              </a:rPr>
              <a:t>inevitabile.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pura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(la forza </a:t>
            </a:r>
            <a:r>
              <a:rPr sz="1200" spc="-5" dirty="0">
                <a:latin typeface="Times New Roman"/>
                <a:cs typeface="Times New Roman"/>
              </a:rPr>
              <a:t>primordiale) ed </a:t>
            </a:r>
            <a:r>
              <a:rPr sz="1200" dirty="0">
                <a:latin typeface="Times New Roman"/>
                <a:cs typeface="Times New Roman"/>
              </a:rPr>
              <a:t>il puro spirito sono </a:t>
            </a:r>
            <a:r>
              <a:rPr sz="1200" spc="-5" dirty="0">
                <a:latin typeface="Times New Roman"/>
                <a:cs typeface="Times New Roman"/>
              </a:rPr>
              <a:t>totalmente presensibili alla gravità. Queste forze </a:t>
            </a:r>
            <a:r>
              <a:rPr sz="1200" dirty="0">
                <a:latin typeface="Times New Roman"/>
                <a:cs typeface="Times New Roman"/>
              </a:rPr>
              <a:t>primordiali, </a:t>
            </a:r>
            <a:r>
              <a:rPr sz="1200" spc="-5" dirty="0">
                <a:latin typeface="Times New Roman"/>
                <a:cs typeface="Times New Roman"/>
              </a:rPr>
              <a:t>essendo  </a:t>
            </a:r>
            <a:r>
              <a:rPr sz="1200" dirty="0">
                <a:latin typeface="Times New Roman"/>
                <a:cs typeface="Times New Roman"/>
              </a:rPr>
              <a:t>insite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Assoluti, sono </a:t>
            </a:r>
            <a:r>
              <a:rPr sz="1200" spc="-5" dirty="0">
                <a:latin typeface="Times New Roman"/>
                <a:cs typeface="Times New Roman"/>
              </a:rPr>
              <a:t>personalmente controllate dal Padre Universale. </a:t>
            </a:r>
            <a:r>
              <a:rPr sz="1200" dirty="0">
                <a:latin typeface="Times New Roman"/>
                <a:cs typeface="Times New Roman"/>
              </a:rPr>
              <a:t>Tutta la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quindi è </a:t>
            </a:r>
            <a:r>
              <a:rPr sz="1200" spc="-5" dirty="0">
                <a:latin typeface="Times New Roman"/>
                <a:cs typeface="Times New Roman"/>
              </a:rPr>
              <a:t>incentrata </a:t>
            </a:r>
            <a:r>
              <a:rPr sz="1200" dirty="0">
                <a:latin typeface="Times New Roman"/>
                <a:cs typeface="Times New Roman"/>
              </a:rPr>
              <a:t>nella presenza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Paradisiaco </a:t>
            </a:r>
            <a:r>
              <a:rPr sz="1200" dirty="0">
                <a:latin typeface="Times New Roman"/>
                <a:cs typeface="Times New Roman"/>
              </a:rPr>
              <a:t>di pura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di puro spirito e </a:t>
            </a:r>
            <a:r>
              <a:rPr sz="1200" spc="-5" dirty="0">
                <a:latin typeface="Times New Roman"/>
                <a:cs typeface="Times New Roman"/>
              </a:rPr>
              <a:t>nella sua dimora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55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(638.2) 56:1.4 </a:t>
            </a:r>
            <a:r>
              <a:rPr sz="1200" spc="-5" dirty="0">
                <a:latin typeface="Times New Roman"/>
                <a:cs typeface="Times New Roman"/>
              </a:rPr>
              <a:t>L’energia </a:t>
            </a:r>
            <a:r>
              <a:rPr sz="1200" dirty="0">
                <a:latin typeface="Times New Roman"/>
                <a:cs typeface="Times New Roman"/>
              </a:rPr>
              <a:t>pura è </a:t>
            </a:r>
            <a:r>
              <a:rPr sz="1200" spc="-5" dirty="0">
                <a:latin typeface="Times New Roman"/>
                <a:cs typeface="Times New Roman"/>
              </a:rPr>
              <a:t>l’antenata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funzionali </a:t>
            </a:r>
            <a:r>
              <a:rPr sz="1200" spc="-5" dirty="0">
                <a:latin typeface="Times New Roman"/>
                <a:cs typeface="Times New Roman"/>
              </a:rPr>
              <a:t>relative, </a:t>
            </a:r>
            <a:r>
              <a:rPr sz="1200" dirty="0">
                <a:latin typeface="Times New Roman"/>
                <a:cs typeface="Times New Roman"/>
              </a:rPr>
              <a:t>non spirituali,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puro spirito è il potenziale </a:t>
            </a:r>
            <a:r>
              <a:rPr sz="1200" spc="-5" dirty="0">
                <a:latin typeface="Times New Roman"/>
                <a:cs typeface="Times New Roman"/>
              </a:rPr>
              <a:t>del  supercontrollo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che dirige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sistemi d’energia basilari.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realtà, la </a:t>
            </a:r>
            <a:r>
              <a:rPr sz="1200" spc="-5" dirty="0">
                <a:latin typeface="Times New Roman"/>
                <a:cs typeface="Times New Roman"/>
              </a:rPr>
              <a:t>cui diversità si manifesta </a:t>
            </a:r>
            <a:r>
              <a:rPr sz="1200" dirty="0">
                <a:latin typeface="Times New Roman"/>
                <a:cs typeface="Times New Roman"/>
              </a:rPr>
              <a:t>in tutto lo spazio e </a:t>
            </a:r>
            <a:r>
              <a:rPr sz="1200" spc="-5" dirty="0">
                <a:latin typeface="Times New Roman"/>
                <a:cs typeface="Times New Roman"/>
              </a:rPr>
              <a:t>si  osserva nei </a:t>
            </a:r>
            <a:r>
              <a:rPr sz="1200" dirty="0">
                <a:latin typeface="Times New Roman"/>
                <a:cs typeface="Times New Roman"/>
              </a:rPr>
              <a:t>movimenti del tempo, sono </a:t>
            </a:r>
            <a:r>
              <a:rPr sz="1200" spc="-5" dirty="0">
                <a:latin typeface="Times New Roman"/>
                <a:cs typeface="Times New Roman"/>
              </a:rPr>
              <a:t>entrambe incentrate </a:t>
            </a:r>
            <a:r>
              <a:rPr sz="1200" dirty="0">
                <a:latin typeface="Times New Roman"/>
                <a:cs typeface="Times New Roman"/>
              </a:rPr>
              <a:t>nella persona </a:t>
            </a:r>
            <a:r>
              <a:rPr sz="1200" spc="-5" dirty="0">
                <a:latin typeface="Times New Roman"/>
                <a:cs typeface="Times New Roman"/>
              </a:rPr>
              <a:t>del Padre del </a:t>
            </a:r>
            <a:r>
              <a:rPr sz="1200" dirty="0">
                <a:latin typeface="Times New Roman"/>
                <a:cs typeface="Times New Roman"/>
              </a:rPr>
              <a:t>Paradiso. In lui </a:t>
            </a:r>
            <a:r>
              <a:rPr sz="1200" spc="-5" dirty="0">
                <a:latin typeface="Times New Roman"/>
                <a:cs typeface="Times New Roman"/>
              </a:rPr>
              <a:t>esse </a:t>
            </a:r>
            <a:r>
              <a:rPr sz="1200" dirty="0">
                <a:latin typeface="Times New Roman"/>
                <a:cs typeface="Times New Roman"/>
              </a:rPr>
              <a:t>sono una — devono 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unificate — perché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uno.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è assolutamente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unificata.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(638.3) 56:1.5 </a:t>
            </a:r>
            <a:r>
              <a:rPr sz="1200" spc="-5" dirty="0">
                <a:latin typeface="Times New Roman"/>
                <a:cs typeface="Times New Roman"/>
              </a:rPr>
              <a:t>Nella natura </a:t>
            </a:r>
            <a:r>
              <a:rPr sz="1200" dirty="0">
                <a:latin typeface="Times New Roman"/>
                <a:cs typeface="Times New Roman"/>
              </a:rPr>
              <a:t>infinita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potrebbe </a:t>
            </a:r>
            <a:r>
              <a:rPr sz="1200" spc="-5" dirty="0">
                <a:latin typeface="Times New Roman"/>
                <a:cs typeface="Times New Roman"/>
              </a:rPr>
              <a:t>esistere </a:t>
            </a:r>
            <a:r>
              <a:rPr sz="1200" dirty="0">
                <a:latin typeface="Times New Roman"/>
                <a:cs typeface="Times New Roman"/>
              </a:rPr>
              <a:t>una dualità </a:t>
            </a:r>
            <a:r>
              <a:rPr sz="1200" spc="-5" dirty="0">
                <a:latin typeface="Times New Roman"/>
                <a:cs typeface="Times New Roman"/>
              </a:rPr>
              <a:t>della realtà 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quella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spirituale.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 appena guardiamo </a:t>
            </a:r>
            <a:r>
              <a:rPr sz="1200" dirty="0">
                <a:latin typeface="Times New Roman"/>
                <a:cs typeface="Times New Roman"/>
              </a:rPr>
              <a:t>fuori dei </a:t>
            </a:r>
            <a:r>
              <a:rPr sz="1200" spc="-5" dirty="0">
                <a:latin typeface="Times New Roman"/>
                <a:cs typeface="Times New Roman"/>
              </a:rPr>
              <a:t>livelli infiniti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realtà assoluta </a:t>
            </a:r>
            <a:r>
              <a:rPr sz="1200" dirty="0">
                <a:latin typeface="Times New Roman"/>
                <a:cs typeface="Times New Roman"/>
              </a:rPr>
              <a:t>dei valori </a:t>
            </a:r>
            <a:r>
              <a:rPr sz="1200" spc="-5" dirty="0">
                <a:latin typeface="Times New Roman"/>
                <a:cs typeface="Times New Roman"/>
              </a:rPr>
              <a:t>personali </a:t>
            </a:r>
            <a:r>
              <a:rPr sz="1200" dirty="0">
                <a:latin typeface="Times New Roman"/>
                <a:cs typeface="Times New Roman"/>
              </a:rPr>
              <a:t>del Padre del </a:t>
            </a:r>
            <a:r>
              <a:rPr sz="1200" spc="-5" dirty="0">
                <a:latin typeface="Times New Roman"/>
                <a:cs typeface="Times New Roman"/>
              </a:rPr>
              <a:t>Paradiso,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constatiamo</a:t>
            </a:r>
            <a:endParaRPr sz="1200">
              <a:latin typeface="Times New Roman"/>
              <a:cs typeface="Times New Roman"/>
            </a:endParaRPr>
          </a:p>
          <a:p>
            <a:pPr marL="88900" marR="220979">
              <a:lnSpc>
                <a:spcPts val="1380"/>
              </a:lnSpc>
              <a:spcBef>
                <a:spcPts val="70"/>
              </a:spcBef>
            </a:pP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di queste due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riconosciamo che esse rispondono pienamente alla sua presenza </a:t>
            </a:r>
            <a:r>
              <a:rPr sz="1200" dirty="0">
                <a:latin typeface="Times New Roman"/>
                <a:cs typeface="Times New Roman"/>
              </a:rPr>
              <a:t>personale; in lui </a:t>
            </a:r>
            <a:r>
              <a:rPr sz="1200" spc="-5" dirty="0">
                <a:latin typeface="Times New Roman"/>
                <a:cs typeface="Times New Roman"/>
              </a:rPr>
              <a:t>consistono tutte 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-5" dirty="0">
                <a:latin typeface="Times New Roman"/>
                <a:cs typeface="Times New Roman"/>
              </a:rPr>
              <a:t> cose.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499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3245" cy="37820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616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(638.4) 56:1.6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momento </a:t>
            </a:r>
            <a:r>
              <a:rPr sz="1200" spc="-5" dirty="0">
                <a:latin typeface="Times New Roman"/>
                <a:cs typeface="Times New Roman"/>
              </a:rPr>
              <a:t>in cui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allontanate dal concetto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qualificato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infinita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Paradiso, </a:t>
            </a:r>
            <a:r>
              <a:rPr sz="1200" spc="-5" dirty="0">
                <a:latin typeface="Times New Roman"/>
                <a:cs typeface="Times New Roman"/>
              </a:rPr>
              <a:t>dovete  ipotizzare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inevitabile per </a:t>
            </a:r>
            <a:r>
              <a:rPr sz="1200" spc="-5" dirty="0">
                <a:latin typeface="Times New Roman"/>
                <a:cs typeface="Times New Roman"/>
              </a:rPr>
              <a:t>unificare </a:t>
            </a:r>
            <a:r>
              <a:rPr sz="1200" dirty="0">
                <a:latin typeface="Times New Roman"/>
                <a:cs typeface="Times New Roman"/>
              </a:rPr>
              <a:t>la divergenza </a:t>
            </a:r>
            <a:r>
              <a:rPr sz="1200" spc="-5" dirty="0">
                <a:latin typeface="Times New Roman"/>
                <a:cs typeface="Times New Roman"/>
              </a:rPr>
              <a:t>sempre crescente tra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manifestazioni universali  duali della personalità originale </a:t>
            </a:r>
            <a:r>
              <a:rPr sz="1200" dirty="0">
                <a:latin typeface="Times New Roman"/>
                <a:cs typeface="Times New Roman"/>
              </a:rPr>
              <a:t>monotetica </a:t>
            </a:r>
            <a:r>
              <a:rPr sz="1200" spc="-5" dirty="0">
                <a:latin typeface="Times New Roman"/>
                <a:cs typeface="Times New Roman"/>
              </a:rPr>
              <a:t>del Creatore, </a:t>
            </a:r>
            <a:r>
              <a:rPr sz="1200" dirty="0">
                <a:latin typeface="Times New Roman"/>
                <a:cs typeface="Times New Roman"/>
              </a:rPr>
              <a:t>la Prima Sorgente e </a:t>
            </a:r>
            <a:r>
              <a:rPr sz="1200" spc="-5" dirty="0">
                <a:latin typeface="Times New Roman"/>
                <a:cs typeface="Times New Roman"/>
              </a:rPr>
              <a:t>Centro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l’IO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L’unità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intellettuale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(638.5) 56:2.1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Padre-Pensiero </a:t>
            </a:r>
            <a:r>
              <a:rPr sz="1200" spc="-5" dirty="0">
                <a:latin typeface="Times New Roman"/>
                <a:cs typeface="Times New Roman"/>
              </a:rPr>
              <a:t>realizza l’espressione dello spirito nel Figlio-Verbo, ed </a:t>
            </a:r>
            <a:r>
              <a:rPr sz="1200" dirty="0">
                <a:latin typeface="Times New Roman"/>
                <a:cs typeface="Times New Roman"/>
              </a:rPr>
              <a:t>ottiene </a:t>
            </a:r>
            <a:r>
              <a:rPr sz="1200" spc="-5" dirty="0">
                <a:latin typeface="Times New Roman"/>
                <a:cs typeface="Times New Roman"/>
              </a:rPr>
              <a:t>l’espansione della realtà negli </a:t>
            </a:r>
            <a:r>
              <a:rPr sz="1200" dirty="0">
                <a:latin typeface="Times New Roman"/>
                <a:cs typeface="Times New Roman"/>
              </a:rPr>
              <a:t>immensi  </a:t>
            </a:r>
            <a:r>
              <a:rPr sz="1200" spc="-5" dirty="0">
                <a:latin typeface="Times New Roman"/>
                <a:cs typeface="Times New Roman"/>
              </a:rPr>
              <a:t>Universi materiali </a:t>
            </a:r>
            <a:r>
              <a:rPr sz="1200" dirty="0">
                <a:latin typeface="Times New Roman"/>
                <a:cs typeface="Times New Roman"/>
              </a:rPr>
              <a:t>tramite il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espressioni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del Figlio Eterno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correlate con </a:t>
            </a:r>
            <a:r>
              <a:rPr sz="1200" dirty="0">
                <a:latin typeface="Times New Roman"/>
                <a:cs typeface="Times New Roman"/>
              </a:rPr>
              <a:t>i livelli </a:t>
            </a:r>
            <a:r>
              <a:rPr sz="1200" spc="-5" dirty="0">
                <a:latin typeface="Times New Roman"/>
                <a:cs typeface="Times New Roman"/>
              </a:rPr>
              <a:t>materiali della </a:t>
            </a:r>
            <a:r>
              <a:rPr sz="1200" dirty="0">
                <a:latin typeface="Times New Roman"/>
                <a:cs typeface="Times New Roman"/>
              </a:rPr>
              <a:t>creazione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Infinito; </a:t>
            </a:r>
            <a:r>
              <a:rPr sz="1200" dirty="0">
                <a:latin typeface="Times New Roman"/>
                <a:cs typeface="Times New Roman"/>
              </a:rPr>
              <a:t>grazie </a:t>
            </a:r>
            <a:r>
              <a:rPr sz="1200" spc="-5" dirty="0">
                <a:latin typeface="Times New Roman"/>
                <a:cs typeface="Times New Roman"/>
              </a:rPr>
              <a:t>al suo ministero mentale che </a:t>
            </a:r>
            <a:r>
              <a:rPr sz="1200" dirty="0">
                <a:latin typeface="Times New Roman"/>
                <a:cs typeface="Times New Roman"/>
              </a:rPr>
              <a:t>risponde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ed ai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atti mentali </a:t>
            </a:r>
            <a:r>
              <a:rPr sz="1200" spc="1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dirigono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fisico,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e le </a:t>
            </a:r>
            <a:r>
              <a:rPr sz="1200" spc="-5" dirty="0">
                <a:latin typeface="Times New Roman"/>
                <a:cs typeface="Times New Roman"/>
              </a:rPr>
              <a:t>ripercussioni materiali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correlate </a:t>
            </a:r>
            <a:r>
              <a:rPr sz="1200" dirty="0">
                <a:latin typeface="Times New Roman"/>
                <a:cs typeface="Times New Roman"/>
              </a:rPr>
              <a:t>le une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68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(638.6) 56:2.2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la dotazione </a:t>
            </a:r>
            <a:r>
              <a:rPr sz="1200" spc="-5" dirty="0">
                <a:latin typeface="Times New Roman"/>
                <a:cs typeface="Times New Roman"/>
              </a:rPr>
              <a:t>funzionale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Infinito; perciò </a:t>
            </a:r>
            <a:r>
              <a:rPr sz="1200" dirty="0">
                <a:latin typeface="Times New Roman"/>
                <a:cs typeface="Times New Roman"/>
              </a:rPr>
              <a:t>è infinita in potenziale </a:t>
            </a:r>
            <a:r>
              <a:rPr sz="1200" spc="-5" dirty="0">
                <a:latin typeface="Times New Roman"/>
                <a:cs typeface="Times New Roman"/>
              </a:rPr>
              <a:t>ed universale </a:t>
            </a:r>
            <a:r>
              <a:rPr sz="1200" dirty="0">
                <a:latin typeface="Times New Roman"/>
                <a:cs typeface="Times New Roman"/>
              </a:rPr>
              <a:t>in conferimento. </a:t>
            </a:r>
            <a:r>
              <a:rPr sz="1200" spc="-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pensiero primordiale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 si eterna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un’espressione </a:t>
            </a:r>
            <a:r>
              <a:rPr sz="1200" dirty="0">
                <a:latin typeface="Times New Roman"/>
                <a:cs typeface="Times New Roman"/>
              </a:rPr>
              <a:t>duale: </a:t>
            </a:r>
            <a:r>
              <a:rPr sz="1200" spc="-10" dirty="0">
                <a:latin typeface="Times New Roman"/>
                <a:cs typeface="Times New Roman"/>
              </a:rPr>
              <a:t>l’Isola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uguale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 spirituale ed Eterno.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dualità della realtà eterna rende </a:t>
            </a:r>
            <a:r>
              <a:rPr sz="1200" dirty="0">
                <a:latin typeface="Times New Roman"/>
                <a:cs typeface="Times New Roman"/>
              </a:rPr>
              <a:t>inevitabile il </a:t>
            </a:r>
            <a:r>
              <a:rPr sz="1200" spc="-5" dirty="0">
                <a:latin typeface="Times New Roman"/>
                <a:cs typeface="Times New Roman"/>
              </a:rPr>
              <a:t>Dio della mente,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il canale  </a:t>
            </a:r>
            <a:r>
              <a:rPr sz="1200" spc="-5" dirty="0">
                <a:latin typeface="Times New Roman"/>
                <a:cs typeface="Times New Roman"/>
              </a:rPr>
              <a:t>indispensabile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quelle materiali.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creatura evoluzionaria materiale </a:t>
            </a:r>
            <a:r>
              <a:rPr sz="1200" dirty="0">
                <a:latin typeface="Times New Roman"/>
                <a:cs typeface="Times New Roman"/>
              </a:rPr>
              <a:t>può concepire e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interiore </a:t>
            </a:r>
            <a:r>
              <a:rPr sz="1200" dirty="0">
                <a:latin typeface="Times New Roman"/>
                <a:cs typeface="Times New Roman"/>
              </a:rPr>
              <a:t>solo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della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413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(638.7) 56:2.3 </a:t>
            </a:r>
            <a:r>
              <a:rPr sz="1200" spc="-5" dirty="0">
                <a:latin typeface="Times New Roman"/>
                <a:cs typeface="Times New Roman"/>
              </a:rPr>
              <a:t>Questa mente universale ed </a:t>
            </a:r>
            <a:r>
              <a:rPr sz="1200" dirty="0">
                <a:latin typeface="Times New Roman"/>
                <a:cs typeface="Times New Roman"/>
              </a:rPr>
              <a:t>infinita è somministrata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come mente </a:t>
            </a:r>
            <a:r>
              <a:rPr sz="1200" spc="-5" dirty="0">
                <a:latin typeface="Times New Roman"/>
                <a:cs typeface="Times New Roman"/>
              </a:rPr>
              <a:t>cosmica.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benché si </a:t>
            </a:r>
            <a:r>
              <a:rPr sz="1200" dirty="0">
                <a:latin typeface="Times New Roman"/>
                <a:cs typeface="Times New Roman"/>
              </a:rPr>
              <a:t>estenda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ministero primitivo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fino </a:t>
            </a:r>
            <a:r>
              <a:rPr sz="1200" dirty="0">
                <a:latin typeface="Times New Roman"/>
                <a:cs typeface="Times New Roman"/>
              </a:rPr>
              <a:t>alla splendida mente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capo </a:t>
            </a:r>
            <a:r>
              <a:rPr sz="1200" spc="-5" dirty="0">
                <a:latin typeface="Times New Roman"/>
                <a:cs typeface="Times New Roman"/>
              </a:rPr>
              <a:t>esecutivo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Universo,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questa mente cosmica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adeguatamente unificata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supervisione dei </a:t>
            </a:r>
            <a:r>
              <a:rPr sz="1200" dirty="0">
                <a:latin typeface="Times New Roman"/>
                <a:cs typeface="Times New Roman"/>
              </a:rPr>
              <a:t>Sette Spiriti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a loro volta coordinati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Suprema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perfettamente correlati </a:t>
            </a:r>
            <a:r>
              <a:rPr sz="1200" dirty="0">
                <a:latin typeface="Times New Roman"/>
                <a:cs typeface="Times New Roman"/>
              </a:rPr>
              <a:t>con la mente </a:t>
            </a:r>
            <a:r>
              <a:rPr sz="1200" spc="-5" dirty="0">
                <a:latin typeface="Times New Roman"/>
                <a:cs typeface="Times New Roman"/>
              </a:rPr>
              <a:t>onnicomprensiva dello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8319" y="513333"/>
            <a:ext cx="4775835" cy="1435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8770" indent="-306705">
              <a:lnSpc>
                <a:spcPts val="1410"/>
              </a:lnSpc>
              <a:spcBef>
                <a:spcPts val="100"/>
              </a:spcBef>
              <a:buAutoNum type="arabicPeriod" startAt="49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49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Planetari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Lanonandek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Secondario</a:t>
            </a:r>
            <a:endParaRPr sz="1200">
              <a:latin typeface="Times New Roman"/>
              <a:cs typeface="Times New Roman"/>
            </a:endParaRPr>
          </a:p>
          <a:p>
            <a:pPr marL="317500" indent="-304800">
              <a:lnSpc>
                <a:spcPts val="1380"/>
              </a:lnSpc>
              <a:buAutoNum type="arabicPeriod" startAt="49"/>
              <a:tabLst>
                <a:tab pos="317500" algn="l"/>
              </a:tabLst>
            </a:pPr>
            <a:r>
              <a:rPr sz="1200" spc="-5" dirty="0">
                <a:latin typeface="Times New Roman"/>
                <a:cs typeface="Times New Roman"/>
              </a:rPr>
              <a:t>Gli Adami Planetari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Lanonandek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Secondario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49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epoche planetarie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Possente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49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Manovandet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49"/>
              <a:tabLst>
                <a:tab pos="319405" algn="l"/>
              </a:tabLst>
            </a:pPr>
            <a:r>
              <a:rPr sz="1200" dirty="0">
                <a:latin typeface="Times New Roman"/>
                <a:cs typeface="Times New Roman"/>
              </a:rPr>
              <a:t>I problemi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ribellione di </a:t>
            </a:r>
            <a:r>
              <a:rPr sz="1200" spc="-5" dirty="0">
                <a:latin typeface="Times New Roman"/>
                <a:cs typeface="Times New Roman"/>
              </a:rPr>
              <a:t>Lucifero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Possente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380"/>
              </a:lnSpc>
              <a:buAutoNum type="arabicPeriod" startAt="49"/>
              <a:tabLst>
                <a:tab pos="319405" algn="l"/>
              </a:tabLst>
            </a:pP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sfere di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. </a:t>
            </a:r>
            <a:r>
              <a:rPr sz="1200" spc="-5" dirty="0">
                <a:latin typeface="Times New Roman"/>
                <a:cs typeface="Times New Roman"/>
              </a:rPr>
              <a:t>Un Possente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Messaggero</a:t>
            </a:r>
            <a:endParaRPr sz="1200">
              <a:latin typeface="Times New Roman"/>
              <a:cs typeface="Times New Roman"/>
            </a:endParaRPr>
          </a:p>
          <a:p>
            <a:pPr marL="318770" indent="-306705">
              <a:lnSpc>
                <a:spcPts val="1410"/>
              </a:lnSpc>
              <a:buAutoNum type="arabicPeriod" startAt="49"/>
              <a:tabLst>
                <a:tab pos="319405" algn="l"/>
              </a:tabLst>
            </a:pPr>
            <a:r>
              <a:rPr sz="1200" spc="-5" dirty="0">
                <a:latin typeface="Times New Roman"/>
                <a:cs typeface="Times New Roman"/>
              </a:rPr>
              <a:t>L’unità universale </a:t>
            </a:r>
            <a:r>
              <a:rPr sz="1200" dirty="0">
                <a:latin typeface="Times New Roman"/>
                <a:cs typeface="Times New Roman"/>
              </a:rPr>
              <a:t>. </a:t>
            </a:r>
            <a:r>
              <a:rPr sz="1200" spc="-5" dirty="0">
                <a:latin typeface="Times New Roman"/>
                <a:cs typeface="Times New Roman"/>
              </a:rPr>
              <a:t>Un Possente Messaggero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Machiventa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Melchizedek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0260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541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privato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generazioni successive dell’assistenza morale che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società bene </a:t>
            </a:r>
            <a:r>
              <a:rPr sz="1200" dirty="0">
                <a:latin typeface="Times New Roman"/>
                <a:cs typeface="Times New Roman"/>
              </a:rPr>
              <a:t>ordinata </a:t>
            </a:r>
            <a:r>
              <a:rPr sz="1200" spc="-5" dirty="0">
                <a:latin typeface="Times New Roman"/>
                <a:cs typeface="Times New Roman"/>
              </a:rPr>
              <a:t>avrebbe fornito. Ma </a:t>
            </a:r>
            <a:r>
              <a:rPr sz="1200" dirty="0">
                <a:latin typeface="Times New Roman"/>
                <a:cs typeface="Times New Roman"/>
              </a:rPr>
              <a:t>ancora più  </a:t>
            </a:r>
            <a:r>
              <a:rPr sz="1200" spc="-5" dirty="0">
                <a:latin typeface="Times New Roman"/>
                <a:cs typeface="Times New Roman"/>
              </a:rPr>
              <a:t>disastroso fu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 perché </a:t>
            </a:r>
            <a:r>
              <a:rPr sz="1200" dirty="0">
                <a:latin typeface="Times New Roman"/>
                <a:cs typeface="Times New Roman"/>
              </a:rPr>
              <a:t>privò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di quel tipo </a:t>
            </a:r>
            <a:r>
              <a:rPr sz="1200" spc="-5" dirty="0">
                <a:latin typeface="Times New Roman"/>
                <a:cs typeface="Times New Roman"/>
              </a:rPr>
              <a:t>superiore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fisica che </a:t>
            </a:r>
            <a:r>
              <a:rPr sz="1200" spc="-5" dirty="0">
                <a:latin typeface="Times New Roman"/>
                <a:cs typeface="Times New Roman"/>
              </a:rPr>
              <a:t>sarebbe </a:t>
            </a:r>
            <a:r>
              <a:rPr sz="1200" dirty="0">
                <a:latin typeface="Times New Roman"/>
                <a:cs typeface="Times New Roman"/>
              </a:rPr>
              <a:t>stato più consono </a:t>
            </a:r>
            <a:r>
              <a:rPr sz="1200" spc="-5" dirty="0">
                <a:latin typeface="Times New Roman"/>
                <a:cs typeface="Times New Roman"/>
              </a:rPr>
              <a:t>alle  aspirazioni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3168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(382.5) 34:7.5 </a:t>
            </a:r>
            <a:r>
              <a:rPr sz="1200" dirty="0">
                <a:latin typeface="Times New Roman"/>
                <a:cs typeface="Times New Roman"/>
              </a:rPr>
              <a:t>I mortali 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costretti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sottostare </a:t>
            </a:r>
            <a:r>
              <a:rPr sz="1200" dirty="0">
                <a:latin typeface="Times New Roman"/>
                <a:cs typeface="Times New Roman"/>
              </a:rPr>
              <a:t>a questa </a:t>
            </a:r>
            <a:r>
              <a:rPr sz="1200" spc="-5" dirty="0">
                <a:latin typeface="Times New Roman"/>
                <a:cs typeface="Times New Roman"/>
              </a:rPr>
              <a:t>marcata </a:t>
            </a:r>
            <a:r>
              <a:rPr sz="1200" dirty="0">
                <a:latin typeface="Times New Roman"/>
                <a:cs typeface="Times New Roman"/>
              </a:rPr>
              <a:t>lotta tra lo spirito e la </a:t>
            </a:r>
            <a:r>
              <a:rPr sz="1200" spc="-5" dirty="0">
                <a:latin typeface="Times New Roman"/>
                <a:cs typeface="Times New Roman"/>
              </a:rPr>
              <a:t>carne 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lontani  predecessori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furono maggiormente adamizzati dal conferimento edenico.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</a:t>
            </a:r>
            <a:r>
              <a:rPr sz="1200" dirty="0">
                <a:latin typeface="Times New Roman"/>
                <a:cs typeface="Times New Roman"/>
              </a:rPr>
              <a:t>divino prevedeva che 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mortali di  </a:t>
            </a:r>
            <a:r>
              <a:rPr sz="1200" spc="-5" dirty="0">
                <a:latin typeface="Times New Roman"/>
                <a:cs typeface="Times New Roman"/>
              </a:rPr>
              <a:t>Urantia avessero avuto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fisica più </a:t>
            </a:r>
            <a:r>
              <a:rPr sz="1200" spc="-5" dirty="0">
                <a:latin typeface="Times New Roman"/>
                <a:cs typeface="Times New Roman"/>
              </a:rPr>
              <a:t>congenitamente </a:t>
            </a:r>
            <a:r>
              <a:rPr sz="1200" dirty="0">
                <a:latin typeface="Times New Roman"/>
                <a:cs typeface="Times New Roman"/>
              </a:rPr>
              <a:t>sensibile </a:t>
            </a:r>
            <a:r>
              <a:rPr sz="1200" spc="-5" dirty="0">
                <a:latin typeface="Times New Roman"/>
                <a:cs typeface="Times New Roman"/>
              </a:rPr>
              <a:t>allo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(382.6) 34:7.6 </a:t>
            </a:r>
            <a:r>
              <a:rPr sz="1200" dirty="0">
                <a:latin typeface="Times New Roman"/>
                <a:cs typeface="Times New Roman"/>
              </a:rPr>
              <a:t>Nonostante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doppio disastro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dell’uomo e </a:t>
            </a:r>
            <a:r>
              <a:rPr sz="1200" spc="-5" dirty="0">
                <a:latin typeface="Times New Roman"/>
                <a:cs typeface="Times New Roman"/>
              </a:rPr>
              <a:t>del suo ambiente,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odierni risentirebbero </a:t>
            </a:r>
            <a:r>
              <a:rPr sz="1200" dirty="0">
                <a:latin typeface="Times New Roman"/>
                <a:cs typeface="Times New Roman"/>
              </a:rPr>
              <a:t>in minore  misura di questa lotta </a:t>
            </a:r>
            <a:r>
              <a:rPr sz="1200" spc="-5" dirty="0">
                <a:latin typeface="Times New Roman"/>
                <a:cs typeface="Times New Roman"/>
              </a:rPr>
              <a:t>evidente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carne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se entrassero nel </a:t>
            </a:r>
            <a:r>
              <a:rPr sz="1200" dirty="0">
                <a:latin typeface="Times New Roman"/>
                <a:cs typeface="Times New Roman"/>
              </a:rPr>
              <a:t>regno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in cui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per fede </a:t>
            </a:r>
            <a:r>
              <a:rPr sz="1200" spc="-5" dirty="0">
                <a:latin typeface="Times New Roman"/>
                <a:cs typeface="Times New Roman"/>
              </a:rPr>
              <a:t>godono </a:t>
            </a:r>
            <a:r>
              <a:rPr sz="1200" dirty="0">
                <a:latin typeface="Times New Roman"/>
                <a:cs typeface="Times New Roman"/>
              </a:rPr>
              <a:t>di una  </a:t>
            </a:r>
            <a:r>
              <a:rPr sz="1200" spc="-5" dirty="0">
                <a:latin typeface="Times New Roman"/>
                <a:cs typeface="Times New Roman"/>
              </a:rPr>
              <a:t>relativa liberazione dalla schiavitù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carne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illuminato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liberatore della </a:t>
            </a:r>
            <a:r>
              <a:rPr sz="1200" dirty="0">
                <a:latin typeface="Times New Roman"/>
                <a:cs typeface="Times New Roman"/>
              </a:rPr>
              <a:t>sincera devozione </a:t>
            </a:r>
            <a:r>
              <a:rPr sz="1200" spc="-5" dirty="0">
                <a:latin typeface="Times New Roman"/>
                <a:cs typeface="Times New Roman"/>
              </a:rPr>
              <a:t>nel fare </a:t>
            </a:r>
            <a:r>
              <a:rPr sz="1200" dirty="0">
                <a:latin typeface="Times New Roman"/>
                <a:cs typeface="Times New Roman"/>
              </a:rPr>
              <a:t>la  volontà </a:t>
            </a:r>
            <a:r>
              <a:rPr sz="1200" spc="-5" dirty="0">
                <a:latin typeface="Times New Roman"/>
                <a:cs typeface="Times New Roman"/>
              </a:rPr>
              <a:t>del Padre </a:t>
            </a:r>
            <a:r>
              <a:rPr sz="1200" dirty="0">
                <a:latin typeface="Times New Roman"/>
                <a:cs typeface="Times New Roman"/>
              </a:rPr>
              <a:t>che è nei </a:t>
            </a:r>
            <a:r>
              <a:rPr sz="1200" spc="-5" dirty="0">
                <a:latin typeface="Times New Roman"/>
                <a:cs typeface="Times New Roman"/>
              </a:rPr>
              <a:t>cieli. Gesù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mostrato all’umanità </a:t>
            </a:r>
            <a:r>
              <a:rPr sz="1200" dirty="0">
                <a:latin typeface="Times New Roman"/>
                <a:cs typeface="Times New Roman"/>
              </a:rPr>
              <a:t>il nuovo modo di </a:t>
            </a:r>
            <a:r>
              <a:rPr sz="1200" spc="-5" dirty="0">
                <a:latin typeface="Times New Roman"/>
                <a:cs typeface="Times New Roman"/>
              </a:rPr>
              <a:t>vivere </a:t>
            </a:r>
            <a:r>
              <a:rPr sz="1200" dirty="0">
                <a:latin typeface="Times New Roman"/>
                <a:cs typeface="Times New Roman"/>
              </a:rPr>
              <a:t>una vita mortale, </a:t>
            </a:r>
            <a:r>
              <a:rPr sz="1200" spc="-5" dirty="0">
                <a:latin typeface="Times New Roman"/>
                <a:cs typeface="Times New Roman"/>
              </a:rPr>
              <a:t>grazie al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gli esseri  </a:t>
            </a:r>
            <a:r>
              <a:rPr sz="1200" dirty="0">
                <a:latin typeface="Times New Roman"/>
                <a:cs typeface="Times New Roman"/>
              </a:rPr>
              <a:t>umani possono </a:t>
            </a:r>
            <a:r>
              <a:rPr sz="1200" spc="-5" dirty="0">
                <a:latin typeface="Times New Roman"/>
                <a:cs typeface="Times New Roman"/>
              </a:rPr>
              <a:t>sfuggire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larghissima </a:t>
            </a:r>
            <a:r>
              <a:rPr sz="1200" dirty="0">
                <a:latin typeface="Times New Roman"/>
                <a:cs typeface="Times New Roman"/>
              </a:rPr>
              <a:t>misura </a:t>
            </a:r>
            <a:r>
              <a:rPr sz="1200" spc="-5" dirty="0">
                <a:latin typeface="Times New Roman"/>
                <a:cs typeface="Times New Roman"/>
              </a:rPr>
              <a:t>alle terribili conseguenze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ribellione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Caligastia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compensare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molto</a:t>
            </a:r>
            <a:endParaRPr sz="1200">
              <a:latin typeface="Times New Roman"/>
              <a:cs typeface="Times New Roman"/>
            </a:endParaRPr>
          </a:p>
          <a:p>
            <a:pPr marL="76200" marR="2000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efficacemente </a:t>
            </a:r>
            <a:r>
              <a:rPr sz="1200" dirty="0">
                <a:latin typeface="Times New Roman"/>
                <a:cs typeface="Times New Roman"/>
              </a:rPr>
              <a:t>le privazioni </a:t>
            </a:r>
            <a:r>
              <a:rPr sz="1200" spc="-5" dirty="0">
                <a:latin typeface="Times New Roman"/>
                <a:cs typeface="Times New Roman"/>
              </a:rPr>
              <a:t>derivate dal fallimento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Adamo. “Lo spirito della </a:t>
            </a:r>
            <a:r>
              <a:rPr sz="1200" dirty="0">
                <a:latin typeface="Times New Roman"/>
                <a:cs typeface="Times New Roman"/>
              </a:rPr>
              <a:t>vita di Cristo </a:t>
            </a:r>
            <a:r>
              <a:rPr sz="1200" spc="-5" dirty="0">
                <a:latin typeface="Times New Roman"/>
                <a:cs typeface="Times New Roman"/>
              </a:rPr>
              <a:t>Gesù </a:t>
            </a:r>
            <a:r>
              <a:rPr sz="1200" dirty="0">
                <a:latin typeface="Times New Roman"/>
                <a:cs typeface="Times New Roman"/>
              </a:rPr>
              <a:t>ci ha </a:t>
            </a:r>
            <a:r>
              <a:rPr sz="1200" spc="-5" dirty="0">
                <a:latin typeface="Times New Roman"/>
                <a:cs typeface="Times New Roman"/>
              </a:rPr>
              <a:t>liberati dalla </a:t>
            </a:r>
            <a:r>
              <a:rPr sz="1200" spc="5" dirty="0">
                <a:latin typeface="Times New Roman"/>
                <a:cs typeface="Times New Roman"/>
              </a:rPr>
              <a:t>legge </a:t>
            </a:r>
            <a:r>
              <a:rPr sz="1200" dirty="0">
                <a:latin typeface="Times New Roman"/>
                <a:cs typeface="Times New Roman"/>
              </a:rPr>
              <a:t>della  vita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dalle </a:t>
            </a:r>
            <a:r>
              <a:rPr sz="1200" dirty="0">
                <a:latin typeface="Times New Roman"/>
                <a:cs typeface="Times New Roman"/>
              </a:rPr>
              <a:t>tentazioni </a:t>
            </a:r>
            <a:r>
              <a:rPr sz="1200" spc="-5" dirty="0">
                <a:latin typeface="Times New Roman"/>
                <a:cs typeface="Times New Roman"/>
              </a:rPr>
              <a:t>del 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peccato.” </a:t>
            </a:r>
            <a:r>
              <a:rPr sz="1200" dirty="0">
                <a:latin typeface="Times New Roman"/>
                <a:cs typeface="Times New Roman"/>
              </a:rPr>
              <a:t>“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vittoria </a:t>
            </a:r>
            <a:r>
              <a:rPr sz="1200" spc="-5" dirty="0">
                <a:latin typeface="Times New Roman"/>
                <a:cs typeface="Times New Roman"/>
              </a:rPr>
              <a:t>che supera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carne, ed anche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fede.”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66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(383.1) 34:7.7 </a:t>
            </a:r>
            <a:r>
              <a:rPr sz="1200" spc="-5" dirty="0">
                <a:latin typeface="Times New Roman"/>
                <a:cs typeface="Times New Roman"/>
              </a:rPr>
              <a:t>Questi uomini </a:t>
            </a:r>
            <a:r>
              <a:rPr sz="1200" dirty="0">
                <a:latin typeface="Times New Roman"/>
                <a:cs typeface="Times New Roman"/>
              </a:rPr>
              <a:t>e donne che </a:t>
            </a:r>
            <a:r>
              <a:rPr sz="1200" spc="-5" dirty="0">
                <a:latin typeface="Times New Roman"/>
                <a:cs typeface="Times New Roman"/>
              </a:rPr>
              <a:t>conoscono Dio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nati dallo </a:t>
            </a:r>
            <a:r>
              <a:rPr sz="1200" dirty="0">
                <a:latin typeface="Times New Roman"/>
                <a:cs typeface="Times New Roman"/>
              </a:rPr>
              <a:t>Spirito non </a:t>
            </a:r>
            <a:r>
              <a:rPr sz="1200" spc="-5" dirty="0">
                <a:latin typeface="Times New Roman"/>
                <a:cs typeface="Times New Roman"/>
              </a:rPr>
              <a:t>fanno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esperienza del conflitto con </a:t>
            </a:r>
            <a:r>
              <a:rPr sz="1200" dirty="0">
                <a:latin typeface="Times New Roman"/>
                <a:cs typeface="Times New Roman"/>
              </a:rPr>
              <a:t>la loro 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mortale di quanto la </a:t>
            </a:r>
            <a:r>
              <a:rPr sz="1200" spc="-5" dirty="0">
                <a:latin typeface="Times New Roman"/>
                <a:cs typeface="Times New Roman"/>
              </a:rPr>
              <a:t>facciano gli abitanti </a:t>
            </a:r>
            <a:r>
              <a:rPr sz="1200" dirty="0">
                <a:latin typeface="Times New Roman"/>
                <a:cs typeface="Times New Roman"/>
              </a:rPr>
              <a:t>dei mondi più </a:t>
            </a:r>
            <a:r>
              <a:rPr sz="1200" spc="-5" dirty="0">
                <a:latin typeface="Times New Roman"/>
                <a:cs typeface="Times New Roman"/>
              </a:rPr>
              <a:t>normali,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pianeti che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stati </a:t>
            </a:r>
            <a:r>
              <a:rPr sz="1200" spc="-5" dirty="0">
                <a:latin typeface="Times New Roman"/>
                <a:cs typeface="Times New Roman"/>
              </a:rPr>
              <a:t>contaminati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peccato 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toccati dalla ribellione.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fede operano su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intellettuali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vivono su piani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molto al </a:t>
            </a:r>
            <a:r>
              <a:rPr sz="1200" dirty="0">
                <a:latin typeface="Times New Roman"/>
                <a:cs typeface="Times New Roman"/>
              </a:rPr>
              <a:t>di sopra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conflitti  prodotti </a:t>
            </a:r>
            <a:r>
              <a:rPr sz="1200" spc="-5" dirty="0">
                <a:latin typeface="Times New Roman"/>
                <a:cs typeface="Times New Roman"/>
              </a:rPr>
              <a:t>dai desideri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sfrenati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innaturali. Gli </a:t>
            </a:r>
            <a:r>
              <a:rPr sz="1200" dirty="0">
                <a:latin typeface="Times New Roman"/>
                <a:cs typeface="Times New Roman"/>
              </a:rPr>
              <a:t>stimoli </a:t>
            </a:r>
            <a:r>
              <a:rPr sz="1200" spc="-5" dirty="0">
                <a:latin typeface="Times New Roman"/>
                <a:cs typeface="Times New Roman"/>
              </a:rPr>
              <a:t>normali degli esseri </a:t>
            </a:r>
            <a:r>
              <a:rPr sz="1200" dirty="0">
                <a:latin typeface="Times New Roman"/>
                <a:cs typeface="Times New Roman"/>
              </a:rPr>
              <a:t>animali e </a:t>
            </a:r>
            <a:r>
              <a:rPr sz="1200" spc="-5" dirty="0">
                <a:latin typeface="Times New Roman"/>
                <a:cs typeface="Times New Roman"/>
              </a:rPr>
              <a:t>gli appetiti ed </a:t>
            </a:r>
            <a:r>
              <a:rPr sz="1200" dirty="0">
                <a:latin typeface="Times New Roman"/>
                <a:cs typeface="Times New Roman"/>
              </a:rPr>
              <a:t>impulsi naturali della </a:t>
            </a:r>
            <a:r>
              <a:rPr sz="1200" spc="-5" dirty="0">
                <a:latin typeface="Times New Roman"/>
                <a:cs typeface="Times New Roman"/>
              </a:rPr>
              <a:t>loro  natura fisica </a:t>
            </a:r>
            <a:r>
              <a:rPr sz="1200" dirty="0">
                <a:latin typeface="Times New Roman"/>
                <a:cs typeface="Times New Roman"/>
              </a:rPr>
              <a:t>non sono in </a:t>
            </a:r>
            <a:r>
              <a:rPr sz="1200" spc="-5" dirty="0">
                <a:latin typeface="Times New Roman"/>
                <a:cs typeface="Times New Roman"/>
              </a:rPr>
              <a:t>conflitto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spirituale anche più </a:t>
            </a:r>
            <a:r>
              <a:rPr sz="1200" spc="-5" dirty="0">
                <a:latin typeface="Times New Roman"/>
                <a:cs typeface="Times New Roman"/>
              </a:rPr>
              <a:t>elevata, eccetto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menti delle persone </a:t>
            </a:r>
            <a:r>
              <a:rPr sz="1200" spc="-5" dirty="0">
                <a:latin typeface="Times New Roman"/>
                <a:cs typeface="Times New Roman"/>
              </a:rPr>
              <a:t>ignoranti,  </a:t>
            </a:r>
            <a:r>
              <a:rPr sz="1200" dirty="0">
                <a:latin typeface="Times New Roman"/>
                <a:cs typeface="Times New Roman"/>
              </a:rPr>
              <a:t>male </a:t>
            </a:r>
            <a:r>
              <a:rPr sz="1200" spc="-5" dirty="0">
                <a:latin typeface="Times New Roman"/>
                <a:cs typeface="Times New Roman"/>
              </a:rPr>
              <a:t>informate </a:t>
            </a:r>
            <a:r>
              <a:rPr sz="1200" dirty="0">
                <a:latin typeface="Times New Roman"/>
                <a:cs typeface="Times New Roman"/>
              </a:rPr>
              <a:t>od inopportunamente </a:t>
            </a:r>
            <a:r>
              <a:rPr sz="1200" spc="-5" dirty="0">
                <a:latin typeface="Times New Roman"/>
                <a:cs typeface="Times New Roman"/>
              </a:rPr>
              <a:t>troppo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coscienziose.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83880" cy="39554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L’unificazione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spirituale</a:t>
            </a:r>
            <a:endParaRPr sz="1600">
              <a:latin typeface="Times New Roman"/>
              <a:cs typeface="Times New Roman"/>
            </a:endParaRPr>
          </a:p>
          <a:p>
            <a:pPr marL="76200" marR="1828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(639.1) 56:3.1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gravità universale </a:t>
            </a:r>
            <a:r>
              <a:rPr sz="1200" dirty="0">
                <a:latin typeface="Times New Roman"/>
                <a:cs typeface="Times New Roman"/>
              </a:rPr>
              <a:t>della mente è </a:t>
            </a:r>
            <a:r>
              <a:rPr sz="1200" spc="-5" dirty="0">
                <a:latin typeface="Times New Roman"/>
                <a:cs typeface="Times New Roman"/>
              </a:rPr>
              <a:t>incentrata nella </a:t>
            </a:r>
            <a:r>
              <a:rPr sz="1200" dirty="0">
                <a:latin typeface="Times New Roman"/>
                <a:cs typeface="Times New Roman"/>
              </a:rPr>
              <a:t>presenza </a:t>
            </a:r>
            <a:r>
              <a:rPr sz="1200" spc="-5" dirty="0">
                <a:latin typeface="Times New Roman"/>
                <a:cs typeface="Times New Roman"/>
              </a:rPr>
              <a:t>personale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così </a:t>
            </a:r>
            <a:r>
              <a:rPr sz="1200" spc="2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gravità universale dello </a:t>
            </a:r>
            <a:r>
              <a:rPr sz="1200" dirty="0">
                <a:latin typeface="Times New Roman"/>
                <a:cs typeface="Times New Roman"/>
              </a:rPr>
              <a:t>spirito è </a:t>
            </a:r>
            <a:r>
              <a:rPr sz="1200" spc="-5" dirty="0">
                <a:latin typeface="Times New Roman"/>
                <a:cs typeface="Times New Roman"/>
              </a:rPr>
              <a:t>incentrata </a:t>
            </a:r>
            <a:r>
              <a:rPr sz="1200" dirty="0">
                <a:latin typeface="Times New Roman"/>
                <a:cs typeface="Times New Roman"/>
              </a:rPr>
              <a:t>nella presenza </a:t>
            </a:r>
            <a:r>
              <a:rPr sz="1200" spc="-5" dirty="0">
                <a:latin typeface="Times New Roman"/>
                <a:cs typeface="Times New Roman"/>
              </a:rPr>
              <a:t>personale del </a:t>
            </a:r>
            <a:r>
              <a:rPr sz="1200" dirty="0">
                <a:latin typeface="Times New Roman"/>
                <a:cs typeface="Times New Roman"/>
              </a:rPr>
              <a:t>Figlio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10" dirty="0">
                <a:latin typeface="Times New Roman"/>
                <a:cs typeface="Times New Roman"/>
              </a:rPr>
              <a:t>uno, </a:t>
            </a:r>
            <a:r>
              <a:rPr sz="1200" dirty="0">
                <a:latin typeface="Times New Roman"/>
                <a:cs typeface="Times New Roman"/>
              </a:rPr>
              <a:t>ma è  </a:t>
            </a:r>
            <a:r>
              <a:rPr sz="1200" spc="-5" dirty="0">
                <a:latin typeface="Times New Roman"/>
                <a:cs typeface="Times New Roman"/>
              </a:rPr>
              <a:t>rivelato al tempo-spazio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duale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pura </a:t>
            </a:r>
            <a:r>
              <a:rPr sz="1200" spc="-5" dirty="0">
                <a:latin typeface="Times New Roman"/>
                <a:cs typeface="Times New Roman"/>
              </a:rPr>
              <a:t>energia </a:t>
            </a:r>
            <a:r>
              <a:rPr sz="1200" dirty="0">
                <a:latin typeface="Times New Roman"/>
                <a:cs typeface="Times New Roman"/>
              </a:rPr>
              <a:t>e del puro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048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(639.2) 56:3.2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egualmente una, </a:t>
            </a:r>
            <a:r>
              <a:rPr sz="1200" dirty="0">
                <a:latin typeface="Times New Roman"/>
                <a:cs typeface="Times New Roman"/>
              </a:rPr>
              <a:t>ma in tutte le situazioni e </a:t>
            </a:r>
            <a:r>
              <a:rPr sz="1200" spc="-5" dirty="0">
                <a:latin typeface="Times New Roman"/>
                <a:cs typeface="Times New Roman"/>
              </a:rPr>
              <a:t>relazioni del </a:t>
            </a:r>
            <a:r>
              <a:rPr sz="1200" dirty="0">
                <a:latin typeface="Times New Roman"/>
                <a:cs typeface="Times New Roman"/>
              </a:rPr>
              <a:t>tempo-spazio, questo spirito  unico è </a:t>
            </a:r>
            <a:r>
              <a:rPr sz="1200" spc="-5" dirty="0">
                <a:latin typeface="Times New Roman"/>
                <a:cs typeface="Times New Roman"/>
              </a:rPr>
              <a:t>rivelato </a:t>
            </a:r>
            <a:r>
              <a:rPr sz="1200" dirty="0">
                <a:latin typeface="Times New Roman"/>
                <a:cs typeface="Times New Roman"/>
              </a:rPr>
              <a:t>nel fenomeno </a:t>
            </a:r>
            <a:r>
              <a:rPr sz="1200" spc="-5" dirty="0">
                <a:latin typeface="Times New Roman"/>
                <a:cs typeface="Times New Roman"/>
              </a:rPr>
              <a:t>duale delle </a:t>
            </a:r>
            <a:r>
              <a:rPr sz="1200" dirty="0">
                <a:latin typeface="Times New Roman"/>
                <a:cs typeface="Times New Roman"/>
              </a:rPr>
              <a:t>personalità </a:t>
            </a:r>
            <a:r>
              <a:rPr sz="1200" spc="-5" dirty="0">
                <a:latin typeface="Times New Roman"/>
                <a:cs typeface="Times New Roman"/>
              </a:rPr>
              <a:t>ed emanazioni </a:t>
            </a:r>
            <a:r>
              <a:rPr sz="1200" dirty="0">
                <a:latin typeface="Times New Roman"/>
                <a:cs typeface="Times New Roman"/>
              </a:rPr>
              <a:t>spirituali del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personalità ed </a:t>
            </a:r>
            <a:r>
              <a:rPr sz="1200" spc="5" dirty="0">
                <a:latin typeface="Times New Roman"/>
                <a:cs typeface="Times New Roman"/>
              </a:rPr>
              <a:t>influenze  </a:t>
            </a:r>
            <a:r>
              <a:rPr sz="1200" spc="-5" dirty="0">
                <a:latin typeface="Times New Roman"/>
                <a:cs typeface="Times New Roman"/>
              </a:rPr>
              <a:t>spirituali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sue creazioni associate. </a:t>
            </a:r>
            <a:r>
              <a:rPr sz="1200" dirty="0">
                <a:latin typeface="Times New Roman"/>
                <a:cs typeface="Times New Roman"/>
              </a:rPr>
              <a:t>E c’è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terzo fenomeno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frammentazioni </a:t>
            </a:r>
            <a:r>
              <a:rPr sz="1200" dirty="0">
                <a:latin typeface="Times New Roman"/>
                <a:cs typeface="Times New Roman"/>
              </a:rPr>
              <a:t>di puro</a:t>
            </a:r>
            <a:r>
              <a:rPr sz="1200" spc="2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spirito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del Padre degli </a:t>
            </a:r>
            <a:r>
              <a:rPr sz="1200" dirty="0">
                <a:latin typeface="Times New Roman"/>
                <a:cs typeface="Times New Roman"/>
              </a:rPr>
              <a:t>Aggiustatori di </a:t>
            </a:r>
            <a:r>
              <a:rPr sz="1200" spc="-5" dirty="0">
                <a:latin typeface="Times New Roman"/>
                <a:cs typeface="Times New Roman"/>
              </a:rPr>
              <a:t>Pensiero </a:t>
            </a:r>
            <a:r>
              <a:rPr sz="1200" dirty="0">
                <a:latin typeface="Times New Roman"/>
                <a:cs typeface="Times New Roman"/>
              </a:rPr>
              <a:t>e di altre </a:t>
            </a:r>
            <a:r>
              <a:rPr sz="1200" spc="-5" dirty="0">
                <a:latin typeface="Times New Roman"/>
                <a:cs typeface="Times New Roman"/>
              </a:rPr>
              <a:t>entità </a:t>
            </a:r>
            <a:r>
              <a:rPr sz="1200" dirty="0">
                <a:latin typeface="Times New Roman"/>
                <a:cs typeface="Times New Roman"/>
              </a:rPr>
              <a:t>spirituali che sono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prepersonali.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(639.3) 56:3.3 </a:t>
            </a:r>
            <a:r>
              <a:rPr sz="1200" spc="-5" dirty="0">
                <a:latin typeface="Times New Roman"/>
                <a:cs typeface="Times New Roman"/>
              </a:rPr>
              <a:t>Quale che sia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livello delle attività universali sul quale potete </a:t>
            </a:r>
            <a:r>
              <a:rPr sz="1200" dirty="0">
                <a:latin typeface="Times New Roman"/>
                <a:cs typeface="Times New Roman"/>
              </a:rPr>
              <a:t>incontrare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spirituali od </a:t>
            </a:r>
            <a:r>
              <a:rPr sz="1200" spc="-5" dirty="0">
                <a:latin typeface="Times New Roman"/>
                <a:cs typeface="Times New Roman"/>
              </a:rPr>
              <a:t>avere contatti con esseri  spirituali, </a:t>
            </a:r>
            <a:r>
              <a:rPr sz="1200" dirty="0">
                <a:latin typeface="Times New Roman"/>
                <a:cs typeface="Times New Roman"/>
              </a:rPr>
              <a:t>voi </a:t>
            </a:r>
            <a:r>
              <a:rPr sz="1200" spc="-5" dirty="0">
                <a:latin typeface="Times New Roman"/>
                <a:cs typeface="Times New Roman"/>
              </a:rPr>
              <a:t>sapete che essi </a:t>
            </a:r>
            <a:r>
              <a:rPr sz="1200" dirty="0">
                <a:latin typeface="Times New Roman"/>
                <a:cs typeface="Times New Roman"/>
              </a:rPr>
              <a:t>sono tutti </a:t>
            </a:r>
            <a:r>
              <a:rPr sz="1200" spc="-5" dirty="0">
                <a:latin typeface="Times New Roman"/>
                <a:cs typeface="Times New Roman"/>
              </a:rPr>
              <a:t>derivati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Dio che </a:t>
            </a:r>
            <a:r>
              <a:rPr sz="1200" dirty="0">
                <a:latin typeface="Times New Roman"/>
                <a:cs typeface="Times New Roman"/>
              </a:rPr>
              <a:t>è spirito, </a:t>
            </a:r>
            <a:r>
              <a:rPr sz="1200" spc="-5" dirty="0">
                <a:latin typeface="Times New Roman"/>
                <a:cs typeface="Times New Roman"/>
              </a:rPr>
              <a:t>grazie al ministero del Figlio 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Mentale  Infinito.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spirito immenso </a:t>
            </a:r>
            <a:r>
              <a:rPr sz="1200" spc="-5" dirty="0">
                <a:latin typeface="Times New Roman"/>
                <a:cs typeface="Times New Roman"/>
              </a:rPr>
              <a:t>opera </a:t>
            </a:r>
            <a:r>
              <a:rPr sz="1200" dirty="0">
                <a:latin typeface="Times New Roman"/>
                <a:cs typeface="Times New Roman"/>
              </a:rPr>
              <a:t>sotto forma di un </a:t>
            </a:r>
            <a:r>
              <a:rPr sz="1200" spc="-5" dirty="0">
                <a:latin typeface="Times New Roman"/>
                <a:cs typeface="Times New Roman"/>
              </a:rPr>
              <a:t>fenomeno sui </a:t>
            </a:r>
            <a:r>
              <a:rPr sz="1200" dirty="0">
                <a:latin typeface="Times New Roman"/>
                <a:cs typeface="Times New Roman"/>
              </a:rPr>
              <a:t>mondi in evoluzione </a:t>
            </a:r>
            <a:r>
              <a:rPr sz="1200" spc="-5" dirty="0">
                <a:latin typeface="Times New Roman"/>
                <a:cs typeface="Times New Roman"/>
              </a:rPr>
              <a:t>del tempo, 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direttive  emanate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capitali degli Universi </a:t>
            </a:r>
            <a:r>
              <a:rPr sz="1200" dirty="0">
                <a:latin typeface="Times New Roman"/>
                <a:cs typeface="Times New Roman"/>
              </a:rPr>
              <a:t>locali. </a:t>
            </a:r>
            <a:r>
              <a:rPr sz="1200" spc="-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capitali dei Figli Creatori vengono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Santo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Verità,  </a:t>
            </a:r>
            <a:r>
              <a:rPr sz="1200" spc="-5" dirty="0">
                <a:latin typeface="Times New Roman"/>
                <a:cs typeface="Times New Roman"/>
              </a:rPr>
              <a:t>insieme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 mente, 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livelli inferiori </a:t>
            </a:r>
            <a:r>
              <a:rPr sz="1200" dirty="0">
                <a:latin typeface="Times New Roman"/>
                <a:cs typeface="Times New Roman"/>
              </a:rPr>
              <a:t>ed in evoluzione delle menti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materiali.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28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(639.4) 56:3.4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meglio unificata sul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associazione con l’Essere Supremo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cosmica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subordinazione alla Mente Assoluta,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spirituale per </a:t>
            </a:r>
            <a:r>
              <a:rPr sz="1200" dirty="0">
                <a:latin typeface="Times New Roman"/>
                <a:cs typeface="Times New Roman"/>
              </a:rPr>
              <a:t>i mondi in evoluzione è </a:t>
            </a:r>
            <a:r>
              <a:rPr sz="1200" spc="-5" dirty="0">
                <a:latin typeface="Times New Roman"/>
                <a:cs typeface="Times New Roman"/>
              </a:rPr>
              <a:t>più direttamente unificato nelle  personalità residenti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degli Universi locali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Divine Ministre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li presiedono, le </a:t>
            </a:r>
            <a:r>
              <a:rPr sz="1200" spc="-5" dirty="0">
                <a:latin typeface="Times New Roman"/>
                <a:cs typeface="Times New Roman"/>
              </a:rPr>
              <a:t>quali, </a:t>
            </a:r>
            <a:r>
              <a:rPr sz="1200" dirty="0">
                <a:latin typeface="Times New Roman"/>
                <a:cs typeface="Times New Roman"/>
              </a:rPr>
              <a:t>a loro </a:t>
            </a:r>
            <a:r>
              <a:rPr sz="1200" spc="-5" dirty="0">
                <a:latin typeface="Times New Roman"/>
                <a:cs typeface="Times New Roman"/>
              </a:rPr>
              <a:t>volta,  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correlazione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perfetta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paradisiaco del Figlio </a:t>
            </a:r>
            <a:r>
              <a:rPr sz="1200" dirty="0">
                <a:latin typeface="Times New Roman"/>
                <a:cs typeface="Times New Roman"/>
              </a:rPr>
              <a:t>Eterno,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quale avviene l’unificazione finale di  tutte le </a:t>
            </a:r>
            <a:r>
              <a:rPr sz="1200" spc="-5" dirty="0">
                <a:latin typeface="Times New Roman"/>
                <a:cs typeface="Times New Roman"/>
              </a:rPr>
              <a:t>manifestazioni </a:t>
            </a:r>
            <a:r>
              <a:rPr sz="1200" dirty="0">
                <a:latin typeface="Times New Roman"/>
                <a:cs typeface="Times New Roman"/>
              </a:rPr>
              <a:t>spirituali del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tempo-spazio.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00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(639.5) 56:3.5 </a:t>
            </a:r>
            <a:r>
              <a:rPr sz="1200" spc="-5" dirty="0">
                <a:latin typeface="Times New Roman"/>
                <a:cs typeface="Times New Roman"/>
              </a:rPr>
              <a:t>L’esistenza della creatura </a:t>
            </a:r>
            <a:r>
              <a:rPr sz="1200" dirty="0">
                <a:latin typeface="Times New Roman"/>
                <a:cs typeface="Times New Roman"/>
              </a:rPr>
              <a:t>perfezionata può </a:t>
            </a:r>
            <a:r>
              <a:rPr sz="1200" spc="-5" dirty="0">
                <a:latin typeface="Times New Roman"/>
                <a:cs typeface="Times New Roman"/>
              </a:rPr>
              <a:t>essere raggiunta, </a:t>
            </a:r>
            <a:r>
              <a:rPr sz="1200" dirty="0">
                <a:latin typeface="Times New Roman"/>
                <a:cs typeface="Times New Roman"/>
              </a:rPr>
              <a:t>mantenuta e resa eterna dalla fusione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autocosciente con </a:t>
            </a:r>
            <a:r>
              <a:rPr sz="1200" dirty="0">
                <a:latin typeface="Times New Roman"/>
                <a:cs typeface="Times New Roman"/>
              </a:rPr>
              <a:t>un frammento della dotazione spirituale </a:t>
            </a:r>
            <a:r>
              <a:rPr sz="1200" spc="-5" dirty="0">
                <a:latin typeface="Times New Roman"/>
                <a:cs typeface="Times New Roman"/>
              </a:rPr>
              <a:t>pretrinitaria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persone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mente  </a:t>
            </a:r>
            <a:r>
              <a:rPr sz="1200" dirty="0">
                <a:latin typeface="Times New Roman"/>
                <a:cs typeface="Times New Roman"/>
              </a:rPr>
              <a:t>umana è la </a:t>
            </a:r>
            <a:r>
              <a:rPr sz="1200" spc="-5" dirty="0">
                <a:latin typeface="Times New Roman"/>
                <a:cs typeface="Times New Roman"/>
              </a:rPr>
              <a:t>creazione dei Figli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Figlie del Figlio 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fusa </a:t>
            </a:r>
            <a:r>
              <a:rPr sz="1200" spc="-5" dirty="0">
                <a:latin typeface="Times New Roman"/>
                <a:cs typeface="Times New Roman"/>
              </a:rPr>
              <a:t>con l’Aggiustatore </a:t>
            </a:r>
            <a:r>
              <a:rPr sz="1200" dirty="0">
                <a:latin typeface="Times New Roman"/>
                <a:cs typeface="Times New Roman"/>
              </a:rPr>
              <a:t>di Pensiero  </a:t>
            </a:r>
            <a:r>
              <a:rPr sz="1200" spc="-5" dirty="0">
                <a:latin typeface="Times New Roman"/>
                <a:cs typeface="Times New Roman"/>
              </a:rPr>
              <a:t>proveniente dal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partecipa della </a:t>
            </a:r>
            <a:r>
              <a:rPr sz="1200" dirty="0">
                <a:latin typeface="Times New Roman"/>
                <a:cs typeface="Times New Roman"/>
              </a:rPr>
              <a:t>triplice dotazione spirituale </a:t>
            </a:r>
            <a:r>
              <a:rPr sz="1200" spc="-5" dirty="0">
                <a:latin typeface="Times New Roman"/>
                <a:cs typeface="Times New Roman"/>
              </a:rPr>
              <a:t>dei regni evoluzionari. Ma 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espressioni </a:t>
            </a:r>
            <a:r>
              <a:rPr sz="1200" dirty="0">
                <a:latin typeface="Times New Roman"/>
                <a:cs typeface="Times New Roman"/>
              </a:rPr>
              <a:t>spirituali  </a:t>
            </a:r>
            <a:r>
              <a:rPr sz="1200" spc="-5" dirty="0">
                <a:latin typeface="Times New Roman"/>
                <a:cs typeface="Times New Roman"/>
              </a:rPr>
              <a:t>divengono perfettamente unificate nei </a:t>
            </a:r>
            <a:r>
              <a:rPr sz="1200" dirty="0">
                <a:latin typeface="Times New Roman"/>
                <a:cs typeface="Times New Roman"/>
              </a:rPr>
              <a:t>finalitari,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erano </a:t>
            </a:r>
            <a:r>
              <a:rPr sz="1200" dirty="0">
                <a:latin typeface="Times New Roman"/>
                <a:cs typeface="Times New Roman"/>
              </a:rPr>
              <a:t>unificate </a:t>
            </a:r>
            <a:r>
              <a:rPr sz="1200" spc="-5" dirty="0">
                <a:latin typeface="Times New Roman"/>
                <a:cs typeface="Times New Roman"/>
              </a:rPr>
              <a:t>nell’eternità nell’Universale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dirty="0">
                <a:latin typeface="Times New Roman"/>
                <a:cs typeface="Times New Roman"/>
              </a:rPr>
              <a:t>divenisse il </a:t>
            </a:r>
            <a:r>
              <a:rPr sz="1200" spc="-5" dirty="0">
                <a:latin typeface="Times New Roman"/>
                <a:cs typeface="Times New Roman"/>
              </a:rPr>
              <a:t>Padre Universale del figlio Eterno </a:t>
            </a:r>
            <a:r>
              <a:rPr sz="1200" dirty="0">
                <a:latin typeface="Times New Roman"/>
                <a:cs typeface="Times New Roman"/>
              </a:rPr>
              <a:t>e dello Spirito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Infinito.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2318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(639.6) 56:3.6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deve sempre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divenire </a:t>
            </a:r>
            <a:r>
              <a:rPr sz="1200" dirty="0">
                <a:latin typeface="Times New Roman"/>
                <a:cs typeface="Times New Roman"/>
              </a:rPr>
              <a:t>triplice </a:t>
            </a:r>
            <a:r>
              <a:rPr sz="1200" spc="-5" dirty="0">
                <a:latin typeface="Times New Roman"/>
                <a:cs typeface="Times New Roman"/>
              </a:rPr>
              <a:t>nella sua </a:t>
            </a:r>
            <a:r>
              <a:rPr sz="1200" dirty="0">
                <a:latin typeface="Times New Roman"/>
                <a:cs typeface="Times New Roman"/>
              </a:rPr>
              <a:t>espressione </a:t>
            </a:r>
            <a:r>
              <a:rPr sz="1200" spc="-5" dirty="0">
                <a:latin typeface="Times New Roman"/>
                <a:cs typeface="Times New Roman"/>
              </a:rPr>
              <a:t>ed unificato </a:t>
            </a:r>
            <a:r>
              <a:rPr sz="1200" dirty="0">
                <a:latin typeface="Times New Roman"/>
                <a:cs typeface="Times New Roman"/>
              </a:rPr>
              <a:t>trinitariamente </a:t>
            </a:r>
            <a:r>
              <a:rPr sz="1200" spc="-5" dirty="0">
                <a:latin typeface="Times New Roman"/>
                <a:cs typeface="Times New Roman"/>
              </a:rPr>
              <a:t>nella sua realizzazione  finale.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ha origine da una sorgente unica </a:t>
            </a:r>
            <a:r>
              <a:rPr sz="1200" spc="-5" dirty="0">
                <a:latin typeface="Times New Roman"/>
                <a:cs typeface="Times New Roman"/>
              </a:rPr>
              <a:t>mediante </a:t>
            </a:r>
            <a:r>
              <a:rPr sz="1200" dirty="0">
                <a:latin typeface="Times New Roman"/>
                <a:cs typeface="Times New Roman"/>
              </a:rPr>
              <a:t>una triplice </a:t>
            </a:r>
            <a:r>
              <a:rPr sz="1200" spc="-5" dirty="0">
                <a:latin typeface="Times New Roman"/>
                <a:cs typeface="Times New Roman"/>
              </a:rPr>
              <a:t>espressione.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finalità esso deve raggiungere,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raggiunge,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</a:t>
            </a:r>
            <a:r>
              <a:rPr sz="1200" dirty="0">
                <a:latin typeface="Times New Roman"/>
                <a:cs typeface="Times New Roman"/>
              </a:rPr>
              <a:t>piena realizzazione in </a:t>
            </a:r>
            <a:r>
              <a:rPr sz="1200" spc="-5" dirty="0">
                <a:latin typeface="Times New Roman"/>
                <a:cs typeface="Times New Roman"/>
              </a:rPr>
              <a:t>quella unificazione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sperimenta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trovare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l’unità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divinità —  </a:t>
            </a:r>
            <a:r>
              <a:rPr sz="1200" spc="-5" dirty="0">
                <a:latin typeface="Times New Roman"/>
                <a:cs typeface="Times New Roman"/>
              </a:rPr>
              <a:t>nell’eternità, </a:t>
            </a:r>
            <a:r>
              <a:rPr sz="1200" dirty="0">
                <a:latin typeface="Times New Roman"/>
                <a:cs typeface="Times New Roman"/>
              </a:rPr>
              <a:t>e mediante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della </a:t>
            </a:r>
            <a:r>
              <a:rPr sz="1200" dirty="0">
                <a:latin typeface="Times New Roman"/>
                <a:cs typeface="Times New Roman"/>
              </a:rPr>
              <a:t>mente cosmica </a:t>
            </a:r>
            <a:r>
              <a:rPr sz="1200" spc="-5" dirty="0">
                <a:latin typeface="Times New Roman"/>
                <a:cs typeface="Times New Roman"/>
              </a:rPr>
              <a:t>come espressione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della parola </a:t>
            </a:r>
            <a:r>
              <a:rPr sz="1200" dirty="0">
                <a:latin typeface="Times New Roman"/>
                <a:cs typeface="Times New Roman"/>
              </a:rPr>
              <a:t>eterna </a:t>
            </a:r>
            <a:r>
              <a:rPr sz="1200" spc="-5" dirty="0">
                <a:latin typeface="Times New Roman"/>
                <a:cs typeface="Times New Roman"/>
              </a:rPr>
              <a:t>del pensiero </a:t>
            </a:r>
            <a:r>
              <a:rPr sz="1200" dirty="0">
                <a:latin typeface="Times New Roman"/>
                <a:cs typeface="Times New Roman"/>
              </a:rPr>
              <a:t>universale </a:t>
            </a:r>
            <a:r>
              <a:rPr sz="1200" spc="-5" dirty="0">
                <a:latin typeface="Times New Roman"/>
                <a:cs typeface="Times New Roman"/>
              </a:rPr>
              <a:t>del  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L’unificazione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personalità</a:t>
            </a:r>
            <a:endParaRPr sz="1600">
              <a:latin typeface="Times New Roman"/>
              <a:cs typeface="Times New Roman"/>
            </a:endParaRPr>
          </a:p>
          <a:p>
            <a:pPr marL="76200" marR="7112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(639.7) 56:4.1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personalità divinamente unificata; </a:t>
            </a:r>
            <a:r>
              <a:rPr sz="1200" dirty="0">
                <a:latin typeface="Times New Roman"/>
                <a:cs typeface="Times New Roman"/>
              </a:rPr>
              <a:t>perciò tutti i </a:t>
            </a:r>
            <a:r>
              <a:rPr sz="1200" spc="-5" dirty="0">
                <a:latin typeface="Times New Roman"/>
                <a:cs typeface="Times New Roman"/>
              </a:rPr>
              <a:t>suoi figli ascendenti, che saranno portati verso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Paradiso dalla </a:t>
            </a:r>
            <a:r>
              <a:rPr sz="1200" dirty="0">
                <a:latin typeface="Times New Roman"/>
                <a:cs typeface="Times New Roman"/>
              </a:rPr>
              <a:t>reazione </a:t>
            </a:r>
            <a:r>
              <a:rPr sz="1200" spc="-5" dirty="0">
                <a:latin typeface="Times New Roman"/>
                <a:cs typeface="Times New Roman"/>
              </a:rPr>
              <a:t>all’impulso degli 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 venuti dal Paradiso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dimorare nei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obbedienza al mandato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Padre, saranno similmente personalità pienamente unificate 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933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(640.1) 56:4.2 </a:t>
            </a:r>
            <a:r>
              <a:rPr sz="1200" spc="-5" dirty="0">
                <a:latin typeface="Times New Roman"/>
                <a:cs typeface="Times New Roman"/>
              </a:rPr>
              <a:t>Per sua natura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per unificare </a:t>
            </a:r>
            <a:r>
              <a:rPr sz="1200" dirty="0">
                <a:latin typeface="Times New Roman"/>
                <a:cs typeface="Times New Roman"/>
              </a:rPr>
              <a:t>tutte le realtà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costituiscono.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infinita della </a:t>
            </a:r>
            <a:r>
              <a:rPr sz="1200" spc="5" dirty="0">
                <a:latin typeface="Times New Roman"/>
                <a:cs typeface="Times New Roman"/>
              </a:rPr>
              <a:t>Prima 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Centro,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unifica tutti i </a:t>
            </a:r>
            <a:r>
              <a:rPr sz="1200" spc="-5" dirty="0">
                <a:latin typeface="Times New Roman"/>
                <a:cs typeface="Times New Roman"/>
              </a:rPr>
              <a:t>sette Assoluti costituenti l’Infinità. </a:t>
            </a:r>
            <a:r>
              <a:rPr sz="1200" dirty="0">
                <a:latin typeface="Times New Roman"/>
                <a:cs typeface="Times New Roman"/>
              </a:rPr>
              <a:t>E la personalità </a:t>
            </a:r>
            <a:r>
              <a:rPr sz="1200" spc="-5" dirty="0">
                <a:latin typeface="Times New Roman"/>
                <a:cs typeface="Times New Roman"/>
              </a:rPr>
              <a:t>dell’uomo mortale,  essendo </a:t>
            </a:r>
            <a:r>
              <a:rPr sz="1200" dirty="0">
                <a:latin typeface="Times New Roman"/>
                <a:cs typeface="Times New Roman"/>
              </a:rPr>
              <a:t>un dono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esclusivo del Padre Universale, </a:t>
            </a:r>
            <a:r>
              <a:rPr sz="1200" dirty="0">
                <a:latin typeface="Times New Roman"/>
                <a:cs typeface="Times New Roman"/>
              </a:rPr>
              <a:t>possiede </a:t>
            </a:r>
            <a:r>
              <a:rPr sz="1200" spc="-5" dirty="0">
                <a:latin typeface="Times New Roman"/>
                <a:cs typeface="Times New Roman"/>
              </a:rPr>
              <a:t>anch’essa </a:t>
            </a:r>
            <a:r>
              <a:rPr sz="1200" dirty="0">
                <a:latin typeface="Times New Roman"/>
                <a:cs typeface="Times New Roman"/>
              </a:rPr>
              <a:t>il potenziale </a:t>
            </a:r>
            <a:r>
              <a:rPr sz="1200" spc="-5" dirty="0">
                <a:latin typeface="Times New Roman"/>
                <a:cs typeface="Times New Roman"/>
              </a:rPr>
              <a:t>per unificare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costituenti </a:t>
            </a:r>
            <a:r>
              <a:rPr sz="1200" spc="-5" dirty="0">
                <a:latin typeface="Times New Roman"/>
                <a:cs typeface="Times New Roman"/>
              </a:rPr>
              <a:t>della  creatura mortale. Questa creatività </a:t>
            </a:r>
            <a:r>
              <a:rPr sz="1200" dirty="0">
                <a:latin typeface="Times New Roman"/>
                <a:cs typeface="Times New Roman"/>
              </a:rPr>
              <a:t>unificante di </a:t>
            </a:r>
            <a:r>
              <a:rPr sz="1200" spc="-5" dirty="0">
                <a:latin typeface="Times New Roman"/>
                <a:cs typeface="Times New Roman"/>
              </a:rPr>
              <a:t>ogni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marchio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nascita della sua alta ed</a:t>
            </a:r>
            <a:r>
              <a:rPr sz="1200" spc="2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esclusiva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850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066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sorgente,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un’ulteriore prova del suo </a:t>
            </a:r>
            <a:r>
              <a:rPr sz="1200" dirty="0">
                <a:latin typeface="Times New Roman"/>
                <a:cs typeface="Times New Roman"/>
              </a:rPr>
              <a:t>ininterrotto </a:t>
            </a:r>
            <a:r>
              <a:rPr sz="1200" spc="-5" dirty="0">
                <a:latin typeface="Times New Roman"/>
                <a:cs typeface="Times New Roman"/>
              </a:rPr>
              <a:t>contatto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questa stessa sorgente </a:t>
            </a:r>
            <a:r>
              <a:rPr sz="1200" dirty="0">
                <a:latin typeface="Times New Roman"/>
                <a:cs typeface="Times New Roman"/>
              </a:rPr>
              <a:t>tramite il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personalità, grazie al  quale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della creatura </a:t>
            </a:r>
            <a:r>
              <a:rPr sz="1200" dirty="0">
                <a:latin typeface="Times New Roman"/>
                <a:cs typeface="Times New Roman"/>
              </a:rPr>
              <a:t>mantiene un contatto </a:t>
            </a:r>
            <a:r>
              <a:rPr sz="1200" spc="-5" dirty="0">
                <a:latin typeface="Times New Roman"/>
                <a:cs typeface="Times New Roman"/>
              </a:rPr>
              <a:t>diretto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vivificante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Paradisiaco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personalità.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(640.2) 56:4.3 </a:t>
            </a:r>
            <a:r>
              <a:rPr sz="1200" spc="-5" dirty="0">
                <a:latin typeface="Times New Roman"/>
                <a:cs typeface="Times New Roman"/>
              </a:rPr>
              <a:t>Nonostante </a:t>
            </a:r>
            <a:r>
              <a:rPr sz="1200" spc="-1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sia manifesto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Settuplo, </a:t>
            </a:r>
            <a:r>
              <a:rPr sz="1200" spc="-5" dirty="0">
                <a:latin typeface="Times New Roman"/>
                <a:cs typeface="Times New Roman"/>
              </a:rPr>
              <a:t>salendo attraverso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e l’ultimità,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Dio  </a:t>
            </a:r>
            <a:r>
              <a:rPr sz="1200" dirty="0">
                <a:latin typeface="Times New Roman"/>
                <a:cs typeface="Times New Roman"/>
              </a:rPr>
              <a:t>l’Assoluto, il </a:t>
            </a:r>
            <a:r>
              <a:rPr sz="1200" spc="-5" dirty="0">
                <a:latin typeface="Times New Roman"/>
                <a:cs typeface="Times New Roman"/>
              </a:rPr>
              <a:t>circuito della personalità incentrato nel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persona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provvede </a:t>
            </a:r>
            <a:r>
              <a:rPr sz="1200" spc="-5" dirty="0">
                <a:latin typeface="Times New Roman"/>
                <a:cs typeface="Times New Roman"/>
              </a:rPr>
              <a:t>all’unificazione </a:t>
            </a:r>
            <a:r>
              <a:rPr sz="1200" dirty="0">
                <a:latin typeface="Times New Roman"/>
                <a:cs typeface="Times New Roman"/>
              </a:rPr>
              <a:t>completa e  </a:t>
            </a:r>
            <a:r>
              <a:rPr sz="1200" spc="-5" dirty="0">
                <a:latin typeface="Times New Roman"/>
                <a:cs typeface="Times New Roman"/>
              </a:rPr>
              <a:t>perfetta </a:t>
            </a:r>
            <a:r>
              <a:rPr sz="1200" dirty="0">
                <a:latin typeface="Times New Roman"/>
                <a:cs typeface="Times New Roman"/>
              </a:rPr>
              <a:t>di tutte </a:t>
            </a:r>
            <a:r>
              <a:rPr sz="1200" spc="-5" dirty="0">
                <a:latin typeface="Times New Roman"/>
                <a:cs typeface="Times New Roman"/>
              </a:rPr>
              <a:t>queste espressioni diverse della </a:t>
            </a:r>
            <a:r>
              <a:rPr sz="1200" dirty="0">
                <a:latin typeface="Times New Roman"/>
                <a:cs typeface="Times New Roman"/>
              </a:rPr>
              <a:t>personalità divina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tutte le personalità </a:t>
            </a:r>
            <a:r>
              <a:rPr sz="1200" spc="-5" dirty="0">
                <a:latin typeface="Times New Roman"/>
                <a:cs typeface="Times New Roman"/>
              </a:rPr>
              <a:t>delle creature su </a:t>
            </a:r>
            <a:r>
              <a:rPr sz="1200" dirty="0">
                <a:latin typeface="Times New Roman"/>
                <a:cs typeface="Times New Roman"/>
              </a:rPr>
              <a:t>tutti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livelli dell’esistenza intelligente ed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regni 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perfetti, perfezionati </a:t>
            </a:r>
            <a:r>
              <a:rPr sz="1200" dirty="0">
                <a:latin typeface="Times New Roman"/>
                <a:cs typeface="Times New Roman"/>
              </a:rPr>
              <a:t>ed in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perfezionamento.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(640.3) 56:4.4 </a:t>
            </a:r>
            <a:r>
              <a:rPr sz="1200" spc="-5" dirty="0">
                <a:latin typeface="Times New Roman"/>
                <a:cs typeface="Times New Roman"/>
              </a:rPr>
              <a:t>Mentre Dio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 gli 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negli Universi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abbiamo </a:t>
            </a:r>
            <a:r>
              <a:rPr sz="1200" spc="-5" dirty="0">
                <a:latin typeface="Times New Roman"/>
                <a:cs typeface="Times New Roman"/>
              </a:rPr>
              <a:t>descritto, tuttavia, per </a:t>
            </a:r>
            <a:r>
              <a:rPr sz="1200" dirty="0">
                <a:latin typeface="Times New Roman"/>
                <a:cs typeface="Times New Roman"/>
              </a:rPr>
              <a:t>voi 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altre creature  che </a:t>
            </a:r>
            <a:r>
              <a:rPr sz="1200" dirty="0">
                <a:latin typeface="Times New Roman"/>
                <a:cs typeface="Times New Roman"/>
              </a:rPr>
              <a:t>conoscono </a:t>
            </a:r>
            <a:r>
              <a:rPr sz="1200" spc="-5" dirty="0">
                <a:latin typeface="Times New Roman"/>
                <a:cs typeface="Times New Roman"/>
              </a:rPr>
              <a:t>Dio egli </a:t>
            </a:r>
            <a:r>
              <a:rPr sz="1200" dirty="0">
                <a:latin typeface="Times New Roman"/>
                <a:cs typeface="Times New Roman"/>
              </a:rPr>
              <a:t>è uno, vostro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loro </a:t>
            </a:r>
            <a:r>
              <a:rPr sz="1200" spc="-5" dirty="0">
                <a:latin typeface="Times New Roman"/>
                <a:cs typeface="Times New Roman"/>
              </a:rPr>
              <a:t>Padre. Per </a:t>
            </a:r>
            <a:r>
              <a:rPr sz="1200" dirty="0">
                <a:latin typeface="Times New Roman"/>
                <a:cs typeface="Times New Roman"/>
              </a:rPr>
              <a:t>una personalità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plurale.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Padre per ciascuna  </a:t>
            </a:r>
            <a:r>
              <a:rPr sz="1200" spc="-5" dirty="0">
                <a:latin typeface="Times New Roman"/>
                <a:cs typeface="Times New Roman"/>
              </a:rPr>
              <a:t>delle sue creature, 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impossibile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avere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730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(640.4) 56:4.5 </a:t>
            </a:r>
            <a:r>
              <a:rPr sz="1200" spc="-5" dirty="0">
                <a:latin typeface="Times New Roman"/>
                <a:cs typeface="Times New Roman"/>
              </a:rPr>
              <a:t>Filosoficamente, cosmicamente ed </a:t>
            </a:r>
            <a:r>
              <a:rPr sz="1200" dirty="0">
                <a:latin typeface="Times New Roman"/>
                <a:cs typeface="Times New Roman"/>
              </a:rPr>
              <a:t>in rapporto </a:t>
            </a:r>
            <a:r>
              <a:rPr sz="1200" spc="-5" dirty="0">
                <a:latin typeface="Times New Roman"/>
                <a:cs typeface="Times New Roman"/>
              </a:rPr>
              <a:t>ai differenti livelli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di manifestazione, voi </a:t>
            </a:r>
            <a:r>
              <a:rPr sz="1200" spc="-5" dirty="0">
                <a:latin typeface="Times New Roman"/>
                <a:cs typeface="Times New Roman"/>
              </a:rPr>
              <a:t>potete, </a:t>
            </a:r>
            <a:r>
              <a:rPr sz="1200" dirty="0">
                <a:latin typeface="Times New Roman"/>
                <a:cs typeface="Times New Roman"/>
              </a:rPr>
              <a:t>e per </a:t>
            </a:r>
            <a:r>
              <a:rPr sz="1200" spc="-5" dirty="0">
                <a:latin typeface="Times New Roman"/>
                <a:cs typeface="Times New Roman"/>
              </a:rPr>
              <a:t>forza  dovete, concepire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plurali e </a:t>
            </a:r>
            <a:r>
              <a:rPr sz="1200" spc="-5" dirty="0">
                <a:latin typeface="Times New Roman"/>
                <a:cs typeface="Times New Roman"/>
              </a:rPr>
              <a:t>postulare l’esistenza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plurali. Ma </a:t>
            </a:r>
            <a:r>
              <a:rPr sz="1200" dirty="0">
                <a:latin typeface="Times New Roman"/>
                <a:cs typeface="Times New Roman"/>
              </a:rPr>
              <a:t>nell’esperienza </a:t>
            </a:r>
            <a:r>
              <a:rPr sz="1200" spc="-5" dirty="0">
                <a:latin typeface="Times New Roman"/>
                <a:cs typeface="Times New Roman"/>
              </a:rPr>
              <a:t>dell’adorazione, del  contatto personale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ciascuna personalità che </a:t>
            </a:r>
            <a:r>
              <a:rPr sz="1200" dirty="0">
                <a:latin typeface="Times New Roman"/>
                <a:cs typeface="Times New Roman"/>
              </a:rPr>
              <a:t>adora </a:t>
            </a:r>
            <a:r>
              <a:rPr sz="1200" spc="-5" dirty="0">
                <a:latin typeface="Times New Roman"/>
                <a:cs typeface="Times New Roman"/>
              </a:rPr>
              <a:t>nell’intero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maestro, Dio </a:t>
            </a:r>
            <a:r>
              <a:rPr sz="1200" dirty="0">
                <a:latin typeface="Times New Roman"/>
                <a:cs typeface="Times New Roman"/>
              </a:rPr>
              <a:t>è uno. E quella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unificata e personale è  il nostro </a:t>
            </a:r>
            <a:r>
              <a:rPr sz="1200" spc="-5" dirty="0">
                <a:latin typeface="Times New Roman"/>
                <a:cs typeface="Times New Roman"/>
              </a:rPr>
              <a:t>genitore </a:t>
            </a:r>
            <a:r>
              <a:rPr sz="1200" dirty="0">
                <a:latin typeface="Times New Roman"/>
                <a:cs typeface="Times New Roman"/>
              </a:rPr>
              <a:t>del Paradiso,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donatore,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conservatore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personalità, dall’uomo mortale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sui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 sino al Figlio Eterno sull’Isola centrale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Luce.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L’unità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Deità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(640.5) 56:5.1 </a:t>
            </a:r>
            <a:r>
              <a:rPr sz="1200" spc="-5" dirty="0">
                <a:latin typeface="Times New Roman"/>
                <a:cs typeface="Times New Roman"/>
              </a:rPr>
              <a:t>L’unità, </a:t>
            </a:r>
            <a:r>
              <a:rPr sz="1200" dirty="0">
                <a:latin typeface="Times New Roman"/>
                <a:cs typeface="Times New Roman"/>
              </a:rPr>
              <a:t>l’indivisibilità </a:t>
            </a:r>
            <a:r>
              <a:rPr sz="1200" spc="-5" dirty="0">
                <a:latin typeface="Times New Roman"/>
                <a:cs typeface="Times New Roman"/>
              </a:rPr>
              <a:t>della Deità del Paradiso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esistenziale ed assoluta. Vi sono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personalizzazioni eterne della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Deità</a:t>
            </a:r>
            <a:endParaRPr sz="1200">
              <a:latin typeface="Times New Roman"/>
              <a:cs typeface="Times New Roman"/>
            </a:endParaRPr>
          </a:p>
          <a:p>
            <a:pPr marL="88900" marR="33528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Eterno e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— ma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esse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Deità,  </a:t>
            </a:r>
            <a:r>
              <a:rPr sz="1200" dirty="0">
                <a:latin typeface="Times New Roman"/>
                <a:cs typeface="Times New Roman"/>
              </a:rPr>
              <a:t>indivisa </a:t>
            </a:r>
            <a:r>
              <a:rPr sz="1200" spc="-5" dirty="0">
                <a:latin typeface="Times New Roman"/>
                <a:cs typeface="Times New Roman"/>
              </a:rPr>
              <a:t>ed indivisibile.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9812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(640.6) 56:5.2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originario </a:t>
            </a:r>
            <a:r>
              <a:rPr sz="1200" dirty="0">
                <a:latin typeface="Times New Roman"/>
                <a:cs typeface="Times New Roman"/>
              </a:rPr>
              <a:t>Paradiso-Havona di </a:t>
            </a:r>
            <a:r>
              <a:rPr sz="1200" spc="-5" dirty="0">
                <a:latin typeface="Times New Roman"/>
                <a:cs typeface="Times New Roman"/>
              </a:rPr>
              <a:t>realtà esistenziale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differenziati </a:t>
            </a:r>
            <a:r>
              <a:rPr sz="1200" dirty="0">
                <a:latin typeface="Times New Roman"/>
                <a:cs typeface="Times New Roman"/>
              </a:rPr>
              <a:t>due livelli subassoluti, 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hanno intrapreso </a:t>
            </a:r>
            <a:r>
              <a:rPr sz="1200" dirty="0">
                <a:latin typeface="Times New Roman"/>
                <a:cs typeface="Times New Roman"/>
              </a:rPr>
              <a:t>la creazione di </a:t>
            </a:r>
            <a:r>
              <a:rPr sz="1200" spc="-5" dirty="0">
                <a:latin typeface="Times New Roman"/>
                <a:cs typeface="Times New Roman"/>
              </a:rPr>
              <a:t>numerosi </a:t>
            </a:r>
            <a:r>
              <a:rPr sz="1200" dirty="0">
                <a:latin typeface="Times New Roman"/>
                <a:cs typeface="Times New Roman"/>
              </a:rPr>
              <a:t>associati e </a:t>
            </a:r>
            <a:r>
              <a:rPr sz="1200" spc="-5" dirty="0">
                <a:latin typeface="Times New Roman"/>
                <a:cs typeface="Times New Roman"/>
              </a:rPr>
              <a:t>subordinati personali.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sotto </a:t>
            </a:r>
            <a:r>
              <a:rPr sz="1200" spc="5" dirty="0">
                <a:latin typeface="Times New Roman"/>
                <a:cs typeface="Times New Roman"/>
              </a:rPr>
              <a:t>questo  </a:t>
            </a:r>
            <a:r>
              <a:rPr sz="1200" spc="-5" dirty="0">
                <a:latin typeface="Times New Roman"/>
                <a:cs typeface="Times New Roman"/>
              </a:rPr>
              <a:t>aspetto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improprio prendere </a:t>
            </a:r>
            <a:r>
              <a:rPr sz="1200" dirty="0">
                <a:latin typeface="Times New Roman"/>
                <a:cs typeface="Times New Roman"/>
              </a:rPr>
              <a:t>in considerazione l’unificazione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absonita </a:t>
            </a:r>
            <a:r>
              <a:rPr sz="1200" spc="-5" dirty="0">
                <a:latin typeface="Times New Roman"/>
                <a:cs typeface="Times New Roman"/>
              </a:rPr>
              <a:t>su livelli trascendentali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ultimità,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possibile  esaminare certi </a:t>
            </a:r>
            <a:r>
              <a:rPr sz="1200" dirty="0">
                <a:latin typeface="Times New Roman"/>
                <a:cs typeface="Times New Roman"/>
              </a:rPr>
              <a:t>aspetti della </a:t>
            </a:r>
            <a:r>
              <a:rPr sz="1200" spc="-5" dirty="0">
                <a:latin typeface="Times New Roman"/>
                <a:cs typeface="Times New Roman"/>
              </a:rPr>
              <a:t>funzione unificatrice delle varie personalizzazioni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nelle </a:t>
            </a:r>
            <a:r>
              <a:rPr sz="1200" dirty="0">
                <a:latin typeface="Times New Roman"/>
                <a:cs typeface="Times New Roman"/>
              </a:rPr>
              <a:t>quali la divinità è funzionalmente  </a:t>
            </a:r>
            <a:r>
              <a:rPr sz="1200" spc="-5" dirty="0">
                <a:latin typeface="Times New Roman"/>
                <a:cs typeface="Times New Roman"/>
              </a:rPr>
              <a:t>manifesta ai diversi </a:t>
            </a:r>
            <a:r>
              <a:rPr sz="1200" dirty="0">
                <a:latin typeface="Times New Roman"/>
                <a:cs typeface="Times New Roman"/>
              </a:rPr>
              <a:t>settori </a:t>
            </a:r>
            <a:r>
              <a:rPr sz="1200" spc="-5" dirty="0">
                <a:latin typeface="Times New Roman"/>
                <a:cs typeface="Times New Roman"/>
              </a:rPr>
              <a:t>della creazione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differenti ordini </a:t>
            </a:r>
            <a:r>
              <a:rPr sz="1200" dirty="0">
                <a:latin typeface="Times New Roman"/>
                <a:cs typeface="Times New Roman"/>
              </a:rPr>
              <a:t>di esseri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intelligenti.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(640.7) 56:5.3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funzionamento attuale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nei Superuniversi si manifesta attivamente nelle </a:t>
            </a:r>
            <a:r>
              <a:rPr sz="1200" dirty="0">
                <a:latin typeface="Times New Roman"/>
                <a:cs typeface="Times New Roman"/>
              </a:rPr>
              <a:t>operazioni </a:t>
            </a:r>
            <a:r>
              <a:rPr sz="1200" spc="-5" dirty="0">
                <a:latin typeface="Times New Roman"/>
                <a:cs typeface="Times New Roman"/>
              </a:rPr>
              <a:t>dei Creatori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Supremi</a:t>
            </a:r>
            <a:endParaRPr sz="1200">
              <a:latin typeface="Times New Roman"/>
              <a:cs typeface="Times New Roman"/>
            </a:endParaRPr>
          </a:p>
          <a:p>
            <a:pPr marL="76200" marR="143510">
              <a:lnSpc>
                <a:spcPts val="1380"/>
              </a:lnSpc>
              <a:spcBef>
                <a:spcPts val="65"/>
              </a:spcBef>
            </a:pPr>
            <a:r>
              <a:rPr sz="1200" dirty="0">
                <a:latin typeface="Times New Roman"/>
                <a:cs typeface="Times New Roman"/>
              </a:rPr>
              <a:t>—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Creatori degli Universi </a:t>
            </a:r>
            <a:r>
              <a:rPr sz="1200" dirty="0">
                <a:latin typeface="Times New Roman"/>
                <a:cs typeface="Times New Roman"/>
              </a:rPr>
              <a:t>locali,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dei </a:t>
            </a:r>
            <a:r>
              <a:rPr sz="1200" spc="-5" dirty="0">
                <a:latin typeface="Times New Roman"/>
                <a:cs typeface="Times New Roman"/>
              </a:rPr>
              <a:t>Superuniversi ed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 Questi esseri </a:t>
            </a:r>
            <a:r>
              <a:rPr sz="1200" dirty="0">
                <a:latin typeface="Times New Roman"/>
                <a:cs typeface="Times New Roman"/>
              </a:rPr>
              <a:t>costituiscono i primi tre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che conducono </a:t>
            </a:r>
            <a:r>
              <a:rPr sz="1200" spc="-5" dirty="0">
                <a:latin typeface="Times New Roman"/>
                <a:cs typeface="Times New Roman"/>
              </a:rPr>
              <a:t>all’interno verso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tutto </a:t>
            </a:r>
            <a:r>
              <a:rPr sz="1200" dirty="0">
                <a:latin typeface="Times New Roman"/>
                <a:cs typeface="Times New Roman"/>
              </a:rPr>
              <a:t>questo  dominio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si coordina sul </a:t>
            </a:r>
            <a:r>
              <a:rPr sz="1200" dirty="0">
                <a:latin typeface="Times New Roman"/>
                <a:cs typeface="Times New Roman"/>
              </a:rPr>
              <a:t>primo livello 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esperienziale </a:t>
            </a:r>
            <a:r>
              <a:rPr sz="1200" spc="-5" dirty="0">
                <a:latin typeface="Times New Roman"/>
                <a:cs typeface="Times New Roman"/>
              </a:rPr>
              <a:t>nell’Essere </a:t>
            </a:r>
            <a:r>
              <a:rPr sz="1200" dirty="0">
                <a:latin typeface="Times New Roman"/>
                <a:cs typeface="Times New Roman"/>
              </a:rPr>
              <a:t>Supremo in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(641.1) 56:5.4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nell’Universo centrale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fatto d’esistenza.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Universi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del tempo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è un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compimento.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L’unificazione della Deità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evoluzionaria</a:t>
            </a:r>
            <a:endParaRPr sz="1600">
              <a:latin typeface="Times New Roman"/>
              <a:cs typeface="Times New Roman"/>
            </a:endParaRPr>
          </a:p>
          <a:p>
            <a:pPr marL="76200" marR="7302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(641.2) 56:6.1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tre persone </a:t>
            </a:r>
            <a:r>
              <a:rPr sz="1200" dirty="0">
                <a:latin typeface="Times New Roman"/>
                <a:cs typeface="Times New Roman"/>
              </a:rPr>
              <a:t>eterne della Deità funzionano </a:t>
            </a:r>
            <a:r>
              <a:rPr sz="1200" spc="-5" dirty="0">
                <a:latin typeface="Times New Roman"/>
                <a:cs typeface="Times New Roman"/>
              </a:rPr>
              <a:t>come Deità </a:t>
            </a:r>
            <a:r>
              <a:rPr sz="1200" dirty="0">
                <a:latin typeface="Times New Roman"/>
                <a:cs typeface="Times New Roman"/>
              </a:rPr>
              <a:t>indivisa </a:t>
            </a:r>
            <a:r>
              <a:rPr sz="1200" spc="-5" dirty="0">
                <a:latin typeface="Times New Roman"/>
                <a:cs typeface="Times New Roman"/>
              </a:rPr>
              <a:t>nella Trinità del Paradiso, raggiungono </a:t>
            </a:r>
            <a:r>
              <a:rPr sz="1200" dirty="0">
                <a:latin typeface="Times New Roman"/>
                <a:cs typeface="Times New Roman"/>
              </a:rPr>
              <a:t>un’unità  </a:t>
            </a:r>
            <a:r>
              <a:rPr sz="1200" spc="-5" dirty="0">
                <a:latin typeface="Times New Roman"/>
                <a:cs typeface="Times New Roman"/>
              </a:rPr>
              <a:t>perfetta. </a:t>
            </a:r>
            <a:r>
              <a:rPr sz="1200" dirty="0">
                <a:latin typeface="Times New Roman"/>
                <a:cs typeface="Times New Roman"/>
              </a:rPr>
              <a:t>Similmente quando </a:t>
            </a:r>
            <a:r>
              <a:rPr sz="1200" spc="-5" dirty="0">
                <a:latin typeface="Times New Roman"/>
                <a:cs typeface="Times New Roman"/>
              </a:rPr>
              <a:t>creano, </a:t>
            </a:r>
            <a:r>
              <a:rPr sz="1200" dirty="0">
                <a:latin typeface="Times New Roman"/>
                <a:cs typeface="Times New Roman"/>
              </a:rPr>
              <a:t>sia in associazione </a:t>
            </a:r>
            <a:r>
              <a:rPr sz="1200" spc="-5" dirty="0">
                <a:latin typeface="Times New Roman"/>
                <a:cs typeface="Times New Roman"/>
              </a:rPr>
              <a:t>che separatamente,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progenie </a:t>
            </a:r>
            <a:r>
              <a:rPr sz="1200" dirty="0">
                <a:latin typeface="Times New Roman"/>
                <a:cs typeface="Times New Roman"/>
              </a:rPr>
              <a:t>paradisiaca mostra l’unità </a:t>
            </a:r>
            <a:r>
              <a:rPr sz="1200" spc="-5" dirty="0">
                <a:latin typeface="Times New Roman"/>
                <a:cs typeface="Times New Roman"/>
              </a:rPr>
              <a:t>caratteristica  della divinità.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divinità d’intenzioni </a:t>
            </a:r>
            <a:r>
              <a:rPr sz="1200" spc="-5" dirty="0">
                <a:latin typeface="Times New Roman"/>
                <a:cs typeface="Times New Roman"/>
              </a:rPr>
              <a:t>manifestata dai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Governanti Supremi dei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tempo-spazio </a:t>
            </a:r>
            <a:r>
              <a:rPr sz="1200" spc="-5" dirty="0">
                <a:latin typeface="Times New Roman"/>
                <a:cs typeface="Times New Roman"/>
              </a:rPr>
              <a:t>si traduce  nel </a:t>
            </a:r>
            <a:r>
              <a:rPr sz="1200" dirty="0">
                <a:latin typeface="Times New Roman"/>
                <a:cs typeface="Times New Roman"/>
              </a:rPr>
              <a:t>potenziale 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unificante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sovranità </a:t>
            </a:r>
            <a:r>
              <a:rPr sz="1200" spc="-5" dirty="0">
                <a:latin typeface="Times New Roman"/>
                <a:cs typeface="Times New Roman"/>
              </a:rPr>
              <a:t>della supremazia </a:t>
            </a:r>
            <a:r>
              <a:rPr sz="1200" dirty="0">
                <a:latin typeface="Times New Roman"/>
                <a:cs typeface="Times New Roman"/>
              </a:rPr>
              <a:t>esperienziale </a:t>
            </a:r>
            <a:r>
              <a:rPr sz="1200" spc="-5" dirty="0">
                <a:latin typeface="Times New Roman"/>
                <a:cs typeface="Times New Roman"/>
              </a:rPr>
              <a:t>che,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dell’unità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dell’energia</a:t>
            </a:r>
            <a:endParaRPr sz="1200">
              <a:latin typeface="Times New Roman"/>
              <a:cs typeface="Times New Roman"/>
            </a:endParaRPr>
          </a:p>
          <a:p>
            <a:pPr marL="76200" marR="92710">
              <a:lnSpc>
                <a:spcPts val="1380"/>
              </a:lnSpc>
              <a:spcBef>
                <a:spcPts val="40"/>
              </a:spcBef>
            </a:pPr>
            <a:r>
              <a:rPr sz="1200" spc="-5" dirty="0">
                <a:latin typeface="Times New Roman"/>
                <a:cs typeface="Times New Roman"/>
              </a:rPr>
              <a:t>impersonale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una tensione </a:t>
            </a:r>
            <a:r>
              <a:rPr sz="1200" spc="-5" dirty="0">
                <a:latin typeface="Times New Roman"/>
                <a:cs typeface="Times New Roman"/>
              </a:rPr>
              <a:t>di realtà che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risolta </a:t>
            </a:r>
            <a:r>
              <a:rPr sz="1200" spc="-5" dirty="0">
                <a:latin typeface="Times New Roman"/>
                <a:cs typeface="Times New Roman"/>
              </a:rPr>
              <a:t>soltanto mediante l’adeguata </a:t>
            </a:r>
            <a:r>
              <a:rPr sz="1200" dirty="0">
                <a:latin typeface="Times New Roman"/>
                <a:cs typeface="Times New Roman"/>
              </a:rPr>
              <a:t>unificazione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realtà esperienziali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Deità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1975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512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(641.3) 56:6.2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realtà della personalità dell’Essere </a:t>
            </a:r>
            <a:r>
              <a:rPr sz="1200" dirty="0">
                <a:latin typeface="Times New Roman"/>
                <a:cs typeface="Times New Roman"/>
              </a:rPr>
              <a:t>Supremo </a:t>
            </a:r>
            <a:r>
              <a:rPr sz="1200" spc="-5" dirty="0">
                <a:latin typeface="Times New Roman"/>
                <a:cs typeface="Times New Roman"/>
              </a:rPr>
              <a:t>emanano </a:t>
            </a:r>
            <a:r>
              <a:rPr sz="1200" dirty="0">
                <a:latin typeface="Times New Roman"/>
                <a:cs typeface="Times New Roman"/>
              </a:rPr>
              <a:t>dalle Deità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unificano sul </a:t>
            </a:r>
            <a:r>
              <a:rPr sz="1200" dirty="0">
                <a:latin typeface="Times New Roman"/>
                <a:cs typeface="Times New Roman"/>
              </a:rPr>
              <a:t>mondo pilota </a:t>
            </a:r>
            <a:r>
              <a:rPr sz="1200" spc="-5" dirty="0">
                <a:latin typeface="Times New Roman"/>
                <a:cs typeface="Times New Roman"/>
              </a:rPr>
              <a:t>del  circuito esterno </a:t>
            </a:r>
            <a:r>
              <a:rPr sz="1200" dirty="0">
                <a:latin typeface="Times New Roman"/>
                <a:cs typeface="Times New Roman"/>
              </a:rPr>
              <a:t>di Havona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potere </a:t>
            </a:r>
            <a:r>
              <a:rPr sz="1200" spc="-5" dirty="0">
                <a:latin typeface="Times New Roman"/>
                <a:cs typeface="Times New Roman"/>
              </a:rPr>
              <a:t>dell’Onnipotente Supremo derivanti </a:t>
            </a:r>
            <a:r>
              <a:rPr sz="1200" dirty="0">
                <a:latin typeface="Times New Roman"/>
                <a:cs typeface="Times New Roman"/>
              </a:rPr>
              <a:t>dalle divinità </a:t>
            </a:r>
            <a:r>
              <a:rPr sz="1200" spc="-5" dirty="0">
                <a:latin typeface="Times New Roman"/>
                <a:cs typeface="Times New Roman"/>
              </a:rPr>
              <a:t>Creatrici del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grande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Universo.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persona, </a:t>
            </a:r>
            <a:r>
              <a:rPr sz="1200" dirty="0">
                <a:latin typeface="Times New Roman"/>
                <a:cs typeface="Times New Roman"/>
              </a:rPr>
              <a:t>esisteva in </a:t>
            </a:r>
            <a:r>
              <a:rPr sz="1200" spc="-5" dirty="0">
                <a:latin typeface="Times New Roman"/>
                <a:cs typeface="Times New Roman"/>
              </a:rPr>
              <a:t>Havona </a:t>
            </a:r>
            <a:r>
              <a:rPr sz="1200" dirty="0">
                <a:latin typeface="Times New Roman"/>
                <a:cs typeface="Times New Roman"/>
              </a:rPr>
              <a:t>prima della </a:t>
            </a:r>
            <a:r>
              <a:rPr sz="1200" spc="-5" dirty="0">
                <a:latin typeface="Times New Roman"/>
                <a:cs typeface="Times New Roman"/>
              </a:rPr>
              <a:t>creazione dei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Superuniversi, </a:t>
            </a:r>
            <a:r>
              <a:rPr sz="1200" dirty="0">
                <a:latin typeface="Times New Roman"/>
                <a:cs typeface="Times New Roman"/>
              </a:rPr>
              <a:t>ma operava solo </a:t>
            </a:r>
            <a:r>
              <a:rPr sz="1200" spc="-5" dirty="0">
                <a:latin typeface="Times New Roman"/>
                <a:cs typeface="Times New Roman"/>
              </a:rPr>
              <a:t>su  livelli spirituali. L’evoluzione del potere Onnipotente della Supremazia </a:t>
            </a:r>
            <a:r>
              <a:rPr sz="1200" dirty="0">
                <a:latin typeface="Times New Roman"/>
                <a:cs typeface="Times New Roman"/>
              </a:rPr>
              <a:t>mediante diverse </a:t>
            </a:r>
            <a:r>
              <a:rPr sz="1200" spc="-5" dirty="0">
                <a:latin typeface="Times New Roman"/>
                <a:cs typeface="Times New Roman"/>
              </a:rPr>
              <a:t>sintesi </a:t>
            </a:r>
            <a:r>
              <a:rPr sz="1200" dirty="0">
                <a:latin typeface="Times New Roman"/>
                <a:cs typeface="Times New Roman"/>
              </a:rPr>
              <a:t>di divinità </a:t>
            </a:r>
            <a:r>
              <a:rPr sz="1200" spc="-5" dirty="0">
                <a:latin typeface="Times New Roman"/>
                <a:cs typeface="Times New Roman"/>
              </a:rPr>
              <a:t>negli Universi </a:t>
            </a:r>
            <a:r>
              <a:rPr sz="1200" dirty="0">
                <a:latin typeface="Times New Roman"/>
                <a:cs typeface="Times New Roman"/>
              </a:rPr>
              <a:t>in  evoluzione </a:t>
            </a:r>
            <a:r>
              <a:rPr sz="1200" spc="-5" dirty="0">
                <a:latin typeface="Times New Roman"/>
                <a:cs typeface="Times New Roman"/>
              </a:rPr>
              <a:t>si tradusse </a:t>
            </a:r>
            <a:r>
              <a:rPr sz="1200" dirty="0">
                <a:latin typeface="Times New Roman"/>
                <a:cs typeface="Times New Roman"/>
              </a:rPr>
              <a:t>in una nuova presenza di </a:t>
            </a:r>
            <a:r>
              <a:rPr sz="1200" spc="-5" dirty="0">
                <a:latin typeface="Times New Roman"/>
                <a:cs typeface="Times New Roman"/>
              </a:rPr>
              <a:t>potere della Deità,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coordinò con la persona spirituale </a:t>
            </a:r>
            <a:r>
              <a:rPr sz="1200" spc="-5" dirty="0">
                <a:latin typeface="Times New Roman"/>
                <a:cs typeface="Times New Roman"/>
              </a:rPr>
              <a:t>del Supremo </a:t>
            </a:r>
            <a:r>
              <a:rPr sz="1200" dirty="0">
                <a:latin typeface="Times New Roman"/>
                <a:cs typeface="Times New Roman"/>
              </a:rPr>
              <a:t>in Havona 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della Mente Suprema, </a:t>
            </a:r>
            <a:r>
              <a:rPr sz="1200" dirty="0">
                <a:latin typeface="Times New Roman"/>
                <a:cs typeface="Times New Roman"/>
              </a:rPr>
              <a:t>la quale, </a:t>
            </a:r>
            <a:r>
              <a:rPr sz="1200" spc="-5" dirty="0">
                <a:latin typeface="Times New Roman"/>
                <a:cs typeface="Times New Roman"/>
              </a:rPr>
              <a:t>nello stesso </a:t>
            </a:r>
            <a:r>
              <a:rPr sz="1200" dirty="0">
                <a:latin typeface="Times New Roman"/>
                <a:cs typeface="Times New Roman"/>
              </a:rPr>
              <a:t>momento, </a:t>
            </a:r>
            <a:r>
              <a:rPr sz="1200" spc="-5" dirty="0">
                <a:latin typeface="Times New Roman"/>
                <a:cs typeface="Times New Roman"/>
              </a:rPr>
              <a:t>passò </a:t>
            </a:r>
            <a:r>
              <a:rPr sz="1200" dirty="0">
                <a:latin typeface="Times New Roman"/>
                <a:cs typeface="Times New Roman"/>
              </a:rPr>
              <a:t>dal potenziale </a:t>
            </a:r>
            <a:r>
              <a:rPr sz="1200" spc="-5" dirty="0">
                <a:latin typeface="Times New Roman"/>
                <a:cs typeface="Times New Roman"/>
              </a:rPr>
              <a:t>residente nella </a:t>
            </a:r>
            <a:r>
              <a:rPr sz="1200" dirty="0">
                <a:latin typeface="Times New Roman"/>
                <a:cs typeface="Times New Roman"/>
              </a:rPr>
              <a:t>mente infinita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Infinito alla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attiva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dell’Essere </a:t>
            </a:r>
            <a:r>
              <a:rPr sz="1200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14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(641.4) 56:6.3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mente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Superuniversi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l’unità </a:t>
            </a:r>
            <a:r>
              <a:rPr sz="1200" spc="-5" dirty="0">
                <a:latin typeface="Times New Roman"/>
                <a:cs typeface="Times New Roman"/>
              </a:rPr>
              <a:t>della Deità  soltanto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essa si </a:t>
            </a:r>
            <a:r>
              <a:rPr sz="1200" dirty="0">
                <a:latin typeface="Times New Roman"/>
                <a:cs typeface="Times New Roman"/>
              </a:rPr>
              <a:t>evolve in </a:t>
            </a:r>
            <a:r>
              <a:rPr sz="1200" spc="-5" dirty="0">
                <a:latin typeface="Times New Roman"/>
                <a:cs typeface="Times New Roman"/>
              </a:rPr>
              <a:t>questa sintesi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potere-personalità </a:t>
            </a:r>
            <a:r>
              <a:rPr sz="1200" dirty="0">
                <a:latin typeface="Times New Roman"/>
                <a:cs typeface="Times New Roman"/>
              </a:rPr>
              <a:t>dell’Essere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d’esistenza Dio </a:t>
            </a:r>
            <a:r>
              <a:rPr sz="1200" dirty="0">
                <a:latin typeface="Times New Roman"/>
                <a:cs typeface="Times New Roman"/>
              </a:rPr>
              <a:t>non  può </a:t>
            </a:r>
            <a:r>
              <a:rPr sz="1200" spc="-5" dirty="0">
                <a:latin typeface="Times New Roman"/>
                <a:cs typeface="Times New Roman"/>
              </a:rPr>
              <a:t>oltrepassare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concettuale degli esseri che </a:t>
            </a:r>
            <a:r>
              <a:rPr sz="1200" dirty="0">
                <a:latin typeface="Times New Roman"/>
                <a:cs typeface="Times New Roman"/>
              </a:rPr>
              <a:t>vivono su tale livello. </a:t>
            </a:r>
            <a:r>
              <a:rPr sz="1200" spc="-5" dirty="0">
                <a:latin typeface="Times New Roman"/>
                <a:cs typeface="Times New Roman"/>
              </a:rPr>
              <a:t>L’uomo mortale deve, mediante </a:t>
            </a:r>
            <a:r>
              <a:rPr sz="1200" dirty="0">
                <a:latin typeface="Times New Roman"/>
                <a:cs typeface="Times New Roman"/>
              </a:rPr>
              <a:t>il riconoscimento  </a:t>
            </a:r>
            <a:r>
              <a:rPr sz="1200" spc="-5" dirty="0">
                <a:latin typeface="Times New Roman"/>
                <a:cs typeface="Times New Roman"/>
              </a:rPr>
              <a:t>della verità, l’apprezzamento della </a:t>
            </a:r>
            <a:r>
              <a:rPr sz="1200" dirty="0">
                <a:latin typeface="Times New Roman"/>
                <a:cs typeface="Times New Roman"/>
              </a:rPr>
              <a:t>bellezza e la </a:t>
            </a:r>
            <a:r>
              <a:rPr sz="1200" spc="-5" dirty="0">
                <a:latin typeface="Times New Roman"/>
                <a:cs typeface="Times New Roman"/>
              </a:rPr>
              <a:t>venerazione della </a:t>
            </a:r>
            <a:r>
              <a:rPr sz="1200" dirty="0">
                <a:latin typeface="Times New Roman"/>
                <a:cs typeface="Times New Roman"/>
              </a:rPr>
              <a:t>bontà, </a:t>
            </a:r>
            <a:r>
              <a:rPr sz="1200" spc="-5" dirty="0">
                <a:latin typeface="Times New Roman"/>
                <a:cs typeface="Times New Roman"/>
              </a:rPr>
              <a:t>evolvere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Dio d’amore </a:t>
            </a:r>
            <a:r>
              <a:rPr sz="1200" dirty="0">
                <a:latin typeface="Times New Roman"/>
                <a:cs typeface="Times New Roman"/>
              </a:rPr>
              <a:t>e poi  </a:t>
            </a:r>
            <a:r>
              <a:rPr sz="1200" spc="-5" dirty="0">
                <a:latin typeface="Times New Roman"/>
                <a:cs typeface="Times New Roman"/>
              </a:rPr>
              <a:t>progredire attraverso </a:t>
            </a:r>
            <a:r>
              <a:rPr sz="1200" dirty="0">
                <a:latin typeface="Times New Roman"/>
                <a:cs typeface="Times New Roman"/>
              </a:rPr>
              <a:t>livelli di </a:t>
            </a:r>
            <a:r>
              <a:rPr sz="1200" spc="-5" dirty="0">
                <a:latin typeface="Times New Roman"/>
                <a:cs typeface="Times New Roman"/>
              </a:rPr>
              <a:t>deità ascendenti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alla comprensione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Deità, essendo stata compresa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 </a:t>
            </a:r>
            <a:r>
              <a:rPr sz="1200" spc="-5" dirty="0">
                <a:latin typeface="Times New Roman"/>
                <a:cs typeface="Times New Roman"/>
              </a:rPr>
              <a:t>come unificata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potere,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allora essere </a:t>
            </a:r>
            <a:r>
              <a:rPr sz="1200" dirty="0">
                <a:latin typeface="Times New Roman"/>
                <a:cs typeface="Times New Roman"/>
              </a:rPr>
              <a:t>personalizzata in spirito </a:t>
            </a:r>
            <a:r>
              <a:rPr sz="1200" spc="-5" dirty="0">
                <a:latin typeface="Times New Roman"/>
                <a:cs typeface="Times New Roman"/>
              </a:rPr>
              <a:t>per essere compresa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raggiunta </a:t>
            </a:r>
            <a:r>
              <a:rPr sz="1200" dirty="0">
                <a:latin typeface="Times New Roman"/>
                <a:cs typeface="Times New Roman"/>
              </a:rPr>
              <a:t>dalle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482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(641.5) 56:6.4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giungono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dell’Onnipotente </a:t>
            </a:r>
            <a:r>
              <a:rPr sz="1200" spc="-5" dirty="0">
                <a:latin typeface="Times New Roman"/>
                <a:cs typeface="Times New Roman"/>
              </a:rPr>
              <a:t>sulle capitali dei Superuniversi ed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comprendere </a:t>
            </a:r>
            <a:r>
              <a:rPr sz="1200" dirty="0">
                <a:latin typeface="Times New Roman"/>
                <a:cs typeface="Times New Roman"/>
              </a:rPr>
              <a:t>la personalità </a:t>
            </a:r>
            <a:r>
              <a:rPr sz="1200" spc="-5" dirty="0">
                <a:latin typeface="Times New Roman"/>
                <a:cs typeface="Times New Roman"/>
              </a:rPr>
              <a:t>del Supremo sui </a:t>
            </a:r>
            <a:r>
              <a:rPr sz="1200" dirty="0">
                <a:latin typeface="Times New Roman"/>
                <a:cs typeface="Times New Roman"/>
              </a:rPr>
              <a:t>circuiti </a:t>
            </a:r>
            <a:r>
              <a:rPr sz="1200" spc="-5" dirty="0">
                <a:latin typeface="Times New Roman"/>
                <a:cs typeface="Times New Roman"/>
              </a:rPr>
              <a:t>esterni </a:t>
            </a:r>
            <a:r>
              <a:rPr sz="1200" dirty="0">
                <a:latin typeface="Times New Roman"/>
                <a:cs typeface="Times New Roman"/>
              </a:rPr>
              <a:t>di Havona, non </a:t>
            </a:r>
            <a:r>
              <a:rPr sz="1200" spc="-5" dirty="0">
                <a:latin typeface="Times New Roman"/>
                <a:cs typeface="Times New Roman"/>
              </a:rPr>
              <a:t>trovano effettivamente l’Essere Supremo come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del Paradiso. 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finalitari, spiriti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sesto stadio, </a:t>
            </a:r>
            <a:r>
              <a:rPr sz="1200" dirty="0">
                <a:latin typeface="Times New Roman"/>
                <a:cs typeface="Times New Roman"/>
              </a:rPr>
              <a:t>non hanno </a:t>
            </a:r>
            <a:r>
              <a:rPr sz="1200" spc="-5" dirty="0">
                <a:latin typeface="Times New Roman"/>
                <a:cs typeface="Times New Roman"/>
              </a:rPr>
              <a:t>trovato l’Essere Supremo,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hanno  possibilità di </a:t>
            </a:r>
            <a:r>
              <a:rPr sz="1200" spc="-5" dirty="0">
                <a:latin typeface="Times New Roman"/>
                <a:cs typeface="Times New Roman"/>
              </a:rPr>
              <a:t>trovarlo prima d’aver raggiunto </a:t>
            </a:r>
            <a:r>
              <a:rPr sz="1200" dirty="0">
                <a:latin typeface="Times New Roman"/>
                <a:cs typeface="Times New Roman"/>
              </a:rPr>
              <a:t>lo status spirituale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stadio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prima che </a:t>
            </a:r>
            <a:r>
              <a:rPr sz="1200" dirty="0">
                <a:latin typeface="Times New Roman"/>
                <a:cs typeface="Times New Roman"/>
              </a:rPr>
              <a:t>il Supremo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divenuto 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nelle attività dei </a:t>
            </a:r>
            <a:r>
              <a:rPr sz="1200" dirty="0">
                <a:latin typeface="Times New Roman"/>
                <a:cs typeface="Times New Roman"/>
              </a:rPr>
              <a:t>futuri </a:t>
            </a:r>
            <a:r>
              <a:rPr sz="1200" spc="-5" dirty="0">
                <a:latin typeface="Times New Roman"/>
                <a:cs typeface="Times New Roman"/>
              </a:rPr>
              <a:t>Universi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52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(641.6) 56:6.5 </a:t>
            </a:r>
            <a:r>
              <a:rPr sz="1200" spc="-5" dirty="0">
                <a:latin typeface="Times New Roman"/>
                <a:cs typeface="Times New Roman"/>
              </a:rPr>
              <a:t>Ma quando gli ascendenti </a:t>
            </a:r>
            <a:r>
              <a:rPr sz="1200" dirty="0">
                <a:latin typeface="Times New Roman"/>
                <a:cs typeface="Times New Roman"/>
              </a:rPr>
              <a:t>trovano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il Settuplo, </a:t>
            </a:r>
            <a:r>
              <a:rPr sz="1200" dirty="0">
                <a:latin typeface="Times New Roman"/>
                <a:cs typeface="Times New Roman"/>
              </a:rPr>
              <a:t>hanno raggiunto </a:t>
            </a:r>
            <a:r>
              <a:rPr sz="1200" spc="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personalità della </a:t>
            </a:r>
            <a:r>
              <a:rPr sz="1200" dirty="0">
                <a:latin typeface="Times New Roman"/>
                <a:cs typeface="Times New Roman"/>
              </a:rPr>
              <a:t>Prima Persona di </a:t>
            </a:r>
            <a:r>
              <a:rPr sz="1200" i="1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livelli di </a:t>
            </a:r>
            <a:r>
              <a:rPr sz="1200" spc="-5" dirty="0">
                <a:latin typeface="Times New Roman"/>
                <a:cs typeface="Times New Roman"/>
              </a:rPr>
              <a:t>deità delle </a:t>
            </a:r>
            <a:r>
              <a:rPr sz="1200" dirty="0">
                <a:latin typeface="Times New Roman"/>
                <a:cs typeface="Times New Roman"/>
              </a:rPr>
              <a:t>relazioni </a:t>
            </a:r>
            <a:r>
              <a:rPr sz="1200" spc="-5" dirty="0">
                <a:latin typeface="Times New Roman"/>
                <a:cs typeface="Times New Roman"/>
              </a:rPr>
              <a:t>personali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35620" cy="39541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Le ripercussioni evoluzionarie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universali</a:t>
            </a:r>
            <a:endParaRPr sz="1600">
              <a:latin typeface="Times New Roman"/>
              <a:cs typeface="Times New Roman"/>
            </a:endParaRPr>
          </a:p>
          <a:p>
            <a:pPr marL="63500" marR="11303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(642.1) 56:7.1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continuo </a:t>
            </a:r>
            <a:r>
              <a:rPr sz="1200" spc="-5" dirty="0">
                <a:latin typeface="Times New Roman"/>
                <a:cs typeface="Times New Roman"/>
              </a:rPr>
              <a:t>progredire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tempo-spazio è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rivelazioni sempre </a:t>
            </a:r>
            <a:r>
              <a:rPr sz="1200" dirty="0">
                <a:latin typeface="Times New Roman"/>
                <a:cs typeface="Times New Roman"/>
              </a:rPr>
              <a:t>più estese  </a:t>
            </a:r>
            <a:r>
              <a:rPr sz="1200" spc="-5" dirty="0">
                <a:latin typeface="Times New Roman"/>
                <a:cs typeface="Times New Roman"/>
              </a:rPr>
              <a:t>della Deità </a:t>
            </a:r>
            <a:r>
              <a:rPr sz="1200" dirty="0">
                <a:latin typeface="Times New Roman"/>
                <a:cs typeface="Times New Roman"/>
              </a:rPr>
              <a:t>a tutte le creature </a:t>
            </a:r>
            <a:r>
              <a:rPr sz="1200" spc="-5" dirty="0">
                <a:latin typeface="Times New Roman"/>
                <a:cs typeface="Times New Roman"/>
              </a:rPr>
              <a:t>intelligenti.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dell’apice del progresso evoluzionario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mondo, un sistema, una  </a:t>
            </a:r>
            <a:r>
              <a:rPr sz="1200" spc="-5" dirty="0">
                <a:latin typeface="Times New Roman"/>
                <a:cs typeface="Times New Roman"/>
              </a:rPr>
              <a:t>costellazione, </a:t>
            </a:r>
            <a:r>
              <a:rPr sz="1200" dirty="0">
                <a:latin typeface="Times New Roman"/>
                <a:cs typeface="Times New Roman"/>
              </a:rPr>
              <a:t>un Universo, un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o nel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indica corrispondenti allargamenti della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della deità  per queste ed </a:t>
            </a:r>
            <a:r>
              <a:rPr sz="1200" dirty="0">
                <a:latin typeface="Times New Roman"/>
                <a:cs typeface="Times New Roman"/>
              </a:rPr>
              <a:t>in queste unità </a:t>
            </a:r>
            <a:r>
              <a:rPr sz="1200" spc="-5" dirty="0">
                <a:latin typeface="Times New Roman"/>
                <a:cs typeface="Times New Roman"/>
              </a:rPr>
              <a:t>progressive della creazione.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accrescimenti locali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della </a:t>
            </a:r>
            <a:r>
              <a:rPr sz="1200" dirty="0">
                <a:latin typeface="Times New Roman"/>
                <a:cs typeface="Times New Roman"/>
              </a:rPr>
              <a:t>divinità è 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certe ripercussioni </a:t>
            </a:r>
            <a:r>
              <a:rPr sz="1200" dirty="0">
                <a:latin typeface="Times New Roman"/>
                <a:cs typeface="Times New Roman"/>
              </a:rPr>
              <a:t>ben definite di </a:t>
            </a:r>
            <a:r>
              <a:rPr sz="1200" spc="-5" dirty="0">
                <a:latin typeface="Times New Roman"/>
                <a:cs typeface="Times New Roman"/>
              </a:rPr>
              <a:t>manifestazione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allargata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altri settori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creazione.</a:t>
            </a:r>
            <a:endParaRPr sz="1200">
              <a:latin typeface="Times New Roman"/>
              <a:cs typeface="Times New Roman"/>
            </a:endParaRPr>
          </a:p>
          <a:p>
            <a:pPr marL="63500" marR="29972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Estendendosi dal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verso l’esterno, ogni </a:t>
            </a:r>
            <a:r>
              <a:rPr sz="1200" dirty="0">
                <a:latin typeface="Times New Roman"/>
                <a:cs typeface="Times New Roman"/>
              </a:rPr>
              <a:t>nuovo dominio di </a:t>
            </a:r>
            <a:r>
              <a:rPr sz="1200" spc="-5" dirty="0">
                <a:latin typeface="Times New Roman"/>
                <a:cs typeface="Times New Roman"/>
              </a:rPr>
              <a:t>evoluzione realizzato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raggiunto costituisce </a:t>
            </a:r>
            <a:r>
              <a:rPr sz="1200" dirty="0">
                <a:latin typeface="Times New Roman"/>
                <a:cs typeface="Times New Roman"/>
              </a:rPr>
              <a:t>una nuova e </a:t>
            </a:r>
            <a:r>
              <a:rPr sz="1200" spc="1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ampia rivelazione della Deità esperienziale </a:t>
            </a:r>
            <a:r>
              <a:rPr sz="1200" dirty="0">
                <a:latin typeface="Times New Roman"/>
                <a:cs typeface="Times New Roman"/>
              </a:rPr>
              <a:t>all’Universo </a:t>
            </a:r>
            <a:r>
              <a:rPr sz="1200" spc="-5" dirty="0">
                <a:latin typeface="Times New Roman"/>
                <a:cs typeface="Times New Roman"/>
              </a:rPr>
              <a:t>degli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742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(642.2) 56:7.2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componenti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progressivamente </a:t>
            </a:r>
            <a:r>
              <a:rPr sz="1200" dirty="0">
                <a:latin typeface="Times New Roman"/>
                <a:cs typeface="Times New Roman"/>
              </a:rPr>
              <a:t>stabilizzati 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reso  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manifesto. </a:t>
            </a:r>
            <a:r>
              <a:rPr sz="1200" dirty="0">
                <a:latin typeface="Times New Roman"/>
                <a:cs typeface="Times New Roman"/>
              </a:rPr>
              <a:t>Su un </a:t>
            </a:r>
            <a:r>
              <a:rPr sz="1200" spc="-5" dirty="0">
                <a:latin typeface="Times New Roman"/>
                <a:cs typeface="Times New Roman"/>
              </a:rPr>
              <a:t>pianeta, l’evoluzione nel </a:t>
            </a:r>
            <a:r>
              <a:rPr sz="1200" dirty="0">
                <a:latin typeface="Times New Roman"/>
                <a:cs typeface="Times New Roman"/>
              </a:rPr>
              <a:t>tempo-spazio inizia </a:t>
            </a:r>
            <a:r>
              <a:rPr sz="1200" spc="-5" dirty="0">
                <a:latin typeface="Times New Roman"/>
                <a:cs typeface="Times New Roman"/>
              </a:rPr>
              <a:t>sotto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della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espressione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l’associazione Figlio Creatore-Spirito Creativo. </a:t>
            </a:r>
            <a:r>
              <a:rPr sz="1200" dirty="0">
                <a:latin typeface="Times New Roman"/>
                <a:cs typeface="Times New Roman"/>
              </a:rPr>
              <a:t>Con la </a:t>
            </a:r>
            <a:r>
              <a:rPr sz="1200" spc="-5" dirty="0">
                <a:latin typeface="Times New Roman"/>
                <a:cs typeface="Times New Roman"/>
              </a:rPr>
              <a:t>stabilizzazione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nella luce, questo </a:t>
            </a:r>
            <a:r>
              <a:rPr sz="1200" dirty="0">
                <a:latin typeface="Times New Roman"/>
                <a:cs typeface="Times New Roman"/>
              </a:rPr>
              <a:t>legame Figlio-  Spirito </a:t>
            </a:r>
            <a:r>
              <a:rPr sz="1200" spc="-5" dirty="0">
                <a:latin typeface="Times New Roman"/>
                <a:cs typeface="Times New Roman"/>
              </a:rPr>
              <a:t>raggiunge </a:t>
            </a:r>
            <a:r>
              <a:rPr sz="1200" dirty="0">
                <a:latin typeface="Times New Roman"/>
                <a:cs typeface="Times New Roman"/>
              </a:rPr>
              <a:t>la pienezza di funzione; e </a:t>
            </a:r>
            <a:r>
              <a:rPr sz="1200" spc="-5" dirty="0">
                <a:latin typeface="Times New Roman"/>
                <a:cs typeface="Times New Roman"/>
              </a:rPr>
              <a:t>quando un’intera costellazione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stabilizzata, la </a:t>
            </a:r>
            <a:r>
              <a:rPr sz="1200" spc="-5" dirty="0">
                <a:latin typeface="Times New Roman"/>
                <a:cs typeface="Times New Roman"/>
              </a:rPr>
              <a:t>seconda fase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  </a:t>
            </a:r>
            <a:r>
              <a:rPr sz="1200" spc="-5" dirty="0">
                <a:latin typeface="Times New Roman"/>
                <a:cs typeface="Times New Roman"/>
              </a:rPr>
              <a:t>diviene </a:t>
            </a:r>
            <a:r>
              <a:rPr sz="1200" dirty="0">
                <a:latin typeface="Times New Roman"/>
                <a:cs typeface="Times New Roman"/>
              </a:rPr>
              <a:t>più attiva in tutto </a:t>
            </a:r>
            <a:r>
              <a:rPr sz="1200" spc="-5" dirty="0">
                <a:latin typeface="Times New Roman"/>
                <a:cs typeface="Times New Roman"/>
              </a:rPr>
              <a:t>questo regno.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completamento </a:t>
            </a:r>
            <a:r>
              <a:rPr sz="1200" spc="-5" dirty="0">
                <a:latin typeface="Times New Roman"/>
                <a:cs typeface="Times New Roman"/>
              </a:rPr>
              <a:t>dell’evoluzione amministrativa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accompagnato </a:t>
            </a:r>
            <a:r>
              <a:rPr sz="1200" dirty="0">
                <a:latin typeface="Times New Roman"/>
                <a:cs typeface="Times New Roman"/>
              </a:rPr>
              <a:t>da  nuovi e più </a:t>
            </a:r>
            <a:r>
              <a:rPr sz="1200" spc="-5" dirty="0">
                <a:latin typeface="Times New Roman"/>
                <a:cs typeface="Times New Roman"/>
              </a:rPr>
              <a:t>diretti ministeri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Superuniverso. </a:t>
            </a:r>
            <a:r>
              <a:rPr sz="1200" dirty="0">
                <a:latin typeface="Times New Roman"/>
                <a:cs typeface="Times New Roman"/>
              </a:rPr>
              <a:t>Ed a questo punto iniziano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realizzazione sempre crescenti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culminano nella comprensione dell’Essere </a:t>
            </a:r>
            <a:r>
              <a:rPr sz="1200" dirty="0">
                <a:latin typeface="Times New Roman"/>
                <a:cs typeface="Times New Roman"/>
              </a:rPr>
              <a:t>Supremo da parte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ascendenti  </a:t>
            </a:r>
            <a:r>
              <a:rPr sz="1200" spc="-5" dirty="0">
                <a:latin typeface="Times New Roman"/>
                <a:cs typeface="Times New Roman"/>
              </a:rPr>
              <a:t>mentre attraversano </a:t>
            </a:r>
            <a:r>
              <a:rPr sz="1200" dirty="0">
                <a:latin typeface="Times New Roman"/>
                <a:cs typeface="Times New Roman"/>
              </a:rPr>
              <a:t>i mondi del </a:t>
            </a:r>
            <a:r>
              <a:rPr sz="1200" spc="-5" dirty="0">
                <a:latin typeface="Times New Roman"/>
                <a:cs typeface="Times New Roman"/>
              </a:rPr>
              <a:t>sesto circuito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Havona.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997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(642.3) 56:7.3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 sono manifestazioni esistenziali della deità alle </a:t>
            </a:r>
            <a:r>
              <a:rPr sz="1200" dirty="0">
                <a:latin typeface="Times New Roman"/>
                <a:cs typeface="Times New Roman"/>
              </a:rPr>
              <a:t>creature  </a:t>
            </a:r>
            <a:r>
              <a:rPr sz="1200" spc="-5" dirty="0">
                <a:latin typeface="Times New Roman"/>
                <a:cs typeface="Times New Roman"/>
              </a:rPr>
              <a:t>intelligenti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espandono </a:t>
            </a:r>
            <a:r>
              <a:rPr sz="1200" dirty="0">
                <a:latin typeface="Times New Roman"/>
                <a:cs typeface="Times New Roman"/>
              </a:rPr>
              <a:t>in modo simile </a:t>
            </a:r>
            <a:r>
              <a:rPr sz="1200" spc="-5" dirty="0">
                <a:latin typeface="Times New Roman"/>
                <a:cs typeface="Times New Roman"/>
              </a:rPr>
              <a:t>nelle relazioni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di  tutta la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612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(642.4) 56:7.4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dovrebbe </a:t>
            </a:r>
            <a:r>
              <a:rPr sz="1200" dirty="0">
                <a:latin typeface="Times New Roman"/>
                <a:cs typeface="Times New Roman"/>
              </a:rPr>
              <a:t>tenere </a:t>
            </a:r>
            <a:r>
              <a:rPr sz="1200" spc="-5" dirty="0">
                <a:latin typeface="Times New Roman"/>
                <a:cs typeface="Times New Roman"/>
              </a:rPr>
              <a:t>presente che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sperimentare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impersonale dei livelli </a:t>
            </a:r>
            <a:r>
              <a:rPr sz="1200" spc="-5" dirty="0">
                <a:latin typeface="Times New Roman"/>
                <a:cs typeface="Times New Roman"/>
              </a:rPr>
              <a:t>successivi  della Deità </a:t>
            </a:r>
            <a:r>
              <a:rPr sz="1200" dirty="0">
                <a:latin typeface="Times New Roman"/>
                <a:cs typeface="Times New Roman"/>
              </a:rPr>
              <a:t>molto prima di </a:t>
            </a:r>
            <a:r>
              <a:rPr sz="1200" spc="-5" dirty="0">
                <a:latin typeface="Times New Roman"/>
                <a:cs typeface="Times New Roman"/>
              </a:rPr>
              <a:t>divenire sufficientemente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adeguatamente educati per giungere al riconoscimento </a:t>
            </a:r>
            <a:r>
              <a:rPr sz="1200" dirty="0">
                <a:latin typeface="Times New Roman"/>
                <a:cs typeface="Times New Roman"/>
              </a:rPr>
              <a:t>personale 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Deità come esseri personali,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prendere </a:t>
            </a:r>
            <a:r>
              <a:rPr sz="1200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83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(642.5) 56:7.5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nuova conquista </a:t>
            </a:r>
            <a:r>
              <a:rPr sz="1200" spc="-5" dirty="0">
                <a:latin typeface="Times New Roman"/>
                <a:cs typeface="Times New Roman"/>
              </a:rPr>
              <a:t>evoluzionaria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settore della </a:t>
            </a:r>
            <a:r>
              <a:rPr sz="1200" dirty="0">
                <a:latin typeface="Times New Roman"/>
                <a:cs typeface="Times New Roman"/>
              </a:rPr>
              <a:t>creazione, </a:t>
            </a:r>
            <a:r>
              <a:rPr sz="1200" spc="-5" dirty="0">
                <a:latin typeface="Times New Roman"/>
                <a:cs typeface="Times New Roman"/>
              </a:rPr>
              <a:t>come pure ogni </a:t>
            </a:r>
            <a:r>
              <a:rPr sz="1200" dirty="0">
                <a:latin typeface="Times New Roman"/>
                <a:cs typeface="Times New Roman"/>
              </a:rPr>
              <a:t>nuova invasione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da </a:t>
            </a:r>
            <a:r>
              <a:rPr sz="1200" spc="-5" dirty="0">
                <a:latin typeface="Times New Roman"/>
                <a:cs typeface="Times New Roman"/>
              </a:rPr>
              <a:t>parte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manifestazioni della divinità,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accompagnate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espansioni simultanee della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funzionale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all’interno  delle </a:t>
            </a:r>
            <a:r>
              <a:rPr sz="1200" dirty="0">
                <a:latin typeface="Times New Roman"/>
                <a:cs typeface="Times New Roman"/>
              </a:rPr>
              <a:t>unità di tutta la creazione </a:t>
            </a:r>
            <a:r>
              <a:rPr sz="1200" spc="-5" dirty="0">
                <a:latin typeface="Times New Roman"/>
                <a:cs typeface="Times New Roman"/>
              </a:rPr>
              <a:t>esistenti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 momento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precedentemente organizzate.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sembrare che </a:t>
            </a:r>
            <a:r>
              <a:rPr sz="1200" dirty="0">
                <a:latin typeface="Times New Roman"/>
                <a:cs typeface="Times New Roman"/>
              </a:rPr>
              <a:t>questa nuova </a:t>
            </a:r>
            <a:r>
              <a:rPr sz="1200" spc="5" dirty="0">
                <a:latin typeface="Times New Roman"/>
                <a:cs typeface="Times New Roman"/>
              </a:rPr>
              <a:t>invasione  </a:t>
            </a:r>
            <a:r>
              <a:rPr sz="1200" spc="-5" dirty="0">
                <a:latin typeface="Times New Roman"/>
                <a:cs typeface="Times New Roman"/>
              </a:rPr>
              <a:t>dell’opera amministrativa degli Universi </a:t>
            </a:r>
            <a:r>
              <a:rPr sz="1200" dirty="0">
                <a:latin typeface="Times New Roman"/>
                <a:cs typeface="Times New Roman"/>
              </a:rPr>
              <a:t>e delle loro unità </a:t>
            </a:r>
            <a:r>
              <a:rPr sz="1200" spc="-5" dirty="0">
                <a:latin typeface="Times New Roman"/>
                <a:cs typeface="Times New Roman"/>
              </a:rPr>
              <a:t>componenti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sempre eseguita esattamente secondo </a:t>
            </a:r>
            <a:r>
              <a:rPr sz="1200" dirty="0">
                <a:latin typeface="Times New Roman"/>
                <a:cs typeface="Times New Roman"/>
              </a:rPr>
              <a:t>la tecnica qui  </a:t>
            </a:r>
            <a:r>
              <a:rPr sz="1200" spc="-5" dirty="0">
                <a:latin typeface="Times New Roman"/>
                <a:cs typeface="Times New Roman"/>
              </a:rPr>
              <a:t>descritta, perché </a:t>
            </a:r>
            <a:r>
              <a:rPr sz="1200" dirty="0">
                <a:latin typeface="Times New Roman"/>
                <a:cs typeface="Times New Roman"/>
              </a:rPr>
              <a:t>è consuetudine </a:t>
            </a:r>
            <a:r>
              <a:rPr sz="1200" spc="-5" dirty="0">
                <a:latin typeface="Times New Roman"/>
                <a:cs typeface="Times New Roman"/>
              </a:rPr>
              <a:t>inviare </a:t>
            </a:r>
            <a:r>
              <a:rPr sz="1200" dirty="0">
                <a:latin typeface="Times New Roman"/>
                <a:cs typeface="Times New Roman"/>
              </a:rPr>
              <a:t>prima dei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amministratori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preparare </a:t>
            </a:r>
            <a:r>
              <a:rPr sz="1200" dirty="0">
                <a:latin typeface="Times New Roman"/>
                <a:cs typeface="Times New Roman"/>
              </a:rPr>
              <a:t>la via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susseguenti e  </a:t>
            </a:r>
            <a:r>
              <a:rPr sz="1200" spc="-5" dirty="0">
                <a:latin typeface="Times New Roman"/>
                <a:cs typeface="Times New Roman"/>
              </a:rPr>
              <a:t>successive del </a:t>
            </a:r>
            <a:r>
              <a:rPr sz="1200" dirty="0">
                <a:latin typeface="Times New Roman"/>
                <a:cs typeface="Times New Roman"/>
              </a:rPr>
              <a:t>nuovo </a:t>
            </a:r>
            <a:r>
              <a:rPr sz="1200" spc="-5" dirty="0">
                <a:latin typeface="Times New Roman"/>
                <a:cs typeface="Times New Roman"/>
              </a:rPr>
              <a:t>supercontrollo </a:t>
            </a:r>
            <a:r>
              <a:rPr sz="1200" dirty="0">
                <a:latin typeface="Times New Roman"/>
                <a:cs typeface="Times New Roman"/>
              </a:rPr>
              <a:t>amministrativo. </a:t>
            </a:r>
            <a:r>
              <a:rPr sz="1200" spc="-5" dirty="0">
                <a:latin typeface="Times New Roman"/>
                <a:cs typeface="Times New Roman"/>
              </a:rPr>
              <a:t>Anche Dio </a:t>
            </a:r>
            <a:r>
              <a:rPr sz="1200" dirty="0">
                <a:latin typeface="Times New Roman"/>
                <a:cs typeface="Times New Roman"/>
              </a:rPr>
              <a:t>l’Ultimo </a:t>
            </a:r>
            <a:r>
              <a:rPr sz="1200" spc="-5" dirty="0">
                <a:latin typeface="Times New Roman"/>
                <a:cs typeface="Times New Roman"/>
              </a:rPr>
              <a:t>lascia intravedere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supercontrollo </a:t>
            </a:r>
            <a:r>
              <a:rPr sz="1200" dirty="0">
                <a:latin typeface="Times New Roman"/>
                <a:cs typeface="Times New Roman"/>
              </a:rPr>
              <a:t>trascendentale 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durante gli stadi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avanzati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stabilizzato in luce 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(642.6) 56:7.6 </a:t>
            </a:r>
            <a:r>
              <a:rPr sz="1200" dirty="0">
                <a:latin typeface="Times New Roman"/>
                <a:cs typeface="Times New Roman"/>
              </a:rPr>
              <a:t>È un </a:t>
            </a:r>
            <a:r>
              <a:rPr sz="1200" spc="-5" dirty="0">
                <a:latin typeface="Times New Roman"/>
                <a:cs typeface="Times New Roman"/>
              </a:rPr>
              <a:t>fatto che </a:t>
            </a:r>
            <a:r>
              <a:rPr sz="1200" dirty="0">
                <a:latin typeface="Times New Roman"/>
                <a:cs typeface="Times New Roman"/>
              </a:rPr>
              <a:t>via 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creazioni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sono progressivamente </a:t>
            </a:r>
            <a:r>
              <a:rPr sz="1200" dirty="0">
                <a:latin typeface="Times New Roman"/>
                <a:cs typeface="Times New Roman"/>
              </a:rPr>
              <a:t>stabilizzate </a:t>
            </a:r>
            <a:r>
              <a:rPr sz="1200" spc="-5" dirty="0">
                <a:latin typeface="Times New Roman"/>
                <a:cs typeface="Times New Roman"/>
              </a:rPr>
              <a:t>nello status  evoluzionario, si osserva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nuovo e più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concomitante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ritiro corrispondente delle  prime </a:t>
            </a:r>
            <a:r>
              <a:rPr sz="1200" dirty="0">
                <a:latin typeface="Times New Roman"/>
                <a:cs typeface="Times New Roman"/>
              </a:rPr>
              <a:t>tre manifestazioni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Settuplo.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diverrà </a:t>
            </a:r>
            <a:r>
              <a:rPr sz="1200" dirty="0">
                <a:latin typeface="Times New Roman"/>
                <a:cs typeface="Times New Roman"/>
              </a:rPr>
              <a:t>stabilizzato 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quale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allora la  funzione </a:t>
            </a:r>
            <a:r>
              <a:rPr sz="1200" spc="-5" dirty="0">
                <a:latin typeface="Times New Roman"/>
                <a:cs typeface="Times New Roman"/>
              </a:rPr>
              <a:t>futura delle manifestazioni dei Figli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Figlie </a:t>
            </a:r>
            <a:r>
              <a:rPr sz="1200" dirty="0">
                <a:latin typeface="Times New Roman"/>
                <a:cs typeface="Times New Roman"/>
              </a:rPr>
              <a:t>Creative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Settuplo, </a:t>
            </a:r>
            <a:r>
              <a:rPr sz="1200" spc="-5" dirty="0">
                <a:latin typeface="Times New Roman"/>
                <a:cs typeface="Times New Roman"/>
              </a:rPr>
              <a:t>se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assumerà il  </a:t>
            </a:r>
            <a:r>
              <a:rPr sz="1200" spc="-5" dirty="0">
                <a:latin typeface="Times New Roman"/>
                <a:cs typeface="Times New Roman"/>
              </a:rPr>
              <a:t>controllo diretto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creazioni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spazio?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organizzatori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pionieri degli Universi del tempo-spazio  saranno liberati per attività similari nello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esterno? Noi </a:t>
            </a:r>
            <a:r>
              <a:rPr sz="1200" dirty="0">
                <a:latin typeface="Times New Roman"/>
                <a:cs typeface="Times New Roman"/>
              </a:rPr>
              <a:t>non lo </a:t>
            </a:r>
            <a:r>
              <a:rPr sz="1200" spc="-5" dirty="0">
                <a:latin typeface="Times New Roman"/>
                <a:cs typeface="Times New Roman"/>
              </a:rPr>
              <a:t>sappiamo,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facciamo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ipotesi su questi </a:t>
            </a:r>
            <a:r>
              <a:rPr sz="1200" dirty="0">
                <a:latin typeface="Times New Roman"/>
                <a:cs typeface="Times New Roman"/>
              </a:rPr>
              <a:t>temi e </a:t>
            </a:r>
            <a:r>
              <a:rPr sz="1200" spc="-5" dirty="0">
                <a:latin typeface="Times New Roman"/>
                <a:cs typeface="Times New Roman"/>
              </a:rPr>
              <a:t>su quelli  connessi.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57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(643.1) 56:7.7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frontiere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esperienziale si </a:t>
            </a:r>
            <a:r>
              <a:rPr sz="1200" dirty="0">
                <a:latin typeface="Times New Roman"/>
                <a:cs typeface="Times New Roman"/>
              </a:rPr>
              <a:t>estendono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dell’Assoluto Non Qualificato,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immaginiamo  l’attività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durante </a:t>
            </a:r>
            <a:r>
              <a:rPr sz="1200" dirty="0">
                <a:latin typeface="Times New Roman"/>
                <a:cs typeface="Times New Roman"/>
              </a:rPr>
              <a:t>le epoche </a:t>
            </a:r>
            <a:r>
              <a:rPr sz="1200" spc="-5" dirty="0">
                <a:latin typeface="Times New Roman"/>
                <a:cs typeface="Times New Roman"/>
              </a:rPr>
              <a:t>evoluzionarie </a:t>
            </a:r>
            <a:r>
              <a:rPr sz="1200" dirty="0">
                <a:latin typeface="Times New Roman"/>
                <a:cs typeface="Times New Roman"/>
              </a:rPr>
              <a:t>iniziali di </a:t>
            </a:r>
            <a:r>
              <a:rPr sz="1200" spc="-5" dirty="0">
                <a:latin typeface="Times New Roman"/>
                <a:cs typeface="Times New Roman"/>
              </a:rPr>
              <a:t>queste creazioni del </a:t>
            </a:r>
            <a:r>
              <a:rPr sz="1200" dirty="0">
                <a:latin typeface="Times New Roman"/>
                <a:cs typeface="Times New Roman"/>
              </a:rPr>
              <a:t>futuro. Noi non siamo tutti d’accordo  sullo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futuro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e degli Spiriti </a:t>
            </a:r>
            <a:r>
              <a:rPr sz="1200" spc="-5" dirty="0">
                <a:latin typeface="Times New Roman"/>
                <a:cs typeface="Times New Roman"/>
              </a:rPr>
              <a:t>Maestri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Superuniversi. Né sappiamo se l’Essere </a:t>
            </a:r>
            <a:r>
              <a:rPr sz="1200" dirty="0">
                <a:latin typeface="Times New Roman"/>
                <a:cs typeface="Times New Roman"/>
              </a:rPr>
              <a:t>Supremo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67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590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funzionerà </a:t>
            </a:r>
            <a:r>
              <a:rPr sz="1200" dirty="0">
                <a:latin typeface="Times New Roman"/>
                <a:cs typeface="Times New Roman"/>
              </a:rPr>
              <a:t>o meno </a:t>
            </a:r>
            <a:r>
              <a:rPr sz="1200" spc="-5" dirty="0">
                <a:latin typeface="Times New Roman"/>
                <a:cs typeface="Times New Roman"/>
              </a:rPr>
              <a:t>come nei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Superuniversi. Ma noi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congetturiamo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Creatori, siano destinati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operare 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esterni. </a:t>
            </a:r>
            <a:r>
              <a:rPr sz="1200" spc="-5" dirty="0">
                <a:latin typeface="Times New Roman"/>
                <a:cs typeface="Times New Roman"/>
              </a:rPr>
              <a:t>Alcuni sostengono 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future vedranno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unione più stretta tra i </a:t>
            </a:r>
            <a:r>
              <a:rPr sz="1200" spc="-5" dirty="0">
                <a:latin typeface="Times New Roman"/>
                <a:cs typeface="Times New Roman"/>
              </a:rPr>
              <a:t>Figli Creatori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Divine Ministre associate;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possibile che tale unione </a:t>
            </a:r>
            <a:r>
              <a:rPr sz="1200" spc="-5" dirty="0">
                <a:latin typeface="Times New Roman"/>
                <a:cs typeface="Times New Roman"/>
              </a:rPr>
              <a:t>creatrice </a:t>
            </a:r>
            <a:r>
              <a:rPr sz="1200" dirty="0">
                <a:latin typeface="Times New Roman"/>
                <a:cs typeface="Times New Roman"/>
              </a:rPr>
              <a:t>possa </a:t>
            </a:r>
            <a:r>
              <a:rPr sz="1200" spc="-5" dirty="0">
                <a:latin typeface="Times New Roman"/>
                <a:cs typeface="Times New Roman"/>
              </a:rPr>
              <a:t>tradursi </a:t>
            </a:r>
            <a:r>
              <a:rPr sz="1200" dirty="0">
                <a:latin typeface="Times New Roman"/>
                <a:cs typeface="Times New Roman"/>
              </a:rPr>
              <a:t>in una nuova </a:t>
            </a:r>
            <a:r>
              <a:rPr sz="1200" spc="-5" dirty="0">
                <a:latin typeface="Times New Roman"/>
                <a:cs typeface="Times New Roman"/>
              </a:rPr>
              <a:t>espressione d’identità </a:t>
            </a:r>
            <a:r>
              <a:rPr sz="1200" dirty="0">
                <a:latin typeface="Times New Roman"/>
                <a:cs typeface="Times New Roman"/>
              </a:rPr>
              <a:t>associata-  </a:t>
            </a:r>
            <a:r>
              <a:rPr sz="1200" spc="-5" dirty="0">
                <a:latin typeface="Times New Roman"/>
                <a:cs typeface="Times New Roman"/>
              </a:rPr>
              <a:t>creativa </a:t>
            </a:r>
            <a:r>
              <a:rPr sz="1200" dirty="0">
                <a:latin typeface="Times New Roman"/>
                <a:cs typeface="Times New Roman"/>
              </a:rPr>
              <a:t>di natura </a:t>
            </a:r>
            <a:r>
              <a:rPr sz="1200" spc="-5" dirty="0">
                <a:latin typeface="Times New Roman"/>
                <a:cs typeface="Times New Roman"/>
              </a:rPr>
              <a:t>ultima.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noi non sappiamo nulla </a:t>
            </a:r>
            <a:r>
              <a:rPr sz="1200" spc="-5" dirty="0">
                <a:latin typeface="Times New Roman"/>
                <a:cs typeface="Times New Roman"/>
              </a:rPr>
              <a:t>su queste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futuro non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(643.2) 56:7.8 </a:t>
            </a:r>
            <a:r>
              <a:rPr sz="1200" spc="-5" dirty="0">
                <a:latin typeface="Times New Roman"/>
                <a:cs typeface="Times New Roman"/>
              </a:rPr>
              <a:t>Sappiamo, tuttavia, che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Universi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 </a:t>
            </a:r>
            <a:r>
              <a:rPr sz="1200" spc="-5" dirty="0">
                <a:latin typeface="Times New Roman"/>
                <a:cs typeface="Times New Roman"/>
              </a:rPr>
              <a:t>procura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avvicinamento </a:t>
            </a:r>
            <a:r>
              <a:rPr sz="1200" dirty="0">
                <a:latin typeface="Times New Roman"/>
                <a:cs typeface="Times New Roman"/>
              </a:rPr>
              <a:t>progressivo al 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evoluzionario è </a:t>
            </a:r>
            <a:r>
              <a:rPr sz="1200" spc="-5" dirty="0">
                <a:latin typeface="Times New Roman"/>
                <a:cs typeface="Times New Roman"/>
              </a:rPr>
              <a:t>unificato </a:t>
            </a:r>
            <a:r>
              <a:rPr sz="1200" dirty="0">
                <a:latin typeface="Times New Roman"/>
                <a:cs typeface="Times New Roman"/>
              </a:rPr>
              <a:t>esperienzialmente 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Supremo. Noi potremmo ipotizzare  che </a:t>
            </a:r>
            <a:r>
              <a:rPr sz="1200" dirty="0">
                <a:latin typeface="Times New Roman"/>
                <a:cs typeface="Times New Roman"/>
              </a:rPr>
              <a:t>tale piano dovrà </a:t>
            </a:r>
            <a:r>
              <a:rPr sz="1200" spc="-5" dirty="0">
                <a:latin typeface="Times New Roman"/>
                <a:cs typeface="Times New Roman"/>
              </a:rPr>
              <a:t>prevalere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Universi esterni. D’altro canto </a:t>
            </a:r>
            <a:r>
              <a:rPr sz="1200" dirty="0">
                <a:latin typeface="Times New Roman"/>
                <a:cs typeface="Times New Roman"/>
              </a:rPr>
              <a:t>i nuovi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suscettibili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abitare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questi  Universi potrebbero 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avvicinare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su </a:t>
            </a:r>
            <a:r>
              <a:rPr sz="1200" dirty="0">
                <a:latin typeface="Times New Roman"/>
                <a:cs typeface="Times New Roman"/>
              </a:rPr>
              <a:t>livelli ultimi e </a:t>
            </a:r>
            <a:r>
              <a:rPr sz="1200" spc="-5" dirty="0">
                <a:latin typeface="Times New Roman"/>
                <a:cs typeface="Times New Roman"/>
              </a:rPr>
              <a:t>con tecniche absonite.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breve, </a:t>
            </a:r>
            <a:r>
              <a:rPr sz="1200" dirty="0">
                <a:latin typeface="Times New Roman"/>
                <a:cs typeface="Times New Roman"/>
              </a:rPr>
              <a:t>non abbiamo la minima  idea di quale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alla deità potrà </a:t>
            </a:r>
            <a:r>
              <a:rPr sz="1200" spc="-5" dirty="0">
                <a:latin typeface="Times New Roman"/>
                <a:cs typeface="Times New Roman"/>
              </a:rPr>
              <a:t>divenire operativa negli Universi futuri </a:t>
            </a:r>
            <a:r>
              <a:rPr sz="1200" dirty="0">
                <a:latin typeface="Times New Roman"/>
                <a:cs typeface="Times New Roman"/>
              </a:rPr>
              <a:t>dello spazio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19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(643.3) 56:7.9 </a:t>
            </a:r>
            <a:r>
              <a:rPr sz="1200" dirty="0">
                <a:latin typeface="Times New Roman"/>
                <a:cs typeface="Times New Roman"/>
              </a:rPr>
              <a:t>Nondimeno </a:t>
            </a:r>
            <a:r>
              <a:rPr sz="1200" spc="-5" dirty="0">
                <a:latin typeface="Times New Roman"/>
                <a:cs typeface="Times New Roman"/>
              </a:rPr>
              <a:t>riteniamo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Superuniversi perfezionati faranno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qualche </a:t>
            </a:r>
            <a:r>
              <a:rPr sz="1200" dirty="0">
                <a:latin typeface="Times New Roman"/>
                <a:cs typeface="Times New Roman"/>
              </a:rPr>
              <a:t>modo parte della </a:t>
            </a:r>
            <a:r>
              <a:rPr sz="1200" spc="-5" dirty="0">
                <a:latin typeface="Times New Roman"/>
                <a:cs typeface="Times New Roman"/>
              </a:rPr>
              <a:t>carriera d’ascensione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Paradiso degli esseri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abiteranno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creazioni esterne.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possibile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quell’era </a:t>
            </a:r>
            <a:r>
              <a:rPr sz="1200" dirty="0">
                <a:latin typeface="Times New Roman"/>
                <a:cs typeface="Times New Roman"/>
              </a:rPr>
              <a:t>futura noi </a:t>
            </a:r>
            <a:r>
              <a:rPr sz="1200" spc="-5" dirty="0">
                <a:latin typeface="Times New Roman"/>
                <a:cs typeface="Times New Roman"/>
              </a:rPr>
              <a:t>potremo </a:t>
            </a:r>
            <a:r>
              <a:rPr sz="1200" dirty="0">
                <a:latin typeface="Times New Roman"/>
                <a:cs typeface="Times New Roman"/>
              </a:rPr>
              <a:t>osservare </a:t>
            </a:r>
            <a:r>
              <a:rPr sz="1200" spc="-5" dirty="0">
                <a:latin typeface="Times New Roman"/>
                <a:cs typeface="Times New Roman"/>
              </a:rPr>
              <a:t>gli  abitanti 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esterno avvicinarsi </a:t>
            </a:r>
            <a:r>
              <a:rPr sz="1200" dirty="0">
                <a:latin typeface="Times New Roman"/>
                <a:cs typeface="Times New Roman"/>
              </a:rPr>
              <a:t>ad Havona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Superuniversi </a:t>
            </a:r>
            <a:r>
              <a:rPr sz="1200" spc="-5" dirty="0">
                <a:latin typeface="Times New Roman"/>
                <a:cs typeface="Times New Roman"/>
              </a:rPr>
              <a:t>amministrati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con o </a:t>
            </a:r>
            <a:r>
              <a:rPr sz="1200" spc="-5" dirty="0">
                <a:latin typeface="Times New Roman"/>
                <a:cs typeface="Times New Roman"/>
              </a:rPr>
              <a:t>senza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collaborazione dei </a:t>
            </a:r>
            <a:r>
              <a:rPr sz="1200" dirty="0">
                <a:latin typeface="Times New Roman"/>
                <a:cs typeface="Times New Roman"/>
              </a:rPr>
              <a:t>Sette Spiriti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Maestri.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L’unificatore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Supremo</a:t>
            </a:r>
            <a:endParaRPr sz="1600">
              <a:latin typeface="Times New Roman"/>
              <a:cs typeface="Times New Roman"/>
            </a:endParaRPr>
          </a:p>
          <a:p>
            <a:pPr marL="76200" marR="137795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(643.4) 56:8.1 </a:t>
            </a:r>
            <a:r>
              <a:rPr sz="1200" spc="-5" dirty="0">
                <a:latin typeface="Times New Roman"/>
                <a:cs typeface="Times New Roman"/>
              </a:rPr>
              <a:t>L’Essere </a:t>
            </a:r>
            <a:r>
              <a:rPr sz="1200" dirty="0">
                <a:latin typeface="Times New Roman"/>
                <a:cs typeface="Times New Roman"/>
              </a:rPr>
              <a:t>Supremo ha una triplice funzione </a:t>
            </a:r>
            <a:r>
              <a:rPr sz="1200" spc="-5" dirty="0">
                <a:latin typeface="Times New Roman"/>
                <a:cs typeface="Times New Roman"/>
              </a:rPr>
              <a:t>nell’esperienza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mortale. </a:t>
            </a:r>
            <a:r>
              <a:rPr sz="1200" dirty="0">
                <a:latin typeface="Times New Roman"/>
                <a:cs typeface="Times New Roman"/>
              </a:rPr>
              <a:t>Primo,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l’unificatore </a:t>
            </a:r>
            <a:r>
              <a:rPr sz="1200" dirty="0">
                <a:latin typeface="Times New Roman"/>
                <a:cs typeface="Times New Roman"/>
              </a:rPr>
              <a:t>della divinità  </a:t>
            </a:r>
            <a:r>
              <a:rPr sz="1200" spc="-5" dirty="0">
                <a:latin typeface="Times New Roman"/>
                <a:cs typeface="Times New Roman"/>
              </a:rPr>
              <a:t>nel tempo-spazio, Dio </a:t>
            </a:r>
            <a:r>
              <a:rPr sz="1200" dirty="0">
                <a:latin typeface="Times New Roman"/>
                <a:cs typeface="Times New Roman"/>
              </a:rPr>
              <a:t>il Settuplo; </a:t>
            </a:r>
            <a:r>
              <a:rPr sz="1200" spc="-5" dirty="0">
                <a:latin typeface="Times New Roman"/>
                <a:cs typeface="Times New Roman"/>
              </a:rPr>
              <a:t>secondo, rappresenta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massimo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che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finite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effettivamente  comprendere; terzo,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via di </a:t>
            </a:r>
            <a:r>
              <a:rPr sz="1200" spc="-5" dirty="0">
                <a:latin typeface="Times New Roman"/>
                <a:cs typeface="Times New Roman"/>
              </a:rPr>
              <a:t>approccio </a:t>
            </a:r>
            <a:r>
              <a:rPr sz="1200" dirty="0">
                <a:latin typeface="Times New Roman"/>
                <a:cs typeface="Times New Roman"/>
              </a:rPr>
              <a:t>per l’uomo </a:t>
            </a:r>
            <a:r>
              <a:rPr sz="1200" spc="-5" dirty="0">
                <a:latin typeface="Times New Roman"/>
                <a:cs typeface="Times New Roman"/>
              </a:rPr>
              <a:t>mortale all’esperienza </a:t>
            </a:r>
            <a:r>
              <a:rPr sz="1200" dirty="0">
                <a:latin typeface="Times New Roman"/>
                <a:cs typeface="Times New Roman"/>
              </a:rPr>
              <a:t>trascendentale di </a:t>
            </a:r>
            <a:r>
              <a:rPr sz="1200" spc="-5" dirty="0">
                <a:latin typeface="Times New Roman"/>
                <a:cs typeface="Times New Roman"/>
              </a:rPr>
              <a:t>associarsi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absonita, 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eterno </a:t>
            </a:r>
            <a:r>
              <a:rPr sz="1200" dirty="0">
                <a:latin typeface="Times New Roman"/>
                <a:cs typeface="Times New Roman"/>
              </a:rPr>
              <a:t>e con la </a:t>
            </a:r>
            <a:r>
              <a:rPr sz="1200" spc="-5" dirty="0">
                <a:latin typeface="Times New Roman"/>
                <a:cs typeface="Times New Roman"/>
              </a:rPr>
              <a:t>personalità del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0070" cy="319341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18097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(643.5) 56:8.2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ascendenti, </a:t>
            </a:r>
            <a:r>
              <a:rPr sz="1200" spc="-5" dirty="0">
                <a:latin typeface="Times New Roman"/>
                <a:cs typeface="Times New Roman"/>
              </a:rPr>
              <a:t>essendo nati negli Universi locali, allevati nei Superuniversi ed educati nell’Universo centrale,  abbracciano nelle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esperienze personali </a:t>
            </a:r>
            <a:r>
              <a:rPr sz="1200" dirty="0">
                <a:latin typeface="Times New Roman"/>
                <a:cs typeface="Times New Roman"/>
              </a:rPr>
              <a:t>tutto il potenziale di </a:t>
            </a:r>
            <a:r>
              <a:rPr sz="1200" spc="-5" dirty="0">
                <a:latin typeface="Times New Roman"/>
                <a:cs typeface="Times New Roman"/>
              </a:rPr>
              <a:t>comprensione della </a:t>
            </a:r>
            <a:r>
              <a:rPr sz="1200" dirty="0">
                <a:latin typeface="Times New Roman"/>
                <a:cs typeface="Times New Roman"/>
              </a:rPr>
              <a:t>divinità tempo-spaziale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che  si unifica nel Supremo.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servono </a:t>
            </a:r>
            <a:r>
              <a:rPr sz="1200" dirty="0">
                <a:latin typeface="Times New Roman"/>
                <a:cs typeface="Times New Roman"/>
              </a:rPr>
              <a:t>successivamente in </a:t>
            </a:r>
            <a:r>
              <a:rPr sz="1200" spc="-5" dirty="0">
                <a:latin typeface="Times New Roman"/>
                <a:cs typeface="Times New Roman"/>
              </a:rPr>
              <a:t>Superuniversi diversi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origine, </a:t>
            </a:r>
            <a:r>
              <a:rPr sz="1200" dirty="0">
                <a:latin typeface="Times New Roman"/>
                <a:cs typeface="Times New Roman"/>
              </a:rPr>
              <a:t>sovrapponendo  </a:t>
            </a:r>
            <a:r>
              <a:rPr sz="1200" spc="-5" dirty="0">
                <a:latin typeface="Times New Roman"/>
                <a:cs typeface="Times New Roman"/>
              </a:rPr>
              <a:t>così esperienza ad esperienza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pienezza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settupla </a:t>
            </a:r>
            <a:r>
              <a:rPr sz="1200" spc="-5" dirty="0">
                <a:latin typeface="Times New Roman"/>
                <a:cs typeface="Times New Roman"/>
              </a:rPr>
              <a:t>diversità delle </a:t>
            </a:r>
            <a:r>
              <a:rPr sz="1200" dirty="0">
                <a:latin typeface="Times New Roman"/>
                <a:cs typeface="Times New Roman"/>
              </a:rPr>
              <a:t>possibili </a:t>
            </a:r>
            <a:r>
              <a:rPr sz="1200" spc="-5" dirty="0">
                <a:latin typeface="Times New Roman"/>
                <a:cs typeface="Times New Roman"/>
              </a:rPr>
              <a:t>esperienze della creatura sia </a:t>
            </a:r>
            <a:r>
              <a:rPr sz="1200" dirty="0">
                <a:latin typeface="Times New Roman"/>
                <a:cs typeface="Times New Roman"/>
              </a:rPr>
              <a:t>stata  </a:t>
            </a:r>
            <a:r>
              <a:rPr sz="1200" spc="-5" dirty="0">
                <a:latin typeface="Times New Roman"/>
                <a:cs typeface="Times New Roman"/>
              </a:rPr>
              <a:t>inglobata. Attraverso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ministero degli Aggiustatori interiori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sono 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Universale, </a:t>
            </a:r>
            <a:r>
              <a:rPr sz="1200" dirty="0">
                <a:latin typeface="Times New Roman"/>
                <a:cs typeface="Times New Roman"/>
              </a:rPr>
              <a:t>ma è per  mezzo di queste </a:t>
            </a:r>
            <a:r>
              <a:rPr sz="1200" spc="-5" dirty="0">
                <a:latin typeface="Times New Roman"/>
                <a:cs typeface="Times New Roman"/>
              </a:rPr>
              <a:t>tecniche esperienziali </a:t>
            </a:r>
            <a:r>
              <a:rPr sz="1200" dirty="0">
                <a:latin typeface="Times New Roman"/>
                <a:cs typeface="Times New Roman"/>
              </a:rPr>
              <a:t>che tali </a:t>
            </a:r>
            <a:r>
              <a:rPr sz="1200" spc="-5" dirty="0">
                <a:latin typeface="Times New Roman"/>
                <a:cs typeface="Times New Roman"/>
              </a:rPr>
              <a:t>finalitari giungono </a:t>
            </a:r>
            <a:r>
              <a:rPr sz="1200" dirty="0">
                <a:latin typeface="Times New Roman"/>
                <a:cs typeface="Times New Roman"/>
              </a:rPr>
              <a:t>realmente a </a:t>
            </a:r>
            <a:r>
              <a:rPr sz="1200" i="1" spc="-5" dirty="0">
                <a:latin typeface="Times New Roman"/>
                <a:cs typeface="Times New Roman"/>
              </a:rPr>
              <a:t>conoscere </a:t>
            </a:r>
            <a:r>
              <a:rPr sz="1200" dirty="0">
                <a:latin typeface="Times New Roman"/>
                <a:cs typeface="Times New Roman"/>
              </a:rPr>
              <a:t>l’Essere Supremo, e </a:t>
            </a:r>
            <a:r>
              <a:rPr sz="1200" spc="-5" dirty="0">
                <a:latin typeface="Times New Roman"/>
                <a:cs typeface="Times New Roman"/>
              </a:rPr>
              <a:t>sono destinati </a:t>
            </a:r>
            <a:r>
              <a:rPr sz="1200" dirty="0">
                <a:latin typeface="Times New Roman"/>
                <a:cs typeface="Times New Roman"/>
              </a:rPr>
              <a:t>al 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i="1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questa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Suprema </a:t>
            </a:r>
            <a:r>
              <a:rPr sz="1200" spc="-5" dirty="0">
                <a:latin typeface="Times New Roman"/>
                <a:cs typeface="Times New Roman"/>
              </a:rPr>
              <a:t>negli ed agli Universi </a:t>
            </a:r>
            <a:r>
              <a:rPr sz="1200" dirty="0">
                <a:latin typeface="Times New Roman"/>
                <a:cs typeface="Times New Roman"/>
              </a:rPr>
              <a:t>futuri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93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(644.1) 56:8.3 </a:t>
            </a:r>
            <a:r>
              <a:rPr sz="1200" spc="-5" dirty="0">
                <a:latin typeface="Times New Roman"/>
                <a:cs typeface="Times New Roman"/>
              </a:rPr>
              <a:t>Ricordate,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quello che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Paradisiaci fanno per </a:t>
            </a:r>
            <a:r>
              <a:rPr sz="1200" dirty="0">
                <a:latin typeface="Times New Roman"/>
                <a:cs typeface="Times New Roman"/>
              </a:rPr>
              <a:t>noi, a nostra volta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spirito noi </a:t>
            </a:r>
            <a:r>
              <a:rPr sz="1200" spc="-5" dirty="0">
                <a:latin typeface="Times New Roman"/>
                <a:cs typeface="Times New Roman"/>
              </a:rPr>
              <a:t>abbiamo  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farlo per l’Essere Supremo emergente, ed </a:t>
            </a:r>
            <a:r>
              <a:rPr sz="1200" dirty="0">
                <a:latin typeface="Times New Roman"/>
                <a:cs typeface="Times New Roman"/>
              </a:rPr>
              <a:t>in lui. </a:t>
            </a:r>
            <a:r>
              <a:rPr sz="1200" spc="-5" dirty="0">
                <a:latin typeface="Times New Roman"/>
                <a:cs typeface="Times New Roman"/>
              </a:rPr>
              <a:t>L’esperienza d’amore,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gioia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nell’Universo è  </a:t>
            </a:r>
            <a:r>
              <a:rPr sz="1200" spc="-5" dirty="0">
                <a:latin typeface="Times New Roman"/>
                <a:cs typeface="Times New Roman"/>
              </a:rPr>
              <a:t>reciproca. 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non ha </a:t>
            </a:r>
            <a:r>
              <a:rPr sz="1200" spc="-5" dirty="0">
                <a:latin typeface="Times New Roman"/>
                <a:cs typeface="Times New Roman"/>
              </a:rPr>
              <a:t>bisogno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figli gli rendano </a:t>
            </a:r>
            <a:r>
              <a:rPr sz="1200" dirty="0">
                <a:latin typeface="Times New Roman"/>
                <a:cs typeface="Times New Roman"/>
              </a:rPr>
              <a:t>tutto ciò </a:t>
            </a:r>
            <a:r>
              <a:rPr sz="1200" spc="-5" dirty="0">
                <a:latin typeface="Times New Roman"/>
                <a:cs typeface="Times New Roman"/>
              </a:rPr>
              <a:t>che egli </a:t>
            </a:r>
            <a:r>
              <a:rPr sz="1200" dirty="0">
                <a:latin typeface="Times New Roman"/>
                <a:cs typeface="Times New Roman"/>
              </a:rPr>
              <a:t>conferisce a loro, 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a loro volta  </a:t>
            </a:r>
            <a:r>
              <a:rPr sz="1200" spc="-5" dirty="0">
                <a:latin typeface="Times New Roman"/>
                <a:cs typeface="Times New Roman"/>
              </a:rPr>
              <a:t>conferiscono </a:t>
            </a:r>
            <a:r>
              <a:rPr sz="1200" dirty="0">
                <a:latin typeface="Times New Roman"/>
                <a:cs typeface="Times New Roman"/>
              </a:rPr>
              <a:t>tutto ciò, o possono </a:t>
            </a:r>
            <a:r>
              <a:rPr sz="1200" spc="-5" dirty="0">
                <a:latin typeface="Times New Roman"/>
                <a:cs typeface="Times New Roman"/>
              </a:rPr>
              <a:t>farlo, ai loro simili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all’Essere Supremo </a:t>
            </a:r>
            <a:r>
              <a:rPr sz="1200" spc="5" dirty="0">
                <a:latin typeface="Times New Roman"/>
                <a:cs typeface="Times New Roman"/>
              </a:rPr>
              <a:t>in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(644.2) 56:8.4 </a:t>
            </a:r>
            <a:r>
              <a:rPr sz="1200" spc="-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fenomeni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 riflettono attività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creatrici antecedenti. Gesù </a:t>
            </a:r>
            <a:r>
              <a:rPr sz="1200" dirty="0">
                <a:latin typeface="Times New Roman"/>
                <a:cs typeface="Times New Roman"/>
              </a:rPr>
              <a:t>ha detto,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vero, </a:t>
            </a:r>
            <a:r>
              <a:rPr sz="1200" spc="-5" dirty="0">
                <a:latin typeface="Times New Roman"/>
                <a:cs typeface="Times New Roman"/>
              </a:rPr>
              <a:t>che  </a:t>
            </a:r>
            <a:r>
              <a:rPr sz="1200" spc="-10" dirty="0">
                <a:latin typeface="Times New Roman"/>
                <a:cs typeface="Times New Roman"/>
              </a:rPr>
              <a:t>“Il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fa </a:t>
            </a:r>
            <a:r>
              <a:rPr sz="1200" spc="-5" dirty="0">
                <a:latin typeface="Times New Roman"/>
                <a:cs typeface="Times New Roman"/>
              </a:rPr>
              <a:t>solo quelle </a:t>
            </a:r>
            <a:r>
              <a:rPr sz="1200" dirty="0">
                <a:latin typeface="Times New Roman"/>
                <a:cs typeface="Times New Roman"/>
              </a:rPr>
              <a:t>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vede fare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Padre.” Col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voi mortali </a:t>
            </a:r>
            <a:r>
              <a:rPr sz="1200" spc="-5" dirty="0">
                <a:latin typeface="Times New Roman"/>
                <a:cs typeface="Times New Roman"/>
              </a:rPr>
              <a:t>potrete cominciare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5" dirty="0">
                <a:latin typeface="Times New Roman"/>
                <a:cs typeface="Times New Roman"/>
              </a:rPr>
              <a:t>vostri </a:t>
            </a:r>
            <a:r>
              <a:rPr sz="1200" dirty="0">
                <a:latin typeface="Times New Roman"/>
                <a:cs typeface="Times New Roman"/>
              </a:rPr>
              <a:t>simili,  e </a:t>
            </a:r>
            <a:r>
              <a:rPr sz="1200" spc="-5" dirty="0">
                <a:latin typeface="Times New Roman"/>
                <a:cs typeface="Times New Roman"/>
              </a:rPr>
              <a:t>potrete accrescere </a:t>
            </a:r>
            <a:r>
              <a:rPr sz="1200" dirty="0">
                <a:latin typeface="Times New Roman"/>
                <a:cs typeface="Times New Roman"/>
              </a:rPr>
              <a:t>sempre di più questa rivelazione via via che </a:t>
            </a:r>
            <a:r>
              <a:rPr sz="1200" spc="-5" dirty="0">
                <a:latin typeface="Times New Roman"/>
                <a:cs typeface="Times New Roman"/>
              </a:rPr>
              <a:t>salirete </a:t>
            </a:r>
            <a:r>
              <a:rPr sz="1200" dirty="0">
                <a:latin typeface="Times New Roman"/>
                <a:cs typeface="Times New Roman"/>
              </a:rPr>
              <a:t>verso il </a:t>
            </a:r>
            <a:r>
              <a:rPr sz="1200" spc="-5" dirty="0">
                <a:latin typeface="Times New Roman"/>
                <a:cs typeface="Times New Roman"/>
              </a:rPr>
              <a:t>Paradiso. Nell’eternità </a:t>
            </a:r>
            <a:r>
              <a:rPr sz="1200" dirty="0">
                <a:latin typeface="Times New Roman"/>
                <a:cs typeface="Times New Roman"/>
              </a:rPr>
              <a:t>vi potrà </a:t>
            </a:r>
            <a:r>
              <a:rPr sz="1200" spc="-5" dirty="0">
                <a:latin typeface="Times New Roman"/>
                <a:cs typeface="Times New Roman"/>
              </a:rPr>
              <a:t>essere concesso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fare rivelazioni sempre crescenti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evoluzionarie su livelli supremi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ed anche </a:t>
            </a:r>
            <a:r>
              <a:rPr sz="1200" dirty="0">
                <a:latin typeface="Times New Roman"/>
                <a:cs typeface="Times New Roman"/>
              </a:rPr>
              <a:t>ultimi — </a:t>
            </a:r>
            <a:r>
              <a:rPr sz="1200" spc="-5" dirty="0">
                <a:latin typeface="Times New Roman"/>
                <a:cs typeface="Times New Roman"/>
              </a:rPr>
              <a:t>come finalitari  del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stadio.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509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7215" cy="3780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L’unità universale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assoluta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(644.3) 56:9.1 </a:t>
            </a:r>
            <a:r>
              <a:rPr sz="1200" spc="-5" dirty="0">
                <a:latin typeface="Times New Roman"/>
                <a:cs typeface="Times New Roman"/>
              </a:rPr>
              <a:t>L’Assoluto Non Qualificato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l’Assoluto della Deità sono unificati nell’Assoluto Universale. Gli Assoluti sono coordinati  nell’Ultimo, </a:t>
            </a:r>
            <a:r>
              <a:rPr sz="1200" dirty="0">
                <a:latin typeface="Times New Roman"/>
                <a:cs typeface="Times New Roman"/>
              </a:rPr>
              <a:t>condizionati </a:t>
            </a:r>
            <a:r>
              <a:rPr sz="1200" spc="-5" dirty="0">
                <a:latin typeface="Times New Roman"/>
                <a:cs typeface="Times New Roman"/>
              </a:rPr>
              <a:t>nel Supremo </a:t>
            </a:r>
            <a:r>
              <a:rPr sz="1200" dirty="0">
                <a:latin typeface="Times New Roman"/>
                <a:cs typeface="Times New Roman"/>
              </a:rPr>
              <a:t>e modificati nel tempo-spazio in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Settuplo. </a:t>
            </a:r>
            <a:r>
              <a:rPr sz="1200" spc="-10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subinfiniti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i="1" spc="-5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Assoluti, 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nell’infinità essi </a:t>
            </a:r>
            <a:r>
              <a:rPr sz="1200" dirty="0">
                <a:latin typeface="Times New Roman"/>
                <a:cs typeface="Times New Roman"/>
              </a:rPr>
              <a:t>appaiono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i="1" dirty="0">
                <a:latin typeface="Times New Roman"/>
                <a:cs typeface="Times New Roman"/>
              </a:rPr>
              <a:t>uno.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Paradiso vi sono tre </a:t>
            </a:r>
            <a:r>
              <a:rPr sz="1200" spc="-5" dirty="0">
                <a:latin typeface="Times New Roman"/>
                <a:cs typeface="Times New Roman"/>
              </a:rPr>
              <a:t>personalizzazioni della Deità,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nella Trinità </a:t>
            </a:r>
            <a:r>
              <a:rPr sz="1200" i="1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767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(644.4) 56:9.2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proposizione </a:t>
            </a:r>
            <a:r>
              <a:rPr sz="1200" spc="-5" dirty="0">
                <a:latin typeface="Times New Roman"/>
                <a:cs typeface="Times New Roman"/>
              </a:rPr>
              <a:t>filosofica maggiore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maestro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questa: </a:t>
            </a:r>
            <a:r>
              <a:rPr sz="1200" dirty="0">
                <a:latin typeface="Times New Roman"/>
                <a:cs typeface="Times New Roman"/>
              </a:rPr>
              <a:t>l’Assoluto (i tre </a:t>
            </a:r>
            <a:r>
              <a:rPr sz="1200" spc="-5" dirty="0">
                <a:latin typeface="Times New Roman"/>
                <a:cs typeface="Times New Roman"/>
              </a:rPr>
              <a:t>Assoluti considerati come </a:t>
            </a:r>
            <a:r>
              <a:rPr sz="1200" dirty="0">
                <a:latin typeface="Times New Roman"/>
                <a:cs typeface="Times New Roman"/>
              </a:rPr>
              <a:t>uno  </a:t>
            </a:r>
            <a:r>
              <a:rPr sz="1200" spc="-5" dirty="0">
                <a:latin typeface="Times New Roman"/>
                <a:cs typeface="Times New Roman"/>
              </a:rPr>
              <a:t>nell’infinità) esisteva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della Trinità? L’Assoluto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l’antenato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Trinità? </a:t>
            </a:r>
            <a:r>
              <a:rPr sz="1200" dirty="0">
                <a:latin typeface="Times New Roman"/>
                <a:cs typeface="Times New Roman"/>
              </a:rPr>
              <a:t>O 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antecedente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all’Assoluto?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565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(644.5) 56:9.3 </a:t>
            </a:r>
            <a:r>
              <a:rPr sz="1200" spc="-5" dirty="0">
                <a:latin typeface="Times New Roman"/>
                <a:cs typeface="Times New Roman"/>
              </a:rPr>
              <a:t>L’Assoluto Non Qualificato </a:t>
            </a:r>
            <a:r>
              <a:rPr sz="1200" dirty="0">
                <a:latin typeface="Times New Roman"/>
                <a:cs typeface="Times New Roman"/>
              </a:rPr>
              <a:t>è una </a:t>
            </a:r>
            <a:r>
              <a:rPr sz="1200" spc="-5" dirty="0">
                <a:latin typeface="Times New Roman"/>
                <a:cs typeface="Times New Roman"/>
              </a:rPr>
              <a:t>forza-presenza </a:t>
            </a:r>
            <a:r>
              <a:rPr sz="1200" dirty="0">
                <a:latin typeface="Times New Roman"/>
                <a:cs typeface="Times New Roman"/>
              </a:rPr>
              <a:t>indipendente della </a:t>
            </a:r>
            <a:r>
              <a:rPr sz="1200" spc="-5" dirty="0">
                <a:latin typeface="Times New Roman"/>
                <a:cs typeface="Times New Roman"/>
              </a:rPr>
              <a:t>Trinità?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 connota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illimitata della Trinità?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l’Assoluto Universale </a:t>
            </a:r>
            <a:r>
              <a:rPr sz="1200" dirty="0">
                <a:latin typeface="Times New Roman"/>
                <a:cs typeface="Times New Roman"/>
              </a:rPr>
              <a:t>è la funzione </a:t>
            </a:r>
            <a:r>
              <a:rPr sz="1200" spc="-5" dirty="0">
                <a:latin typeface="Times New Roman"/>
                <a:cs typeface="Times New Roman"/>
              </a:rPr>
              <a:t>finale della Trinità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di una Trinità delle  </a:t>
            </a:r>
            <a:r>
              <a:rPr sz="1200" spc="-5" dirty="0">
                <a:latin typeface="Times New Roman"/>
                <a:cs typeface="Times New Roman"/>
              </a:rPr>
              <a:t>Trinità?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245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(644.6) 56:9.4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vista </a:t>
            </a:r>
            <a:r>
              <a:rPr sz="1200" spc="-5" dirty="0">
                <a:latin typeface="Times New Roman"/>
                <a:cs typeface="Times New Roman"/>
              </a:rPr>
              <a:t>il concetto dell’Assoluto </a:t>
            </a:r>
            <a:r>
              <a:rPr sz="1200" dirty="0">
                <a:latin typeface="Times New Roman"/>
                <a:cs typeface="Times New Roman"/>
              </a:rPr>
              <a:t>come antenato di tutte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— anche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Trinità — </a:t>
            </a:r>
            <a:r>
              <a:rPr sz="1200" spc="-5" dirty="0">
                <a:latin typeface="Times New Roman"/>
                <a:cs typeface="Times New Roman"/>
              </a:rPr>
              <a:t>sembra offrire </a:t>
            </a:r>
            <a:r>
              <a:rPr sz="1200" dirty="0">
                <a:latin typeface="Times New Roman"/>
                <a:cs typeface="Times New Roman"/>
              </a:rPr>
              <a:t>una  </a:t>
            </a:r>
            <a:r>
              <a:rPr sz="1200" spc="-5" dirty="0">
                <a:latin typeface="Times New Roman"/>
                <a:cs typeface="Times New Roman"/>
              </a:rPr>
              <a:t>soddisfazione transitoria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appagamento logico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unificazione filosofica, </a:t>
            </a:r>
            <a:r>
              <a:rPr sz="1200" dirty="0">
                <a:latin typeface="Times New Roman"/>
                <a:cs typeface="Times New Roman"/>
              </a:rPr>
              <a:t>ma una tale conclusione è invalidata </a:t>
            </a:r>
            <a:r>
              <a:rPr sz="1200" spc="-5" dirty="0">
                <a:latin typeface="Times New Roman"/>
                <a:cs typeface="Times New Roman"/>
              </a:rPr>
              <a:t>dalla</a:t>
            </a:r>
            <a:r>
              <a:rPr sz="1200" spc="17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realtà</a:t>
            </a:r>
            <a:endParaRPr sz="1200">
              <a:latin typeface="Times New Roman"/>
              <a:cs typeface="Times New Roman"/>
            </a:endParaRPr>
          </a:p>
          <a:p>
            <a:pPr marL="76200" marR="9144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dell’eternità della Trinità del Paradiso. C’insegnano, </a:t>
            </a:r>
            <a:r>
              <a:rPr sz="1200" dirty="0">
                <a:latin typeface="Times New Roman"/>
                <a:cs typeface="Times New Roman"/>
              </a:rPr>
              <a:t>e noi lo </a:t>
            </a:r>
            <a:r>
              <a:rPr sz="1200" spc="-5" dirty="0">
                <a:latin typeface="Times New Roman"/>
                <a:cs typeface="Times New Roman"/>
              </a:rPr>
              <a:t>crediamo, </a:t>
            </a:r>
            <a:r>
              <a:rPr sz="1200" dirty="0">
                <a:latin typeface="Times New Roman"/>
                <a:cs typeface="Times New Roman"/>
              </a:rPr>
              <a:t>che il </a:t>
            </a:r>
            <a:r>
              <a:rPr sz="1200" spc="-5" dirty="0">
                <a:latin typeface="Times New Roman"/>
                <a:cs typeface="Times New Roman"/>
              </a:rPr>
              <a:t>Padre Universale 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associati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Trinità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eterni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natura ed esistenza. C’è, allora,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logica </a:t>
            </a:r>
            <a:r>
              <a:rPr sz="1200" spc="-5" dirty="0">
                <a:latin typeface="Times New Roman"/>
                <a:cs typeface="Times New Roman"/>
              </a:rPr>
              <a:t>conclusione filosofica, </a:t>
            </a:r>
            <a:r>
              <a:rPr sz="1200" dirty="0">
                <a:latin typeface="Times New Roman"/>
                <a:cs typeface="Times New Roman"/>
              </a:rPr>
              <a:t>e cioè: </a:t>
            </a:r>
            <a:r>
              <a:rPr sz="1200" spc="-5" dirty="0">
                <a:latin typeface="Times New Roman"/>
                <a:cs typeface="Times New Roman"/>
              </a:rPr>
              <a:t>l’Assoluto </a:t>
            </a:r>
            <a:r>
              <a:rPr sz="1200" dirty="0">
                <a:latin typeface="Times New Roman"/>
                <a:cs typeface="Times New Roman"/>
              </a:rPr>
              <a:t>è,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intelligenze</a:t>
            </a:r>
            <a:endParaRPr sz="1200">
              <a:latin typeface="Times New Roman"/>
              <a:cs typeface="Times New Roman"/>
            </a:endParaRPr>
          </a:p>
          <a:p>
            <a:pPr marL="76200" marR="1435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reazione impersonale </a:t>
            </a:r>
            <a:r>
              <a:rPr sz="1200" dirty="0">
                <a:latin typeface="Times New Roman"/>
                <a:cs typeface="Times New Roman"/>
              </a:rPr>
              <a:t>e coordinata </a:t>
            </a:r>
            <a:r>
              <a:rPr sz="1200" spc="-5" dirty="0">
                <a:latin typeface="Times New Roman"/>
                <a:cs typeface="Times New Roman"/>
              </a:rPr>
              <a:t>della Trinità (delle </a:t>
            </a:r>
            <a:r>
              <a:rPr sz="1200" dirty="0">
                <a:latin typeface="Times New Roman"/>
                <a:cs typeface="Times New Roman"/>
              </a:rPr>
              <a:t>Trinità) a tutte le situazioni </a:t>
            </a:r>
            <a:r>
              <a:rPr sz="1200" spc="-5" dirty="0">
                <a:latin typeface="Times New Roman"/>
                <a:cs typeface="Times New Roman"/>
              </a:rPr>
              <a:t>basilari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primarie dello </a:t>
            </a:r>
            <a:r>
              <a:rPr sz="1200" dirty="0">
                <a:latin typeface="Times New Roman"/>
                <a:cs typeface="Times New Roman"/>
              </a:rPr>
              <a:t>spazio,  </a:t>
            </a:r>
            <a:r>
              <a:rPr sz="1200" spc="-5" dirty="0">
                <a:latin typeface="Times New Roman"/>
                <a:cs typeface="Times New Roman"/>
              </a:rPr>
              <a:t>all’interno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all’esterno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personalità intelligenti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Universo la Trinità </a:t>
            </a:r>
            <a:r>
              <a:rPr sz="1200" spc="-5" dirty="0">
                <a:latin typeface="Times New Roman"/>
                <a:cs typeface="Times New Roman"/>
              </a:rPr>
              <a:t>del Paradiso si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erge</a:t>
            </a:r>
            <a:endParaRPr sz="1200">
              <a:latin typeface="Times New Roman"/>
              <a:cs typeface="Times New Roman"/>
            </a:endParaRPr>
          </a:p>
          <a:p>
            <a:pPr marL="76200" marR="743585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perpetuamente </a:t>
            </a:r>
            <a:r>
              <a:rPr sz="1200" dirty="0">
                <a:latin typeface="Times New Roman"/>
                <a:cs typeface="Times New Roman"/>
              </a:rPr>
              <a:t>in finalità, </a:t>
            </a:r>
            <a:r>
              <a:rPr sz="1200" spc="-5" dirty="0">
                <a:latin typeface="Times New Roman"/>
                <a:cs typeface="Times New Roman"/>
              </a:rPr>
              <a:t>eternità, </a:t>
            </a:r>
            <a:r>
              <a:rPr sz="1200" dirty="0">
                <a:latin typeface="Times New Roman"/>
                <a:cs typeface="Times New Roman"/>
              </a:rPr>
              <a:t>supremazia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ultimità </a:t>
            </a:r>
            <a:r>
              <a:rPr sz="1200" spc="-5" dirty="0">
                <a:latin typeface="Times New Roman"/>
                <a:cs typeface="Times New Roman"/>
              </a:rPr>
              <a:t>e, </a:t>
            </a:r>
            <a:r>
              <a:rPr sz="1200" dirty="0">
                <a:latin typeface="Times New Roman"/>
                <a:cs typeface="Times New Roman"/>
              </a:rPr>
              <a:t>a tutti </a:t>
            </a:r>
            <a:r>
              <a:rPr sz="1200" spc="-5" dirty="0">
                <a:latin typeface="Times New Roman"/>
                <a:cs typeface="Times New Roman"/>
              </a:rPr>
              <a:t>gli effetti pratici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comprensione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 realizzazione delle creature, come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assoluta.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7875270" cy="10864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431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(383.2) 34:7.8 </a:t>
            </a:r>
            <a:r>
              <a:rPr sz="1200" spc="-5" dirty="0">
                <a:latin typeface="Times New Roman"/>
                <a:cs typeface="Times New Roman"/>
              </a:rPr>
              <a:t>Giacché avete </a:t>
            </a:r>
            <a:r>
              <a:rPr sz="1200" dirty="0">
                <a:latin typeface="Times New Roman"/>
                <a:cs typeface="Times New Roman"/>
              </a:rPr>
              <a:t>iniziato </a:t>
            </a:r>
            <a:r>
              <a:rPr sz="1200" spc="-5" dirty="0">
                <a:latin typeface="Times New Roman"/>
                <a:cs typeface="Times New Roman"/>
              </a:rPr>
              <a:t>il cammino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eterna, </a:t>
            </a:r>
            <a:r>
              <a:rPr sz="1200" dirty="0">
                <a:latin typeface="Times New Roman"/>
                <a:cs typeface="Times New Roman"/>
              </a:rPr>
              <a:t>poiché avete </a:t>
            </a:r>
            <a:r>
              <a:rPr sz="1200" spc="-5" dirty="0">
                <a:latin typeface="Times New Roman"/>
                <a:cs typeface="Times New Roman"/>
              </a:rPr>
              <a:t>accettato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ricevuto </a:t>
            </a:r>
            <a:r>
              <a:rPr sz="1200" dirty="0">
                <a:latin typeface="Times New Roman"/>
                <a:cs typeface="Times New Roman"/>
              </a:rPr>
              <a:t>l’ordine di  </a:t>
            </a:r>
            <a:r>
              <a:rPr sz="1200" spc="-5" dirty="0">
                <a:latin typeface="Times New Roman"/>
                <a:cs typeface="Times New Roman"/>
              </a:rPr>
              <a:t>avanzare, </a:t>
            </a:r>
            <a:r>
              <a:rPr sz="1200" dirty="0">
                <a:latin typeface="Times New Roman"/>
                <a:cs typeface="Times New Roman"/>
              </a:rPr>
              <a:t>non temete dunque i </a:t>
            </a:r>
            <a:r>
              <a:rPr sz="1200" spc="-5" dirty="0">
                <a:latin typeface="Times New Roman"/>
                <a:cs typeface="Times New Roman"/>
              </a:rPr>
              <a:t>pericoli </a:t>
            </a:r>
            <a:r>
              <a:rPr sz="1200" dirty="0">
                <a:latin typeface="Times New Roman"/>
                <a:cs typeface="Times New Roman"/>
              </a:rPr>
              <a:t>della negligenza umana e </a:t>
            </a:r>
            <a:r>
              <a:rPr sz="1200" spc="-5" dirty="0">
                <a:latin typeface="Times New Roman"/>
                <a:cs typeface="Times New Roman"/>
              </a:rPr>
              <a:t>dell’incostanza dei mortali, </a:t>
            </a:r>
            <a:r>
              <a:rPr sz="1200" dirty="0">
                <a:latin typeface="Times New Roman"/>
                <a:cs typeface="Times New Roman"/>
              </a:rPr>
              <a:t>non siate </a:t>
            </a:r>
            <a:r>
              <a:rPr sz="1200" spc="-5" dirty="0">
                <a:latin typeface="Times New Roman"/>
                <a:cs typeface="Times New Roman"/>
              </a:rPr>
              <a:t>turbati </a:t>
            </a:r>
            <a:r>
              <a:rPr sz="1200" dirty="0">
                <a:latin typeface="Times New Roman"/>
                <a:cs typeface="Times New Roman"/>
              </a:rPr>
              <a:t>da timori di  </a:t>
            </a:r>
            <a:r>
              <a:rPr sz="1200" spc="-5" dirty="0">
                <a:latin typeface="Times New Roman"/>
                <a:cs typeface="Times New Roman"/>
              </a:rPr>
              <a:t>fallimento </a:t>
            </a:r>
            <a:r>
              <a:rPr sz="1200" dirty="0">
                <a:latin typeface="Times New Roman"/>
                <a:cs typeface="Times New Roman"/>
              </a:rPr>
              <a:t>o da confusione </a:t>
            </a:r>
            <a:r>
              <a:rPr sz="1200" spc="-5" dirty="0">
                <a:latin typeface="Times New Roman"/>
                <a:cs typeface="Times New Roman"/>
              </a:rPr>
              <a:t>fuorviante, </a:t>
            </a:r>
            <a:r>
              <a:rPr sz="1200" dirty="0">
                <a:latin typeface="Times New Roman"/>
                <a:cs typeface="Times New Roman"/>
              </a:rPr>
              <a:t>non vacillate e non </a:t>
            </a:r>
            <a:r>
              <a:rPr sz="1200" spc="-5" dirty="0">
                <a:latin typeface="Times New Roman"/>
                <a:cs typeface="Times New Roman"/>
              </a:rPr>
              <a:t>dubitate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vostra situazione,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ora  </a:t>
            </a:r>
            <a:r>
              <a:rPr sz="1200" spc="-5" dirty="0">
                <a:latin typeface="Times New Roman"/>
                <a:cs typeface="Times New Roman"/>
              </a:rPr>
              <a:t>oscura, ad ogni crocevia della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per progredire,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della Verità parlerà sempre, </a:t>
            </a:r>
            <a:r>
              <a:rPr sz="1200" dirty="0">
                <a:latin typeface="Times New Roman"/>
                <a:cs typeface="Times New Roman"/>
              </a:rPr>
              <a:t>dicendo: </a:t>
            </a:r>
            <a:r>
              <a:rPr sz="1200" spc="-5" dirty="0">
                <a:latin typeface="Times New Roman"/>
                <a:cs typeface="Times New Roman"/>
              </a:rPr>
              <a:t>“Questa </a:t>
            </a:r>
            <a:r>
              <a:rPr sz="1200" dirty="0">
                <a:latin typeface="Times New Roman"/>
                <a:cs typeface="Times New Roman"/>
              </a:rPr>
              <a:t>è la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via”.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08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(383.3) 34:7.9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temporaneamente assegnato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servizio su</a:t>
            </a:r>
            <a:r>
              <a:rPr sz="1200" spc="-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6265" cy="4071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ts val="141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(644.7) 56:9.5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modo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le menti 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considerare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problema,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portate al </a:t>
            </a:r>
            <a:r>
              <a:rPr sz="1200" dirty="0">
                <a:latin typeface="Times New Roman"/>
                <a:cs typeface="Times New Roman"/>
              </a:rPr>
              <a:t>postulato</a:t>
            </a:r>
            <a:r>
              <a:rPr sz="1200" spc="-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finale</a:t>
            </a:r>
            <a:endParaRPr sz="1200">
              <a:latin typeface="Times New Roman"/>
              <a:cs typeface="Times New Roman"/>
            </a:endParaRPr>
          </a:p>
          <a:p>
            <a:pPr marL="76200" marR="104139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dell’Universale </a:t>
            </a:r>
            <a:r>
              <a:rPr sz="1200" spc="-10" dirty="0">
                <a:latin typeface="Times New Roman"/>
                <a:cs typeface="Times New Roman"/>
              </a:rPr>
              <a:t>IO </a:t>
            </a:r>
            <a:r>
              <a:rPr sz="1200" spc="-5" dirty="0">
                <a:latin typeface="Times New Roman"/>
                <a:cs typeface="Times New Roman"/>
              </a:rPr>
              <a:t>SONO quale causa prima </a:t>
            </a:r>
            <a:r>
              <a:rPr sz="1200" dirty="0">
                <a:latin typeface="Times New Roman"/>
                <a:cs typeface="Times New Roman"/>
              </a:rPr>
              <a:t>e fonte </a:t>
            </a:r>
            <a:r>
              <a:rPr sz="1200" spc="-5" dirty="0">
                <a:latin typeface="Times New Roman"/>
                <a:cs typeface="Times New Roman"/>
              </a:rPr>
              <a:t>indiscussa sia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che dell’Assoluto. Quando perciò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aneliamo  formarci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concetto personale dell’Assoluto, torniamo alle </a:t>
            </a:r>
            <a:r>
              <a:rPr sz="1200" dirty="0">
                <a:latin typeface="Times New Roman"/>
                <a:cs typeface="Times New Roman"/>
              </a:rPr>
              <a:t>nostre idee e ai nostri </a:t>
            </a:r>
            <a:r>
              <a:rPr sz="1200" spc="-5" dirty="0">
                <a:latin typeface="Times New Roman"/>
                <a:cs typeface="Times New Roman"/>
              </a:rPr>
              <a:t>ideali del Padre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Quando  desideriamo facilitare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comprensione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Assoluto altrimenti impersonale, ritorniamo al </a:t>
            </a:r>
            <a:r>
              <a:rPr sz="1200" spc="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 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Padre esistenziale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assoluta;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Persona </a:t>
            </a:r>
            <a:r>
              <a:rPr sz="1200" dirty="0">
                <a:latin typeface="Times New Roman"/>
                <a:cs typeface="Times New Roman"/>
              </a:rPr>
              <a:t>Assoluta, </a:t>
            </a:r>
            <a:r>
              <a:rPr sz="1200" spc="-5" dirty="0">
                <a:latin typeface="Times New Roman"/>
                <a:cs typeface="Times New Roman"/>
              </a:rPr>
              <a:t>anche se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senso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non è la </a:t>
            </a:r>
            <a:r>
              <a:rPr sz="1200" spc="-5" dirty="0">
                <a:latin typeface="Times New Roman"/>
                <a:cs typeface="Times New Roman"/>
              </a:rPr>
              <a:t>personalizzazione dell’Assoluto.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passiamo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immaginare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Trinità esperienziali </a:t>
            </a:r>
            <a:r>
              <a:rPr sz="1200" dirty="0">
                <a:latin typeface="Times New Roman"/>
                <a:cs typeface="Times New Roman"/>
              </a:rPr>
              <a:t>come culminanti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nella</a:t>
            </a:r>
            <a:endParaRPr sz="1200">
              <a:latin typeface="Times New Roman"/>
              <a:cs typeface="Times New Roman"/>
            </a:endParaRPr>
          </a:p>
          <a:p>
            <a:pPr marL="76200" marR="2381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personalizzazione esperienziale dell’Assoluto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mentre concepiamo </a:t>
            </a:r>
            <a:r>
              <a:rPr sz="1200" spc="-5" dirty="0">
                <a:latin typeface="Times New Roman"/>
                <a:cs typeface="Times New Roman"/>
              </a:rPr>
              <a:t>l’Assoluto Universale come costituente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fenomeni  </a:t>
            </a:r>
            <a:r>
              <a:rPr sz="1200" spc="-5" dirty="0">
                <a:latin typeface="Times New Roman"/>
                <a:cs typeface="Times New Roman"/>
              </a:rPr>
              <a:t>universali ed extrauniversali della presenza </a:t>
            </a:r>
            <a:r>
              <a:rPr sz="1200" dirty="0">
                <a:latin typeface="Times New Roman"/>
                <a:cs typeface="Times New Roman"/>
              </a:rPr>
              <a:t>manifesta </a:t>
            </a:r>
            <a:r>
              <a:rPr sz="1200" spc="-5" dirty="0">
                <a:latin typeface="Times New Roman"/>
                <a:cs typeface="Times New Roman"/>
              </a:rPr>
              <a:t>delle attività impersonali delle associazioni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Deità unificate </a:t>
            </a:r>
            <a:r>
              <a:rPr sz="1200" dirty="0">
                <a:latin typeface="Times New Roman"/>
                <a:cs typeface="Times New Roman"/>
              </a:rPr>
              <a:t>e coordinate  </a:t>
            </a:r>
            <a:r>
              <a:rPr sz="1200" spc="-5" dirty="0">
                <a:latin typeface="Times New Roman"/>
                <a:cs typeface="Times New Roman"/>
              </a:rPr>
              <a:t>della supremazia, </a:t>
            </a:r>
            <a:r>
              <a:rPr sz="1200" dirty="0">
                <a:latin typeface="Times New Roman"/>
                <a:cs typeface="Times New Roman"/>
              </a:rPr>
              <a:t>dell’ultimità e </a:t>
            </a:r>
            <a:r>
              <a:rPr sz="1200" spc="-5" dirty="0">
                <a:latin typeface="Times New Roman"/>
                <a:cs typeface="Times New Roman"/>
              </a:rPr>
              <a:t>dell’infinità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Trinità delle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20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(645.1) 56:9.6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discernibile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livelli dal </a:t>
            </a:r>
            <a:r>
              <a:rPr sz="1200" dirty="0">
                <a:latin typeface="Times New Roman"/>
                <a:cs typeface="Times New Roman"/>
              </a:rPr>
              <a:t>finito all’infinito, e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le sue </a:t>
            </a:r>
            <a:r>
              <a:rPr sz="1200" spc="-5" dirty="0">
                <a:latin typeface="Times New Roman"/>
                <a:cs typeface="Times New Roman"/>
              </a:rPr>
              <a:t>creature,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quelle del </a:t>
            </a:r>
            <a:r>
              <a:rPr sz="1200" dirty="0">
                <a:latin typeface="Times New Roman"/>
                <a:cs typeface="Times New Roman"/>
              </a:rPr>
              <a:t>Paradiso a </a:t>
            </a:r>
            <a:r>
              <a:rPr sz="1200" spc="-5" dirty="0">
                <a:latin typeface="Times New Roman"/>
                <a:cs typeface="Times New Roman"/>
              </a:rPr>
              <a:t>quelle  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evoluzionari, l’abbiano percepito </a:t>
            </a:r>
            <a:r>
              <a:rPr sz="1200" dirty="0">
                <a:latin typeface="Times New Roman"/>
                <a:cs typeface="Times New Roman"/>
              </a:rPr>
              <a:t>in vario modo,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Eterno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conoscono come  un’infinità.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43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(645.2) 56:9.7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spirituale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assoluta soltanto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Paradiso,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dell’Assoluto </a:t>
            </a:r>
            <a:r>
              <a:rPr sz="1200" dirty="0">
                <a:latin typeface="Times New Roman"/>
                <a:cs typeface="Times New Roman"/>
              </a:rPr>
              <a:t>è incondizionato </a:t>
            </a:r>
            <a:r>
              <a:rPr sz="1200" spc="-5" dirty="0">
                <a:latin typeface="Times New Roman"/>
                <a:cs typeface="Times New Roman"/>
              </a:rPr>
              <a:t>solo nell’infinità. 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presenza 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solo in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rivelazione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deve sempre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parziale, </a:t>
            </a:r>
            <a:r>
              <a:rPr sz="1200" spc="-5" dirty="0">
                <a:latin typeface="Times New Roman"/>
                <a:cs typeface="Times New Roman"/>
              </a:rPr>
              <a:t>relativa </a:t>
            </a:r>
            <a:r>
              <a:rPr sz="1200" dirty="0">
                <a:latin typeface="Times New Roman"/>
                <a:cs typeface="Times New Roman"/>
              </a:rPr>
              <a:t>e progressiva fino a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potere </a:t>
            </a:r>
            <a:r>
              <a:rPr sz="1200" dirty="0">
                <a:latin typeface="Times New Roman"/>
                <a:cs typeface="Times New Roman"/>
              </a:rPr>
              <a:t>non diviene </a:t>
            </a:r>
            <a:r>
              <a:rPr sz="1200" spc="-5" dirty="0">
                <a:latin typeface="Times New Roman"/>
                <a:cs typeface="Times New Roman"/>
              </a:rPr>
              <a:t>esperienzialmente </a:t>
            </a:r>
            <a:r>
              <a:rPr sz="1200" dirty="0">
                <a:latin typeface="Times New Roman"/>
                <a:cs typeface="Times New Roman"/>
              </a:rPr>
              <a:t>infinito nella potenza </a:t>
            </a:r>
            <a:r>
              <a:rPr sz="1200" spc="-5" dirty="0">
                <a:latin typeface="Times New Roman"/>
                <a:cs typeface="Times New Roman"/>
              </a:rPr>
              <a:t>spaziale dell’Assoluto Non Qualificato, mentre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1790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manifestazione della sua personalità </a:t>
            </a:r>
            <a:r>
              <a:rPr sz="1200" dirty="0">
                <a:latin typeface="Times New Roman"/>
                <a:cs typeface="Times New Roman"/>
              </a:rPr>
              <a:t>diviene </a:t>
            </a:r>
            <a:r>
              <a:rPr sz="1200" spc="-5" dirty="0">
                <a:latin typeface="Times New Roman"/>
                <a:cs typeface="Times New Roman"/>
              </a:rPr>
              <a:t>esperienzialmente </a:t>
            </a:r>
            <a:r>
              <a:rPr sz="1200" dirty="0">
                <a:latin typeface="Times New Roman"/>
                <a:cs typeface="Times New Roman"/>
              </a:rPr>
              <a:t>infinita </a:t>
            </a:r>
            <a:r>
              <a:rPr sz="1200" spc="-5" dirty="0">
                <a:latin typeface="Times New Roman"/>
                <a:cs typeface="Times New Roman"/>
              </a:rPr>
              <a:t>nella presenza manifesta dell’Assoluto della Deità, </a:t>
            </a:r>
            <a:r>
              <a:rPr sz="1200" dirty="0">
                <a:latin typeface="Times New Roman"/>
                <a:cs typeface="Times New Roman"/>
              </a:rPr>
              <a:t>e questi  due potenziali d’infinità </a:t>
            </a:r>
            <a:r>
              <a:rPr sz="1200" spc="-5" dirty="0">
                <a:latin typeface="Times New Roman"/>
                <a:cs typeface="Times New Roman"/>
              </a:rPr>
              <a:t>divengono realtà </a:t>
            </a:r>
            <a:r>
              <a:rPr sz="1200" dirty="0">
                <a:latin typeface="Times New Roman"/>
                <a:cs typeface="Times New Roman"/>
              </a:rPr>
              <a:t>unificata </a:t>
            </a:r>
            <a:r>
              <a:rPr sz="1200" spc="-5" dirty="0">
                <a:latin typeface="Times New Roman"/>
                <a:cs typeface="Times New Roman"/>
              </a:rPr>
              <a:t>nell’Assoluto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310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(645.3) 56:9.8 </a:t>
            </a:r>
            <a:r>
              <a:rPr sz="1200" spc="-5" dirty="0">
                <a:latin typeface="Times New Roman"/>
                <a:cs typeface="Times New Roman"/>
              </a:rPr>
              <a:t>Ma al </a:t>
            </a:r>
            <a:r>
              <a:rPr sz="1200" dirty="0">
                <a:latin typeface="Times New Roman"/>
                <a:cs typeface="Times New Roman"/>
              </a:rPr>
              <a:t>di là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subinfiniti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Assoluti </a:t>
            </a:r>
            <a:r>
              <a:rPr sz="1200" i="1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uno,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l’infinità è realizzata </a:t>
            </a:r>
            <a:r>
              <a:rPr sz="1200" spc="-5" dirty="0">
                <a:latin typeface="Times New Roman"/>
                <a:cs typeface="Times New Roman"/>
              </a:rPr>
              <a:t>dalla Deità  indipendentemente dalla </a:t>
            </a:r>
            <a:r>
              <a:rPr sz="1200" dirty="0">
                <a:latin typeface="Times New Roman"/>
                <a:cs typeface="Times New Roman"/>
              </a:rPr>
              <a:t>possibilità </a:t>
            </a:r>
            <a:r>
              <a:rPr sz="1200" spc="-5" dirty="0">
                <a:latin typeface="Times New Roman"/>
                <a:cs typeface="Times New Roman"/>
              </a:rPr>
              <a:t>che qualsiasi </a:t>
            </a:r>
            <a:r>
              <a:rPr sz="1200" dirty="0">
                <a:latin typeface="Times New Roman"/>
                <a:cs typeface="Times New Roman"/>
              </a:rPr>
              <a:t>altro </a:t>
            </a:r>
            <a:r>
              <a:rPr sz="1200" spc="-5" dirty="0">
                <a:latin typeface="Times New Roman"/>
                <a:cs typeface="Times New Roman"/>
              </a:rPr>
              <a:t>ordine dell’esistenza autorealizzi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momento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coscienza  dell’infinità.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086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828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(645.4) 56:9.9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esistenziale </a:t>
            </a:r>
            <a:r>
              <a:rPr sz="1200" spc="-5" dirty="0">
                <a:latin typeface="Times New Roman"/>
                <a:cs typeface="Times New Roman"/>
              </a:rPr>
              <a:t>nell’eternità </a:t>
            </a:r>
            <a:r>
              <a:rPr sz="1200" dirty="0">
                <a:latin typeface="Times New Roman"/>
                <a:cs typeface="Times New Roman"/>
              </a:rPr>
              <a:t>implica </a:t>
            </a:r>
            <a:r>
              <a:rPr sz="1200" spc="-5" dirty="0">
                <a:latin typeface="Times New Roman"/>
                <a:cs typeface="Times New Roman"/>
              </a:rPr>
              <a:t>un’autocoscienza </a:t>
            </a:r>
            <a:r>
              <a:rPr sz="1200" dirty="0">
                <a:latin typeface="Times New Roman"/>
                <a:cs typeface="Times New Roman"/>
              </a:rPr>
              <a:t>esistenziale </a:t>
            </a:r>
            <a:r>
              <a:rPr sz="1200" spc="-5" dirty="0">
                <a:latin typeface="Times New Roman"/>
                <a:cs typeface="Times New Roman"/>
              </a:rPr>
              <a:t>dell’infinità, anche se fosse necessaria </a:t>
            </a:r>
            <a:r>
              <a:rPr sz="1200" dirty="0">
                <a:latin typeface="Times New Roman"/>
                <a:cs typeface="Times New Roman"/>
              </a:rPr>
              <a:t>un’altra  </a:t>
            </a:r>
            <a:r>
              <a:rPr sz="1200" spc="-5" dirty="0">
                <a:latin typeface="Times New Roman"/>
                <a:cs typeface="Times New Roman"/>
              </a:rPr>
              <a:t>eternità </a:t>
            </a:r>
            <a:r>
              <a:rPr sz="1200" dirty="0">
                <a:latin typeface="Times New Roman"/>
                <a:cs typeface="Times New Roman"/>
              </a:rPr>
              <a:t>per fare </a:t>
            </a:r>
            <a:r>
              <a:rPr sz="1200" spc="-5" dirty="0">
                <a:latin typeface="Times New Roman"/>
                <a:cs typeface="Times New Roman"/>
              </a:rPr>
              <a:t>l’esperienza dell’autorealizzazione delle </a:t>
            </a:r>
            <a:r>
              <a:rPr sz="1200" dirty="0">
                <a:latin typeface="Times New Roman"/>
                <a:cs typeface="Times New Roman"/>
              </a:rPr>
              <a:t>potenzialità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insite in </a:t>
            </a:r>
            <a:r>
              <a:rPr sz="1200" spc="-5" dirty="0">
                <a:latin typeface="Times New Roman"/>
                <a:cs typeface="Times New Roman"/>
              </a:rPr>
              <a:t>un’eternità d’infinità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un’infinità  eterna.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081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(645.5) 56:9.10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sorgente </a:t>
            </a:r>
            <a:r>
              <a:rPr sz="1200" dirty="0">
                <a:latin typeface="Times New Roman"/>
                <a:cs typeface="Times New Roman"/>
              </a:rPr>
              <a:t>personale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manifestazioni della Deità </a:t>
            </a:r>
            <a:r>
              <a:rPr sz="1200" dirty="0">
                <a:latin typeface="Times New Roman"/>
                <a:cs typeface="Times New Roman"/>
              </a:rPr>
              <a:t>e della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per tutte le creature </a:t>
            </a:r>
            <a:r>
              <a:rPr sz="1200" spc="-5" dirty="0">
                <a:latin typeface="Times New Roman"/>
                <a:cs typeface="Times New Roman"/>
              </a:rPr>
              <a:t>intelligenti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spirituali dell’intero Universo degli </a:t>
            </a:r>
            <a:r>
              <a:rPr sz="1200" dirty="0">
                <a:latin typeface="Times New Roman"/>
                <a:cs typeface="Times New Roman"/>
              </a:rPr>
              <a:t>Universi.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quanto personalità, adesso </a:t>
            </a:r>
            <a:r>
              <a:rPr sz="1200" dirty="0">
                <a:latin typeface="Times New Roman"/>
                <a:cs typeface="Times New Roman"/>
              </a:rPr>
              <a:t>o nelle </a:t>
            </a:r>
            <a:r>
              <a:rPr sz="1200" spc="-5" dirty="0">
                <a:latin typeface="Times New Roman"/>
                <a:cs typeface="Times New Roman"/>
              </a:rPr>
              <a:t>esperienze universali  successive dell’eterno futuro, poco </a:t>
            </a:r>
            <a:r>
              <a:rPr sz="1200" dirty="0">
                <a:latin typeface="Times New Roman"/>
                <a:cs typeface="Times New Roman"/>
              </a:rPr>
              <a:t>importa che voi </a:t>
            </a:r>
            <a:r>
              <a:rPr sz="1200" spc="-5" dirty="0">
                <a:latin typeface="Times New Roman"/>
                <a:cs typeface="Times New Roman"/>
              </a:rPr>
              <a:t>riusciate </a:t>
            </a:r>
            <a:r>
              <a:rPr sz="1200" dirty="0">
                <a:latin typeface="Times New Roman"/>
                <a:cs typeface="Times New Roman"/>
              </a:rPr>
              <a:t>a raggiungere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Settuplo,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comprendiate Dio </a:t>
            </a:r>
            <a:r>
              <a:rPr sz="1200" dirty="0">
                <a:latin typeface="Times New Roman"/>
                <a:cs typeface="Times New Roman"/>
              </a:rPr>
              <a:t>il Supremo, </a:t>
            </a:r>
            <a:r>
              <a:rPr sz="1200" spc="-5" dirty="0">
                <a:latin typeface="Times New Roman"/>
                <a:cs typeface="Times New Roman"/>
              </a:rPr>
              <a:t>che  troviate Dio l’Ultimo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tentiate di </a:t>
            </a:r>
            <a:r>
              <a:rPr sz="1200" spc="-5" dirty="0">
                <a:latin typeface="Times New Roman"/>
                <a:cs typeface="Times New Roman"/>
              </a:rPr>
              <a:t>afferrare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concetto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l’Assoluto. Scoprirete </a:t>
            </a:r>
            <a:r>
              <a:rPr sz="1200" dirty="0">
                <a:latin typeface="Times New Roman"/>
                <a:cs typeface="Times New Roman"/>
              </a:rPr>
              <a:t>a vostra eterna </a:t>
            </a:r>
            <a:r>
              <a:rPr sz="1200" spc="-5" dirty="0">
                <a:latin typeface="Times New Roman"/>
                <a:cs typeface="Times New Roman"/>
              </a:rPr>
              <a:t>soddisfazione che alla fine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avventura </a:t>
            </a:r>
            <a:r>
              <a:rPr sz="1200" dirty="0">
                <a:latin typeface="Times New Roman"/>
                <a:cs typeface="Times New Roman"/>
              </a:rPr>
              <a:t>voi avete </a:t>
            </a:r>
            <a:r>
              <a:rPr sz="1200" spc="-5" dirty="0">
                <a:latin typeface="Times New Roman"/>
                <a:cs typeface="Times New Roman"/>
              </a:rPr>
              <a:t>riscoperto su </a:t>
            </a:r>
            <a:r>
              <a:rPr sz="1200" dirty="0">
                <a:latin typeface="Times New Roman"/>
                <a:cs typeface="Times New Roman"/>
              </a:rPr>
              <a:t>nuovi livelli </a:t>
            </a:r>
            <a:r>
              <a:rPr sz="1200" spc="-5" dirty="0">
                <a:latin typeface="Times New Roman"/>
                <a:cs typeface="Times New Roman"/>
              </a:rPr>
              <a:t>esperienziali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Dio eterno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Padre Paradisiaco </a:t>
            </a:r>
            <a:r>
              <a:rPr sz="1200" dirty="0">
                <a:latin typeface="Times New Roman"/>
                <a:cs typeface="Times New Roman"/>
              </a:rPr>
              <a:t>di tutte le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677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(645.6) 56:9.11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Universale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spiegazione </a:t>
            </a:r>
            <a:r>
              <a:rPr sz="1200" dirty="0">
                <a:latin typeface="Times New Roman"/>
                <a:cs typeface="Times New Roman"/>
              </a:rPr>
              <a:t>dell’unità </a:t>
            </a:r>
            <a:r>
              <a:rPr sz="1200" spc="-5" dirty="0">
                <a:latin typeface="Times New Roman"/>
                <a:cs typeface="Times New Roman"/>
              </a:rPr>
              <a:t>universale quale deve essere </a:t>
            </a:r>
            <a:r>
              <a:rPr sz="1200" dirty="0">
                <a:latin typeface="Times New Roman"/>
                <a:cs typeface="Times New Roman"/>
              </a:rPr>
              <a:t>realizzata </a:t>
            </a:r>
            <a:r>
              <a:rPr sz="1200" spc="-5" dirty="0">
                <a:latin typeface="Times New Roman"/>
                <a:cs typeface="Times New Roman"/>
              </a:rPr>
              <a:t>supremamente, ed </a:t>
            </a:r>
            <a:r>
              <a:rPr sz="1200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ultimamente, nell’unità </a:t>
            </a:r>
            <a:r>
              <a:rPr sz="1200" dirty="0">
                <a:latin typeface="Times New Roman"/>
                <a:cs typeface="Times New Roman"/>
              </a:rPr>
              <a:t>postultima </a:t>
            </a:r>
            <a:r>
              <a:rPr sz="1200" spc="-5" dirty="0">
                <a:latin typeface="Times New Roman"/>
                <a:cs typeface="Times New Roman"/>
              </a:rPr>
              <a:t>dei valori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significati assoluti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non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qualificata.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(645.7) 56:9.12 </a:t>
            </a:r>
            <a:r>
              <a:rPr sz="1200" spc="-5" dirty="0">
                <a:latin typeface="Times New Roman"/>
                <a:cs typeface="Times New Roman"/>
              </a:rPr>
              <a:t>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Maestri </a:t>
            </a:r>
            <a:r>
              <a:rPr sz="1200" dirty="0">
                <a:latin typeface="Times New Roman"/>
                <a:cs typeface="Times New Roman"/>
              </a:rPr>
              <a:t>vanno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mobilitano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energie </a:t>
            </a:r>
            <a:r>
              <a:rPr sz="1200" dirty="0">
                <a:latin typeface="Times New Roman"/>
                <a:cs typeface="Times New Roman"/>
              </a:rPr>
              <a:t>per renderle </a:t>
            </a:r>
            <a:r>
              <a:rPr sz="1200" spc="-5" dirty="0">
                <a:latin typeface="Times New Roman"/>
                <a:cs typeface="Times New Roman"/>
              </a:rPr>
              <a:t>gravitazionalmente  sensibili all’attrazione paradisiaca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Universale.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giungono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che </a:t>
            </a:r>
            <a:r>
              <a:rPr sz="1200" dirty="0">
                <a:latin typeface="Times New Roman"/>
                <a:cs typeface="Times New Roman"/>
              </a:rPr>
              <a:t>organizzano </a:t>
            </a:r>
            <a:r>
              <a:rPr sz="1200" spc="-5" dirty="0">
                <a:latin typeface="Times New Roman"/>
                <a:cs typeface="Times New Roman"/>
              </a:rPr>
              <a:t>queste forze che  </a:t>
            </a:r>
            <a:r>
              <a:rPr sz="1200" dirty="0">
                <a:latin typeface="Times New Roman"/>
                <a:cs typeface="Times New Roman"/>
              </a:rPr>
              <a:t>rispondono </a:t>
            </a:r>
            <a:r>
              <a:rPr sz="1200" spc="-5" dirty="0">
                <a:latin typeface="Times New Roman"/>
                <a:cs typeface="Times New Roman"/>
              </a:rPr>
              <a:t>alla gravità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Universi abitati, </a:t>
            </a:r>
            <a:r>
              <a:rPr sz="1200" dirty="0">
                <a:latin typeface="Times New Roman"/>
                <a:cs typeface="Times New Roman"/>
              </a:rPr>
              <a:t>e vi evolvono delle </a:t>
            </a:r>
            <a:r>
              <a:rPr sz="1200" spc="-5" dirty="0">
                <a:latin typeface="Times New Roman"/>
                <a:cs typeface="Times New Roman"/>
              </a:rPr>
              <a:t>creature intelligenti che ricevono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 stesse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del Padre del  Paradiso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ascendono </a:t>
            </a:r>
            <a:r>
              <a:rPr sz="1200" dirty="0">
                <a:latin typeface="Times New Roman"/>
                <a:cs typeface="Times New Roman"/>
              </a:rPr>
              <a:t>successivamente </a:t>
            </a:r>
            <a:r>
              <a:rPr sz="1200" spc="-5" dirty="0">
                <a:latin typeface="Times New Roman"/>
                <a:cs typeface="Times New Roman"/>
              </a:rPr>
              <a:t>al Padre per divenire </a:t>
            </a:r>
            <a:r>
              <a:rPr sz="1200" dirty="0">
                <a:latin typeface="Times New Roman"/>
                <a:cs typeface="Times New Roman"/>
              </a:rPr>
              <a:t>simili a lui in tutti </a:t>
            </a:r>
            <a:r>
              <a:rPr sz="1200" spc="-5" dirty="0">
                <a:latin typeface="Times New Roman"/>
                <a:cs typeface="Times New Roman"/>
              </a:rPr>
              <a:t>gli attributi </a:t>
            </a:r>
            <a:r>
              <a:rPr sz="1200" dirty="0">
                <a:latin typeface="Times New Roman"/>
                <a:cs typeface="Times New Roman"/>
              </a:rPr>
              <a:t>possibili di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2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(645.8) 56:9.13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marcia </a:t>
            </a:r>
            <a:r>
              <a:rPr sz="1200" dirty="0">
                <a:latin typeface="Times New Roman"/>
                <a:cs typeface="Times New Roman"/>
              </a:rPr>
              <a:t>incessante e </a:t>
            </a:r>
            <a:r>
              <a:rPr sz="1200" spc="-5" dirty="0">
                <a:latin typeface="Times New Roman"/>
                <a:cs typeface="Times New Roman"/>
              </a:rPr>
              <a:t>crescente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forze creative del </a:t>
            </a:r>
            <a:r>
              <a:rPr sz="1200" dirty="0">
                <a:latin typeface="Times New Roman"/>
                <a:cs typeface="Times New Roman"/>
              </a:rPr>
              <a:t>Paradiso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dirty="0">
                <a:latin typeface="Times New Roman"/>
                <a:cs typeface="Times New Roman"/>
              </a:rPr>
              <a:t>lo spazio sembra </a:t>
            </a:r>
            <a:r>
              <a:rPr sz="1200" spc="-5" dirty="0">
                <a:latin typeface="Times New Roman"/>
                <a:cs typeface="Times New Roman"/>
              </a:rPr>
              <a:t>presagire </a:t>
            </a:r>
            <a:r>
              <a:rPr sz="1200" dirty="0">
                <a:latin typeface="Times New Roman"/>
                <a:cs typeface="Times New Roman"/>
              </a:rPr>
              <a:t>il dominio in  </a:t>
            </a:r>
            <a:r>
              <a:rPr sz="1200" spc="-5" dirty="0">
                <a:latin typeface="Times New Roman"/>
                <a:cs typeface="Times New Roman"/>
              </a:rPr>
              <a:t>continua espansione dell’attrazione gravitazionale del Padre Universale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moltiplicazione senza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dei vari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creature  intelligenti che </a:t>
            </a:r>
            <a:r>
              <a:rPr sz="1200" dirty="0">
                <a:latin typeface="Times New Roman"/>
                <a:cs typeface="Times New Roman"/>
              </a:rPr>
              <a:t>sono capaci di </a:t>
            </a:r>
            <a:r>
              <a:rPr sz="1200" spc="-5" dirty="0">
                <a:latin typeface="Times New Roman"/>
                <a:cs typeface="Times New Roman"/>
              </a:rPr>
              <a:t>amare Dio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essere amate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lui, e </a:t>
            </a:r>
            <a:r>
              <a:rPr sz="1200" spc="-5" dirty="0">
                <a:latin typeface="Times New Roman"/>
                <a:cs typeface="Times New Roman"/>
              </a:rPr>
              <a:t>che, conoscendo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Dio, possono </a:t>
            </a:r>
            <a:r>
              <a:rPr sz="1200" spc="-5" dirty="0">
                <a:latin typeface="Times New Roman"/>
                <a:cs typeface="Times New Roman"/>
              </a:rPr>
              <a:t>scegliere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divenire  </a:t>
            </a:r>
            <a:r>
              <a:rPr sz="1200" dirty="0">
                <a:latin typeface="Times New Roman"/>
                <a:cs typeface="Times New Roman"/>
              </a:rPr>
              <a:t>simili a lui, </a:t>
            </a:r>
            <a:r>
              <a:rPr sz="1200" spc="-5" dirty="0">
                <a:latin typeface="Times New Roman"/>
                <a:cs typeface="Times New Roman"/>
              </a:rPr>
              <a:t>possono decidere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trovare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70545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2573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(646.1) 56:9.14 </a:t>
            </a:r>
            <a:r>
              <a:rPr sz="1200" spc="-5" dirty="0">
                <a:latin typeface="Times New Roman"/>
                <a:cs typeface="Times New Roman"/>
              </a:rPr>
              <a:t>L’Universo degli </a:t>
            </a:r>
            <a:r>
              <a:rPr sz="1200" dirty="0">
                <a:latin typeface="Times New Roman"/>
                <a:cs typeface="Times New Roman"/>
              </a:rPr>
              <a:t>Universi è </a:t>
            </a:r>
            <a:r>
              <a:rPr sz="1200" spc="-5" dirty="0">
                <a:latin typeface="Times New Roman"/>
                <a:cs typeface="Times New Roman"/>
              </a:rPr>
              <a:t>completamente unificato. Dio </a:t>
            </a:r>
            <a:r>
              <a:rPr sz="1200" dirty="0">
                <a:latin typeface="Times New Roman"/>
                <a:cs typeface="Times New Roman"/>
              </a:rPr>
              <a:t>è uno in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in personalità. C’è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di tutti i  </a:t>
            </a:r>
            <a:r>
              <a:rPr sz="1200" spc="-5" dirty="0">
                <a:latin typeface="Times New Roman"/>
                <a:cs typeface="Times New Roman"/>
              </a:rPr>
              <a:t>livelli dell’energia </a:t>
            </a:r>
            <a:r>
              <a:rPr sz="1200" dirty="0">
                <a:latin typeface="Times New Roman"/>
                <a:cs typeface="Times New Roman"/>
              </a:rPr>
              <a:t>e di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personalità. Filosoficamente ed esperienzialmente,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concetto 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realtà, </a:t>
            </a:r>
            <a:r>
              <a:rPr sz="1200" spc="5" dirty="0">
                <a:latin typeface="Times New Roman"/>
                <a:cs typeface="Times New Roman"/>
              </a:rPr>
              <a:t>tutte </a:t>
            </a:r>
            <a:r>
              <a:rPr sz="1200" dirty="0">
                <a:latin typeface="Times New Roman"/>
                <a:cs typeface="Times New Roman"/>
              </a:rPr>
              <a:t>le cose e  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incentrati nel Padre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è tutto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tutto, e </a:t>
            </a:r>
            <a:r>
              <a:rPr sz="1200" spc="-5" dirty="0">
                <a:latin typeface="Times New Roman"/>
                <a:cs typeface="Times New Roman"/>
              </a:rPr>
              <a:t>nessuna </a:t>
            </a:r>
            <a:r>
              <a:rPr sz="1200" dirty="0">
                <a:latin typeface="Times New Roman"/>
                <a:cs typeface="Times New Roman"/>
              </a:rPr>
              <a:t>cosa o </a:t>
            </a:r>
            <a:r>
              <a:rPr sz="1200" spc="-5" dirty="0">
                <a:latin typeface="Times New Roman"/>
                <a:cs typeface="Times New Roman"/>
              </a:rPr>
              <a:t>essere esistono </a:t>
            </a:r>
            <a:r>
              <a:rPr sz="1200" dirty="0">
                <a:latin typeface="Times New Roman"/>
                <a:cs typeface="Times New Roman"/>
              </a:rPr>
              <a:t>senza di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10" dirty="0">
                <a:latin typeface="Times New Roman"/>
                <a:cs typeface="Times New Roman"/>
              </a:rPr>
              <a:t>lui.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La verità, la bellezza e la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bontà</a:t>
            </a:r>
            <a:endParaRPr sz="1600">
              <a:latin typeface="Times New Roman"/>
              <a:cs typeface="Times New Roman"/>
            </a:endParaRPr>
          </a:p>
          <a:p>
            <a:pPr marL="76200" marR="6858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(646.2) 56:10.1 </a:t>
            </a:r>
            <a:r>
              <a:rPr sz="1200" spc="-5" dirty="0">
                <a:latin typeface="Times New Roman"/>
                <a:cs typeface="Times New Roman"/>
              </a:rPr>
              <a:t>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in luce e vita </a:t>
            </a:r>
            <a:r>
              <a:rPr sz="1200" spc="-5" dirty="0">
                <a:latin typeface="Times New Roman"/>
                <a:cs typeface="Times New Roman"/>
              </a:rPr>
              <a:t>progrediscono </a:t>
            </a:r>
            <a:r>
              <a:rPr sz="1200" dirty="0">
                <a:latin typeface="Times New Roman"/>
                <a:cs typeface="Times New Roman"/>
              </a:rPr>
              <a:t>dallo stadio iniziale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settima epoca, giungono alla  realizzazione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successione della realtà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Settuplo, spaziando </a:t>
            </a:r>
            <a:r>
              <a:rPr sz="1200" spc="-5" dirty="0">
                <a:latin typeface="Times New Roman"/>
                <a:cs typeface="Times New Roman"/>
              </a:rPr>
              <a:t>dall’adorazione del 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all’adorazione </a:t>
            </a:r>
            <a:r>
              <a:rPr sz="1200" dirty="0">
                <a:latin typeface="Times New Roman"/>
                <a:cs typeface="Times New Roman"/>
              </a:rPr>
              <a:t>di suo  </a:t>
            </a:r>
            <a:r>
              <a:rPr sz="1200" spc="-5" dirty="0">
                <a:latin typeface="Times New Roman"/>
                <a:cs typeface="Times New Roman"/>
              </a:rPr>
              <a:t>Padre del </a:t>
            </a:r>
            <a:r>
              <a:rPr sz="1200" dirty="0">
                <a:latin typeface="Times New Roman"/>
                <a:cs typeface="Times New Roman"/>
              </a:rPr>
              <a:t>Paradiso.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tutto il settimo </a:t>
            </a:r>
            <a:r>
              <a:rPr sz="1200" spc="-5" dirty="0">
                <a:latin typeface="Times New Roman"/>
                <a:cs typeface="Times New Roman"/>
              </a:rPr>
              <a:t>stadio della </a:t>
            </a:r>
            <a:r>
              <a:rPr sz="1200" dirty="0">
                <a:latin typeface="Times New Roman"/>
                <a:cs typeface="Times New Roman"/>
              </a:rPr>
              <a:t>storia di tali mondi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continua progressione crescono nella </a:t>
            </a:r>
            <a:r>
              <a:rPr sz="1200" dirty="0">
                <a:latin typeface="Times New Roman"/>
                <a:cs typeface="Times New Roman"/>
              </a:rPr>
              <a:t>conoscenza 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Supremo, mentre discernono vagamente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ministero dominante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797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(646.3) 56:10.2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-5" dirty="0">
                <a:latin typeface="Times New Roman"/>
                <a:cs typeface="Times New Roman"/>
              </a:rPr>
              <a:t>quest’era gloriosa l’attività principale dei mortali </a:t>
            </a:r>
            <a:r>
              <a:rPr sz="1200" dirty="0">
                <a:latin typeface="Times New Roman"/>
                <a:cs typeface="Times New Roman"/>
              </a:rPr>
              <a:t>in costante </a:t>
            </a:r>
            <a:r>
              <a:rPr sz="1200" spc="-5" dirty="0">
                <a:latin typeface="Times New Roman"/>
                <a:cs typeface="Times New Roman"/>
              </a:rPr>
              <a:t>progresso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migliore  comprensione </a:t>
            </a:r>
            <a:r>
              <a:rPr sz="1200" dirty="0">
                <a:latin typeface="Times New Roman"/>
                <a:cs typeface="Times New Roman"/>
              </a:rPr>
              <a:t>e di una più completa realizzazione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elementi comprensibili 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la bellezza e la </a:t>
            </a:r>
            <a:r>
              <a:rPr sz="1200" spc="-5" dirty="0">
                <a:latin typeface="Times New Roman"/>
                <a:cs typeface="Times New Roman"/>
              </a:rPr>
              <a:t>bontà. </a:t>
            </a:r>
            <a:r>
              <a:rPr sz="1200" dirty="0">
                <a:latin typeface="Times New Roman"/>
                <a:cs typeface="Times New Roman"/>
              </a:rPr>
              <a:t>Ciò 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sforzo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per discernere </a:t>
            </a:r>
            <a:r>
              <a:rPr sz="1200" dirty="0">
                <a:latin typeface="Times New Roman"/>
                <a:cs typeface="Times New Roman"/>
              </a:rPr>
              <a:t>Dio </a:t>
            </a:r>
            <a:r>
              <a:rPr sz="1200" spc="-5" dirty="0">
                <a:latin typeface="Times New Roman"/>
                <a:cs typeface="Times New Roman"/>
              </a:rPr>
              <a:t>nella mente, nella </a:t>
            </a:r>
            <a:r>
              <a:rPr sz="1200" dirty="0">
                <a:latin typeface="Times New Roman"/>
                <a:cs typeface="Times New Roman"/>
              </a:rPr>
              <a:t>materia 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spirito. E a mano a mano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mortale  </a:t>
            </a:r>
            <a:r>
              <a:rPr sz="1200" spc="-5" dirty="0">
                <a:latin typeface="Times New Roman"/>
                <a:cs typeface="Times New Roman"/>
              </a:rPr>
              <a:t>prosegue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ricerca, 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assorbito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studio </a:t>
            </a:r>
            <a:r>
              <a:rPr sz="1200" spc="-5" dirty="0">
                <a:latin typeface="Times New Roman"/>
                <a:cs typeface="Times New Roman"/>
              </a:rPr>
              <a:t>esperienziale della filosofia, della cosmologia </a:t>
            </a:r>
            <a:r>
              <a:rPr sz="1200" dirty="0">
                <a:latin typeface="Times New Roman"/>
                <a:cs typeface="Times New Roman"/>
              </a:rPr>
              <a:t>e della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863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(646.4) 56:10.3 </a:t>
            </a:r>
            <a:r>
              <a:rPr sz="1200" spc="-5" dirty="0">
                <a:latin typeface="Times New Roman"/>
                <a:cs typeface="Times New Roman"/>
              </a:rPr>
              <a:t>Voi afferrate qualcosa della </a:t>
            </a:r>
            <a:r>
              <a:rPr sz="1200" dirty="0">
                <a:latin typeface="Times New Roman"/>
                <a:cs typeface="Times New Roman"/>
              </a:rPr>
              <a:t>filosofia e </a:t>
            </a:r>
            <a:r>
              <a:rPr sz="1200" spc="-5" dirty="0">
                <a:latin typeface="Times New Roman"/>
                <a:cs typeface="Times New Roman"/>
              </a:rPr>
              <a:t>comprendete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nell’adorazione, nel </a:t>
            </a:r>
            <a:r>
              <a:rPr sz="1200" dirty="0">
                <a:latin typeface="Times New Roman"/>
                <a:cs typeface="Times New Roman"/>
              </a:rPr>
              <a:t>servizio </a:t>
            </a:r>
            <a:r>
              <a:rPr sz="1200" spc="-5" dirty="0">
                <a:latin typeface="Times New Roman"/>
                <a:cs typeface="Times New Roman"/>
              </a:rPr>
              <a:t>sociale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nell’esperienza  spirituale personale, </a:t>
            </a:r>
            <a:r>
              <a:rPr sz="1200" spc="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ricerca </a:t>
            </a:r>
            <a:r>
              <a:rPr sz="1200" dirty="0">
                <a:latin typeface="Times New Roman"/>
                <a:cs typeface="Times New Roman"/>
              </a:rPr>
              <a:t>della bellezza — la </a:t>
            </a:r>
            <a:r>
              <a:rPr sz="1200" spc="-5" dirty="0">
                <a:latin typeface="Times New Roman"/>
                <a:cs typeface="Times New Roman"/>
              </a:rPr>
              <a:t>cosmologia </a:t>
            </a:r>
            <a:r>
              <a:rPr sz="1200" dirty="0">
                <a:latin typeface="Times New Roman"/>
                <a:cs typeface="Times New Roman"/>
              </a:rPr>
              <a:t>— voi tutti la </a:t>
            </a:r>
            <a:r>
              <a:rPr sz="1200" spc="-5" dirty="0">
                <a:latin typeface="Times New Roman"/>
                <a:cs typeface="Times New Roman"/>
              </a:rPr>
              <a:t>limitate </a:t>
            </a:r>
            <a:r>
              <a:rPr sz="1200" dirty="0">
                <a:latin typeface="Times New Roman"/>
                <a:cs typeface="Times New Roman"/>
              </a:rPr>
              <a:t>troppo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allo studio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grossolani</a:t>
            </a:r>
            <a:endParaRPr sz="1200">
              <a:latin typeface="Times New Roman"/>
              <a:cs typeface="Times New Roman"/>
            </a:endParaRPr>
          </a:p>
          <a:p>
            <a:pPr marL="76200">
              <a:lnSpc>
                <a:spcPts val="1315"/>
              </a:lnSpc>
            </a:pPr>
            <a:r>
              <a:rPr sz="1200" spc="-5" dirty="0">
                <a:latin typeface="Times New Roman"/>
                <a:cs typeface="Times New Roman"/>
              </a:rPr>
              <a:t>tentativi artistici </a:t>
            </a:r>
            <a:r>
              <a:rPr sz="1200" dirty="0">
                <a:latin typeface="Times New Roman"/>
                <a:cs typeface="Times New Roman"/>
              </a:rPr>
              <a:t>dell’uomo.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bellezza, </a:t>
            </a:r>
            <a:r>
              <a:rPr sz="1200" spc="-5" dirty="0">
                <a:latin typeface="Times New Roman"/>
                <a:cs typeface="Times New Roman"/>
              </a:rPr>
              <a:t>l’arte,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larga misura </a:t>
            </a:r>
            <a:r>
              <a:rPr sz="1200" dirty="0">
                <a:latin typeface="Times New Roman"/>
                <a:cs typeface="Times New Roman"/>
              </a:rPr>
              <a:t>una questione di </a:t>
            </a:r>
            <a:r>
              <a:rPr sz="1200" spc="-5" dirty="0">
                <a:latin typeface="Times New Roman"/>
                <a:cs typeface="Times New Roman"/>
              </a:rPr>
              <a:t>unificazione dei contrasti.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varietà è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essenziale</a:t>
            </a:r>
            <a:endParaRPr sz="1200">
              <a:latin typeface="Times New Roman"/>
              <a:cs typeface="Times New Roman"/>
            </a:endParaRPr>
          </a:p>
          <a:p>
            <a:pPr marL="76200" marR="35877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al concetto </a:t>
            </a:r>
            <a:r>
              <a:rPr sz="1200" dirty="0">
                <a:latin typeface="Times New Roman"/>
                <a:cs typeface="Times New Roman"/>
              </a:rPr>
              <a:t>di bellezza.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suprema, l’apice dell’arte finita, </a:t>
            </a:r>
            <a:r>
              <a:rPr sz="1200" dirty="0">
                <a:latin typeface="Times New Roman"/>
                <a:cs typeface="Times New Roman"/>
              </a:rPr>
              <a:t>è l’epopea </a:t>
            </a:r>
            <a:r>
              <a:rPr sz="1200" spc="-5" dirty="0">
                <a:latin typeface="Times New Roman"/>
                <a:cs typeface="Times New Roman"/>
              </a:rPr>
              <a:t>dell’unificazione dell’immensità degli </a:t>
            </a:r>
            <a:r>
              <a:rPr sz="1200" dirty="0">
                <a:latin typeface="Times New Roman"/>
                <a:cs typeface="Times New Roman"/>
              </a:rPr>
              <a:t>estremi  </a:t>
            </a:r>
            <a:r>
              <a:rPr sz="1200" spc="-5" dirty="0">
                <a:latin typeface="Times New Roman"/>
                <a:cs typeface="Times New Roman"/>
              </a:rPr>
              <a:t>cosmici,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creatura. L’uomo </a:t>
            </a:r>
            <a:r>
              <a:rPr sz="1200" dirty="0">
                <a:latin typeface="Times New Roman"/>
                <a:cs typeface="Times New Roman"/>
              </a:rPr>
              <a:t>che trova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che trova l’uomo — la </a:t>
            </a:r>
            <a:r>
              <a:rPr sz="1200" spc="-5" dirty="0">
                <a:latin typeface="Times New Roman"/>
                <a:cs typeface="Times New Roman"/>
              </a:rPr>
              <a:t>creatura </a:t>
            </a:r>
            <a:r>
              <a:rPr sz="1200" dirty="0">
                <a:latin typeface="Times New Roman"/>
                <a:cs typeface="Times New Roman"/>
              </a:rPr>
              <a:t>che diviene </a:t>
            </a:r>
            <a:r>
              <a:rPr sz="1200" spc="-5" dirty="0">
                <a:latin typeface="Times New Roman"/>
                <a:cs typeface="Times New Roman"/>
              </a:rPr>
              <a:t>perfetta come </a:t>
            </a:r>
            <a:r>
              <a:rPr sz="1200" dirty="0">
                <a:latin typeface="Times New Roman"/>
                <a:cs typeface="Times New Roman"/>
              </a:rPr>
              <a:t>lo è il  </a:t>
            </a:r>
            <a:r>
              <a:rPr sz="1200" spc="-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il compimento </a:t>
            </a:r>
            <a:r>
              <a:rPr sz="1200" spc="-5" dirty="0">
                <a:latin typeface="Times New Roman"/>
                <a:cs typeface="Times New Roman"/>
              </a:rPr>
              <a:t>superno 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suprema,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dell’apice dell’arte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5150" cy="39020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(646.5) 56:10.4 </a:t>
            </a:r>
            <a:r>
              <a:rPr sz="1200" spc="-5" dirty="0">
                <a:latin typeface="Times New Roman"/>
                <a:cs typeface="Times New Roman"/>
              </a:rPr>
              <a:t>Perciò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materialismo, l’ateismo,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colmo della </a:t>
            </a:r>
            <a:r>
              <a:rPr sz="1200" dirty="0">
                <a:latin typeface="Times New Roman"/>
                <a:cs typeface="Times New Roman"/>
              </a:rPr>
              <a:t>bruttezza, il </a:t>
            </a:r>
            <a:r>
              <a:rPr sz="1200" spc="-5" dirty="0">
                <a:latin typeface="Times New Roman"/>
                <a:cs typeface="Times New Roman"/>
              </a:rPr>
              <a:t>punto culminante dell’antitesi </a:t>
            </a:r>
            <a:r>
              <a:rPr sz="1200" dirty="0">
                <a:latin typeface="Times New Roman"/>
                <a:cs typeface="Times New Roman"/>
              </a:rPr>
              <a:t>finita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bello.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 </a:t>
            </a:r>
            <a:r>
              <a:rPr sz="1200" spc="-5" dirty="0">
                <a:latin typeface="Times New Roman"/>
                <a:cs typeface="Times New Roman"/>
              </a:rPr>
              <a:t>suprema consiste nel </a:t>
            </a:r>
            <a:r>
              <a:rPr sz="1200" dirty="0">
                <a:latin typeface="Times New Roman"/>
                <a:cs typeface="Times New Roman"/>
              </a:rPr>
              <a:t>panorama </a:t>
            </a:r>
            <a:r>
              <a:rPr sz="1200" spc="-5" dirty="0">
                <a:latin typeface="Times New Roman"/>
                <a:cs typeface="Times New Roman"/>
              </a:rPr>
              <a:t>dell’unificazione delle variazioni che sono nate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armoniosa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preesistente.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(646.6) 56:10.5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raggiungimento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livelli cosmologici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include: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46100" marR="6089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(646.7) 56:10.6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 curiosità.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fame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armonia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sete di bellezza. I tentativi </a:t>
            </a:r>
            <a:r>
              <a:rPr sz="1200" spc="-5" dirty="0">
                <a:latin typeface="Times New Roman"/>
                <a:cs typeface="Times New Roman"/>
              </a:rPr>
              <a:t>persistenti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scoprire </a:t>
            </a:r>
            <a:r>
              <a:rPr sz="1200" dirty="0">
                <a:latin typeface="Times New Roman"/>
                <a:cs typeface="Times New Roman"/>
              </a:rPr>
              <a:t>nuovi livelli di  </a:t>
            </a:r>
            <a:r>
              <a:rPr sz="1200" spc="-5" dirty="0">
                <a:latin typeface="Times New Roman"/>
                <a:cs typeface="Times New Roman"/>
              </a:rPr>
              <a:t>relazioni cosmiche </a:t>
            </a:r>
            <a:r>
              <a:rPr sz="1200" dirty="0">
                <a:latin typeface="Times New Roman"/>
                <a:cs typeface="Times New Roman"/>
              </a:rPr>
              <a:t>armoniose.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683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(646.8) 56:10.7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L’apprezzamento estetico. </a:t>
            </a:r>
            <a:r>
              <a:rPr sz="1200" spc="-5" dirty="0">
                <a:latin typeface="Times New Roman"/>
                <a:cs typeface="Times New Roman"/>
              </a:rPr>
              <a:t>L’amore del </a:t>
            </a:r>
            <a:r>
              <a:rPr sz="1200" dirty="0">
                <a:latin typeface="Times New Roman"/>
                <a:cs typeface="Times New Roman"/>
              </a:rPr>
              <a:t>bello e </a:t>
            </a:r>
            <a:r>
              <a:rPr sz="1200" spc="-5" dirty="0">
                <a:latin typeface="Times New Roman"/>
                <a:cs typeface="Times New Roman"/>
              </a:rPr>
              <a:t>l’apprezzamento crescente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tocco artistico </a:t>
            </a:r>
            <a:r>
              <a:rPr sz="1200" dirty="0">
                <a:latin typeface="Times New Roman"/>
                <a:cs typeface="Times New Roman"/>
              </a:rPr>
              <a:t>di tutte le  </a:t>
            </a:r>
            <a:r>
              <a:rPr sz="1200" spc="-5" dirty="0">
                <a:latin typeface="Times New Roman"/>
                <a:cs typeface="Times New Roman"/>
              </a:rPr>
              <a:t>manifestazioni creative </a:t>
            </a:r>
            <a:r>
              <a:rPr sz="1200" dirty="0">
                <a:latin typeface="Times New Roman"/>
                <a:cs typeface="Times New Roman"/>
              </a:rPr>
              <a:t>su tutti i </a:t>
            </a:r>
            <a:r>
              <a:rPr sz="1200" spc="-5" dirty="0">
                <a:latin typeface="Times New Roman"/>
                <a:cs typeface="Times New Roman"/>
              </a:rPr>
              <a:t>livelli 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realtà.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546100" marR="678180" algn="just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(646.9) 56:10.8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 sensibilità </a:t>
            </a:r>
            <a:r>
              <a:rPr sz="1200" i="1" dirty="0">
                <a:latin typeface="Times New Roman"/>
                <a:cs typeface="Times New Roman"/>
              </a:rPr>
              <a:t>etica. </a:t>
            </a:r>
            <a:r>
              <a:rPr sz="1200" spc="-5" dirty="0">
                <a:latin typeface="Times New Roman"/>
                <a:cs typeface="Times New Roman"/>
              </a:rPr>
              <a:t>Grazie alla </a:t>
            </a:r>
            <a:r>
              <a:rPr sz="1200" dirty="0">
                <a:latin typeface="Times New Roman"/>
                <a:cs typeface="Times New Roman"/>
              </a:rPr>
              <a:t>realizzazione </a:t>
            </a:r>
            <a:r>
              <a:rPr sz="1200" spc="-5" dirty="0">
                <a:latin typeface="Times New Roman"/>
                <a:cs typeface="Times New Roman"/>
              </a:rPr>
              <a:t>della verità, l’apprezzamento della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conduce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percepire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giustezza </a:t>
            </a:r>
            <a:r>
              <a:rPr sz="1200" dirty="0">
                <a:latin typeface="Times New Roman"/>
                <a:cs typeface="Times New Roman"/>
              </a:rPr>
              <a:t>eterna di quelle cose che hanno </a:t>
            </a:r>
            <a:r>
              <a:rPr sz="1200" spc="-5" dirty="0">
                <a:latin typeface="Times New Roman"/>
                <a:cs typeface="Times New Roman"/>
              </a:rPr>
              <a:t>effetto sul riconoscimento della </a:t>
            </a:r>
            <a:r>
              <a:rPr sz="1200" dirty="0">
                <a:latin typeface="Times New Roman"/>
                <a:cs typeface="Times New Roman"/>
              </a:rPr>
              <a:t>bontà divina </a:t>
            </a:r>
            <a:r>
              <a:rPr sz="1200" spc="-5" dirty="0">
                <a:latin typeface="Times New Roman"/>
                <a:cs typeface="Times New Roman"/>
              </a:rPr>
              <a:t>nelle relazioni  della Deità con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anche la </a:t>
            </a:r>
            <a:r>
              <a:rPr sz="1200" spc="-5" dirty="0">
                <a:latin typeface="Times New Roman"/>
                <a:cs typeface="Times New Roman"/>
              </a:rPr>
              <a:t>cosmologia conduce alla ricerca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valori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della realtà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alla  coscienza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358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(646.10) 56:10.9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stabilizzati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 vita sono </a:t>
            </a:r>
            <a:r>
              <a:rPr sz="1200" spc="-5" dirty="0">
                <a:latin typeface="Times New Roman"/>
                <a:cs typeface="Times New Roman"/>
              </a:rPr>
              <a:t>così pienamente </a:t>
            </a:r>
            <a:r>
              <a:rPr sz="1200" dirty="0">
                <a:latin typeface="Times New Roman"/>
                <a:cs typeface="Times New Roman"/>
              </a:rPr>
              <a:t>interessati </a:t>
            </a:r>
            <a:r>
              <a:rPr sz="1200" spc="-5" dirty="0">
                <a:latin typeface="Times New Roman"/>
                <a:cs typeface="Times New Roman"/>
              </a:rPr>
              <a:t>alla comprensione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verità, della </a:t>
            </a:r>
            <a:r>
              <a:rPr sz="1200" dirty="0">
                <a:latin typeface="Times New Roman"/>
                <a:cs typeface="Times New Roman"/>
              </a:rPr>
              <a:t>bellezza e </a:t>
            </a:r>
            <a:r>
              <a:rPr sz="1200" spc="-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perché questi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qualitativi abbracciano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della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ai regni </a:t>
            </a:r>
            <a:r>
              <a:rPr sz="1200" dirty="0">
                <a:latin typeface="Times New Roman"/>
                <a:cs typeface="Times New Roman"/>
              </a:rPr>
              <a:t>del tempo e dello spazio. I significati della  </a:t>
            </a:r>
            <a:r>
              <a:rPr sz="1200" spc="-5" dirty="0">
                <a:latin typeface="Times New Roman"/>
                <a:cs typeface="Times New Roman"/>
              </a:rPr>
              <a:t>verità eterna esercitano </a:t>
            </a:r>
            <a:r>
              <a:rPr sz="1200" dirty="0">
                <a:latin typeface="Times New Roman"/>
                <a:cs typeface="Times New Roman"/>
              </a:rPr>
              <a:t>un’attrazione </a:t>
            </a:r>
            <a:r>
              <a:rPr sz="1200" spc="-5" dirty="0">
                <a:latin typeface="Times New Roman"/>
                <a:cs typeface="Times New Roman"/>
              </a:rPr>
              <a:t>congiunta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nature intellettuale </a:t>
            </a:r>
            <a:r>
              <a:rPr sz="1200" dirty="0">
                <a:latin typeface="Times New Roman"/>
                <a:cs typeface="Times New Roman"/>
              </a:rPr>
              <a:t>e spirituale </a:t>
            </a:r>
            <a:r>
              <a:rPr sz="1200" spc="-5" dirty="0">
                <a:latin typeface="Times New Roman"/>
                <a:cs typeface="Times New Roman"/>
              </a:rPr>
              <a:t>dell’uomo mortale.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universale</a:t>
            </a:r>
            <a:endParaRPr sz="1200">
              <a:latin typeface="Times New Roman"/>
              <a:cs typeface="Times New Roman"/>
            </a:endParaRPr>
          </a:p>
          <a:p>
            <a:pPr marL="88900" marR="8509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ingloba </a:t>
            </a:r>
            <a:r>
              <a:rPr sz="1200" dirty="0">
                <a:latin typeface="Times New Roman"/>
                <a:cs typeface="Times New Roman"/>
              </a:rPr>
              <a:t>le relazioni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ritmi </a:t>
            </a:r>
            <a:r>
              <a:rPr sz="1200" spc="-5" dirty="0">
                <a:latin typeface="Times New Roman"/>
                <a:cs typeface="Times New Roman"/>
              </a:rPr>
              <a:t>armoniosi della creazione cosmica. </a:t>
            </a:r>
            <a:r>
              <a:rPr sz="1200" dirty="0">
                <a:latin typeface="Times New Roman"/>
                <a:cs typeface="Times New Roman"/>
              </a:rPr>
              <a:t>Essa è più </a:t>
            </a:r>
            <a:r>
              <a:rPr sz="1200" spc="-5" dirty="0">
                <a:latin typeface="Times New Roman"/>
                <a:cs typeface="Times New Roman"/>
              </a:rPr>
              <a:t>particolarmente </a:t>
            </a:r>
            <a:r>
              <a:rPr sz="1200" dirty="0">
                <a:latin typeface="Times New Roman"/>
                <a:cs typeface="Times New Roman"/>
              </a:rPr>
              <a:t>l’attrazione intellettuale e conduce </a:t>
            </a:r>
            <a:r>
              <a:rPr sz="1200" spc="-5" dirty="0">
                <a:latin typeface="Times New Roman"/>
                <a:cs typeface="Times New Roman"/>
              </a:rPr>
              <a:t>alla  comprensione </a:t>
            </a:r>
            <a:r>
              <a:rPr sz="1200" dirty="0">
                <a:latin typeface="Times New Roman"/>
                <a:cs typeface="Times New Roman"/>
              </a:rPr>
              <a:t>unificata e </a:t>
            </a:r>
            <a:r>
              <a:rPr sz="1200" spc="-5" dirty="0">
                <a:latin typeface="Times New Roman"/>
                <a:cs typeface="Times New Roman"/>
              </a:rPr>
              <a:t>sincrona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materiale.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divina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dei valori infiniti alla </a:t>
            </a:r>
            <a:r>
              <a:rPr sz="1200" dirty="0">
                <a:latin typeface="Times New Roman"/>
                <a:cs typeface="Times New Roman"/>
              </a:rPr>
              <a:t>mente  finita, </a:t>
            </a:r>
            <a:r>
              <a:rPr sz="1200" spc="-5" dirty="0">
                <a:latin typeface="Times New Roman"/>
                <a:cs typeface="Times New Roman"/>
              </a:rPr>
              <a:t>per esservi percepita ed elevata alla soglia </a:t>
            </a:r>
            <a:r>
              <a:rPr sz="1200" dirty="0">
                <a:latin typeface="Times New Roman"/>
                <a:cs typeface="Times New Roman"/>
              </a:rPr>
              <a:t>stessa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livello </a:t>
            </a:r>
            <a:r>
              <a:rPr sz="1200" spc="-5" dirty="0">
                <a:latin typeface="Times New Roman"/>
                <a:cs typeface="Times New Roman"/>
              </a:rPr>
              <a:t>spirituale della comprensione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721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05104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(647.1) 56:10.10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verità è la </a:t>
            </a:r>
            <a:r>
              <a:rPr sz="1200" spc="-5" dirty="0">
                <a:latin typeface="Times New Roman"/>
                <a:cs typeface="Times New Roman"/>
              </a:rPr>
              <a:t>base della </a:t>
            </a:r>
            <a:r>
              <a:rPr sz="1200" dirty="0">
                <a:latin typeface="Times New Roman"/>
                <a:cs typeface="Times New Roman"/>
              </a:rPr>
              <a:t>scienza e della </a:t>
            </a:r>
            <a:r>
              <a:rPr sz="1200" spc="-5" dirty="0">
                <a:latin typeface="Times New Roman"/>
                <a:cs typeface="Times New Roman"/>
              </a:rPr>
              <a:t>filosofia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rappresenta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fondamento intellettuale della religione.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 </a:t>
            </a:r>
            <a:r>
              <a:rPr sz="1200" spc="-5" dirty="0">
                <a:latin typeface="Times New Roman"/>
                <a:cs typeface="Times New Roman"/>
              </a:rPr>
              <a:t>favorisce l’arte,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musica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ritmi </a:t>
            </a:r>
            <a:r>
              <a:rPr sz="1200" spc="-5" dirty="0">
                <a:latin typeface="Times New Roman"/>
                <a:cs typeface="Times New Roman"/>
              </a:rPr>
              <a:t>significativi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esperienza </a:t>
            </a:r>
            <a:r>
              <a:rPr sz="1200" spc="-5" dirty="0">
                <a:latin typeface="Times New Roman"/>
                <a:cs typeface="Times New Roman"/>
              </a:rPr>
              <a:t>umana.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il senso </a:t>
            </a:r>
            <a:r>
              <a:rPr sz="1200" spc="-5" dirty="0">
                <a:latin typeface="Times New Roman"/>
                <a:cs typeface="Times New Roman"/>
              </a:rPr>
              <a:t>dell’etica, della </a:t>
            </a:r>
            <a:r>
              <a:rPr sz="1200" dirty="0">
                <a:latin typeface="Times New Roman"/>
                <a:cs typeface="Times New Roman"/>
              </a:rPr>
              <a:t>moralità e  </a:t>
            </a:r>
            <a:r>
              <a:rPr sz="1200" spc="-5" dirty="0">
                <a:latin typeface="Times New Roman"/>
                <a:cs typeface="Times New Roman"/>
              </a:rPr>
              <a:t>della religione </a:t>
            </a:r>
            <a:r>
              <a:rPr sz="1200" dirty="0">
                <a:latin typeface="Times New Roman"/>
                <a:cs typeface="Times New Roman"/>
              </a:rPr>
              <a:t>— la </a:t>
            </a:r>
            <a:r>
              <a:rPr sz="1200" spc="-5" dirty="0">
                <a:latin typeface="Times New Roman"/>
                <a:cs typeface="Times New Roman"/>
              </a:rPr>
              <a:t>sete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esperienziale.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318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(647.2) 56:10.11 </a:t>
            </a:r>
            <a:r>
              <a:rPr sz="1200" spc="-5" dirty="0">
                <a:latin typeface="Times New Roman"/>
                <a:cs typeface="Times New Roman"/>
              </a:rPr>
              <a:t>L’esistenza </a:t>
            </a:r>
            <a:r>
              <a:rPr sz="1200" dirty="0">
                <a:latin typeface="Times New Roman"/>
                <a:cs typeface="Times New Roman"/>
              </a:rPr>
              <a:t>della bellezza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creatura che </a:t>
            </a:r>
            <a:r>
              <a:rPr sz="1200" dirty="0">
                <a:latin typeface="Times New Roman"/>
                <a:cs typeface="Times New Roman"/>
              </a:rPr>
              <a:t>l’apprezzi </a:t>
            </a:r>
            <a:r>
              <a:rPr sz="1200" spc="-5" dirty="0">
                <a:latin typeface="Times New Roman"/>
                <a:cs typeface="Times New Roman"/>
              </a:rPr>
              <a:t>come certamente anche </a:t>
            </a:r>
            <a:r>
              <a:rPr sz="1200" dirty="0">
                <a:latin typeface="Times New Roman"/>
                <a:cs typeface="Times New Roman"/>
              </a:rPr>
              <a:t>il fatto  </a:t>
            </a:r>
            <a:r>
              <a:rPr sz="1200" spc="-5" dirty="0">
                <a:latin typeface="Times New Roman"/>
                <a:cs typeface="Times New Roman"/>
              </a:rPr>
              <a:t>che un’evoluzione progressiva indica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predominio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Suprema.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è il </a:t>
            </a:r>
            <a:r>
              <a:rPr sz="1200" spc="-5" dirty="0">
                <a:latin typeface="Times New Roman"/>
                <a:cs typeface="Times New Roman"/>
              </a:rPr>
              <a:t>riconoscimento intellettuale della sintesi  armoniosa nel tempo-spazio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vasta diversificazione della realtà fenomenica,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totalità proviene da </a:t>
            </a:r>
            <a:r>
              <a:rPr sz="1200" spc="-5" dirty="0">
                <a:latin typeface="Times New Roman"/>
                <a:cs typeface="Times New Roman"/>
              </a:rPr>
              <a:t>un’unità </a:t>
            </a:r>
            <a:r>
              <a:rPr sz="1200" dirty="0">
                <a:latin typeface="Times New Roman"/>
                <a:cs typeface="Times New Roman"/>
              </a:rPr>
              <a:t>eterna  </a:t>
            </a:r>
            <a:r>
              <a:rPr sz="1200" spc="-5" dirty="0">
                <a:latin typeface="Times New Roman"/>
                <a:cs typeface="Times New Roman"/>
              </a:rPr>
              <a:t>preesistente.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095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(647.3) 56:10.12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è il </a:t>
            </a:r>
            <a:r>
              <a:rPr sz="1200" spc="-5" dirty="0">
                <a:latin typeface="Times New Roman"/>
                <a:cs typeface="Times New Roman"/>
              </a:rPr>
              <a:t>riconoscimento mentale dei </a:t>
            </a:r>
            <a:r>
              <a:rPr sz="1200" dirty="0">
                <a:latin typeface="Times New Roman"/>
                <a:cs typeface="Times New Roman"/>
              </a:rPr>
              <a:t>valori </a:t>
            </a:r>
            <a:r>
              <a:rPr sz="1200" spc="-5" dirty="0">
                <a:latin typeface="Times New Roman"/>
                <a:cs typeface="Times New Roman"/>
              </a:rPr>
              <a:t>relativi dei </a:t>
            </a:r>
            <a:r>
              <a:rPr sz="1200" dirty="0">
                <a:latin typeface="Times New Roman"/>
                <a:cs typeface="Times New Roman"/>
              </a:rPr>
              <a:t>diversi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divina.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della  </a:t>
            </a:r>
            <a:r>
              <a:rPr sz="1200" dirty="0">
                <a:latin typeface="Times New Roman"/>
                <a:cs typeface="Times New Roman"/>
              </a:rPr>
              <a:t>bontà implica una mente di </a:t>
            </a:r>
            <a:r>
              <a:rPr sz="1200" spc="-5" dirty="0">
                <a:latin typeface="Times New Roman"/>
                <a:cs typeface="Times New Roman"/>
              </a:rPr>
              <a:t>status morale, </a:t>
            </a:r>
            <a:r>
              <a:rPr sz="1200" dirty="0">
                <a:latin typeface="Times New Roman"/>
                <a:cs typeface="Times New Roman"/>
              </a:rPr>
              <a:t>una mente </a:t>
            </a:r>
            <a:r>
              <a:rPr sz="1200" spc="-5" dirty="0">
                <a:latin typeface="Times New Roman"/>
                <a:cs typeface="Times New Roman"/>
              </a:rPr>
              <a:t>personale capace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discriminare </a:t>
            </a:r>
            <a:r>
              <a:rPr sz="1200" dirty="0">
                <a:latin typeface="Times New Roman"/>
                <a:cs typeface="Times New Roman"/>
              </a:rPr>
              <a:t>tra il bene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male. 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possesso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bontà, la </a:t>
            </a:r>
            <a:r>
              <a:rPr sz="1200" spc="-5" dirty="0">
                <a:latin typeface="Times New Roman"/>
                <a:cs typeface="Times New Roman"/>
              </a:rPr>
              <a:t>grandezza, </a:t>
            </a:r>
            <a:r>
              <a:rPr sz="1200" dirty="0">
                <a:latin typeface="Times New Roman"/>
                <a:cs typeface="Times New Roman"/>
              </a:rPr>
              <a:t>è la misura di un </a:t>
            </a:r>
            <a:r>
              <a:rPr sz="1200" spc="-5" dirty="0">
                <a:latin typeface="Times New Roman"/>
                <a:cs typeface="Times New Roman"/>
              </a:rPr>
              <a:t>reale raggiungimento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54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(647.4) 56:10.13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i="1" dirty="0">
                <a:latin typeface="Times New Roman"/>
                <a:cs typeface="Times New Roman"/>
              </a:rPr>
              <a:t>vere relazioni </a:t>
            </a:r>
            <a:r>
              <a:rPr sz="1200" spc="-5" dirty="0">
                <a:latin typeface="Times New Roman"/>
                <a:cs typeface="Times New Roman"/>
              </a:rPr>
              <a:t>implica </a:t>
            </a:r>
            <a:r>
              <a:rPr sz="1200" dirty="0">
                <a:latin typeface="Times New Roman"/>
                <a:cs typeface="Times New Roman"/>
              </a:rPr>
              <a:t>una mente idonea a </a:t>
            </a:r>
            <a:r>
              <a:rPr sz="1200" spc="-5" dirty="0">
                <a:latin typeface="Times New Roman"/>
                <a:cs typeface="Times New Roman"/>
              </a:rPr>
              <a:t>discriminare </a:t>
            </a:r>
            <a:r>
              <a:rPr sz="1200" dirty="0">
                <a:latin typeface="Times New Roman"/>
                <a:cs typeface="Times New Roman"/>
              </a:rPr>
              <a:t>tra la verità e </a:t>
            </a:r>
            <a:r>
              <a:rPr sz="1200" spc="-5" dirty="0">
                <a:latin typeface="Times New Roman"/>
                <a:cs typeface="Times New Roman"/>
              </a:rPr>
              <a:t>l’errore.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della  </a:t>
            </a:r>
            <a:r>
              <a:rPr sz="1200" spc="-5" dirty="0">
                <a:latin typeface="Times New Roman"/>
                <a:cs typeface="Times New Roman"/>
              </a:rPr>
              <a:t>Verità conferito </a:t>
            </a:r>
            <a:r>
              <a:rPr sz="1200" dirty="0">
                <a:latin typeface="Times New Roman"/>
                <a:cs typeface="Times New Roman"/>
              </a:rPr>
              <a:t>che investe le menti </a:t>
            </a:r>
            <a:r>
              <a:rPr sz="1200" spc="-5" dirty="0">
                <a:latin typeface="Times New Roman"/>
                <a:cs typeface="Times New Roman"/>
              </a:rPr>
              <a:t>umane </a:t>
            </a:r>
            <a:r>
              <a:rPr sz="1200" dirty="0">
                <a:latin typeface="Times New Roman"/>
                <a:cs typeface="Times New Roman"/>
              </a:rPr>
              <a:t>di Urantia </a:t>
            </a:r>
            <a:r>
              <a:rPr sz="1200" spc="-5" dirty="0">
                <a:latin typeface="Times New Roman"/>
                <a:cs typeface="Times New Roman"/>
              </a:rPr>
              <a:t>risponde infallibilmente alla </a:t>
            </a:r>
            <a:r>
              <a:rPr sz="1200" spc="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— la relazione spirituale vivente di tutte  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gli esseri che sono coordinati nell’ascensione eterna </a:t>
            </a:r>
            <a:r>
              <a:rPr sz="1200" dirty="0">
                <a:latin typeface="Times New Roman"/>
                <a:cs typeface="Times New Roman"/>
              </a:rPr>
              <a:t>verso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43180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(647.5) 56:10.14 </a:t>
            </a:r>
            <a:r>
              <a:rPr sz="1200" spc="-5" dirty="0">
                <a:latin typeface="Times New Roman"/>
                <a:cs typeface="Times New Roman"/>
              </a:rPr>
              <a:t>Ogni impulso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ciascun elettrone, </a:t>
            </a:r>
            <a:r>
              <a:rPr sz="1200" dirty="0">
                <a:latin typeface="Times New Roman"/>
                <a:cs typeface="Times New Roman"/>
              </a:rPr>
              <a:t>pensiero 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un’unità attiva dell’intero </a:t>
            </a:r>
            <a:r>
              <a:rPr sz="1200" dirty="0">
                <a:latin typeface="Times New Roman"/>
                <a:cs typeface="Times New Roman"/>
              </a:rPr>
              <a:t>Universo. Solo il </a:t>
            </a:r>
            <a:r>
              <a:rPr sz="1200" spc="-5" dirty="0">
                <a:latin typeface="Times New Roman"/>
                <a:cs typeface="Times New Roman"/>
              </a:rPr>
              <a:t>peccato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isolato </a:t>
            </a:r>
            <a:r>
              <a:rPr sz="1200" dirty="0">
                <a:latin typeface="Times New Roman"/>
                <a:cs typeface="Times New Roman"/>
              </a:rPr>
              <a:t>ed il  male </a:t>
            </a:r>
            <a:r>
              <a:rPr sz="1200" spc="-5" dirty="0">
                <a:latin typeface="Times New Roman"/>
                <a:cs typeface="Times New Roman"/>
              </a:rPr>
              <a:t>resiste alla gravità </a:t>
            </a:r>
            <a:r>
              <a:rPr sz="1200" dirty="0">
                <a:latin typeface="Times New Roman"/>
                <a:cs typeface="Times New Roman"/>
              </a:rPr>
              <a:t>sui livelli </a:t>
            </a: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spirituali. L’Universo </a:t>
            </a:r>
            <a:r>
              <a:rPr sz="1200" dirty="0">
                <a:latin typeface="Times New Roman"/>
                <a:cs typeface="Times New Roman"/>
              </a:rPr>
              <a:t>è un tutto; nessuna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essere esiste </a:t>
            </a:r>
            <a:r>
              <a:rPr sz="1200" dirty="0">
                <a:latin typeface="Times New Roman"/>
                <a:cs typeface="Times New Roman"/>
              </a:rPr>
              <a:t>o vive </a:t>
            </a:r>
            <a:r>
              <a:rPr sz="1200" spc="-5" dirty="0">
                <a:latin typeface="Times New Roman"/>
                <a:cs typeface="Times New Roman"/>
              </a:rPr>
              <a:t>nell’isolamento.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sé </a:t>
            </a:r>
            <a:r>
              <a:rPr sz="1200" dirty="0">
                <a:latin typeface="Times New Roman"/>
                <a:cs typeface="Times New Roman"/>
              </a:rPr>
              <a:t>è potenzialmente </a:t>
            </a:r>
            <a:r>
              <a:rPr sz="1200" spc="-5" dirty="0">
                <a:latin typeface="Times New Roman"/>
                <a:cs typeface="Times New Roman"/>
              </a:rPr>
              <a:t>maligna se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antisociale. </a:t>
            </a:r>
            <a:r>
              <a:rPr sz="1200" dirty="0">
                <a:latin typeface="Times New Roman"/>
                <a:cs typeface="Times New Roman"/>
              </a:rPr>
              <a:t>È letteralmente </a:t>
            </a:r>
            <a:r>
              <a:rPr sz="1200" spc="-5" dirty="0">
                <a:latin typeface="Times New Roman"/>
                <a:cs typeface="Times New Roman"/>
              </a:rPr>
              <a:t>vero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“nessun </a:t>
            </a:r>
            <a:r>
              <a:rPr sz="1200" dirty="0">
                <a:latin typeface="Times New Roman"/>
                <a:cs typeface="Times New Roman"/>
              </a:rPr>
              <a:t>uomo vive </a:t>
            </a:r>
            <a:r>
              <a:rPr sz="1200" spc="-5" dirty="0">
                <a:latin typeface="Times New Roman"/>
                <a:cs typeface="Times New Roman"/>
              </a:rPr>
              <a:t>per se stesso.”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 marR="148590" algn="just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socializzazione cosmica costituisce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unificazione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personalità. Gesù </a:t>
            </a:r>
            <a:r>
              <a:rPr sz="1200" dirty="0">
                <a:latin typeface="Times New Roman"/>
                <a:cs typeface="Times New Roman"/>
              </a:rPr>
              <a:t>ha detto: “Colui che vuole essere il  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tra di voi, diventi il </a:t>
            </a:r>
            <a:r>
              <a:rPr sz="1200" spc="-5" dirty="0">
                <a:latin typeface="Times New Roman"/>
                <a:cs typeface="Times New Roman"/>
              </a:rPr>
              <a:t>servitore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tutti.”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832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139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(647.6) 56:10.15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la bellezza e la bontà — </a:t>
            </a:r>
            <a:r>
              <a:rPr sz="1200" spc="-5" dirty="0">
                <a:latin typeface="Times New Roman"/>
                <a:cs typeface="Times New Roman"/>
              </a:rPr>
              <a:t>l’approccio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dell’uomo all’Universo della mente, della </a:t>
            </a:r>
            <a:r>
              <a:rPr sz="1200" dirty="0">
                <a:latin typeface="Times New Roman"/>
                <a:cs typeface="Times New Roman"/>
              </a:rPr>
              <a:t>materia e 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— </a:t>
            </a:r>
            <a:r>
              <a:rPr sz="1200" spc="-5" dirty="0">
                <a:latin typeface="Times New Roman"/>
                <a:cs typeface="Times New Roman"/>
              </a:rPr>
              <a:t>devono essere combinate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concetto unificato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i="1" dirty="0">
                <a:latin typeface="Times New Roman"/>
                <a:cs typeface="Times New Roman"/>
              </a:rPr>
              <a:t>ideale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supremo. </a:t>
            </a:r>
            <a:r>
              <a:rPr sz="1200" dirty="0">
                <a:latin typeface="Times New Roman"/>
                <a:cs typeface="Times New Roman"/>
              </a:rPr>
              <a:t>Come 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mortale  </a:t>
            </a:r>
            <a:r>
              <a:rPr sz="1200" spc="-5" dirty="0">
                <a:latin typeface="Times New Roman"/>
                <a:cs typeface="Times New Roman"/>
              </a:rPr>
              <a:t>unifica l’esperienza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materia, la mente e lo spirito, </a:t>
            </a:r>
            <a:r>
              <a:rPr sz="1200" spc="-5" dirty="0">
                <a:latin typeface="Times New Roman"/>
                <a:cs typeface="Times New Roman"/>
              </a:rPr>
              <a:t>così questo ideale </a:t>
            </a:r>
            <a:r>
              <a:rPr sz="1200" dirty="0">
                <a:latin typeface="Times New Roman"/>
                <a:cs typeface="Times New Roman"/>
              </a:rPr>
              <a:t>divino e </a:t>
            </a:r>
            <a:r>
              <a:rPr sz="1200" spc="-5" dirty="0">
                <a:latin typeface="Times New Roman"/>
                <a:cs typeface="Times New Roman"/>
              </a:rPr>
              <a:t>supremo si unifica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potere nella  Supremazia </a:t>
            </a:r>
            <a:r>
              <a:rPr sz="1200" dirty="0">
                <a:latin typeface="Times New Roman"/>
                <a:cs typeface="Times New Roman"/>
              </a:rPr>
              <a:t>e poi si personalizza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Dio d’amore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9334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(647.7) 56:10.16 </a:t>
            </a:r>
            <a:r>
              <a:rPr sz="1200" spc="-5" dirty="0">
                <a:latin typeface="Times New Roman"/>
                <a:cs typeface="Times New Roman"/>
              </a:rPr>
              <a:t>Ogni discernimento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relazioni </a:t>
            </a:r>
            <a:r>
              <a:rPr sz="1200" dirty="0">
                <a:latin typeface="Times New Roman"/>
                <a:cs typeface="Times New Roman"/>
              </a:rPr>
              <a:t>tra le </a:t>
            </a:r>
            <a:r>
              <a:rPr sz="1200" spc="-5" dirty="0">
                <a:latin typeface="Times New Roman"/>
                <a:cs typeface="Times New Roman"/>
              </a:rPr>
              <a:t>parti </a:t>
            </a:r>
            <a:r>
              <a:rPr sz="1200" dirty="0">
                <a:latin typeface="Times New Roman"/>
                <a:cs typeface="Times New Roman"/>
              </a:rPr>
              <a:t>ed un tutto richiede una </a:t>
            </a:r>
            <a:r>
              <a:rPr sz="1200" spc="-5" dirty="0">
                <a:latin typeface="Times New Roman"/>
                <a:cs typeface="Times New Roman"/>
              </a:rPr>
              <a:t>comprensione intelligente </a:t>
            </a:r>
            <a:r>
              <a:rPr sz="1200" dirty="0">
                <a:latin typeface="Times New Roman"/>
                <a:cs typeface="Times New Roman"/>
              </a:rPr>
              <a:t>della relazione di tutte  le </a:t>
            </a:r>
            <a:r>
              <a:rPr sz="1200" spc="-5" dirty="0">
                <a:latin typeface="Times New Roman"/>
                <a:cs typeface="Times New Roman"/>
              </a:rPr>
              <a:t>parti con quel </a:t>
            </a:r>
            <a:r>
              <a:rPr sz="1200" dirty="0">
                <a:latin typeface="Times New Roman"/>
                <a:cs typeface="Times New Roman"/>
              </a:rPr>
              <a:t>tutto; e </a:t>
            </a:r>
            <a:r>
              <a:rPr sz="1200" spc="-5" dirty="0">
                <a:latin typeface="Times New Roman"/>
                <a:cs typeface="Times New Roman"/>
              </a:rPr>
              <a:t>nell’Universo ciò </a:t>
            </a:r>
            <a:r>
              <a:rPr sz="1200" dirty="0">
                <a:latin typeface="Times New Roman"/>
                <a:cs typeface="Times New Roman"/>
              </a:rPr>
              <a:t>significa la </a:t>
            </a:r>
            <a:r>
              <a:rPr sz="1200" spc="-5" dirty="0">
                <a:latin typeface="Times New Roman"/>
                <a:cs typeface="Times New Roman"/>
              </a:rPr>
              <a:t>relazione delle </a:t>
            </a:r>
            <a:r>
              <a:rPr sz="1200" dirty="0">
                <a:latin typeface="Times New Roman"/>
                <a:cs typeface="Times New Roman"/>
              </a:rPr>
              <a:t>parti </a:t>
            </a:r>
            <a:r>
              <a:rPr sz="1200" spc="-5" dirty="0">
                <a:latin typeface="Times New Roman"/>
                <a:cs typeface="Times New Roman"/>
              </a:rPr>
              <a:t>create con </a:t>
            </a:r>
            <a:r>
              <a:rPr sz="1200" dirty="0">
                <a:latin typeface="Times New Roman"/>
                <a:cs typeface="Times New Roman"/>
              </a:rPr>
              <a:t>il Tutto </a:t>
            </a:r>
            <a:r>
              <a:rPr sz="1200" spc="-5" dirty="0">
                <a:latin typeface="Times New Roman"/>
                <a:cs typeface="Times New Roman"/>
              </a:rPr>
              <a:t>Creatore.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Deità </a:t>
            </a:r>
            <a:r>
              <a:rPr sz="1200" spc="-5" dirty="0">
                <a:latin typeface="Times New Roman"/>
                <a:cs typeface="Times New Roman"/>
              </a:rPr>
              <a:t>diviene così </a:t>
            </a:r>
            <a:r>
              <a:rPr sz="1200" dirty="0">
                <a:latin typeface="Times New Roman"/>
                <a:cs typeface="Times New Roman"/>
              </a:rPr>
              <a:t>la  meta </a:t>
            </a:r>
            <a:r>
              <a:rPr sz="1200" spc="-5" dirty="0">
                <a:latin typeface="Times New Roman"/>
                <a:cs typeface="Times New Roman"/>
              </a:rPr>
              <a:t>trascendentale ed </a:t>
            </a:r>
            <a:r>
              <a:rPr sz="1200" dirty="0">
                <a:latin typeface="Times New Roman"/>
                <a:cs typeface="Times New Roman"/>
              </a:rPr>
              <a:t>anche infinita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compimento </a:t>
            </a:r>
            <a:r>
              <a:rPr sz="1200" spc="-5" dirty="0">
                <a:latin typeface="Times New Roman"/>
                <a:cs typeface="Times New Roman"/>
              </a:rPr>
              <a:t>universale ed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eterno.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(647.8) 56:10.17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bellezza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riconoscimento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riflesso dell’Isola del Paradiso nella creazione materiale, </a:t>
            </a:r>
            <a:r>
              <a:rPr sz="1200" dirty="0">
                <a:latin typeface="Times New Roman"/>
                <a:cs typeface="Times New Roman"/>
              </a:rPr>
              <a:t>mentre la </a:t>
            </a:r>
            <a:r>
              <a:rPr sz="1200" spc="-5" dirty="0">
                <a:latin typeface="Times New Roman"/>
                <a:cs typeface="Times New Roman"/>
              </a:rPr>
              <a:t>verità  eterna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ministero speciale dei Figli Paradisiaci, che </a:t>
            </a:r>
            <a:r>
              <a:rPr sz="1200" dirty="0">
                <a:latin typeface="Times New Roman"/>
                <a:cs typeface="Times New Roman"/>
              </a:rPr>
              <a:t>non solo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conferiscono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razze mortali, ma </a:t>
            </a:r>
            <a:r>
              <a:rPr sz="1200" spc="-5" dirty="0">
                <a:latin typeface="Times New Roman"/>
                <a:cs typeface="Times New Roman"/>
              </a:rPr>
              <a:t>spargono </a:t>
            </a:r>
            <a:r>
              <a:rPr sz="1200" dirty="0">
                <a:latin typeface="Times New Roman"/>
                <a:cs typeface="Times New Roman"/>
              </a:rPr>
              <a:t>anche il loro Spirito  </a:t>
            </a:r>
            <a:r>
              <a:rPr sz="1200" spc="-5" dirty="0">
                <a:latin typeface="Times New Roman"/>
                <a:cs typeface="Times New Roman"/>
              </a:rPr>
              <a:t>della Verità su </a:t>
            </a:r>
            <a:r>
              <a:rPr sz="1200" dirty="0">
                <a:latin typeface="Times New Roman"/>
                <a:cs typeface="Times New Roman"/>
              </a:rPr>
              <a:t>tutti i popoli.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bontà divina è rivelata più </a:t>
            </a:r>
            <a:r>
              <a:rPr sz="1200" spc="-5" dirty="0">
                <a:latin typeface="Times New Roman"/>
                <a:cs typeface="Times New Roman"/>
              </a:rPr>
              <a:t>pienamente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ministero amorevole </a:t>
            </a:r>
            <a:r>
              <a:rPr sz="1200" dirty="0">
                <a:latin typeface="Times New Roman"/>
                <a:cs typeface="Times New Roman"/>
              </a:rPr>
              <a:t>delle molteplici personalità dello  Spirito </a:t>
            </a:r>
            <a:r>
              <a:rPr sz="1200" spc="-5" dirty="0">
                <a:latin typeface="Times New Roman"/>
                <a:cs typeface="Times New Roman"/>
              </a:rPr>
              <a:t>Infinito.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l’amore,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somma totale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qualità, </a:t>
            </a:r>
            <a:r>
              <a:rPr sz="1200" dirty="0">
                <a:latin typeface="Times New Roman"/>
                <a:cs typeface="Times New Roman"/>
              </a:rPr>
              <a:t>è la percezione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dell’uomo </a:t>
            </a:r>
            <a:r>
              <a:rPr sz="1200" spc="-5" dirty="0">
                <a:latin typeface="Times New Roman"/>
                <a:cs typeface="Times New Roman"/>
              </a:rPr>
              <a:t>come suo Padre 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00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(648.1) 56:10.18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è l’ombra nel </a:t>
            </a:r>
            <a:r>
              <a:rPr sz="1200" spc="-5" dirty="0">
                <a:latin typeface="Times New Roman"/>
                <a:cs typeface="Times New Roman"/>
              </a:rPr>
              <a:t>tempo-spazio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splendore dell’energia paradisiaca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Deità assolute.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significati  della verità sono </a:t>
            </a:r>
            <a:r>
              <a:rPr sz="1200" dirty="0">
                <a:latin typeface="Times New Roman"/>
                <a:cs typeface="Times New Roman"/>
              </a:rPr>
              <a:t>le ripercussioni </a:t>
            </a:r>
            <a:r>
              <a:rPr sz="1200" spc="-5" dirty="0">
                <a:latin typeface="Times New Roman"/>
                <a:cs typeface="Times New Roman"/>
              </a:rPr>
              <a:t>nell’intelletto umano della </a:t>
            </a:r>
            <a:r>
              <a:rPr sz="1200" dirty="0">
                <a:latin typeface="Times New Roman"/>
                <a:cs typeface="Times New Roman"/>
              </a:rPr>
              <a:t>parola </a:t>
            </a:r>
            <a:r>
              <a:rPr sz="1200" spc="-5" dirty="0">
                <a:latin typeface="Times New Roman"/>
                <a:cs typeface="Times New Roman"/>
              </a:rPr>
              <a:t>eterna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— la comprensione </a:t>
            </a:r>
            <a:r>
              <a:rPr sz="1200" spc="-5" dirty="0">
                <a:latin typeface="Times New Roman"/>
                <a:cs typeface="Times New Roman"/>
              </a:rPr>
              <a:t>nel tempo-spazio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concetti supremi. </a:t>
            </a:r>
            <a:r>
              <a:rPr sz="1200" dirty="0">
                <a:latin typeface="Times New Roman"/>
                <a:cs typeface="Times New Roman"/>
              </a:rPr>
              <a:t>I valori di bontà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divinità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ministeri misericordiosi delle personalità spirituali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dell’Universale,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dell’Eterno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dell’Infinito </a:t>
            </a:r>
            <a:r>
              <a:rPr sz="1200" dirty="0">
                <a:latin typeface="Times New Roman"/>
                <a:cs typeface="Times New Roman"/>
              </a:rPr>
              <a:t>per le </a:t>
            </a:r>
            <a:r>
              <a:rPr sz="1200" spc="-5" dirty="0">
                <a:latin typeface="Times New Roman"/>
                <a:cs typeface="Times New Roman"/>
              </a:rPr>
              <a:t>creature finite </a:t>
            </a:r>
            <a:r>
              <a:rPr sz="1200" dirty="0">
                <a:latin typeface="Times New Roman"/>
                <a:cs typeface="Times New Roman"/>
              </a:rPr>
              <a:t>del tempo-spazio delle </a:t>
            </a:r>
            <a:r>
              <a:rPr sz="1200" spc="-5" dirty="0">
                <a:latin typeface="Times New Roman"/>
                <a:cs typeface="Times New Roman"/>
              </a:rPr>
              <a:t>sfere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549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(648.2) 56:10.19 </a:t>
            </a:r>
            <a:r>
              <a:rPr sz="1200" spc="-5" dirty="0">
                <a:latin typeface="Times New Roman"/>
                <a:cs typeface="Times New Roman"/>
              </a:rPr>
              <a:t>Questi valori significativi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realtà </a:t>
            </a:r>
            <a:r>
              <a:rPr sz="1200" dirty="0">
                <a:latin typeface="Times New Roman"/>
                <a:cs typeface="Times New Roman"/>
              </a:rPr>
              <a:t>della divinità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fondono </a:t>
            </a:r>
            <a:r>
              <a:rPr sz="1200" spc="-5" dirty="0">
                <a:latin typeface="Times New Roman"/>
                <a:cs typeface="Times New Roman"/>
              </a:rPr>
              <a:t>come amore </a:t>
            </a:r>
            <a:r>
              <a:rPr sz="1200" dirty="0">
                <a:latin typeface="Times New Roman"/>
                <a:cs typeface="Times New Roman"/>
              </a:rPr>
              <a:t>divino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relazione </a:t>
            </a:r>
            <a:r>
              <a:rPr sz="1200" spc="-5" dirty="0">
                <a:latin typeface="Times New Roman"/>
                <a:cs typeface="Times New Roman"/>
              </a:rPr>
              <a:t>del Padre con </a:t>
            </a:r>
            <a:r>
              <a:rPr sz="1200" dirty="0">
                <a:latin typeface="Times New Roman"/>
                <a:cs typeface="Times New Roman"/>
              </a:rPr>
              <a:t>ogni  </a:t>
            </a:r>
            <a:r>
              <a:rPr sz="1200" spc="-5" dirty="0">
                <a:latin typeface="Times New Roman"/>
                <a:cs typeface="Times New Roman"/>
              </a:rPr>
              <a:t>creatura personale.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coordinati nel Figlio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Figli come misericordia </a:t>
            </a:r>
            <a:r>
              <a:rPr sz="1200" dirty="0">
                <a:latin typeface="Times New Roman"/>
                <a:cs typeface="Times New Roman"/>
              </a:rPr>
              <a:t>divina. Manifestano le loro </a:t>
            </a:r>
            <a:r>
              <a:rPr sz="1200" spc="-5" dirty="0">
                <a:latin typeface="Times New Roman"/>
                <a:cs typeface="Times New Roman"/>
              </a:rPr>
              <a:t>qualità tramite </a:t>
            </a:r>
            <a:r>
              <a:rPr sz="1200" dirty="0">
                <a:latin typeface="Times New Roman"/>
                <a:cs typeface="Times New Roman"/>
              </a:rPr>
              <a:t>lo  Spirito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spirituali come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divino, la </a:t>
            </a:r>
            <a:r>
              <a:rPr sz="1200" spc="-5" dirty="0">
                <a:latin typeface="Times New Roman"/>
                <a:cs typeface="Times New Roman"/>
              </a:rPr>
              <a:t>rappresentazione della misericordia amorevole ai figli del </a:t>
            </a:r>
            <a:r>
              <a:rPr sz="1200" spc="5" dirty="0">
                <a:latin typeface="Times New Roman"/>
                <a:cs typeface="Times New Roman"/>
              </a:rPr>
              <a:t>tempo.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8640" cy="3197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066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tre divinità </a:t>
            </a:r>
            <a:r>
              <a:rPr sz="1200" spc="-5" dirty="0">
                <a:latin typeface="Times New Roman"/>
                <a:cs typeface="Times New Roman"/>
              </a:rPr>
              <a:t>sono manifestate primariamente dall’Essere Supremo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sintesi </a:t>
            </a:r>
            <a:r>
              <a:rPr sz="1200" dirty="0">
                <a:latin typeface="Times New Roman"/>
                <a:cs typeface="Times New Roman"/>
              </a:rPr>
              <a:t>di potere-personalità. Esse sono </a:t>
            </a:r>
            <a:r>
              <a:rPr sz="1200" spc="-5" dirty="0">
                <a:latin typeface="Times New Roman"/>
                <a:cs typeface="Times New Roman"/>
              </a:rPr>
              <a:t>variamente </a:t>
            </a:r>
            <a:r>
              <a:rPr sz="1200" dirty="0">
                <a:latin typeface="Times New Roman"/>
                <a:cs typeface="Times New Roman"/>
              </a:rPr>
              <a:t>palesate  da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</a:t>
            </a:r>
            <a:r>
              <a:rPr sz="1200" dirty="0">
                <a:latin typeface="Times New Roman"/>
                <a:cs typeface="Times New Roman"/>
              </a:rPr>
              <a:t>in sette </a:t>
            </a:r>
            <a:r>
              <a:rPr sz="1200" spc="-5" dirty="0">
                <a:latin typeface="Times New Roman"/>
                <a:cs typeface="Times New Roman"/>
              </a:rPr>
              <a:t>associazioni differenti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di valori divini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sette livelli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3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(648.3) 56:10.20 </a:t>
            </a:r>
            <a:r>
              <a:rPr sz="1200" spc="-5" dirty="0">
                <a:latin typeface="Times New Roman"/>
                <a:cs typeface="Times New Roman"/>
              </a:rPr>
              <a:t>Per l’uomo </a:t>
            </a:r>
            <a:r>
              <a:rPr sz="1200" dirty="0">
                <a:latin typeface="Times New Roman"/>
                <a:cs typeface="Times New Roman"/>
              </a:rPr>
              <a:t>finito 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la bellezza e la bontà </a:t>
            </a:r>
            <a:r>
              <a:rPr sz="1200" spc="-5" dirty="0">
                <a:latin typeface="Times New Roman"/>
                <a:cs typeface="Times New Roman"/>
              </a:rPr>
              <a:t>abbracciano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rivelazione completa </a:t>
            </a:r>
            <a:r>
              <a:rPr sz="1200" dirty="0">
                <a:latin typeface="Times New Roman"/>
                <a:cs typeface="Times New Roman"/>
              </a:rPr>
              <a:t>della realtà della </a:t>
            </a:r>
            <a:r>
              <a:rPr sz="1200" spc="-5" dirty="0">
                <a:latin typeface="Times New Roman"/>
                <a:cs typeface="Times New Roman"/>
              </a:rPr>
              <a:t>divinità. Via </a:t>
            </a:r>
            <a:r>
              <a:rPr sz="1200" dirty="0">
                <a:latin typeface="Times New Roman"/>
                <a:cs typeface="Times New Roman"/>
              </a:rPr>
              <a:t>via  </a:t>
            </a:r>
            <a:r>
              <a:rPr sz="1200" spc="-5" dirty="0">
                <a:latin typeface="Times New Roman"/>
                <a:cs typeface="Times New Roman"/>
              </a:rPr>
              <a:t>che questa comprensione-amore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trova la </a:t>
            </a:r>
            <a:r>
              <a:rPr sz="1200" spc="-5" dirty="0">
                <a:latin typeface="Times New Roman"/>
                <a:cs typeface="Times New Roman"/>
              </a:rPr>
              <a:t>sua espressione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dei mortali che </a:t>
            </a:r>
            <a:r>
              <a:rPr sz="1200" dirty="0">
                <a:latin typeface="Times New Roman"/>
                <a:cs typeface="Times New Roman"/>
              </a:rPr>
              <a:t>conoscono Dio, vengono  </a:t>
            </a:r>
            <a:r>
              <a:rPr sz="1200" spc="-5" dirty="0">
                <a:latin typeface="Times New Roman"/>
                <a:cs typeface="Times New Roman"/>
              </a:rPr>
              <a:t>prodotti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frutti della divinità: pace intellettuale, progresso sociale, </a:t>
            </a:r>
            <a:r>
              <a:rPr sz="1200" dirty="0">
                <a:latin typeface="Times New Roman"/>
                <a:cs typeface="Times New Roman"/>
              </a:rPr>
              <a:t>soddisfazione </a:t>
            </a:r>
            <a:r>
              <a:rPr sz="1200" spc="-5" dirty="0">
                <a:latin typeface="Times New Roman"/>
                <a:cs typeface="Times New Roman"/>
              </a:rPr>
              <a:t>morale, </a:t>
            </a:r>
            <a:r>
              <a:rPr sz="1200" dirty="0">
                <a:latin typeface="Times New Roman"/>
                <a:cs typeface="Times New Roman"/>
              </a:rPr>
              <a:t>gioia spirituale e saggezza </a:t>
            </a:r>
            <a:r>
              <a:rPr sz="1200" spc="-5" dirty="0">
                <a:latin typeface="Times New Roman"/>
                <a:cs typeface="Times New Roman"/>
              </a:rPr>
              <a:t>cosmica.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76200" marR="240029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mortali avanzati su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al settimo stadio </a:t>
            </a:r>
            <a:r>
              <a:rPr sz="1200" dirty="0">
                <a:latin typeface="Times New Roman"/>
                <a:cs typeface="Times New Roman"/>
              </a:rPr>
              <a:t>di luce e vita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imparato </a:t>
            </a:r>
            <a:r>
              <a:rPr sz="1200" spc="-5" dirty="0">
                <a:latin typeface="Times New Roman"/>
                <a:cs typeface="Times New Roman"/>
              </a:rPr>
              <a:t>che l’amore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dell’Universo — e  </a:t>
            </a:r>
            <a:r>
              <a:rPr sz="1200" spc="-5" dirty="0">
                <a:latin typeface="Times New Roman"/>
                <a:cs typeface="Times New Roman"/>
              </a:rPr>
              <a:t>sanno che Dio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(648.4) 56:10.21 </a:t>
            </a:r>
            <a:r>
              <a:rPr sz="1200" spc="-5" dirty="0">
                <a:latin typeface="Times New Roman"/>
                <a:cs typeface="Times New Roman"/>
              </a:rPr>
              <a:t>L’amore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desiderio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del </a:t>
            </a:r>
            <a:r>
              <a:rPr sz="1200" dirty="0">
                <a:latin typeface="Times New Roman"/>
                <a:cs typeface="Times New Roman"/>
              </a:rPr>
              <a:t>bene </a:t>
            </a:r>
            <a:r>
              <a:rPr sz="1200" spc="-5" dirty="0">
                <a:latin typeface="Times New Roman"/>
                <a:cs typeface="Times New Roman"/>
              </a:rPr>
              <a:t>agli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591820">
              <a:lnSpc>
                <a:spcPts val="137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(648.5) 56:10.22 </a:t>
            </a:r>
            <a:r>
              <a:rPr sz="1200" spc="-5" dirty="0">
                <a:latin typeface="Times New Roman"/>
                <a:cs typeface="Times New Roman"/>
              </a:rPr>
              <a:t>[Presentato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Possente Messaggero </a:t>
            </a:r>
            <a:r>
              <a:rPr sz="1200" dirty="0">
                <a:latin typeface="Times New Roman"/>
                <a:cs typeface="Times New Roman"/>
              </a:rPr>
              <a:t>in visita </a:t>
            </a:r>
            <a:r>
              <a:rPr sz="1200" spc="-5" dirty="0">
                <a:latin typeface="Times New Roman"/>
                <a:cs typeface="Times New Roman"/>
              </a:rPr>
              <a:t>su Urantia, su richiesta del Corpo </a:t>
            </a:r>
            <a:r>
              <a:rPr sz="1200" dirty="0">
                <a:latin typeface="Times New Roman"/>
                <a:cs typeface="Times New Roman"/>
              </a:rPr>
              <a:t>Rivelatore di Nebadon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collaborazione con </a:t>
            </a:r>
            <a:r>
              <a:rPr sz="1200" dirty="0">
                <a:latin typeface="Times New Roman"/>
                <a:cs typeface="Times New Roman"/>
              </a:rPr>
              <a:t>un certo </a:t>
            </a:r>
            <a:r>
              <a:rPr sz="1200" spc="-5" dirty="0">
                <a:latin typeface="Times New Roman"/>
                <a:cs typeface="Times New Roman"/>
              </a:rPr>
              <a:t>Melchizedek, Principe Planetario vicegerente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Urantia.]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(648.6) 56:10.23 </a:t>
            </a:r>
            <a:r>
              <a:rPr sz="1200" spc="-5" dirty="0">
                <a:latin typeface="Times New Roman"/>
                <a:cs typeface="Times New Roman"/>
              </a:rPr>
              <a:t>Questo fascicolo sull’Unità Universale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venticinquesimo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presentazioni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vari </a:t>
            </a:r>
            <a:r>
              <a:rPr sz="1200" spc="-5" dirty="0">
                <a:latin typeface="Times New Roman"/>
                <a:cs typeface="Times New Roman"/>
              </a:rPr>
              <a:t>autori,  patrocinati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composta di dodici </a:t>
            </a: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operante </a:t>
            </a:r>
            <a:r>
              <a:rPr sz="1200" dirty="0">
                <a:latin typeface="Times New Roman"/>
                <a:cs typeface="Times New Roman"/>
              </a:rPr>
              <a:t>sotto la direzione  di Mantutia </a:t>
            </a:r>
            <a:r>
              <a:rPr sz="1200" spc="-5" dirty="0">
                <a:latin typeface="Times New Roman"/>
                <a:cs typeface="Times New Roman"/>
              </a:rPr>
              <a:t>Melchizedek. Noi abbiamo redatto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esposizioni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abbiamo trasposte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lingua inglese, </a:t>
            </a:r>
            <a:r>
              <a:rPr sz="1200" dirty="0">
                <a:latin typeface="Times New Roman"/>
                <a:cs typeface="Times New Roman"/>
              </a:rPr>
              <a:t>per mezzo di una </a:t>
            </a:r>
            <a:r>
              <a:rPr sz="1200" spc="-5" dirty="0">
                <a:latin typeface="Times New Roman"/>
                <a:cs typeface="Times New Roman"/>
              </a:rPr>
              <a:t>tecnica  </a:t>
            </a:r>
            <a:r>
              <a:rPr sz="1200" dirty="0">
                <a:latin typeface="Times New Roman"/>
                <a:cs typeface="Times New Roman"/>
              </a:rPr>
              <a:t>autorizzata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superiori, nell’anno </a:t>
            </a:r>
            <a:r>
              <a:rPr sz="1200" dirty="0">
                <a:latin typeface="Times New Roman"/>
                <a:cs typeface="Times New Roman"/>
              </a:rPr>
              <a:t>1934 del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08761"/>
            <a:ext cx="8161020" cy="38792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35: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Figli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di </a:t>
            </a:r>
            <a:r>
              <a:rPr sz="2200" b="1" spc="-10" dirty="0">
                <a:solidFill>
                  <a:srgbClr val="933634"/>
                </a:solidFill>
                <a:latin typeface="Times New Roman"/>
                <a:cs typeface="Times New Roman"/>
              </a:rPr>
              <a:t>Dio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dell’Universo</a:t>
            </a:r>
            <a:r>
              <a:rPr sz="2200" b="1" spc="15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locale</a:t>
            </a:r>
            <a:endParaRPr sz="220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(384.1) 35:0.1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Dio </a:t>
            </a:r>
            <a:r>
              <a:rPr sz="1200" spc="-5" dirty="0">
                <a:latin typeface="Times New Roman"/>
                <a:cs typeface="Times New Roman"/>
              </a:rPr>
              <a:t>presentati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precedenza hanno avuto origine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Paradiso. Essi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progenie dei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Governanti dei 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universali.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ordine di filiazione </a:t>
            </a:r>
            <a:r>
              <a:rPr sz="1200" spc="-5" dirty="0">
                <a:latin typeface="Times New Roman"/>
                <a:cs typeface="Times New Roman"/>
              </a:rPr>
              <a:t>del Paradiso,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rappresentante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spc="5" dirty="0">
                <a:latin typeface="Times New Roman"/>
                <a:cs typeface="Times New Roman"/>
              </a:rPr>
              <a:t>Micael,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sovrano </a:t>
            </a:r>
            <a:r>
              <a:rPr sz="1200" spc="-5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</a:t>
            </a:r>
            <a:r>
              <a:rPr sz="1200" dirty="0">
                <a:latin typeface="Times New Roman"/>
                <a:cs typeface="Times New Roman"/>
              </a:rPr>
              <a:t>ordine di filiazione </a:t>
            </a:r>
            <a:r>
              <a:rPr sz="1200" spc="-5" dirty="0">
                <a:latin typeface="Times New Roman"/>
                <a:cs typeface="Times New Roman"/>
              </a:rPr>
              <a:t>del Paradiso, gli Avonal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Figli Magistrali, </a:t>
            </a:r>
            <a:r>
              <a:rPr sz="1200" dirty="0">
                <a:latin typeface="Times New Roman"/>
                <a:cs typeface="Times New Roman"/>
              </a:rPr>
              <a:t>ha 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la sua  quota </a:t>
            </a:r>
            <a:r>
              <a:rPr sz="1200" spc="-5" dirty="0">
                <a:latin typeface="Times New Roman"/>
                <a:cs typeface="Times New Roman"/>
              </a:rPr>
              <a:t>completa </a:t>
            </a:r>
            <a:r>
              <a:rPr sz="1200" dirty="0">
                <a:latin typeface="Times New Roman"/>
                <a:cs typeface="Times New Roman"/>
              </a:rPr>
              <a:t>— 1.062. E </a:t>
            </a:r>
            <a:r>
              <a:rPr sz="1200" spc="-5" dirty="0">
                <a:latin typeface="Times New Roman"/>
                <a:cs typeface="Times New Roman"/>
              </a:rPr>
              <a:t>questi “Cristi </a:t>
            </a:r>
            <a:r>
              <a:rPr sz="1200" dirty="0">
                <a:latin typeface="Times New Roman"/>
                <a:cs typeface="Times New Roman"/>
              </a:rPr>
              <a:t>minori” </a:t>
            </a:r>
            <a:r>
              <a:rPr sz="1200" spc="-5" dirty="0">
                <a:latin typeface="Times New Roman"/>
                <a:cs typeface="Times New Roman"/>
              </a:rPr>
              <a:t>sono altrettanto efficaci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onnipotenti nei loro conferimenti planetari </a:t>
            </a:r>
            <a:r>
              <a:rPr sz="1200" dirty="0">
                <a:latin typeface="Times New Roman"/>
                <a:cs typeface="Times New Roman"/>
              </a:rPr>
              <a:t>quanto lo  fu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</a:t>
            </a:r>
            <a:r>
              <a:rPr sz="1200" spc="-5" dirty="0">
                <a:latin typeface="Times New Roman"/>
                <a:cs typeface="Times New Roman"/>
              </a:rPr>
              <a:t>Maestro su Urantia.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ordine, essendo originato dalla Trinità,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registrato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locale, ma  io stimo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siano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dai </a:t>
            </a:r>
            <a:r>
              <a:rPr sz="1200" dirty="0">
                <a:latin typeface="Times New Roman"/>
                <a:cs typeface="Times New Roman"/>
              </a:rPr>
              <a:t>quindicimila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ventimila </a:t>
            </a:r>
            <a:r>
              <a:rPr sz="1200" spc="-5" dirty="0">
                <a:latin typeface="Times New Roman"/>
                <a:cs typeface="Times New Roman"/>
              </a:rPr>
              <a:t>Figli Istruttori Trinitari, </a:t>
            </a:r>
            <a:r>
              <a:rPr sz="1200" dirty="0">
                <a:latin typeface="Times New Roman"/>
                <a:cs typeface="Times New Roman"/>
              </a:rPr>
              <a:t>oltre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9.642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trinitizzati da  </a:t>
            </a:r>
            <a:r>
              <a:rPr sz="1200" spc="-5" dirty="0">
                <a:latin typeface="Times New Roman"/>
                <a:cs typeface="Times New Roman"/>
              </a:rPr>
              <a:t>creature registrati. Questi Daynal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non sono né </a:t>
            </a:r>
            <a:r>
              <a:rPr sz="1200" spc="-5" dirty="0">
                <a:latin typeface="Times New Roman"/>
                <a:cs typeface="Times New Roman"/>
              </a:rPr>
              <a:t>magistrati </a:t>
            </a:r>
            <a:r>
              <a:rPr sz="1200" dirty="0">
                <a:latin typeface="Times New Roman"/>
                <a:cs typeface="Times New Roman"/>
              </a:rPr>
              <a:t>né amministratori; sono </a:t>
            </a:r>
            <a:r>
              <a:rPr sz="1200" spc="-5" dirty="0">
                <a:latin typeface="Times New Roman"/>
                <a:cs typeface="Times New Roman"/>
              </a:rPr>
              <a:t>dei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superistruttori.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997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(384.2) 35:0.2 </a:t>
            </a:r>
            <a:r>
              <a:rPr sz="1200" dirty="0">
                <a:latin typeface="Times New Roman"/>
                <a:cs typeface="Times New Roman"/>
              </a:rPr>
              <a:t>I tipi 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prenderemo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considerazione hanno origine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locale; essi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progenie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Figlio  Creatore Paradisiaco </a:t>
            </a:r>
            <a:r>
              <a:rPr sz="1200" dirty="0">
                <a:latin typeface="Times New Roman"/>
                <a:cs typeface="Times New Roman"/>
              </a:rPr>
              <a:t>in varia </a:t>
            </a:r>
            <a:r>
              <a:rPr sz="1200" spc="-5" dirty="0">
                <a:latin typeface="Times New Roman"/>
                <a:cs typeface="Times New Roman"/>
              </a:rPr>
              <a:t>associazione 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complementare.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seguenti </a:t>
            </a:r>
            <a:r>
              <a:rPr sz="1200" dirty="0">
                <a:latin typeface="Times New Roman"/>
                <a:cs typeface="Times New Roman"/>
              </a:rPr>
              <a:t>di filiazione 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locale trovano menzione </a:t>
            </a:r>
            <a:r>
              <a:rPr sz="1200" spc="-5" dirty="0">
                <a:latin typeface="Times New Roman"/>
                <a:cs typeface="Times New Roman"/>
              </a:rPr>
              <a:t>nelle seguenti</a:t>
            </a:r>
            <a:r>
              <a:rPr sz="1200" dirty="0">
                <a:latin typeface="Times New Roman"/>
                <a:cs typeface="Times New Roman"/>
              </a:rPr>
              <a:t> esposizioni: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(384.3) 35:0.3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(384.4)  35:0.4 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Vorondadek.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(384.5) 35:0.5 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Lanonandek.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(384.6) 35:0.6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Figli Portatori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9909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62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(384.7) 35:0.7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 </a:t>
            </a:r>
            <a:r>
              <a:rPr sz="1200" dirty="0">
                <a:latin typeface="Times New Roman"/>
                <a:cs typeface="Times New Roman"/>
              </a:rPr>
              <a:t>trina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per creare </a:t>
            </a:r>
            <a:r>
              <a:rPr sz="1200" dirty="0">
                <a:latin typeface="Times New Roman"/>
                <a:cs typeface="Times New Roman"/>
              </a:rPr>
              <a:t>tre ordini di </a:t>
            </a:r>
            <a:r>
              <a:rPr sz="1200" spc="-5" dirty="0">
                <a:latin typeface="Times New Roman"/>
                <a:cs typeface="Times New Roman"/>
              </a:rPr>
              <a:t>filiazione: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Micael, gli </a:t>
            </a:r>
            <a:r>
              <a:rPr sz="1200" dirty="0">
                <a:latin typeface="Times New Roman"/>
                <a:cs typeface="Times New Roman"/>
              </a:rPr>
              <a:t>Avonal e i </a:t>
            </a:r>
            <a:r>
              <a:rPr sz="1200" spc="-5" dirty="0">
                <a:latin typeface="Times New Roman"/>
                <a:cs typeface="Times New Roman"/>
              </a:rPr>
              <a:t>Daynal.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Deità duale  </a:t>
            </a:r>
            <a:r>
              <a:rPr sz="1200" spc="-5" dirty="0">
                <a:latin typeface="Times New Roman"/>
                <a:cs typeface="Times New Roman"/>
              </a:rPr>
              <a:t>dell’Universo locale,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lo Spirito, </a:t>
            </a:r>
            <a:r>
              <a:rPr sz="1200" spc="-5" dirty="0">
                <a:latin typeface="Times New Roman"/>
                <a:cs typeface="Times New Roman"/>
              </a:rPr>
              <a:t>funziona anch’essa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creare </a:t>
            </a:r>
            <a:r>
              <a:rPr sz="1200" dirty="0">
                <a:latin typeface="Times New Roman"/>
                <a:cs typeface="Times New Roman"/>
              </a:rPr>
              <a:t>tre ordini </a:t>
            </a:r>
            <a:r>
              <a:rPr sz="1200" spc="-5" dirty="0">
                <a:latin typeface="Times New Roman"/>
                <a:cs typeface="Times New Roman"/>
              </a:rPr>
              <a:t>elevati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Figli: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Vorondadek </a:t>
            </a:r>
            <a:r>
              <a:rPr sz="1200" dirty="0">
                <a:latin typeface="Times New Roman"/>
                <a:cs typeface="Times New Roman"/>
              </a:rPr>
              <a:t>e i  </a:t>
            </a:r>
            <a:r>
              <a:rPr sz="1200" spc="-5" dirty="0">
                <a:latin typeface="Times New Roman"/>
                <a:cs typeface="Times New Roman"/>
              </a:rPr>
              <a:t>Lanonandek. </a:t>
            </a:r>
            <a:r>
              <a:rPr sz="1200" dirty="0">
                <a:latin typeface="Times New Roman"/>
                <a:cs typeface="Times New Roman"/>
              </a:rPr>
              <a:t>E dopo aver </a:t>
            </a:r>
            <a:r>
              <a:rPr sz="1200" spc="-5" dirty="0">
                <a:latin typeface="Times New Roman"/>
                <a:cs typeface="Times New Roman"/>
              </a:rPr>
              <a:t>portato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termine </a:t>
            </a:r>
            <a:r>
              <a:rPr sz="1200" dirty="0">
                <a:latin typeface="Times New Roman"/>
                <a:cs typeface="Times New Roman"/>
              </a:rPr>
              <a:t>questa triplice </a:t>
            </a:r>
            <a:r>
              <a:rPr sz="1200" spc="-5" dirty="0">
                <a:latin typeface="Times New Roman"/>
                <a:cs typeface="Times New Roman"/>
              </a:rPr>
              <a:t>espressione, essi collaborano con </a:t>
            </a:r>
            <a:r>
              <a:rPr sz="1200" dirty="0">
                <a:latin typeface="Times New Roman"/>
                <a:cs typeface="Times New Roman"/>
              </a:rPr>
              <a:t>il successivo livello 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produzione </a:t>
            </a:r>
            <a:r>
              <a:rPr sz="1200" spc="-5" dirty="0">
                <a:latin typeface="Times New Roman"/>
                <a:cs typeface="Times New Roman"/>
              </a:rPr>
              <a:t>dell’eclettico ordine 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Vita. Questi esseri sono classificati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discendenti,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sono 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straordinaria ed originale forma </a:t>
            </a:r>
            <a:r>
              <a:rPr sz="1200" dirty="0">
                <a:latin typeface="Times New Roman"/>
                <a:cs typeface="Times New Roman"/>
              </a:rPr>
              <a:t>di vita universale. </a:t>
            </a:r>
            <a:r>
              <a:rPr sz="1200" spc="-5" dirty="0">
                <a:latin typeface="Times New Roman"/>
                <a:cs typeface="Times New Roman"/>
              </a:rPr>
              <a:t>L’intero prossimo fascicolo sarà dedicato </a:t>
            </a:r>
            <a:r>
              <a:rPr sz="1200" dirty="0">
                <a:latin typeface="Times New Roman"/>
                <a:cs typeface="Times New Roman"/>
              </a:rPr>
              <a:t>al loro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studio.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Il Padre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Melchizedek</a:t>
            </a:r>
            <a:endParaRPr sz="1600">
              <a:latin typeface="Times New Roman"/>
              <a:cs typeface="Times New Roman"/>
            </a:endParaRPr>
          </a:p>
          <a:p>
            <a:pPr marL="76200" marR="18923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(384.8) 35:1.1 </a:t>
            </a:r>
            <a:r>
              <a:rPr sz="1200" spc="-5" dirty="0">
                <a:latin typeface="Times New Roman"/>
                <a:cs typeface="Times New Roman"/>
              </a:rPr>
              <a:t>Dopo aver portato all’esistenza gli </a:t>
            </a:r>
            <a:r>
              <a:rPr sz="1200" dirty="0">
                <a:latin typeface="Times New Roman"/>
                <a:cs typeface="Times New Roman"/>
              </a:rPr>
              <a:t>esseri </a:t>
            </a:r>
            <a:r>
              <a:rPr sz="1200" spc="-5" dirty="0">
                <a:latin typeface="Times New Roman"/>
                <a:cs typeface="Times New Roman"/>
              </a:rPr>
              <a:t>d’aiuto personale, </a:t>
            </a:r>
            <a:r>
              <a:rPr sz="1200" dirty="0">
                <a:latin typeface="Times New Roman"/>
                <a:cs typeface="Times New Roman"/>
              </a:rPr>
              <a:t>quali il </a:t>
            </a:r>
            <a:r>
              <a:rPr sz="1200" spc="-5" dirty="0">
                <a:latin typeface="Times New Roman"/>
                <a:cs typeface="Times New Roman"/>
              </a:rPr>
              <a:t>Radioso Astro del Mattino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altre personalità  amministrative,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 </a:t>
            </a:r>
            <a:r>
              <a:rPr sz="1200" dirty="0">
                <a:latin typeface="Times New Roman"/>
                <a:cs typeface="Times New Roman"/>
              </a:rPr>
              <a:t>proposito divino </a:t>
            </a:r>
            <a:r>
              <a:rPr sz="1200" spc="-5" dirty="0">
                <a:latin typeface="Times New Roman"/>
                <a:cs typeface="Times New Roman"/>
              </a:rPr>
              <a:t>ed ai piani creativi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dato Universo, </a:t>
            </a:r>
            <a:r>
              <a:rPr sz="1200" dirty="0">
                <a:latin typeface="Times New Roman"/>
                <a:cs typeface="Times New Roman"/>
              </a:rPr>
              <a:t>avviene una nuova forma </a:t>
            </a:r>
            <a:r>
              <a:rPr sz="1200" spc="-5" dirty="0">
                <a:latin typeface="Times New Roman"/>
                <a:cs typeface="Times New Roman"/>
              </a:rPr>
              <a:t>d’unione  creativa </a:t>
            </a:r>
            <a:r>
              <a:rPr sz="1200" dirty="0">
                <a:latin typeface="Times New Roman"/>
                <a:cs typeface="Times New Roman"/>
              </a:rPr>
              <a:t>tra 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lo Spirito </a:t>
            </a:r>
            <a:r>
              <a:rPr sz="1200" spc="-5" dirty="0">
                <a:latin typeface="Times New Roman"/>
                <a:cs typeface="Times New Roman"/>
              </a:rPr>
              <a:t>Creativo,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Figlia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discendente  </a:t>
            </a:r>
            <a:r>
              <a:rPr sz="1200" spc="-5" dirty="0">
                <a:latin typeface="Times New Roman"/>
                <a:cs typeface="Times New Roman"/>
              </a:rPr>
              <a:t>che risulta </a:t>
            </a:r>
            <a:r>
              <a:rPr sz="1200" dirty="0">
                <a:latin typeface="Times New Roman"/>
                <a:cs typeface="Times New Roman"/>
              </a:rPr>
              <a:t>da questa </a:t>
            </a:r>
            <a:r>
              <a:rPr sz="1200" spc="-5" dirty="0">
                <a:latin typeface="Times New Roman"/>
                <a:cs typeface="Times New Roman"/>
              </a:rPr>
              <a:t>associazione creativa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Melchizedek originale </a:t>
            </a:r>
            <a:r>
              <a:rPr sz="1200" dirty="0">
                <a:latin typeface="Times New Roman"/>
                <a:cs typeface="Times New Roman"/>
              </a:rPr>
              <a:t>— il </a:t>
            </a:r>
            <a:r>
              <a:rPr sz="1200" spc="-5" dirty="0">
                <a:latin typeface="Times New Roman"/>
                <a:cs typeface="Times New Roman"/>
              </a:rPr>
              <a:t>Padre Melchizedek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quell’essere </a:t>
            </a:r>
            <a:r>
              <a:rPr sz="1200" dirty="0">
                <a:latin typeface="Times New Roman"/>
                <a:cs typeface="Times New Roman"/>
              </a:rPr>
              <a:t>eccezionale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  <a:p>
            <a:pPr marL="76200" marR="939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collabora successivamente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Creativo per portare all’esistenza l’intero gruppo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5" dirty="0">
                <a:latin typeface="Times New Roman"/>
                <a:cs typeface="Times New Roman"/>
              </a:rPr>
              <a:t>porta </a:t>
            </a:r>
            <a:r>
              <a:rPr sz="1200" dirty="0">
                <a:latin typeface="Times New Roman"/>
                <a:cs typeface="Times New Roman"/>
              </a:rPr>
              <a:t>questo  nome.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(385.1) 35:1.2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Melchizedek agisce come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associato esecutivo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Radioso Astro del </a:t>
            </a:r>
            <a:r>
              <a:rPr sz="1200" dirty="0">
                <a:latin typeface="Times New Roman"/>
                <a:cs typeface="Times New Roman"/>
              </a:rPr>
              <a:t>Mattino.  </a:t>
            </a:r>
            <a:r>
              <a:rPr sz="1200" spc="-5" dirty="0">
                <a:latin typeface="Times New Roman"/>
                <a:cs typeface="Times New Roman"/>
              </a:rPr>
              <a:t>Gabriele si </a:t>
            </a:r>
            <a:r>
              <a:rPr sz="1200" dirty="0">
                <a:latin typeface="Times New Roman"/>
                <a:cs typeface="Times New Roman"/>
              </a:rPr>
              <a:t>occupa in prevalenza </a:t>
            </a:r>
            <a:r>
              <a:rPr sz="1200" spc="-5" dirty="0">
                <a:latin typeface="Times New Roman"/>
                <a:cs typeface="Times New Roman"/>
              </a:rPr>
              <a:t>della politica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Melchizedek delle procedure pratiche. Gabriele </a:t>
            </a:r>
            <a:r>
              <a:rPr sz="1200" dirty="0">
                <a:latin typeface="Times New Roman"/>
                <a:cs typeface="Times New Roman"/>
              </a:rPr>
              <a:t>presiede i tribunali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 regolarmente </a:t>
            </a:r>
            <a:r>
              <a:rPr sz="1200" dirty="0">
                <a:latin typeface="Times New Roman"/>
                <a:cs typeface="Times New Roman"/>
              </a:rPr>
              <a:t>costituiti </a:t>
            </a:r>
            <a:r>
              <a:rPr sz="1200" spc="-1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Melchizedek presiede </a:t>
            </a:r>
            <a:r>
              <a:rPr sz="1200" dirty="0">
                <a:latin typeface="Times New Roman"/>
                <a:cs typeface="Times New Roman"/>
              </a:rPr>
              <a:t>le commissioni ed i </a:t>
            </a:r>
            <a:r>
              <a:rPr sz="1200" spc="-5" dirty="0">
                <a:latin typeface="Times New Roman"/>
                <a:cs typeface="Times New Roman"/>
              </a:rPr>
              <a:t>corpi </a:t>
            </a:r>
            <a:r>
              <a:rPr sz="1200" dirty="0">
                <a:latin typeface="Times New Roman"/>
                <a:cs typeface="Times New Roman"/>
              </a:rPr>
              <a:t>consultivi </a:t>
            </a:r>
            <a:r>
              <a:rPr sz="1200" spc="-5" dirty="0">
                <a:latin typeface="Times New Roman"/>
                <a:cs typeface="Times New Roman"/>
              </a:rPr>
              <a:t>speciali, straordinari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d’emergenza. Gabriele </a:t>
            </a:r>
            <a:r>
              <a:rPr sz="1200" dirty="0">
                <a:latin typeface="Times New Roman"/>
                <a:cs typeface="Times New Roman"/>
              </a:rPr>
              <a:t>ed il </a:t>
            </a:r>
            <a:r>
              <a:rPr sz="1200" spc="-5" dirty="0">
                <a:latin typeface="Times New Roman"/>
                <a:cs typeface="Times New Roman"/>
              </a:rPr>
              <a:t>Padre Melchizedek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lasciano mai Salvington contemporaneamente, perché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spc="15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Padre Melchizedek assume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funzioni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capo esecutivo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117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(385.2) 35:1.3 </a:t>
            </a:r>
            <a:r>
              <a:rPr sz="1200" dirty="0">
                <a:latin typeface="Times New Roman"/>
                <a:cs typeface="Times New Roman"/>
              </a:rPr>
              <a:t>I Melchizedek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furono tutti </a:t>
            </a:r>
            <a:r>
              <a:rPr sz="1200" spc="-5" dirty="0">
                <a:latin typeface="Times New Roman"/>
                <a:cs typeface="Times New Roman"/>
              </a:rPr>
              <a:t>creati nel corso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solo millennio </a:t>
            </a:r>
            <a:r>
              <a:rPr sz="1200" spc="-5" dirty="0">
                <a:latin typeface="Times New Roman"/>
                <a:cs typeface="Times New Roman"/>
              </a:rPr>
              <a:t>del tempo standard dal Figlio 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Creativo,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collegamento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Melchizedek. Essendo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filiazione 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uno dei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suoi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20050" cy="395541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596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membri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funzionato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creatore coordinato,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hanno </a:t>
            </a:r>
            <a:r>
              <a:rPr sz="1200" dirty="0">
                <a:latin typeface="Times New Roman"/>
                <a:cs typeface="Times New Roman"/>
              </a:rPr>
              <a:t>una costituzione </a:t>
            </a:r>
            <a:r>
              <a:rPr sz="1200" spc="-5" dirty="0">
                <a:latin typeface="Times New Roman"/>
                <a:cs typeface="Times New Roman"/>
              </a:rPr>
              <a:t>parzialmente </a:t>
            </a:r>
            <a:r>
              <a:rPr sz="1200" dirty="0">
                <a:latin typeface="Times New Roman"/>
                <a:cs typeface="Times New Roman"/>
              </a:rPr>
              <a:t>auto-originata e sono </a:t>
            </a:r>
            <a:r>
              <a:rPr sz="1200" spc="-5" dirty="0">
                <a:latin typeface="Times New Roman"/>
                <a:cs typeface="Times New Roman"/>
              </a:rPr>
              <a:t>perciò  candidati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realizzazione </a:t>
            </a:r>
            <a:r>
              <a:rPr sz="1200" dirty="0">
                <a:latin typeface="Times New Roman"/>
                <a:cs typeface="Times New Roman"/>
              </a:rPr>
              <a:t>di un tipo </a:t>
            </a:r>
            <a:r>
              <a:rPr sz="1200" spc="-5" dirty="0">
                <a:latin typeface="Times New Roman"/>
                <a:cs typeface="Times New Roman"/>
              </a:rPr>
              <a:t>superno d’autogoverno.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eleggono periodicamente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capo amministrativo per </a:t>
            </a:r>
            <a:r>
              <a:rPr sz="1200" spc="15" dirty="0">
                <a:latin typeface="Times New Roman"/>
                <a:cs typeface="Times New Roman"/>
              </a:rPr>
              <a:t>un 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sette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del tempo </a:t>
            </a:r>
            <a:r>
              <a:rPr sz="1200" spc="-5" dirty="0">
                <a:latin typeface="Times New Roman"/>
                <a:cs typeface="Times New Roman"/>
              </a:rPr>
              <a:t>standard ed </a:t>
            </a:r>
            <a:r>
              <a:rPr sz="1200" dirty="0">
                <a:latin typeface="Times New Roman"/>
                <a:cs typeface="Times New Roman"/>
              </a:rPr>
              <a:t>operano </a:t>
            </a:r>
            <a:r>
              <a:rPr sz="1200" spc="-5" dirty="0">
                <a:latin typeface="Times New Roman"/>
                <a:cs typeface="Times New Roman"/>
              </a:rPr>
              <a:t>altrimenti come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ordine che si </a:t>
            </a:r>
            <a:r>
              <a:rPr sz="1200" dirty="0">
                <a:latin typeface="Times New Roman"/>
                <a:cs typeface="Times New Roman"/>
              </a:rPr>
              <a:t>regola da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stesso,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Melchizedek  originale eserciti certe prerogative inerenti alla </a:t>
            </a:r>
            <a:r>
              <a:rPr sz="1200" dirty="0">
                <a:latin typeface="Times New Roman"/>
                <a:cs typeface="Times New Roman"/>
              </a:rPr>
              <a:t>sua posizione di </a:t>
            </a:r>
            <a:r>
              <a:rPr sz="1200" spc="-5" dirty="0">
                <a:latin typeface="Times New Roman"/>
                <a:cs typeface="Times New Roman"/>
              </a:rPr>
              <a:t>cogenitore. 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Padre Melchizedek </a:t>
            </a:r>
            <a:r>
              <a:rPr sz="1200" spc="5" dirty="0">
                <a:latin typeface="Times New Roman"/>
                <a:cs typeface="Times New Roman"/>
              </a:rPr>
              <a:t>designa  </a:t>
            </a:r>
            <a:r>
              <a:rPr sz="1200" spc="-5" dirty="0">
                <a:latin typeface="Times New Roman"/>
                <a:cs typeface="Times New Roman"/>
              </a:rPr>
              <a:t>alcuni membri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affinché </a:t>
            </a:r>
            <a:r>
              <a:rPr sz="1200" dirty="0">
                <a:latin typeface="Times New Roman"/>
                <a:cs typeface="Times New Roman"/>
              </a:rPr>
              <a:t>funzionino </a:t>
            </a:r>
            <a:r>
              <a:rPr sz="1200" spc="-5" dirty="0">
                <a:latin typeface="Times New Roman"/>
                <a:cs typeface="Times New Roman"/>
              </a:rPr>
              <a:t>come speciali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mondi midsoniti, un tipo di </a:t>
            </a:r>
            <a:r>
              <a:rPr sz="1200" spc="-5" dirty="0">
                <a:latin typeface="Times New Roman"/>
                <a:cs typeface="Times New Roman"/>
              </a:rPr>
              <a:t>pianeta abitato 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ancora rivelato su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441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(385.3) 35:1.4 </a:t>
            </a:r>
            <a:r>
              <a:rPr sz="1200" dirty="0">
                <a:latin typeface="Times New Roman"/>
                <a:cs typeface="Times New Roman"/>
              </a:rPr>
              <a:t>I Melchizedek non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esteso fuori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eccetto 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chiamati </a:t>
            </a:r>
            <a:r>
              <a:rPr sz="1200" dirty="0">
                <a:latin typeface="Times New Roman"/>
                <a:cs typeface="Times New Roman"/>
              </a:rPr>
              <a:t>a testimoniare in  </a:t>
            </a:r>
            <a:r>
              <a:rPr sz="1200" spc="-5" dirty="0">
                <a:latin typeface="Times New Roman"/>
                <a:cs typeface="Times New Roman"/>
              </a:rPr>
              <a:t>casi pendenti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ai tribunali del Superuniverso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designati, </a:t>
            </a:r>
            <a:r>
              <a:rPr sz="1200" dirty="0">
                <a:latin typeface="Times New Roman"/>
                <a:cs typeface="Times New Roman"/>
              </a:rPr>
              <a:t>come talvolta </a:t>
            </a:r>
            <a:r>
              <a:rPr sz="1200" spc="-5" dirty="0">
                <a:latin typeface="Times New Roman"/>
                <a:cs typeface="Times New Roman"/>
              </a:rPr>
              <a:t>avviene, ambasciatori </a:t>
            </a:r>
            <a:r>
              <a:rPr sz="1200" dirty="0">
                <a:latin typeface="Times New Roman"/>
                <a:cs typeface="Times New Roman"/>
              </a:rPr>
              <a:t>speciali, 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un Universo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un altro Universo </a:t>
            </a:r>
            <a:r>
              <a:rPr sz="1200" spc="-5" dirty="0">
                <a:latin typeface="Times New Roman"/>
                <a:cs typeface="Times New Roman"/>
              </a:rPr>
              <a:t>dello stesso Superuniverso.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originale o </a:t>
            </a:r>
            <a:r>
              <a:rPr sz="1200" spc="-5" dirty="0">
                <a:latin typeface="Times New Roman"/>
                <a:cs typeface="Times New Roman"/>
              </a:rPr>
              <a:t>primogenito </a:t>
            </a:r>
            <a:r>
              <a:rPr sz="1200" dirty="0">
                <a:latin typeface="Times New Roman"/>
                <a:cs typeface="Times New Roman"/>
              </a:rPr>
              <a:t>d’ogni 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recarsi negli Universi </a:t>
            </a:r>
            <a:r>
              <a:rPr sz="1200" dirty="0">
                <a:latin typeface="Times New Roman"/>
                <a:cs typeface="Times New Roman"/>
              </a:rPr>
              <a:t>vicini o in </a:t>
            </a:r>
            <a:r>
              <a:rPr sz="1200" spc="-5" dirty="0">
                <a:latin typeface="Times New Roman"/>
                <a:cs typeface="Times New Roman"/>
              </a:rPr>
              <a:t>Paradiso per </a:t>
            </a:r>
            <a:r>
              <a:rPr sz="1200" dirty="0">
                <a:latin typeface="Times New Roman"/>
                <a:cs typeface="Times New Roman"/>
              </a:rPr>
              <a:t>missioni </a:t>
            </a:r>
            <a:r>
              <a:rPr sz="1200" spc="-5" dirty="0">
                <a:latin typeface="Times New Roman"/>
                <a:cs typeface="Times New Roman"/>
              </a:rPr>
              <a:t>concernenti gli interessi </a:t>
            </a:r>
            <a:r>
              <a:rPr sz="1200" dirty="0">
                <a:latin typeface="Times New Roman"/>
                <a:cs typeface="Times New Roman"/>
              </a:rPr>
              <a:t>e i </a:t>
            </a:r>
            <a:r>
              <a:rPr sz="1200" spc="-5" dirty="0">
                <a:latin typeface="Times New Roman"/>
                <a:cs typeface="Times New Roman"/>
              </a:rPr>
              <a:t>doveri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suo  ordine.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Figli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Melchizedek</a:t>
            </a:r>
            <a:endParaRPr sz="16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(385.4) 35:2.1 </a:t>
            </a:r>
            <a:r>
              <a:rPr sz="1200" dirty="0">
                <a:latin typeface="Times New Roman"/>
                <a:cs typeface="Times New Roman"/>
              </a:rPr>
              <a:t>I Melchizedek sono il primo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divini ad </a:t>
            </a:r>
            <a:r>
              <a:rPr sz="1200" spc="-5" dirty="0">
                <a:latin typeface="Times New Roman"/>
                <a:cs typeface="Times New Roman"/>
              </a:rPr>
              <a:t>avvicinarsi sufficientemente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più basse </a:t>
            </a:r>
            <a:r>
              <a:rPr sz="1200" spc="-5" dirty="0">
                <a:latin typeface="Times New Roman"/>
                <a:cs typeface="Times New Roman"/>
              </a:rPr>
              <a:t>per  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funzionare direttamente nel </a:t>
            </a:r>
            <a:r>
              <a:rPr sz="1200" dirty="0">
                <a:latin typeface="Times New Roman"/>
                <a:cs typeface="Times New Roman"/>
              </a:rPr>
              <a:t>ministero di </a:t>
            </a:r>
            <a:r>
              <a:rPr sz="1200" spc="-5" dirty="0">
                <a:latin typeface="Times New Roman"/>
                <a:cs typeface="Times New Roman"/>
              </a:rPr>
              <a:t>elevazione dei mortali,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evoluzionarie senza </a:t>
            </a:r>
            <a:r>
              <a:rPr sz="1200" dirty="0">
                <a:latin typeface="Times New Roman"/>
                <a:cs typeface="Times New Roman"/>
              </a:rPr>
              <a:t>bisogno  </a:t>
            </a:r>
            <a:r>
              <a:rPr sz="1200" spc="-5" dirty="0">
                <a:latin typeface="Times New Roman"/>
                <a:cs typeface="Times New Roman"/>
              </a:rPr>
              <a:t>d’incarnarsi. Questi Figli si trovano per natura nel </a:t>
            </a:r>
            <a:r>
              <a:rPr sz="1200" dirty="0">
                <a:latin typeface="Times New Roman"/>
                <a:cs typeface="Times New Roman"/>
              </a:rPr>
              <a:t>punto </a:t>
            </a:r>
            <a:r>
              <a:rPr sz="1200" spc="-5" dirty="0">
                <a:latin typeface="Times New Roman"/>
                <a:cs typeface="Times New Roman"/>
              </a:rPr>
              <a:t>intermedio della </a:t>
            </a:r>
            <a:r>
              <a:rPr sz="1200" dirty="0">
                <a:latin typeface="Times New Roman"/>
                <a:cs typeface="Times New Roman"/>
              </a:rPr>
              <a:t>grande scala </a:t>
            </a:r>
            <a:r>
              <a:rPr sz="1200" spc="-5" dirty="0">
                <a:latin typeface="Times New Roman"/>
                <a:cs typeface="Times New Roman"/>
              </a:rPr>
              <a:t>discendente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personalità, essendo per  origine </a:t>
            </a:r>
            <a:r>
              <a:rPr sz="1200" dirty="0">
                <a:latin typeface="Times New Roman"/>
                <a:cs typeface="Times New Roman"/>
              </a:rPr>
              <a:t>quasi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a metà strada tra la Divinità più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basse </a:t>
            </a:r>
            <a:r>
              <a:rPr sz="1200" dirty="0">
                <a:latin typeface="Times New Roman"/>
                <a:cs typeface="Times New Roman"/>
              </a:rPr>
              <a:t>dotate di volontà. </a:t>
            </a:r>
            <a:r>
              <a:rPr sz="1200" spc="-5" dirty="0">
                <a:latin typeface="Times New Roman"/>
                <a:cs typeface="Times New Roman"/>
              </a:rPr>
              <a:t>Essi diventano così gli  intermediari </a:t>
            </a:r>
            <a:r>
              <a:rPr sz="1200" dirty="0">
                <a:latin typeface="Times New Roman"/>
                <a:cs typeface="Times New Roman"/>
              </a:rPr>
              <a:t>naturali tra i livelli più alti e divini </a:t>
            </a:r>
            <a:r>
              <a:rPr sz="1200" spc="-5" dirty="0">
                <a:latin typeface="Times New Roman"/>
                <a:cs typeface="Times New Roman"/>
              </a:rPr>
              <a:t>d’esistenza </a:t>
            </a:r>
            <a:r>
              <a:rPr sz="1200" dirty="0">
                <a:latin typeface="Times New Roman"/>
                <a:cs typeface="Times New Roman"/>
              </a:rPr>
              <a:t>vivente e le forme di vita più </a:t>
            </a:r>
            <a:r>
              <a:rPr sz="1200" spc="-5" dirty="0">
                <a:latin typeface="Times New Roman"/>
                <a:cs typeface="Times New Roman"/>
              </a:rPr>
              <a:t>basse,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quella materiale, dei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evoluzionari. Agli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serafici, gli </a:t>
            </a:r>
            <a:r>
              <a:rPr sz="1200" dirty="0">
                <a:latin typeface="Times New Roman"/>
                <a:cs typeface="Times New Roman"/>
              </a:rPr>
              <a:t>angeli, </a:t>
            </a:r>
            <a:r>
              <a:rPr sz="1200" spc="-5" dirty="0">
                <a:latin typeface="Times New Roman"/>
                <a:cs typeface="Times New Roman"/>
              </a:rPr>
              <a:t>piace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lavorare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Melchizedek; infatti, </a:t>
            </a:r>
            <a:r>
              <a:rPr sz="1200" dirty="0">
                <a:latin typeface="Times New Roman"/>
                <a:cs typeface="Times New Roman"/>
              </a:rPr>
              <a:t>tutte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vita intelligente  </a:t>
            </a:r>
            <a:r>
              <a:rPr sz="1200" spc="-5" dirty="0">
                <a:latin typeface="Times New Roman"/>
                <a:cs typeface="Times New Roman"/>
              </a:rPr>
              <a:t>trovano </a:t>
            </a:r>
            <a:r>
              <a:rPr sz="1200" dirty="0">
                <a:latin typeface="Times New Roman"/>
                <a:cs typeface="Times New Roman"/>
              </a:rPr>
              <a:t>in questi </a:t>
            </a:r>
            <a:r>
              <a:rPr sz="1200" spc="-5" dirty="0">
                <a:latin typeface="Times New Roman"/>
                <a:cs typeface="Times New Roman"/>
              </a:rPr>
              <a:t>Figli degli amici </a:t>
            </a:r>
            <a:r>
              <a:rPr sz="1200" dirty="0">
                <a:latin typeface="Times New Roman"/>
                <a:cs typeface="Times New Roman"/>
              </a:rPr>
              <a:t>comprensivi,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cordiali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saggi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consiglieri.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65465" cy="371919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(385.5) 35:2.2 </a:t>
            </a:r>
            <a:r>
              <a:rPr sz="1200" dirty="0">
                <a:latin typeface="Times New Roman"/>
                <a:cs typeface="Times New Roman"/>
              </a:rPr>
              <a:t>I Melchizedek sono un ordine </a:t>
            </a:r>
            <a:r>
              <a:rPr sz="1200" spc="-5" dirty="0">
                <a:latin typeface="Times New Roman"/>
                <a:cs typeface="Times New Roman"/>
              </a:rPr>
              <a:t>che si autogoverna.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questo gruppo straordinario </a:t>
            </a:r>
            <a:r>
              <a:rPr sz="1200" dirty="0">
                <a:latin typeface="Times New Roman"/>
                <a:cs typeface="Times New Roman"/>
              </a:rPr>
              <a:t>noi incontriamo il primo </a:t>
            </a:r>
            <a:r>
              <a:rPr sz="1200" spc="-5" dirty="0">
                <a:latin typeface="Times New Roman"/>
                <a:cs typeface="Times New Roman"/>
              </a:rPr>
              <a:t>tentativo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autodeterminazione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degli esseri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ed osserviamo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tipo di </a:t>
            </a:r>
            <a:r>
              <a:rPr sz="1200" spc="-5" dirty="0">
                <a:latin typeface="Times New Roman"/>
                <a:cs typeface="Times New Roman"/>
              </a:rPr>
              <a:t>vero autogoverno. Questi Figli  organizzano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proprio meccanismo per l’amministrazione del loro gruppo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dimora </a:t>
            </a:r>
            <a:r>
              <a:rPr sz="1200" dirty="0">
                <a:latin typeface="Times New Roman"/>
                <a:cs typeface="Times New Roman"/>
              </a:rPr>
              <a:t>planetaria,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pure per quella </a:t>
            </a:r>
            <a:r>
              <a:rPr sz="1200" spc="-5" dirty="0">
                <a:latin typeface="Times New Roman"/>
                <a:cs typeface="Times New Roman"/>
              </a:rPr>
              <a:t>delle  sei sfere associate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loro mondi </a:t>
            </a:r>
            <a:r>
              <a:rPr sz="1200" spc="-5" dirty="0">
                <a:latin typeface="Times New Roman"/>
                <a:cs typeface="Times New Roman"/>
              </a:rPr>
              <a:t>tributari.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deve </a:t>
            </a:r>
            <a:r>
              <a:rPr sz="1200" dirty="0">
                <a:latin typeface="Times New Roman"/>
                <a:cs typeface="Times New Roman"/>
              </a:rPr>
              <a:t>tenere presente </a:t>
            </a:r>
            <a:r>
              <a:rPr sz="1200" spc="-5" dirty="0">
                <a:latin typeface="Times New Roman"/>
                <a:cs typeface="Times New Roman"/>
              </a:rPr>
              <a:t>che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mai abusato delle </a:t>
            </a:r>
            <a:r>
              <a:rPr sz="1200" spc="-5" dirty="0">
                <a:latin typeface="Times New Roman"/>
                <a:cs typeface="Times New Roman"/>
              </a:rPr>
              <a:t>loro prerogative; </a:t>
            </a:r>
            <a:r>
              <a:rPr sz="1200" dirty="0">
                <a:latin typeface="Times New Roman"/>
                <a:cs typeface="Times New Roman"/>
              </a:rPr>
              <a:t>non  una sola volta in tutto il </a:t>
            </a:r>
            <a:r>
              <a:rPr sz="1200" spc="-5" dirty="0">
                <a:latin typeface="Times New Roman"/>
                <a:cs typeface="Times New Roman"/>
              </a:rPr>
              <a:t>Superuniverso </a:t>
            </a:r>
            <a:r>
              <a:rPr sz="1200" dirty="0">
                <a:latin typeface="Times New Roman"/>
                <a:cs typeface="Times New Roman"/>
              </a:rPr>
              <a:t>di Orvonton </a:t>
            </a:r>
            <a:r>
              <a:rPr sz="1200" spc="-5" dirty="0">
                <a:latin typeface="Times New Roman"/>
                <a:cs typeface="Times New Roman"/>
              </a:rPr>
              <a:t>questi Figli Melchizedek hanno tradito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fiducia riposta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loro. Essi </a:t>
            </a:r>
            <a:r>
              <a:rPr sz="1200" dirty="0">
                <a:latin typeface="Times New Roman"/>
                <a:cs typeface="Times New Roman"/>
              </a:rPr>
              <a:t>sono la  </a:t>
            </a:r>
            <a:r>
              <a:rPr sz="1200" spc="-5" dirty="0">
                <a:latin typeface="Times New Roman"/>
                <a:cs typeface="Times New Roman"/>
              </a:rPr>
              <a:t>speranza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gruppo </a:t>
            </a:r>
            <a:r>
              <a:rPr sz="1200" spc="-5" dirty="0">
                <a:latin typeface="Times New Roman"/>
                <a:cs typeface="Times New Roman"/>
              </a:rPr>
              <a:t>dell’Universo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aspira ad autogovernarsi; </a:t>
            </a:r>
            <a:r>
              <a:rPr sz="1200" dirty="0">
                <a:latin typeface="Times New Roman"/>
                <a:cs typeface="Times New Roman"/>
              </a:rPr>
              <a:t>sono il modello e </a:t>
            </a:r>
            <a:r>
              <a:rPr sz="1200" spc="-5" dirty="0">
                <a:latin typeface="Times New Roman"/>
                <a:cs typeface="Times New Roman"/>
              </a:rPr>
              <a:t>gli insegnanti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autogoverno per </a:t>
            </a:r>
            <a:r>
              <a:rPr sz="1200" dirty="0">
                <a:latin typeface="Times New Roman"/>
                <a:cs typeface="Times New Roman"/>
              </a:rPr>
              <a:t>tutte le 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di Nebadon. Tutti gli ordini di </a:t>
            </a:r>
            <a:r>
              <a:rPr sz="1200" spc="-5" dirty="0">
                <a:latin typeface="Times New Roman"/>
                <a:cs typeface="Times New Roman"/>
              </a:rPr>
              <a:t>esseri intelligenti, superiori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alto ed inferiori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basso, </a:t>
            </a:r>
            <a:r>
              <a:rPr sz="1200" dirty="0">
                <a:latin typeface="Times New Roman"/>
                <a:cs typeface="Times New Roman"/>
              </a:rPr>
              <a:t>elogiano incondizionatamente il  </a:t>
            </a:r>
            <a:r>
              <a:rPr sz="1200" spc="-5" dirty="0">
                <a:latin typeface="Times New Roman"/>
                <a:cs typeface="Times New Roman"/>
              </a:rPr>
              <a:t>governo dei</a:t>
            </a:r>
            <a:r>
              <a:rPr sz="1200" dirty="0">
                <a:latin typeface="Times New Roman"/>
                <a:cs typeface="Times New Roman"/>
              </a:rPr>
              <a:t> 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212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(386.1) 35:2.3 </a:t>
            </a:r>
            <a:r>
              <a:rPr sz="1200" spc="-5" dirty="0">
                <a:latin typeface="Times New Roman"/>
                <a:cs typeface="Times New Roman"/>
              </a:rPr>
              <a:t>L’ordine </a:t>
            </a:r>
            <a:r>
              <a:rPr sz="1200" dirty="0">
                <a:latin typeface="Times New Roman"/>
                <a:cs typeface="Times New Roman"/>
              </a:rPr>
              <a:t>di filiazione </a:t>
            </a:r>
            <a:r>
              <a:rPr sz="1200" spc="-5" dirty="0">
                <a:latin typeface="Times New Roman"/>
                <a:cs typeface="Times New Roman"/>
              </a:rPr>
              <a:t>dei Melchizedek occupa </a:t>
            </a:r>
            <a:r>
              <a:rPr sz="1200" dirty="0">
                <a:latin typeface="Times New Roman"/>
                <a:cs typeface="Times New Roman"/>
              </a:rPr>
              <a:t>la posizione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assume la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primogenito </a:t>
            </a:r>
            <a:r>
              <a:rPr sz="1200" dirty="0">
                <a:latin typeface="Times New Roman"/>
                <a:cs typeface="Times New Roman"/>
              </a:rPr>
              <a:t>in una  </a:t>
            </a:r>
            <a:r>
              <a:rPr sz="1200" spc="-5" dirty="0">
                <a:latin typeface="Times New Roman"/>
                <a:cs typeface="Times New Roman"/>
              </a:rPr>
              <a:t>grande famiglia.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del loro </a:t>
            </a:r>
            <a:r>
              <a:rPr sz="1200" dirty="0">
                <a:latin typeface="Times New Roman"/>
                <a:cs typeface="Times New Roman"/>
              </a:rPr>
              <a:t>lavoro è </a:t>
            </a:r>
            <a:r>
              <a:rPr sz="1200" spc="-5" dirty="0">
                <a:latin typeface="Times New Roman"/>
                <a:cs typeface="Times New Roman"/>
              </a:rPr>
              <a:t>regolare </a:t>
            </a:r>
            <a:r>
              <a:rPr sz="1200" dirty="0">
                <a:latin typeface="Times New Roman"/>
                <a:cs typeface="Times New Roman"/>
              </a:rPr>
              <a:t>e piuttosto </a:t>
            </a:r>
            <a:r>
              <a:rPr sz="1200" spc="-5" dirty="0">
                <a:latin typeface="Times New Roman"/>
                <a:cs typeface="Times New Roman"/>
              </a:rPr>
              <a:t>ordinario, ma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parte è </a:t>
            </a:r>
            <a:r>
              <a:rPr sz="1200" spc="-5" dirty="0">
                <a:latin typeface="Times New Roman"/>
                <a:cs typeface="Times New Roman"/>
              </a:rPr>
              <a:t>spontaneo </a:t>
            </a:r>
            <a:r>
              <a:rPr sz="1200" dirty="0">
                <a:latin typeface="Times New Roman"/>
                <a:cs typeface="Times New Roman"/>
              </a:rPr>
              <a:t>e completamente  </a:t>
            </a:r>
            <a:r>
              <a:rPr sz="1200" spc="-5" dirty="0">
                <a:latin typeface="Times New Roman"/>
                <a:cs typeface="Times New Roman"/>
              </a:rPr>
              <a:t>autoimposto. </a:t>
            </a:r>
            <a:r>
              <a:rPr sz="1200" spc="-2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assemblee </a:t>
            </a:r>
            <a:r>
              <a:rPr sz="1200" dirty="0">
                <a:latin typeface="Times New Roman"/>
                <a:cs typeface="Times New Roman"/>
              </a:rPr>
              <a:t>speciali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si riuniscono su Salvington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lo più </a:t>
            </a:r>
            <a:r>
              <a:rPr sz="1200" spc="-5" dirty="0">
                <a:latin typeface="Times New Roman"/>
                <a:cs typeface="Times New Roman"/>
              </a:rPr>
              <a:t>convocate su </a:t>
            </a:r>
            <a:r>
              <a:rPr sz="1200" dirty="0">
                <a:latin typeface="Times New Roman"/>
                <a:cs typeface="Times New Roman"/>
              </a:rPr>
              <a:t>proposta dei  </a:t>
            </a:r>
            <a:r>
              <a:rPr sz="1200" spc="-5" dirty="0">
                <a:latin typeface="Times New Roman"/>
                <a:cs typeface="Times New Roman"/>
              </a:rPr>
              <a:t>Melchizedek. Di propria </a:t>
            </a:r>
            <a:r>
              <a:rPr sz="1200" dirty="0">
                <a:latin typeface="Times New Roman"/>
                <a:cs typeface="Times New Roman"/>
              </a:rPr>
              <a:t>iniziativa </a:t>
            </a:r>
            <a:r>
              <a:rPr sz="1200" spc="-5" dirty="0">
                <a:latin typeface="Times New Roman"/>
                <a:cs typeface="Times New Roman"/>
              </a:rPr>
              <a:t>questi Figli perlustrano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Universo natale.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mantengono un’organizzazione autonoma  dedita all’informazione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facendo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rapporti periodici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Figlio Creatore indipendenti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informazioni che  giungono alla capitale </a:t>
            </a:r>
            <a:r>
              <a:rPr sz="1200" dirty="0">
                <a:latin typeface="Times New Roman"/>
                <a:cs typeface="Times New Roman"/>
              </a:rPr>
              <a:t>dell’Universo da 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normali </a:t>
            </a:r>
            <a:r>
              <a:rPr sz="1200" spc="-5" dirty="0">
                <a:latin typeface="Times New Roman"/>
                <a:cs typeface="Times New Roman"/>
              </a:rPr>
              <a:t>agenti che si </a:t>
            </a:r>
            <a:r>
              <a:rPr sz="1200" dirty="0">
                <a:latin typeface="Times New Roman"/>
                <a:cs typeface="Times New Roman"/>
              </a:rPr>
              <a:t>occupano </a:t>
            </a:r>
            <a:r>
              <a:rPr sz="1200" spc="-5" dirty="0">
                <a:latin typeface="Times New Roman"/>
                <a:cs typeface="Times New Roman"/>
              </a:rPr>
              <a:t>dell’amministrazione ordinaria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regno. Essi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per natura degli osservatori imparziali; godono della </a:t>
            </a:r>
            <a:r>
              <a:rPr sz="1200" dirty="0">
                <a:latin typeface="Times New Roman"/>
                <a:cs typeface="Times New Roman"/>
              </a:rPr>
              <a:t>piena fiducia di tutte le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intelligenti.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860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(386.2) 35:2.4 </a:t>
            </a:r>
            <a:r>
              <a:rPr sz="1200" dirty="0">
                <a:latin typeface="Times New Roman"/>
                <a:cs typeface="Times New Roman"/>
              </a:rPr>
              <a:t>I Melchizedek funzionano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tribunali di </a:t>
            </a:r>
            <a:r>
              <a:rPr sz="1200" spc="-5" dirty="0">
                <a:latin typeface="Times New Roman"/>
                <a:cs typeface="Times New Roman"/>
              </a:rPr>
              <a:t>revisione </a:t>
            </a:r>
            <a:r>
              <a:rPr sz="1200" dirty="0">
                <a:latin typeface="Times New Roman"/>
                <a:cs typeface="Times New Roman"/>
              </a:rPr>
              <a:t>mobili e </a:t>
            </a:r>
            <a:r>
              <a:rPr sz="1200" spc="-5" dirty="0">
                <a:latin typeface="Times New Roman"/>
                <a:cs typeface="Times New Roman"/>
              </a:rPr>
              <a:t>consultivi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regni. Questi Figli </a:t>
            </a:r>
            <a:r>
              <a:rPr sz="1200" dirty="0">
                <a:latin typeface="Times New Roman"/>
                <a:cs typeface="Times New Roman"/>
              </a:rPr>
              <a:t>dell’Universo vanno in  </a:t>
            </a:r>
            <a:r>
              <a:rPr sz="1200" spc="-5" dirty="0">
                <a:latin typeface="Times New Roman"/>
                <a:cs typeface="Times New Roman"/>
              </a:rPr>
              <a:t>piccoli gruppi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per servirvi come </a:t>
            </a:r>
            <a:r>
              <a:rPr sz="1200" dirty="0">
                <a:latin typeface="Times New Roman"/>
                <a:cs typeface="Times New Roman"/>
              </a:rPr>
              <a:t>commissioni consultive, </a:t>
            </a:r>
            <a:r>
              <a:rPr sz="1200" spc="-5" dirty="0">
                <a:latin typeface="Times New Roman"/>
                <a:cs typeface="Times New Roman"/>
              </a:rPr>
              <a:t>raccogliere </a:t>
            </a:r>
            <a:r>
              <a:rPr sz="1200" dirty="0">
                <a:latin typeface="Times New Roman"/>
                <a:cs typeface="Times New Roman"/>
              </a:rPr>
              <a:t>deposizioni, </a:t>
            </a:r>
            <a:r>
              <a:rPr sz="1200" spc="-5" dirty="0">
                <a:latin typeface="Times New Roman"/>
                <a:cs typeface="Times New Roman"/>
              </a:rPr>
              <a:t>ricevere suggerimenti ed agire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consiglieri, aiutando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a </a:t>
            </a:r>
            <a:r>
              <a:rPr sz="1200" spc="-5" dirty="0">
                <a:latin typeface="Times New Roman"/>
                <a:cs typeface="Times New Roman"/>
              </a:rPr>
              <a:t>superare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difficoltà maggiori ed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ricomporre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gravi divergenze che insorgono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 tanto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affari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domini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evoluzionari.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2609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1874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(386.3) 35:2.5 </a:t>
            </a:r>
            <a:r>
              <a:rPr sz="1200" spc="-5" dirty="0">
                <a:latin typeface="Times New Roman"/>
                <a:cs typeface="Times New Roman"/>
              </a:rPr>
              <a:t>Questi Figli maggiori </a:t>
            </a:r>
            <a:r>
              <a:rPr sz="1200" dirty="0">
                <a:latin typeface="Times New Roman"/>
                <a:cs typeface="Times New Roman"/>
              </a:rPr>
              <a:t>di un Universo sono i </a:t>
            </a:r>
            <a:r>
              <a:rPr sz="1200" spc="-5" dirty="0">
                <a:latin typeface="Times New Roman"/>
                <a:cs typeface="Times New Roman"/>
              </a:rPr>
              <a:t>principali </a:t>
            </a:r>
            <a:r>
              <a:rPr sz="1200" dirty="0">
                <a:latin typeface="Times New Roman"/>
                <a:cs typeface="Times New Roman"/>
              </a:rPr>
              <a:t>aiuti </a:t>
            </a:r>
            <a:r>
              <a:rPr sz="1200" spc="-5" dirty="0">
                <a:latin typeface="Times New Roman"/>
                <a:cs typeface="Times New Roman"/>
              </a:rPr>
              <a:t>del Radioso Astro del Mattino nell’esecuzione dei </a:t>
            </a:r>
            <a:r>
              <a:rPr sz="1200" dirty="0">
                <a:latin typeface="Times New Roman"/>
                <a:cs typeface="Times New Roman"/>
              </a:rPr>
              <a:t>mandati  </a:t>
            </a:r>
            <a:r>
              <a:rPr sz="1200" spc="-5" dirty="0">
                <a:latin typeface="Times New Roman"/>
                <a:cs typeface="Times New Roman"/>
              </a:rPr>
              <a:t>del Figlio Creatore. </a:t>
            </a:r>
            <a:r>
              <a:rPr sz="1200" dirty="0">
                <a:latin typeface="Times New Roman"/>
                <a:cs typeface="Times New Roman"/>
              </a:rPr>
              <a:t>Quando 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va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lontano in nome di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può,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fini di quella </a:t>
            </a:r>
            <a:r>
              <a:rPr sz="1200" spc="-5" dirty="0">
                <a:latin typeface="Times New Roman"/>
                <a:cs typeface="Times New Roman"/>
              </a:rPr>
              <a:t>particolare  missione, agire come delegato </a:t>
            </a:r>
            <a:r>
              <a:rPr sz="1200" dirty="0">
                <a:latin typeface="Times New Roman"/>
                <a:cs typeface="Times New Roman"/>
              </a:rPr>
              <a:t>in nome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mandante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caso </a:t>
            </a:r>
            <a:r>
              <a:rPr sz="1200" dirty="0">
                <a:latin typeface="Times New Roman"/>
                <a:cs typeface="Times New Roman"/>
              </a:rPr>
              <a:t>apparirà </a:t>
            </a:r>
            <a:r>
              <a:rPr sz="1200" spc="-5" dirty="0">
                <a:latin typeface="Times New Roman"/>
                <a:cs typeface="Times New Roman"/>
              </a:rPr>
              <a:t>sul pianeta del suo </a:t>
            </a:r>
            <a:r>
              <a:rPr sz="1200" dirty="0">
                <a:latin typeface="Times New Roman"/>
                <a:cs typeface="Times New Roman"/>
              </a:rPr>
              <a:t>incarico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la piena </a:t>
            </a:r>
            <a:r>
              <a:rPr sz="1200" spc="-5" dirty="0">
                <a:latin typeface="Times New Roman"/>
                <a:cs typeface="Times New Roman"/>
              </a:rPr>
              <a:t>autorità del  Radioso Astro del </a:t>
            </a:r>
            <a:r>
              <a:rPr sz="1200" dirty="0">
                <a:latin typeface="Times New Roman"/>
                <a:cs typeface="Times New Roman"/>
              </a:rPr>
              <a:t>Mattino. Ciò </a:t>
            </a:r>
            <a:r>
              <a:rPr sz="1200" spc="-5" dirty="0">
                <a:latin typeface="Times New Roman"/>
                <a:cs typeface="Times New Roman"/>
              </a:rPr>
              <a:t>si verifica </a:t>
            </a:r>
            <a:r>
              <a:rPr sz="1200" dirty="0">
                <a:latin typeface="Times New Roman"/>
                <a:cs typeface="Times New Roman"/>
              </a:rPr>
              <a:t>specialmente sulle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in cui </a:t>
            </a:r>
            <a:r>
              <a:rPr sz="1200" spc="5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superiore non è </a:t>
            </a:r>
            <a:r>
              <a:rPr sz="1200" spc="-5" dirty="0">
                <a:latin typeface="Times New Roman"/>
                <a:cs typeface="Times New Roman"/>
              </a:rPr>
              <a:t>ancora </a:t>
            </a:r>
            <a:r>
              <a:rPr sz="1200" dirty="0">
                <a:latin typeface="Times New Roman"/>
                <a:cs typeface="Times New Roman"/>
              </a:rPr>
              <a:t>apparso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sembianze 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del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regno.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(386.4) 35:2.6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entra </a:t>
            </a:r>
            <a:r>
              <a:rPr sz="1200" spc="-5" dirty="0">
                <a:latin typeface="Times New Roman"/>
                <a:cs typeface="Times New Roman"/>
              </a:rPr>
              <a:t>nella carriera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su un mondo </a:t>
            </a:r>
            <a:r>
              <a:rPr sz="1200" spc="-5" dirty="0">
                <a:latin typeface="Times New Roman"/>
                <a:cs typeface="Times New Roman"/>
              </a:rPr>
              <a:t>evoluzionario, </a:t>
            </a:r>
            <a:r>
              <a:rPr sz="1200" dirty="0">
                <a:latin typeface="Times New Roman"/>
                <a:cs typeface="Times New Roman"/>
              </a:rPr>
              <a:t>ci va da solo.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quando uno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fratelli del </a:t>
            </a:r>
            <a:r>
              <a:rPr sz="1200" dirty="0">
                <a:latin typeface="Times New Roman"/>
                <a:cs typeface="Times New Roman"/>
              </a:rPr>
              <a:t>Paradiso, un </a:t>
            </a:r>
            <a:r>
              <a:rPr sz="1200" spc="-5" dirty="0">
                <a:latin typeface="Times New Roman"/>
                <a:cs typeface="Times New Roman"/>
              </a:rPr>
              <a:t>Figlio Avonal, </a:t>
            </a:r>
            <a:r>
              <a:rPr sz="1200" dirty="0">
                <a:latin typeface="Times New Roman"/>
                <a:cs typeface="Times New Roman"/>
              </a:rPr>
              <a:t>intraprende un conferimento, è </a:t>
            </a:r>
            <a:r>
              <a:rPr sz="1200" spc="-5" dirty="0">
                <a:latin typeface="Times New Roman"/>
                <a:cs typeface="Times New Roman"/>
              </a:rPr>
              <a:t>accompagnato dagli assistenti Melchizedek,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dodici,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contribuiscono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efficacemente al successo </a:t>
            </a:r>
            <a:r>
              <a:rPr sz="1200" dirty="0">
                <a:latin typeface="Times New Roman"/>
                <a:cs typeface="Times New Roman"/>
              </a:rPr>
              <a:t>della missione di </a:t>
            </a:r>
            <a:r>
              <a:rPr sz="1200" spc="-5" dirty="0">
                <a:latin typeface="Times New Roman"/>
                <a:cs typeface="Times New Roman"/>
              </a:rPr>
              <a:t>conferimento. Essi aiutano gli </a:t>
            </a:r>
            <a:r>
              <a:rPr sz="1200" spc="5" dirty="0">
                <a:latin typeface="Times New Roman"/>
                <a:cs typeface="Times New Roman"/>
              </a:rPr>
              <a:t>Avonal 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missioni </a:t>
            </a:r>
            <a:r>
              <a:rPr sz="1200" spc="-5" dirty="0">
                <a:latin typeface="Times New Roman"/>
                <a:cs typeface="Times New Roman"/>
              </a:rPr>
              <a:t>magistrali sui mondi </a:t>
            </a:r>
            <a:r>
              <a:rPr sz="1200" dirty="0">
                <a:latin typeface="Times New Roman"/>
                <a:cs typeface="Times New Roman"/>
              </a:rPr>
              <a:t>abitati, ed in questi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sono visibili </a:t>
            </a:r>
            <a:r>
              <a:rPr sz="1200" spc="-5" dirty="0">
                <a:latin typeface="Times New Roman"/>
                <a:cs typeface="Times New Roman"/>
              </a:rPr>
              <a:t>agli occhi </a:t>
            </a:r>
            <a:r>
              <a:rPr sz="1200" dirty="0">
                <a:latin typeface="Times New Roman"/>
                <a:cs typeface="Times New Roman"/>
              </a:rPr>
              <a:t>dei  </a:t>
            </a:r>
            <a:r>
              <a:rPr sz="1200" spc="-5" dirty="0">
                <a:latin typeface="Times New Roman"/>
                <a:cs typeface="Times New Roman"/>
              </a:rPr>
              <a:t>mortali se anche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Avonal si manifesta </a:t>
            </a:r>
            <a:r>
              <a:rPr sz="1200" dirty="0">
                <a:latin typeface="Times New Roman"/>
                <a:cs typeface="Times New Roman"/>
              </a:rPr>
              <a:t>in questo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29235" algn="just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(386.5) 35:2.7 </a:t>
            </a:r>
            <a:r>
              <a:rPr sz="1200" spc="-5" dirty="0">
                <a:latin typeface="Times New Roman"/>
                <a:cs typeface="Times New Roman"/>
              </a:rPr>
              <a:t>Non c’è aspetto dei bisogni spirituali planetari </a:t>
            </a:r>
            <a:r>
              <a:rPr sz="1200" dirty="0">
                <a:latin typeface="Times New Roman"/>
                <a:cs typeface="Times New Roman"/>
              </a:rPr>
              <a:t>al quale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applichino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ministero. Essi sono 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che  portano così spesso </a:t>
            </a:r>
            <a:r>
              <a:rPr sz="1200" dirty="0">
                <a:latin typeface="Times New Roman"/>
                <a:cs typeface="Times New Roman"/>
              </a:rPr>
              <a:t>in primo </a:t>
            </a:r>
            <a:r>
              <a:rPr sz="1200" spc="-5" dirty="0">
                <a:latin typeface="Times New Roman"/>
                <a:cs typeface="Times New Roman"/>
              </a:rPr>
              <a:t>piano interi </a:t>
            </a:r>
            <a:r>
              <a:rPr sz="1200" dirty="0">
                <a:latin typeface="Times New Roman"/>
                <a:cs typeface="Times New Roman"/>
              </a:rPr>
              <a:t>mondi di vita </a:t>
            </a:r>
            <a:r>
              <a:rPr sz="1200" spc="-5" dirty="0">
                <a:latin typeface="Times New Roman"/>
                <a:cs typeface="Times New Roman"/>
              </a:rPr>
              <a:t>evoluta, fino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riconoscimento pieno </a:t>
            </a:r>
            <a:r>
              <a:rPr sz="1200" dirty="0">
                <a:latin typeface="Times New Roman"/>
                <a:cs typeface="Times New Roman"/>
              </a:rPr>
              <a:t>e definitivo 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di  </a:t>
            </a:r>
            <a:r>
              <a:rPr sz="1200" spc="-5" dirty="0">
                <a:latin typeface="Times New Roman"/>
                <a:cs typeface="Times New Roman"/>
              </a:rPr>
              <a:t>suo Padre del</a:t>
            </a:r>
            <a:r>
              <a:rPr sz="1200" dirty="0">
                <a:latin typeface="Times New Roman"/>
                <a:cs typeface="Times New Roman"/>
              </a:rPr>
              <a:t> 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20979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(386.6) 35:2.8 </a:t>
            </a:r>
            <a:r>
              <a:rPr sz="1200" dirty="0">
                <a:latin typeface="Times New Roman"/>
                <a:cs typeface="Times New Roman"/>
              </a:rPr>
              <a:t>I Melchizedek sono </a:t>
            </a:r>
            <a:r>
              <a:rPr sz="1200" spc="-5" dirty="0">
                <a:latin typeface="Times New Roman"/>
                <a:cs typeface="Times New Roman"/>
              </a:rPr>
              <a:t>quasi perfetti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ma non sono infallibili nel giudizio.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sono distanti e da soli </a:t>
            </a:r>
            <a:r>
              <a:rPr sz="1200" spc="-5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missioni </a:t>
            </a:r>
            <a:r>
              <a:rPr sz="1200" spc="-5" dirty="0">
                <a:latin typeface="Times New Roman"/>
                <a:cs typeface="Times New Roman"/>
              </a:rPr>
              <a:t>planetarie, </a:t>
            </a:r>
            <a:r>
              <a:rPr sz="1200" dirty="0">
                <a:latin typeface="Times New Roman"/>
                <a:cs typeface="Times New Roman"/>
              </a:rPr>
              <a:t>hanno talvolta </a:t>
            </a:r>
            <a:r>
              <a:rPr sz="1200" spc="-5" dirty="0">
                <a:latin typeface="Times New Roman"/>
                <a:cs typeface="Times New Roman"/>
              </a:rPr>
              <a:t>sbagliato </a:t>
            </a:r>
            <a:r>
              <a:rPr sz="1200" dirty="0">
                <a:latin typeface="Times New Roman"/>
                <a:cs typeface="Times New Roman"/>
              </a:rPr>
              <a:t>in questioni minori, </a:t>
            </a:r>
            <a:r>
              <a:rPr sz="1200" spc="-5" dirty="0">
                <a:latin typeface="Times New Roman"/>
                <a:cs typeface="Times New Roman"/>
              </a:rPr>
              <a:t>hanno cioè scelto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</a:t>
            </a:r>
            <a:r>
              <a:rPr sz="1200" dirty="0">
                <a:latin typeface="Times New Roman"/>
                <a:cs typeface="Times New Roman"/>
              </a:rPr>
              <a:t>certe cose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supervisori non  </a:t>
            </a:r>
            <a:r>
              <a:rPr sz="1200" spc="-5" dirty="0">
                <a:latin typeface="Times New Roman"/>
                <a:cs typeface="Times New Roman"/>
              </a:rPr>
              <a:t>hanno successivamente approvato. Un </a:t>
            </a:r>
            <a:r>
              <a:rPr sz="1200" dirty="0">
                <a:latin typeface="Times New Roman"/>
                <a:cs typeface="Times New Roman"/>
              </a:rPr>
              <a:t>tale errore di </a:t>
            </a:r>
            <a:r>
              <a:rPr sz="1200" spc="-5" dirty="0">
                <a:latin typeface="Times New Roman"/>
                <a:cs typeface="Times New Roman"/>
              </a:rPr>
              <a:t>giudizio interdice temporaneamente </a:t>
            </a:r>
            <a:r>
              <a:rPr sz="1200" spc="10" dirty="0">
                <a:latin typeface="Times New Roman"/>
                <a:cs typeface="Times New Roman"/>
              </a:rPr>
              <a:t>un </a:t>
            </a:r>
            <a:r>
              <a:rPr sz="1200" dirty="0">
                <a:latin typeface="Times New Roman"/>
                <a:cs typeface="Times New Roman"/>
              </a:rPr>
              <a:t>Melchizedek fino a </a:t>
            </a:r>
            <a:r>
              <a:rPr sz="1200" spc="-5" dirty="0">
                <a:latin typeface="Times New Roman"/>
                <a:cs typeface="Times New Roman"/>
              </a:rPr>
              <a:t>quando si reca su  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riceve, </a:t>
            </a:r>
            <a:r>
              <a:rPr sz="1200" dirty="0">
                <a:latin typeface="Times New Roman"/>
                <a:cs typeface="Times New Roman"/>
              </a:rPr>
              <a:t>in udienza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le istruzioni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di fatto lo </a:t>
            </a:r>
            <a:r>
              <a:rPr sz="1200" spc="-5" dirty="0">
                <a:latin typeface="Times New Roman"/>
                <a:cs typeface="Times New Roman"/>
              </a:rPr>
              <a:t>liberano dalla </a:t>
            </a:r>
            <a:r>
              <a:rPr sz="1200" dirty="0">
                <a:latin typeface="Times New Roman"/>
                <a:cs typeface="Times New Roman"/>
              </a:rPr>
              <a:t>disarmonia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ha causato  </a:t>
            </a:r>
            <a:r>
              <a:rPr sz="1200" spc="-5" dirty="0">
                <a:latin typeface="Times New Roman"/>
                <a:cs typeface="Times New Roman"/>
              </a:rPr>
              <a:t>discordanza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compagni; allora, </a:t>
            </a:r>
            <a:r>
              <a:rPr sz="1200" dirty="0">
                <a:latin typeface="Times New Roman"/>
                <a:cs typeface="Times New Roman"/>
              </a:rPr>
              <a:t>dopo un riposo </a:t>
            </a:r>
            <a:r>
              <a:rPr sz="1200" spc="-5" dirty="0">
                <a:latin typeface="Times New Roman"/>
                <a:cs typeface="Times New Roman"/>
              </a:rPr>
              <a:t>correttivo, viene reintegrato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terzo giorno.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 incongruenze </a:t>
            </a:r>
            <a:r>
              <a:rPr sz="1200" dirty="0">
                <a:latin typeface="Times New Roman"/>
                <a:cs typeface="Times New Roman"/>
              </a:rPr>
              <a:t>minori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Melchizedek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verificate </a:t>
            </a:r>
            <a:r>
              <a:rPr sz="1200" dirty="0">
                <a:latin typeface="Times New Roman"/>
                <a:cs typeface="Times New Roman"/>
              </a:rPr>
              <a:t>raramente 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0230" cy="39630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(387.1) 35:2.9 </a:t>
            </a:r>
            <a:r>
              <a:rPr sz="1200" spc="-5" dirty="0">
                <a:latin typeface="Times New Roman"/>
                <a:cs typeface="Times New Roman"/>
              </a:rPr>
              <a:t>Questi Figli </a:t>
            </a:r>
            <a:r>
              <a:rPr sz="1200" dirty="0">
                <a:latin typeface="Times New Roman"/>
                <a:cs typeface="Times New Roman"/>
              </a:rPr>
              <a:t>non sono un ordine in aumento; il loro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stazionario, </a:t>
            </a:r>
            <a:r>
              <a:rPr sz="1200" dirty="0">
                <a:latin typeface="Times New Roman"/>
                <a:cs typeface="Times New Roman"/>
              </a:rPr>
              <a:t>pur </a:t>
            </a:r>
            <a:r>
              <a:rPr sz="1200" spc="-5" dirty="0">
                <a:latin typeface="Times New Roman"/>
                <a:cs typeface="Times New Roman"/>
              </a:rPr>
              <a:t>variando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</a:t>
            </a:r>
            <a:r>
              <a:rPr sz="1200" spc="-5" dirty="0">
                <a:latin typeface="Times New Roman"/>
                <a:cs typeface="Times New Roman"/>
              </a:rPr>
              <a:t>locale.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 di </a:t>
            </a:r>
            <a:r>
              <a:rPr sz="1200" spc="-5" dirty="0">
                <a:latin typeface="Times New Roman"/>
                <a:cs typeface="Times New Roman"/>
              </a:rPr>
              <a:t>Melchizedek registrati sul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pianeta sede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supera i </a:t>
            </a:r>
            <a:r>
              <a:rPr sz="1200" spc="-5" dirty="0">
                <a:latin typeface="Times New Roman"/>
                <a:cs typeface="Times New Roman"/>
              </a:rPr>
              <a:t>dieci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Melchizedek</a:t>
            </a:r>
            <a:endParaRPr sz="1600">
              <a:latin typeface="Times New Roman"/>
              <a:cs typeface="Times New Roman"/>
            </a:endParaRPr>
          </a:p>
          <a:p>
            <a:pPr marL="76200" marR="13716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(387.2) 35:3.1 </a:t>
            </a:r>
            <a:r>
              <a:rPr sz="1200" dirty="0">
                <a:latin typeface="Times New Roman"/>
                <a:cs typeface="Times New Roman"/>
              </a:rPr>
              <a:t>I Melchizedek </a:t>
            </a:r>
            <a:r>
              <a:rPr sz="1200" spc="-5" dirty="0">
                <a:latin typeface="Times New Roman"/>
                <a:cs typeface="Times New Roman"/>
              </a:rPr>
              <a:t>occupano </a:t>
            </a:r>
            <a:r>
              <a:rPr sz="1200" dirty="0">
                <a:latin typeface="Times New Roman"/>
                <a:cs typeface="Times New Roman"/>
              </a:rPr>
              <a:t>un mondo </a:t>
            </a:r>
            <a:r>
              <a:rPr sz="1200" spc="-5" dirty="0">
                <a:latin typeface="Times New Roman"/>
                <a:cs typeface="Times New Roman"/>
              </a:rPr>
              <a:t>loro proprio </a:t>
            </a:r>
            <a:r>
              <a:rPr sz="1200" dirty="0">
                <a:latin typeface="Times New Roman"/>
                <a:cs typeface="Times New Roman"/>
              </a:rPr>
              <a:t>vicino a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5" dirty="0">
                <a:latin typeface="Times New Roman"/>
                <a:cs typeface="Times New Roman"/>
              </a:rPr>
              <a:t>Questa sfera, </a:t>
            </a:r>
            <a:r>
              <a:rPr sz="1200" dirty="0">
                <a:latin typeface="Times New Roman"/>
                <a:cs typeface="Times New Roman"/>
              </a:rPr>
              <a:t>denominata 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è il mondo pilota </a:t>
            </a:r>
            <a:r>
              <a:rPr sz="1200" spc="-5" dirty="0">
                <a:latin typeface="Times New Roman"/>
                <a:cs typeface="Times New Roman"/>
              </a:rPr>
              <a:t>del 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settanta sfere </a:t>
            </a:r>
            <a:r>
              <a:rPr sz="1200" dirty="0">
                <a:latin typeface="Times New Roman"/>
                <a:cs typeface="Times New Roman"/>
              </a:rPr>
              <a:t>primarie 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ciascuna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quali è </a:t>
            </a:r>
            <a:r>
              <a:rPr sz="1200" spc="-5" dirty="0">
                <a:latin typeface="Times New Roman"/>
                <a:cs typeface="Times New Roman"/>
              </a:rPr>
              <a:t>circondata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sfere  </a:t>
            </a:r>
            <a:r>
              <a:rPr sz="1200" spc="-5" dirty="0">
                <a:latin typeface="Times New Roman"/>
                <a:cs typeface="Times New Roman"/>
              </a:rPr>
              <a:t>tributarie consacrate ad </a:t>
            </a:r>
            <a:r>
              <a:rPr sz="1200" dirty="0">
                <a:latin typeface="Times New Roman"/>
                <a:cs typeface="Times New Roman"/>
              </a:rPr>
              <a:t>attività </a:t>
            </a:r>
            <a:r>
              <a:rPr sz="1200" spc="-5" dirty="0">
                <a:latin typeface="Times New Roman"/>
                <a:cs typeface="Times New Roman"/>
              </a:rPr>
              <a:t>specialistiche. Queste sfere meravigliose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settanta primarie </a:t>
            </a:r>
            <a:r>
              <a:rPr sz="1200" dirty="0">
                <a:latin typeface="Times New Roman"/>
                <a:cs typeface="Times New Roman"/>
              </a:rPr>
              <a:t>e 420 tributarie — sono </a:t>
            </a:r>
            <a:r>
              <a:rPr sz="1200" spc="-5" dirty="0">
                <a:latin typeface="Times New Roman"/>
                <a:cs typeface="Times New Roman"/>
              </a:rPr>
              <a:t>spesso  chiamate </a:t>
            </a:r>
            <a:r>
              <a:rPr sz="1200" dirty="0">
                <a:latin typeface="Times New Roman"/>
                <a:cs typeface="Times New Roman"/>
              </a:rPr>
              <a:t>l’Università </a:t>
            </a:r>
            <a:r>
              <a:rPr sz="1200" spc="-5" dirty="0">
                <a:latin typeface="Times New Roman"/>
                <a:cs typeface="Times New Roman"/>
              </a:rPr>
              <a:t>Melchizedek.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ascendenti provenienti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di Nebadon </a:t>
            </a:r>
            <a:r>
              <a:rPr sz="1200" spc="-5" dirty="0">
                <a:latin typeface="Times New Roman"/>
                <a:cs typeface="Times New Roman"/>
              </a:rPr>
              <a:t>passano per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marR="21971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preparazione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490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residenziale </a:t>
            </a:r>
            <a:r>
              <a:rPr sz="1200" spc="5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Salvington. </a:t>
            </a:r>
            <a:r>
              <a:rPr sz="1200" dirty="0">
                <a:latin typeface="Times New Roman"/>
                <a:cs typeface="Times New Roman"/>
              </a:rPr>
              <a:t>Ma l’educazione </a:t>
            </a:r>
            <a:r>
              <a:rPr sz="1200" spc="-5" dirty="0">
                <a:latin typeface="Times New Roman"/>
                <a:cs typeface="Times New Roman"/>
              </a:rPr>
              <a:t>degli ascendenti </a:t>
            </a:r>
            <a:r>
              <a:rPr sz="1200" dirty="0">
                <a:latin typeface="Times New Roman"/>
                <a:cs typeface="Times New Roman"/>
              </a:rPr>
              <a:t>è solo  una </a:t>
            </a:r>
            <a:r>
              <a:rPr sz="1200" spc="-5" dirty="0">
                <a:latin typeface="Times New Roman"/>
                <a:cs typeface="Times New Roman"/>
              </a:rPr>
              <a:t>fase </a:t>
            </a:r>
            <a:r>
              <a:rPr sz="1200" dirty="0">
                <a:latin typeface="Times New Roman"/>
                <a:cs typeface="Times New Roman"/>
              </a:rPr>
              <a:t>delle molteplici </a:t>
            </a:r>
            <a:r>
              <a:rPr sz="1200" spc="-5" dirty="0">
                <a:latin typeface="Times New Roman"/>
                <a:cs typeface="Times New Roman"/>
              </a:rPr>
              <a:t>attività che avvengono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sfere </a:t>
            </a:r>
            <a:r>
              <a:rPr sz="1200" spc="-5" dirty="0">
                <a:latin typeface="Times New Roman"/>
                <a:cs typeface="Times New Roman"/>
              </a:rPr>
              <a:t>architettoniche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4139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(387.3) 35:3.2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490 sfere del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sono divise in </a:t>
            </a:r>
            <a:r>
              <a:rPr sz="1200" spc="-5" dirty="0">
                <a:latin typeface="Times New Roman"/>
                <a:cs typeface="Times New Roman"/>
              </a:rPr>
              <a:t>dieci gruppi contenenti ciascuno </a:t>
            </a:r>
            <a:r>
              <a:rPr sz="1200" dirty="0">
                <a:latin typeface="Times New Roman"/>
                <a:cs typeface="Times New Roman"/>
              </a:rPr>
              <a:t>sette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primarie e quarantadue  </a:t>
            </a:r>
            <a:r>
              <a:rPr sz="1200" spc="-5" dirty="0">
                <a:latin typeface="Times New Roman"/>
                <a:cs typeface="Times New Roman"/>
              </a:rPr>
              <a:t>tributarie. Ognuno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è sotto la supervisione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di uno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maggiori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universale.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gruppo,  comprendente </a:t>
            </a:r>
            <a:r>
              <a:rPr sz="1200" dirty="0">
                <a:latin typeface="Times New Roman"/>
                <a:cs typeface="Times New Roman"/>
              </a:rPr>
              <a:t>il mondo pilota e le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sfere primarie </a:t>
            </a:r>
            <a:r>
              <a:rPr sz="1200" spc="-5" dirty="0">
                <a:latin typeface="Times New Roman"/>
                <a:cs typeface="Times New Roman"/>
              </a:rPr>
              <a:t>successive nella </a:t>
            </a:r>
            <a:r>
              <a:rPr sz="1200" dirty="0">
                <a:latin typeface="Times New Roman"/>
                <a:cs typeface="Times New Roman"/>
              </a:rPr>
              <a:t>processione </a:t>
            </a:r>
            <a:r>
              <a:rPr sz="1200" spc="-5" dirty="0">
                <a:latin typeface="Times New Roman"/>
                <a:cs typeface="Times New Roman"/>
              </a:rPr>
              <a:t>planetaria che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circonda, </a:t>
            </a:r>
            <a:r>
              <a:rPr sz="1200" dirty="0">
                <a:latin typeface="Times New Roman"/>
                <a:cs typeface="Times New Roman"/>
              </a:rPr>
              <a:t>è sotto la supervisione  </a:t>
            </a:r>
            <a:r>
              <a:rPr sz="1200" spc="-5" dirty="0">
                <a:latin typeface="Times New Roman"/>
                <a:cs typeface="Times New Roman"/>
              </a:rPr>
              <a:t>dei Melchizedek.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Melchizedek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(387.4) 35:3.3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pilota — il mondo dimora </a:t>
            </a:r>
            <a:r>
              <a:rPr sz="1200" spc="-5" dirty="0">
                <a:latin typeface="Times New Roman"/>
                <a:cs typeface="Times New Roman"/>
              </a:rPr>
              <a:t>dei Figli</a:t>
            </a:r>
            <a:r>
              <a:rPr sz="1200" spc="-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(387.5) 35:3.4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delle </a:t>
            </a:r>
            <a:r>
              <a:rPr sz="1200" spc="-5" dirty="0">
                <a:latin typeface="Times New Roman"/>
                <a:cs typeface="Times New Roman"/>
              </a:rPr>
              <a:t>scuole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laboratori d’energie</a:t>
            </a:r>
            <a:r>
              <a:rPr sz="1200" spc="-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viventi.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(387.6) 35:3.5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della vita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morontiale.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00365" cy="3728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(387.7) 35:3.6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della vita spirituale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iniziale.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(387.8) 35:3.7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della vita spirituale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intermedia.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(387.9) 35:3.8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della vita spirituale in</a:t>
            </a:r>
            <a:r>
              <a:rPr sz="1200" spc="-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progresso.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(387.10) 35:3.9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di </a:t>
            </a:r>
            <a:r>
              <a:rPr sz="1200" spc="-5" dirty="0">
                <a:latin typeface="Times New Roman"/>
                <a:cs typeface="Times New Roman"/>
              </a:rPr>
              <a:t>autorealizzazione coordinata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1493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(387.11) 35:3.10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mondi tributari di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Melchizedek sono </a:t>
            </a:r>
            <a:r>
              <a:rPr sz="1200" spc="-5" dirty="0">
                <a:latin typeface="Times New Roman"/>
                <a:cs typeface="Times New Roman"/>
              </a:rPr>
              <a:t>consacrati ad attività </a:t>
            </a:r>
            <a:r>
              <a:rPr sz="1200" dirty="0">
                <a:latin typeface="Times New Roman"/>
                <a:cs typeface="Times New Roman"/>
              </a:rPr>
              <a:t>attinenti al </a:t>
            </a:r>
            <a:r>
              <a:rPr sz="1200" spc="-5" dirty="0">
                <a:latin typeface="Times New Roman"/>
                <a:cs typeface="Times New Roman"/>
              </a:rPr>
              <a:t>lavoro delle </a:t>
            </a:r>
            <a:r>
              <a:rPr sz="1200" dirty="0">
                <a:latin typeface="Times New Roman"/>
                <a:cs typeface="Times New Roman"/>
              </a:rPr>
              <a:t>sfere  </a:t>
            </a:r>
            <a:r>
              <a:rPr sz="1200" spc="-5" dirty="0">
                <a:latin typeface="Times New Roman"/>
                <a:cs typeface="Times New Roman"/>
              </a:rPr>
              <a:t>primarie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associate.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41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(387.12) 35:3.11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mondo pilota, 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i="1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luogo d’incontro </a:t>
            </a:r>
            <a:r>
              <a:rPr sz="1200" dirty="0">
                <a:latin typeface="Times New Roman"/>
                <a:cs typeface="Times New Roman"/>
              </a:rPr>
              <a:t>comune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esseri </a:t>
            </a:r>
            <a:r>
              <a:rPr sz="1200" dirty="0">
                <a:latin typeface="Times New Roman"/>
                <a:cs typeface="Times New Roman"/>
              </a:rPr>
              <a:t>che sono </a:t>
            </a:r>
            <a:r>
              <a:rPr sz="1200" spc="-5" dirty="0">
                <a:latin typeface="Times New Roman"/>
                <a:cs typeface="Times New Roman"/>
              </a:rPr>
              <a:t>occupati ad educare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spiritualizzare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 del tempo </a:t>
            </a:r>
            <a:r>
              <a:rPr sz="1200" dirty="0">
                <a:latin typeface="Times New Roman"/>
                <a:cs typeface="Times New Roman"/>
              </a:rPr>
              <a:t>e dello spazio.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ascendente questo </a:t>
            </a:r>
            <a:r>
              <a:rPr sz="1200" dirty="0">
                <a:latin typeface="Times New Roman"/>
                <a:cs typeface="Times New Roman"/>
              </a:rPr>
              <a:t>mondo è probabilmente 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interessante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Tutti i mortali </a:t>
            </a:r>
            <a:r>
              <a:rPr sz="1200" spc="-5" dirty="0">
                <a:latin typeface="Times New Roman"/>
                <a:cs typeface="Times New Roman"/>
              </a:rPr>
              <a:t>evoluzionari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completato la preparazione sulla </a:t>
            </a:r>
            <a:r>
              <a:rPr sz="1200" spc="-5" dirty="0">
                <a:latin typeface="Times New Roman"/>
                <a:cs typeface="Times New Roman"/>
              </a:rPr>
              <a:t>loro costellazione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destinati ad approdare su Melchizedek, </a:t>
            </a:r>
            <a:r>
              <a:rPr sz="1200" dirty="0">
                <a:latin typeface="Times New Roman"/>
                <a:cs typeface="Times New Roman"/>
              </a:rPr>
              <a:t>dove sono iniziati al </a:t>
            </a:r>
            <a:r>
              <a:rPr sz="1200" spc="-5" dirty="0">
                <a:latin typeface="Times New Roman"/>
                <a:cs typeface="Times New Roman"/>
              </a:rPr>
              <a:t>regime della </a:t>
            </a:r>
            <a:r>
              <a:rPr sz="1200" dirty="0">
                <a:latin typeface="Times New Roman"/>
                <a:cs typeface="Times New Roman"/>
              </a:rPr>
              <a:t>disciplina e </a:t>
            </a:r>
            <a:r>
              <a:rPr sz="1200" spc="-5" dirty="0">
                <a:latin typeface="Times New Roman"/>
                <a:cs typeface="Times New Roman"/>
              </a:rPr>
              <a:t>della progressione </a:t>
            </a:r>
            <a:r>
              <a:rPr sz="1200" dirty="0">
                <a:latin typeface="Times New Roman"/>
                <a:cs typeface="Times New Roman"/>
              </a:rPr>
              <a:t>spirituale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 </a:t>
            </a:r>
            <a:r>
              <a:rPr sz="1200" spc="-5" dirty="0">
                <a:latin typeface="Times New Roman"/>
                <a:cs typeface="Times New Roman"/>
              </a:rPr>
              <a:t>educativo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Salvington. </a:t>
            </a:r>
            <a:r>
              <a:rPr sz="1200" dirty="0">
                <a:latin typeface="Times New Roman"/>
                <a:cs typeface="Times New Roman"/>
              </a:rPr>
              <a:t>E voi non </a:t>
            </a:r>
            <a:r>
              <a:rPr sz="1200" spc="-5" dirty="0">
                <a:latin typeface="Times New Roman"/>
                <a:cs typeface="Times New Roman"/>
              </a:rPr>
              <a:t>dimenticherete </a:t>
            </a:r>
            <a:r>
              <a:rPr sz="1200" dirty="0">
                <a:latin typeface="Times New Roman"/>
                <a:cs typeface="Times New Roman"/>
              </a:rPr>
              <a:t>mai le vostre reazioni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giorno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straordinario,  nemmeno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che avrete raggiunto </a:t>
            </a:r>
            <a:r>
              <a:rPr sz="1200" dirty="0">
                <a:latin typeface="Times New Roman"/>
                <a:cs typeface="Times New Roman"/>
              </a:rPr>
              <a:t>la vostra destinazione in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(387.13) 35:3.12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ascendenti mantengono </a:t>
            </a:r>
            <a:r>
              <a:rPr sz="1200" dirty="0">
                <a:latin typeface="Times New Roman"/>
                <a:cs typeface="Times New Roman"/>
              </a:rPr>
              <a:t>la residenza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Melchizedek mentre proseguono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preparazione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sei  pianeti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specialistica circostanti. </a:t>
            </a:r>
            <a:r>
              <a:rPr sz="1200" dirty="0">
                <a:latin typeface="Times New Roman"/>
                <a:cs typeface="Times New Roman"/>
              </a:rPr>
              <a:t>E questo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metodo viene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per tutto il loro </a:t>
            </a:r>
            <a:r>
              <a:rPr sz="1200" spc="-5" dirty="0">
                <a:latin typeface="Times New Roman"/>
                <a:cs typeface="Times New Roman"/>
              </a:rPr>
              <a:t>soggiorno sui settanta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culturali,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primarie </a:t>
            </a:r>
            <a:r>
              <a:rPr sz="1200" spc="-5" dirty="0">
                <a:latin typeface="Times New Roman"/>
                <a:cs typeface="Times New Roman"/>
              </a:rPr>
              <a:t>del circuito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59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26719" y="513333"/>
            <a:ext cx="7878445" cy="39039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14300" marR="1066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(387.14) 35:3.13 </a:t>
            </a:r>
            <a:r>
              <a:rPr sz="1200" spc="-5" dirty="0">
                <a:latin typeface="Times New Roman"/>
                <a:cs typeface="Times New Roman"/>
              </a:rPr>
              <a:t>Molte attività diverse occupano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dei numerosi esseri </a:t>
            </a:r>
            <a:r>
              <a:rPr sz="1200" dirty="0">
                <a:latin typeface="Times New Roman"/>
                <a:cs typeface="Times New Roman"/>
              </a:rPr>
              <a:t>che risiedono </a:t>
            </a:r>
            <a:r>
              <a:rPr sz="1200" spc="-5" dirty="0">
                <a:latin typeface="Times New Roman"/>
                <a:cs typeface="Times New Roman"/>
              </a:rPr>
              <a:t>sui sei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tributari della sfera  Melchizedek,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concerne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ascendenti, questi satelliti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consacrati alle seguenti fasi speciali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5" dirty="0">
                <a:latin typeface="Times New Roman"/>
                <a:cs typeface="Times New Roman"/>
              </a:rPr>
              <a:t>studio: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1670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(388.1) 35:3.14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numero uno </a:t>
            </a:r>
            <a:r>
              <a:rPr sz="1200" spc="-5" dirty="0">
                <a:latin typeface="Times New Roman"/>
                <a:cs typeface="Times New Roman"/>
              </a:rPr>
              <a:t>s’interessa del riesame della </a:t>
            </a:r>
            <a:r>
              <a:rPr sz="1200" dirty="0">
                <a:latin typeface="Times New Roman"/>
                <a:cs typeface="Times New Roman"/>
              </a:rPr>
              <a:t>vita planetaria iniziale </a:t>
            </a:r>
            <a:r>
              <a:rPr sz="1200" spc="-5" dirty="0">
                <a:latin typeface="Times New Roman"/>
                <a:cs typeface="Times New Roman"/>
              </a:rPr>
              <a:t>dei mortali ascendenti. Questo  lavoro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effettuato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classi </a:t>
            </a:r>
            <a:r>
              <a:rPr sz="1200" dirty="0">
                <a:latin typeface="Times New Roman"/>
                <a:cs typeface="Times New Roman"/>
              </a:rPr>
              <a:t>composte di </a:t>
            </a:r>
            <a:r>
              <a:rPr sz="1200" spc="-5" dirty="0">
                <a:latin typeface="Times New Roman"/>
                <a:cs typeface="Times New Roman"/>
              </a:rPr>
              <a:t>coloro che provengono </a:t>
            </a:r>
            <a:r>
              <a:rPr sz="1200" dirty="0">
                <a:latin typeface="Times New Roman"/>
                <a:cs typeface="Times New Roman"/>
              </a:rPr>
              <a:t>da un dato mondo di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mortale. </a:t>
            </a:r>
            <a:r>
              <a:rPr sz="1200" spc="-5" dirty="0">
                <a:latin typeface="Times New Roman"/>
                <a:cs typeface="Times New Roman"/>
              </a:rPr>
              <a:t>Quelli 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portano </a:t>
            </a:r>
            <a:r>
              <a:rPr sz="1200" spc="-5" dirty="0">
                <a:latin typeface="Times New Roman"/>
                <a:cs typeface="Times New Roman"/>
              </a:rPr>
              <a:t>avanti questa </a:t>
            </a:r>
            <a:r>
              <a:rPr sz="1200" dirty="0">
                <a:latin typeface="Times New Roman"/>
                <a:cs typeface="Times New Roman"/>
              </a:rPr>
              <a:t>revisione </a:t>
            </a:r>
            <a:r>
              <a:rPr sz="1200" spc="-5" dirty="0">
                <a:latin typeface="Times New Roman"/>
                <a:cs typeface="Times New Roman"/>
              </a:rPr>
              <a:t>esperienziale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insieme.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363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(388.2) 35:3.15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speciale della </a:t>
            </a:r>
            <a:r>
              <a:rPr sz="1200" spc="-5" dirty="0">
                <a:latin typeface="Times New Roman"/>
                <a:cs typeface="Times New Roman"/>
              </a:rPr>
              <a:t>sfera numero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consiste </a:t>
            </a:r>
            <a:r>
              <a:rPr sz="1200" dirty="0">
                <a:latin typeface="Times New Roman"/>
                <a:cs typeface="Times New Roman"/>
              </a:rPr>
              <a:t>in un riesame </a:t>
            </a:r>
            <a:r>
              <a:rPr sz="1200" spc="-5" dirty="0">
                <a:latin typeface="Times New Roman"/>
                <a:cs typeface="Times New Roman"/>
              </a:rPr>
              <a:t>similare delle </a:t>
            </a:r>
            <a:r>
              <a:rPr sz="1200" dirty="0">
                <a:latin typeface="Times New Roman"/>
                <a:cs typeface="Times New Roman"/>
              </a:rPr>
              <a:t>esperienze </a:t>
            </a:r>
            <a:r>
              <a:rPr sz="1200" spc="-5" dirty="0">
                <a:latin typeface="Times New Roman"/>
                <a:cs typeface="Times New Roman"/>
              </a:rPr>
              <a:t>passate sui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delle dimore che circondano </a:t>
            </a:r>
            <a:r>
              <a:rPr sz="1200" dirty="0">
                <a:latin typeface="Times New Roman"/>
                <a:cs typeface="Times New Roman"/>
              </a:rPr>
              <a:t>il primo </a:t>
            </a:r>
            <a:r>
              <a:rPr sz="1200" spc="-5" dirty="0">
                <a:latin typeface="Times New Roman"/>
                <a:cs typeface="Times New Roman"/>
              </a:rPr>
              <a:t>satellite della capitale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sistema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24320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(388.3) 35:3.16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revisioni di </a:t>
            </a:r>
            <a:r>
              <a:rPr sz="1200" spc="-5" dirty="0">
                <a:latin typeface="Times New Roman"/>
                <a:cs typeface="Times New Roman"/>
              </a:rPr>
              <a:t>questa sfera si </a:t>
            </a:r>
            <a:r>
              <a:rPr sz="1200" dirty="0">
                <a:latin typeface="Times New Roman"/>
                <a:cs typeface="Times New Roman"/>
              </a:rPr>
              <a:t>riferiscono </a:t>
            </a:r>
            <a:r>
              <a:rPr sz="1200" spc="-5" dirty="0">
                <a:latin typeface="Times New Roman"/>
                <a:cs typeface="Times New Roman"/>
              </a:rPr>
              <a:t>al soggiorno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capitale del sistema locale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comprendono 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attività dei rimanenti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architettonici del gruppo che </a:t>
            </a:r>
            <a:r>
              <a:rPr sz="1200" dirty="0">
                <a:latin typeface="Times New Roman"/>
                <a:cs typeface="Times New Roman"/>
              </a:rPr>
              <a:t>forma la capitale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sistema.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874394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(388.4) 35:3.17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Sulla quarta sfera ci si </a:t>
            </a:r>
            <a:r>
              <a:rPr sz="1200" dirty="0">
                <a:latin typeface="Times New Roman"/>
                <a:cs typeface="Times New Roman"/>
              </a:rPr>
              <a:t>occupa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riesame </a:t>
            </a:r>
            <a:r>
              <a:rPr sz="1200" spc="-5" dirty="0">
                <a:latin typeface="Times New Roman"/>
                <a:cs typeface="Times New Roman"/>
              </a:rPr>
              <a:t>delle esperienze </a:t>
            </a:r>
            <a:r>
              <a:rPr sz="1200" dirty="0">
                <a:latin typeface="Times New Roman"/>
                <a:cs typeface="Times New Roman"/>
              </a:rPr>
              <a:t>dei settanta mondi tributari della  </a:t>
            </a:r>
            <a:r>
              <a:rPr sz="1200" spc="-5" dirty="0">
                <a:latin typeface="Times New Roman"/>
                <a:cs typeface="Times New Roman"/>
              </a:rPr>
              <a:t>costellazione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sfere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257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(388.5) 35:3.18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Sulla quinta sfera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effettuata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revisione del soggiorno degli ascendenti 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 della  costellazione.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571500" marR="2857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(388.6) 35:3.19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Sulla sfera numero sei </a:t>
            </a:r>
            <a:r>
              <a:rPr sz="1200" dirty="0">
                <a:latin typeface="Times New Roman"/>
                <a:cs typeface="Times New Roman"/>
              </a:rPr>
              <a:t>il tempo è </a:t>
            </a:r>
            <a:r>
              <a:rPr sz="1200" spc="-5" dirty="0">
                <a:latin typeface="Times New Roman"/>
                <a:cs typeface="Times New Roman"/>
              </a:rPr>
              <a:t>dedicato </a:t>
            </a:r>
            <a:r>
              <a:rPr sz="1200" dirty="0">
                <a:latin typeface="Times New Roman"/>
                <a:cs typeface="Times New Roman"/>
              </a:rPr>
              <a:t>ad un tentativo di </a:t>
            </a:r>
            <a:r>
              <a:rPr sz="1200" spc="-5" dirty="0">
                <a:latin typeface="Times New Roman"/>
                <a:cs typeface="Times New Roman"/>
              </a:rPr>
              <a:t>mettere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correlazione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cinque  epoche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giungere </a:t>
            </a:r>
            <a:r>
              <a:rPr sz="1200" dirty="0">
                <a:latin typeface="Times New Roman"/>
                <a:cs typeface="Times New Roman"/>
              </a:rPr>
              <a:t>in tal modo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coordinazione dell’esperienza preparatoria all’entrata </a:t>
            </a:r>
            <a:r>
              <a:rPr sz="1200" dirty="0">
                <a:latin typeface="Times New Roman"/>
                <a:cs typeface="Times New Roman"/>
              </a:rPr>
              <a:t>nelle scuole </a:t>
            </a:r>
            <a:r>
              <a:rPr sz="1200" spc="-5" dirty="0">
                <a:latin typeface="Times New Roman"/>
                <a:cs typeface="Times New Roman"/>
              </a:rPr>
              <a:t>primarie  Melchizedek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universale.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579110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32: </a:t>
            </a:r>
            <a:r>
              <a:rPr sz="2200" b="1" spc="-20" dirty="0">
                <a:solidFill>
                  <a:srgbClr val="933634"/>
                </a:solidFill>
                <a:latin typeface="Times New Roman"/>
                <a:cs typeface="Times New Roman"/>
              </a:rPr>
              <a:t>L’evoluzione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degli Universi</a:t>
            </a:r>
            <a:r>
              <a:rPr sz="2200" b="1" spc="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locali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52119" y="1011682"/>
            <a:ext cx="8162290" cy="343598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3939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(357.1) 32:0.1 </a:t>
            </a:r>
            <a:r>
              <a:rPr sz="1200" spc="-5" dirty="0">
                <a:latin typeface="Times New Roman"/>
                <a:cs typeface="Times New Roman"/>
              </a:rPr>
              <a:t>UN UNIVERSO locale </a:t>
            </a:r>
            <a:r>
              <a:rPr sz="1200" dirty="0">
                <a:latin typeface="Times New Roman"/>
                <a:cs typeface="Times New Roman"/>
              </a:rPr>
              <a:t>è l’opera di un </a:t>
            </a:r>
            <a:r>
              <a:rPr sz="1200" spc="-5" dirty="0">
                <a:latin typeface="Times New Roman"/>
                <a:cs typeface="Times New Roman"/>
              </a:rPr>
              <a:t>Figlio Creatore dell’ordine paradisiaco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Micael. </a:t>
            </a:r>
            <a:r>
              <a:rPr sz="1200" dirty="0">
                <a:latin typeface="Times New Roman"/>
                <a:cs typeface="Times New Roman"/>
              </a:rPr>
              <a:t>Esso comprende </a:t>
            </a:r>
            <a:r>
              <a:rPr sz="1200" spc="-5" dirty="0">
                <a:latin typeface="Times New Roman"/>
                <a:cs typeface="Times New Roman"/>
              </a:rPr>
              <a:t>cento  costellazioni, ciascuna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include </a:t>
            </a:r>
            <a:r>
              <a:rPr sz="1200" spc="-5" dirty="0">
                <a:latin typeface="Times New Roman"/>
                <a:cs typeface="Times New Roman"/>
              </a:rPr>
              <a:t>cento sistemi </a:t>
            </a:r>
            <a:r>
              <a:rPr sz="1200" dirty="0">
                <a:latin typeface="Times New Roman"/>
                <a:cs typeface="Times New Roman"/>
              </a:rPr>
              <a:t>di mondi abitati. </a:t>
            </a:r>
            <a:r>
              <a:rPr sz="1200" spc="-5" dirty="0">
                <a:latin typeface="Times New Roman"/>
                <a:cs typeface="Times New Roman"/>
              </a:rPr>
              <a:t>Ogni sistema conterrà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mille </a:t>
            </a:r>
            <a:r>
              <a:rPr sz="1200" spc="-5" dirty="0">
                <a:latin typeface="Times New Roman"/>
                <a:cs typeface="Times New Roman"/>
              </a:rPr>
              <a:t>sfere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343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(357.2) 32:0.2 </a:t>
            </a:r>
            <a:r>
              <a:rPr sz="1200" spc="-5" dirty="0">
                <a:latin typeface="Times New Roman"/>
                <a:cs typeface="Times New Roman"/>
              </a:rPr>
              <a:t>Questi Universi 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evoluzionari.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piano creativo dei Micael del Paradiso </a:t>
            </a:r>
            <a:r>
              <a:rPr sz="1200" dirty="0">
                <a:latin typeface="Times New Roman"/>
                <a:cs typeface="Times New Roman"/>
              </a:rPr>
              <a:t>procede  </a:t>
            </a:r>
            <a:r>
              <a:rPr sz="1200" spc="-5" dirty="0">
                <a:latin typeface="Times New Roman"/>
                <a:cs typeface="Times New Roman"/>
              </a:rPr>
              <a:t>sempre lungo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sentiero dell’evoluzione graduale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sviluppo progressivo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nature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fisiche, intellettuali e  </a:t>
            </a:r>
            <a:r>
              <a:rPr sz="1200" spc="-5" dirty="0">
                <a:latin typeface="Times New Roman"/>
                <a:cs typeface="Times New Roman"/>
              </a:rPr>
              <a:t>spirituali delle </a:t>
            </a:r>
            <a:r>
              <a:rPr sz="1200" dirty="0">
                <a:latin typeface="Times New Roman"/>
                <a:cs typeface="Times New Roman"/>
              </a:rPr>
              <a:t>molteplici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abitano </a:t>
            </a:r>
            <a:r>
              <a:rPr sz="1200" dirty="0">
                <a:latin typeface="Times New Roman"/>
                <a:cs typeface="Times New Roman"/>
              </a:rPr>
              <a:t>i vari </a:t>
            </a:r>
            <a:r>
              <a:rPr sz="1200" spc="-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compresi in un tale </a:t>
            </a:r>
            <a:r>
              <a:rPr sz="1200" spc="-5" dirty="0">
                <a:latin typeface="Times New Roman"/>
                <a:cs typeface="Times New Roman"/>
              </a:rPr>
              <a:t>Universo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247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(357.3) 32:0.3 </a:t>
            </a:r>
            <a:r>
              <a:rPr sz="1200" spc="-5" dirty="0">
                <a:latin typeface="Times New Roman"/>
                <a:cs typeface="Times New Roman"/>
              </a:rPr>
              <a:t>Urantia appartiene ad </a:t>
            </a:r>
            <a:r>
              <a:rPr sz="1200" dirty="0">
                <a:latin typeface="Times New Roman"/>
                <a:cs typeface="Times New Roman"/>
              </a:rPr>
              <a:t>un Universo locale il </a:t>
            </a:r>
            <a:r>
              <a:rPr sz="1200" spc="-5" dirty="0">
                <a:latin typeface="Times New Roman"/>
                <a:cs typeface="Times New Roman"/>
              </a:rPr>
              <a:t>cui sovrano </a:t>
            </a:r>
            <a:r>
              <a:rPr sz="1200" dirty="0">
                <a:latin typeface="Times New Roman"/>
                <a:cs typeface="Times New Roman"/>
              </a:rPr>
              <a:t>è l’uomo-Dio di </a:t>
            </a:r>
            <a:r>
              <a:rPr sz="1200" spc="-5" dirty="0">
                <a:latin typeface="Times New Roman"/>
                <a:cs typeface="Times New Roman"/>
              </a:rPr>
              <a:t>Nebadon, Gesù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Nazaret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Salvington. </a:t>
            </a:r>
            <a:r>
              <a:rPr sz="1200" dirty="0">
                <a:latin typeface="Times New Roman"/>
                <a:cs typeface="Times New Roman"/>
              </a:rPr>
              <a:t>E tutti i piani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per questo </a:t>
            </a:r>
            <a:r>
              <a:rPr sz="1200" spc="-5" dirty="0">
                <a:latin typeface="Times New Roman"/>
                <a:cs typeface="Times New Roman"/>
              </a:rPr>
              <a:t>Universo locale furono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approvati dalla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del Paradiso </a:t>
            </a:r>
            <a:r>
              <a:rPr sz="1200" dirty="0">
                <a:latin typeface="Times New Roman"/>
                <a:cs typeface="Times New Roman"/>
              </a:rPr>
              <a:t>prima che  </a:t>
            </a:r>
            <a:r>
              <a:rPr sz="1200" spc="-5" dirty="0">
                <a:latin typeface="Times New Roman"/>
                <a:cs typeface="Times New Roman"/>
              </a:rPr>
              <a:t>egli s’imbarcasse nell’avventura suprema dello</a:t>
            </a:r>
            <a:r>
              <a:rPr sz="1200" dirty="0">
                <a:latin typeface="Times New Roman"/>
                <a:cs typeface="Times New Roman"/>
              </a:rPr>
              <a:t> 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152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(357.4) 32:0.4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possono scegliere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loro 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creatori,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queste creazioni materiali furono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origine  progettate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pianificate dagli Architetti Paradisiaci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Maestro.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L’emersione fisica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degli</a:t>
            </a:r>
            <a:r>
              <a:rPr sz="1600" b="1" spc="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Universi</a:t>
            </a:r>
            <a:endParaRPr sz="160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(357.5) 32:1.1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manipolazioni </a:t>
            </a:r>
            <a:r>
              <a:rPr sz="1200" spc="-5" dirty="0">
                <a:latin typeface="Times New Roman"/>
                <a:cs typeface="Times New Roman"/>
              </a:rPr>
              <a:t>preuniversali </a:t>
            </a:r>
            <a:r>
              <a:rPr sz="1200" dirty="0">
                <a:latin typeface="Times New Roman"/>
                <a:cs typeface="Times New Roman"/>
              </a:rPr>
              <a:t>di forza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 </a:t>
            </a:r>
            <a:r>
              <a:rPr sz="1200" spc="-5" dirty="0">
                <a:latin typeface="Times New Roman"/>
                <a:cs typeface="Times New Roman"/>
              </a:rPr>
              <a:t>delle energie primordiali </a:t>
            </a:r>
            <a:r>
              <a:rPr sz="1200" dirty="0">
                <a:latin typeface="Times New Roman"/>
                <a:cs typeface="Times New Roman"/>
              </a:rPr>
              <a:t>sono opera </a:t>
            </a:r>
            <a:r>
              <a:rPr sz="1200" spc="-5" dirty="0">
                <a:latin typeface="Times New Roman"/>
                <a:cs typeface="Times New Roman"/>
              </a:rPr>
              <a:t>degli Organizzatori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Forza  Maestri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Paradiso. Ma nei </a:t>
            </a:r>
            <a:r>
              <a:rPr sz="1200" dirty="0">
                <a:latin typeface="Times New Roman"/>
                <a:cs typeface="Times New Roman"/>
              </a:rPr>
              <a:t>domini </a:t>
            </a:r>
            <a:r>
              <a:rPr sz="1200" spc="-5" dirty="0">
                <a:latin typeface="Times New Roman"/>
                <a:cs typeface="Times New Roman"/>
              </a:rPr>
              <a:t>superuniversali, quando </a:t>
            </a:r>
            <a:r>
              <a:rPr sz="1200" dirty="0">
                <a:latin typeface="Times New Roman"/>
                <a:cs typeface="Times New Roman"/>
              </a:rPr>
              <a:t>l’energia </a:t>
            </a:r>
            <a:r>
              <a:rPr sz="1200" spc="-5" dirty="0">
                <a:latin typeface="Times New Roman"/>
                <a:cs typeface="Times New Roman"/>
              </a:rPr>
              <a:t>emergente </a:t>
            </a:r>
            <a:r>
              <a:rPr sz="1200" dirty="0">
                <a:latin typeface="Times New Roman"/>
                <a:cs typeface="Times New Roman"/>
              </a:rPr>
              <a:t>diviene sensibile alla </a:t>
            </a:r>
            <a:r>
              <a:rPr sz="1200" spc="-5" dirty="0">
                <a:latin typeface="Times New Roman"/>
                <a:cs typeface="Times New Roman"/>
              </a:rPr>
              <a:t>gravità locale </a:t>
            </a:r>
            <a:r>
              <a:rPr sz="1200" dirty="0">
                <a:latin typeface="Times New Roman"/>
                <a:cs typeface="Times New Roman"/>
              </a:rPr>
              <a:t>o lineare, </a:t>
            </a:r>
            <a:r>
              <a:rPr sz="1200" spc="-5" dirty="0">
                <a:latin typeface="Times New Roman"/>
                <a:cs typeface="Times New Roman"/>
              </a:rPr>
              <a:t>essi  si ritirano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del Superuniverso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interessato.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097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(388.7) 35:3.20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di amministrazione </a:t>
            </a:r>
            <a:r>
              <a:rPr sz="1200" spc="-5" dirty="0">
                <a:latin typeface="Times New Roman"/>
                <a:cs typeface="Times New Roman"/>
              </a:rPr>
              <a:t>universale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spirituale sono situate </a:t>
            </a:r>
            <a:r>
              <a:rPr sz="1200" spc="-5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dimora </a:t>
            </a:r>
            <a:r>
              <a:rPr sz="1200" spc="-5" dirty="0">
                <a:latin typeface="Times New Roman"/>
                <a:cs typeface="Times New Roman"/>
              </a:rPr>
              <a:t>dei Melchizedek, </a:t>
            </a:r>
            <a:r>
              <a:rPr sz="1200" dirty="0">
                <a:latin typeface="Times New Roman"/>
                <a:cs typeface="Times New Roman"/>
              </a:rPr>
              <a:t>dove  </a:t>
            </a:r>
            <a:r>
              <a:rPr sz="1200" spc="-5" dirty="0">
                <a:latin typeface="Times New Roman"/>
                <a:cs typeface="Times New Roman"/>
              </a:rPr>
              <a:t>si trovano anche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scuole </a:t>
            </a:r>
            <a:r>
              <a:rPr sz="1200" spc="-5" dirty="0">
                <a:latin typeface="Times New Roman"/>
                <a:cs typeface="Times New Roman"/>
              </a:rPr>
              <a:t>che si </a:t>
            </a:r>
            <a:r>
              <a:rPr sz="1200" dirty="0">
                <a:latin typeface="Times New Roman"/>
                <a:cs typeface="Times New Roman"/>
              </a:rPr>
              <a:t>dedicano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singola </a:t>
            </a:r>
            <a:r>
              <a:rPr sz="1200" dirty="0">
                <a:latin typeface="Times New Roman"/>
                <a:cs typeface="Times New Roman"/>
              </a:rPr>
              <a:t>linea di </a:t>
            </a:r>
            <a:r>
              <a:rPr sz="1200" spc="-5" dirty="0">
                <a:latin typeface="Times New Roman"/>
                <a:cs typeface="Times New Roman"/>
              </a:rPr>
              <a:t>ricerca,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energia, materia, </a:t>
            </a:r>
            <a:r>
              <a:rPr sz="1200" dirty="0">
                <a:latin typeface="Times New Roman"/>
                <a:cs typeface="Times New Roman"/>
              </a:rPr>
              <a:t>organizzazione, comunicazione,  </a:t>
            </a:r>
            <a:r>
              <a:rPr sz="1200" spc="-5" dirty="0">
                <a:latin typeface="Times New Roman"/>
                <a:cs typeface="Times New Roman"/>
              </a:rPr>
              <a:t>archivi, etica ed esistenza comparata </a:t>
            </a:r>
            <a:r>
              <a:rPr sz="1200" dirty="0">
                <a:latin typeface="Times New Roman"/>
                <a:cs typeface="Times New Roman"/>
              </a:rPr>
              <a:t>delle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creature.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2165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(388.8) 35:3.21 </a:t>
            </a:r>
            <a:r>
              <a:rPr sz="1200" spc="-5" dirty="0">
                <a:latin typeface="Times New Roman"/>
                <a:cs typeface="Times New Roman"/>
              </a:rPr>
              <a:t>Nel Collegio Melchizedek </a:t>
            </a:r>
            <a:r>
              <a:rPr sz="1200" dirty="0">
                <a:latin typeface="Times New Roman"/>
                <a:cs typeface="Times New Roman"/>
              </a:rPr>
              <a:t>di Dotazione Spirituale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— anche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—  </a:t>
            </a:r>
            <a:r>
              <a:rPr sz="1200" spc="-5" dirty="0">
                <a:latin typeface="Times New Roman"/>
                <a:cs typeface="Times New Roman"/>
              </a:rPr>
              <a:t>collaborano con gli </a:t>
            </a:r>
            <a:r>
              <a:rPr sz="1200" dirty="0">
                <a:latin typeface="Times New Roman"/>
                <a:cs typeface="Times New Roman"/>
              </a:rPr>
              <a:t>istruttori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serafici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preparazione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schiere che </a:t>
            </a:r>
            <a:r>
              <a:rPr sz="1200" dirty="0">
                <a:latin typeface="Times New Roman"/>
                <a:cs typeface="Times New Roman"/>
              </a:rPr>
              <a:t>partono come </a:t>
            </a:r>
            <a:r>
              <a:rPr sz="1200" spc="-5" dirty="0">
                <a:latin typeface="Times New Roman"/>
                <a:cs typeface="Times New Roman"/>
              </a:rPr>
              <a:t>evàngeli del </a:t>
            </a:r>
            <a:r>
              <a:rPr sz="1200" spc="5" dirty="0">
                <a:latin typeface="Times New Roman"/>
                <a:cs typeface="Times New Roman"/>
              </a:rPr>
              <a:t>destino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proclamare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libertà spirituale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ai </a:t>
            </a:r>
            <a:r>
              <a:rPr sz="1200" spc="-5" dirty="0">
                <a:latin typeface="Times New Roman"/>
                <a:cs typeface="Times New Roman"/>
              </a:rPr>
              <a:t>remoti </a:t>
            </a:r>
            <a:r>
              <a:rPr sz="1200" dirty="0">
                <a:latin typeface="Times New Roman"/>
                <a:cs typeface="Times New Roman"/>
              </a:rPr>
              <a:t>mondi dell’Universo.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scuola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dell’Università 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un’istituzione esclusiva </a:t>
            </a:r>
            <a:r>
              <a:rPr sz="1200" dirty="0">
                <a:latin typeface="Times New Roman"/>
                <a:cs typeface="Times New Roman"/>
              </a:rPr>
              <a:t>dell’Universo;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studenti in visita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altri regni </a:t>
            </a:r>
            <a:r>
              <a:rPr sz="1200" dirty="0">
                <a:latin typeface="Times New Roman"/>
                <a:cs typeface="Times New Roman"/>
              </a:rPr>
              <a:t>non vi sono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accolti.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162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(388.9) 35:3.22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preparazione all’amministrazione universale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condotto dai Melchizedek sul </a:t>
            </a:r>
            <a:r>
              <a:rPr sz="1200" dirty="0">
                <a:latin typeface="Times New Roman"/>
                <a:cs typeface="Times New Roman"/>
              </a:rPr>
              <a:t>loro mondo </a:t>
            </a:r>
            <a:r>
              <a:rPr sz="1200" spc="-5" dirty="0">
                <a:latin typeface="Times New Roman"/>
                <a:cs typeface="Times New Roman"/>
              </a:rPr>
              <a:t>dimora.  Questo Collegio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Etica Superiore </a:t>
            </a:r>
            <a:r>
              <a:rPr sz="1200" dirty="0">
                <a:latin typeface="Times New Roman"/>
                <a:cs typeface="Times New Roman"/>
              </a:rPr>
              <a:t>è presieduto dal </a:t>
            </a:r>
            <a:r>
              <a:rPr sz="1200" spc="-5" dirty="0">
                <a:latin typeface="Times New Roman"/>
                <a:cs typeface="Times New Roman"/>
              </a:rPr>
              <a:t>Padre Melchizedek </a:t>
            </a:r>
            <a:r>
              <a:rPr sz="1200" dirty="0">
                <a:latin typeface="Times New Roman"/>
                <a:cs typeface="Times New Roman"/>
              </a:rPr>
              <a:t>originale. È 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scuole che i </a:t>
            </a:r>
            <a:r>
              <a:rPr sz="1200" spc="-5" dirty="0">
                <a:latin typeface="Times New Roman"/>
                <a:cs typeface="Times New Roman"/>
              </a:rPr>
              <a:t>vari Universi inviano  studenti per l’interscambio. Anche se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giovane 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si </a:t>
            </a:r>
            <a:r>
              <a:rPr sz="1200" dirty="0">
                <a:latin typeface="Times New Roman"/>
                <a:cs typeface="Times New Roman"/>
              </a:rPr>
              <a:t>trova in </a:t>
            </a:r>
            <a:r>
              <a:rPr sz="1200" spc="-5" dirty="0">
                <a:latin typeface="Times New Roman"/>
                <a:cs typeface="Times New Roman"/>
              </a:rPr>
              <a:t>basso nella </a:t>
            </a:r>
            <a:r>
              <a:rPr sz="1200" dirty="0">
                <a:latin typeface="Times New Roman"/>
                <a:cs typeface="Times New Roman"/>
              </a:rPr>
              <a:t>scala </a:t>
            </a:r>
            <a:r>
              <a:rPr sz="1200" spc="-5" dirty="0">
                <a:latin typeface="Times New Roman"/>
                <a:cs typeface="Times New Roman"/>
              </a:rPr>
              <a:t>degli Universi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quanto  concerne </a:t>
            </a:r>
            <a:r>
              <a:rPr sz="1200" dirty="0">
                <a:latin typeface="Times New Roman"/>
                <a:cs typeface="Times New Roman"/>
              </a:rPr>
              <a:t>la realizzazione spirituale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uno sviluppo etico </a:t>
            </a:r>
            <a:r>
              <a:rPr sz="1200" spc="-5" dirty="0">
                <a:latin typeface="Times New Roman"/>
                <a:cs typeface="Times New Roman"/>
              </a:rPr>
              <a:t>elevato, </a:t>
            </a:r>
            <a:r>
              <a:rPr sz="1200" dirty="0">
                <a:latin typeface="Times New Roman"/>
                <a:cs typeface="Times New Roman"/>
              </a:rPr>
              <a:t>nondimeno i nostri disordini </a:t>
            </a:r>
            <a:r>
              <a:rPr sz="1200" spc="-5" dirty="0">
                <a:latin typeface="Times New Roman"/>
                <a:cs typeface="Times New Roman"/>
              </a:rPr>
              <a:t>amministrartivi hanno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talmente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trasformato l’intero Universo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vasta clinica per altre creazioni </a:t>
            </a:r>
            <a:r>
              <a:rPr sz="1200" dirty="0">
                <a:latin typeface="Times New Roman"/>
                <a:cs typeface="Times New Roman"/>
              </a:rPr>
              <a:t>vicine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collegi </a:t>
            </a:r>
            <a:r>
              <a:rPr sz="1200" dirty="0">
                <a:latin typeface="Times New Roman"/>
                <a:cs typeface="Times New Roman"/>
              </a:rPr>
              <a:t>Melchizedek sono </a:t>
            </a:r>
            <a:r>
              <a:rPr sz="1200" spc="-5" dirty="0">
                <a:latin typeface="Times New Roman"/>
                <a:cs typeface="Times New Roman"/>
              </a:rPr>
              <a:t>affollati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studenti </a:t>
            </a:r>
            <a:r>
              <a:rPr sz="1200" dirty="0">
                <a:latin typeface="Times New Roman"/>
                <a:cs typeface="Times New Roman"/>
              </a:rPr>
              <a:t>in  visita e di </a:t>
            </a:r>
            <a:r>
              <a:rPr sz="1200" spc="-5" dirty="0">
                <a:latin typeface="Times New Roman"/>
                <a:cs typeface="Times New Roman"/>
              </a:rPr>
              <a:t>osservatori </a:t>
            </a:r>
            <a:r>
              <a:rPr sz="1200" dirty="0">
                <a:latin typeface="Times New Roman"/>
                <a:cs typeface="Times New Roman"/>
              </a:rPr>
              <a:t>provenienti da </a:t>
            </a:r>
            <a:r>
              <a:rPr sz="1200" spc="-5" dirty="0">
                <a:latin typeface="Times New Roman"/>
                <a:cs typeface="Times New Roman"/>
              </a:rPr>
              <a:t>altri regni.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aggiunta al numerosissimo gruppo </a:t>
            </a:r>
            <a:r>
              <a:rPr sz="1200" dirty="0">
                <a:latin typeface="Times New Roman"/>
                <a:cs typeface="Times New Roman"/>
              </a:rPr>
              <a:t>d’iscritti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oltre centomila  </a:t>
            </a:r>
            <a:r>
              <a:rPr sz="1200" spc="-5" dirty="0">
                <a:latin typeface="Times New Roman"/>
                <a:cs typeface="Times New Roman"/>
              </a:rPr>
              <a:t>studenti stranieri </a:t>
            </a:r>
            <a:r>
              <a:rPr sz="1200" dirty="0">
                <a:latin typeface="Times New Roman"/>
                <a:cs typeface="Times New Roman"/>
              </a:rPr>
              <a:t>che frequentano le </a:t>
            </a:r>
            <a:r>
              <a:rPr sz="1200" spc="-5" dirty="0">
                <a:latin typeface="Times New Roman"/>
                <a:cs typeface="Times New Roman"/>
              </a:rPr>
              <a:t>scuole </a:t>
            </a:r>
            <a:r>
              <a:rPr sz="1200" dirty="0">
                <a:latin typeface="Times New Roman"/>
                <a:cs typeface="Times New Roman"/>
              </a:rPr>
              <a:t>Melchizedek, </a:t>
            </a:r>
            <a:r>
              <a:rPr sz="1200" spc="-5" dirty="0">
                <a:latin typeface="Times New Roman"/>
                <a:cs typeface="Times New Roman"/>
              </a:rPr>
              <a:t>perché l’ordine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rinomato </a:t>
            </a:r>
            <a:r>
              <a:rPr sz="1200" dirty="0">
                <a:latin typeface="Times New Roman"/>
                <a:cs typeface="Times New Roman"/>
              </a:rPr>
              <a:t>in tutto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Splandon.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Il lavoro speciale dei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Melchizedek</a:t>
            </a:r>
            <a:endParaRPr sz="1600">
              <a:latin typeface="Times New Roman"/>
              <a:cs typeface="Times New Roman"/>
            </a:endParaRPr>
          </a:p>
          <a:p>
            <a:pPr marL="76200" marR="22161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(388.10) 35:4.1 </a:t>
            </a:r>
            <a:r>
              <a:rPr sz="1200" spc="-5" dirty="0">
                <a:latin typeface="Times New Roman"/>
                <a:cs typeface="Times New Roman"/>
              </a:rPr>
              <a:t>Un ramo altamente specializzato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Melchizedek si occupa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supervisione della carriera morontiale  progressiva dei mortali ascendenti. Gran parte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insegnamento </a:t>
            </a:r>
            <a:r>
              <a:rPr sz="1200" dirty="0">
                <a:latin typeface="Times New Roman"/>
                <a:cs typeface="Times New Roman"/>
              </a:rPr>
              <a:t>è condotto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pazienti e </a:t>
            </a:r>
            <a:r>
              <a:rPr sz="1200" spc="-5" dirty="0">
                <a:latin typeface="Times New Roman"/>
                <a:cs typeface="Times New Roman"/>
              </a:rPr>
              <a:t>saggi </a:t>
            </a:r>
            <a:r>
              <a:rPr sz="1200" dirty="0">
                <a:latin typeface="Times New Roman"/>
                <a:cs typeface="Times New Roman"/>
              </a:rPr>
              <a:t>ministri </a:t>
            </a:r>
            <a:r>
              <a:rPr sz="1200" spc="-5" dirty="0">
                <a:latin typeface="Times New Roman"/>
                <a:cs typeface="Times New Roman"/>
              </a:rPr>
              <a:t>serafici, </a:t>
            </a:r>
            <a:r>
              <a:rPr sz="1200" dirty="0">
                <a:latin typeface="Times New Roman"/>
                <a:cs typeface="Times New Roman"/>
              </a:rPr>
              <a:t>assistiti da  </a:t>
            </a:r>
            <a:r>
              <a:rPr sz="1200" spc="-5" dirty="0">
                <a:latin typeface="Times New Roman"/>
                <a:cs typeface="Times New Roman"/>
              </a:rPr>
              <a:t>mortali 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ascesi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livelli relativamente </a:t>
            </a:r>
            <a:r>
              <a:rPr sz="1200" dirty="0">
                <a:latin typeface="Times New Roman"/>
                <a:cs typeface="Times New Roman"/>
              </a:rPr>
              <a:t>più elevati di </a:t>
            </a:r>
            <a:r>
              <a:rPr sz="1200" spc="-5" dirty="0">
                <a:latin typeface="Times New Roman"/>
                <a:cs typeface="Times New Roman"/>
              </a:rPr>
              <a:t>realizzazione universale, </a:t>
            </a:r>
            <a:r>
              <a:rPr sz="1200" dirty="0">
                <a:latin typeface="Times New Roman"/>
                <a:cs typeface="Times New Roman"/>
              </a:rPr>
              <a:t>ma tutto questo </a:t>
            </a:r>
            <a:r>
              <a:rPr sz="1200" spc="-5" dirty="0">
                <a:latin typeface="Times New Roman"/>
                <a:cs typeface="Times New Roman"/>
              </a:rPr>
              <a:t>lavoro educativo </a:t>
            </a:r>
            <a:r>
              <a:rPr sz="1200" dirty="0">
                <a:latin typeface="Times New Roman"/>
                <a:cs typeface="Times New Roman"/>
              </a:rPr>
              <a:t>è sotto la  </a:t>
            </a:r>
            <a:r>
              <a:rPr sz="1200" spc="-5" dirty="0">
                <a:latin typeface="Times New Roman"/>
                <a:cs typeface="Times New Roman"/>
              </a:rPr>
              <a:t>supervisione generale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in associazione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Trinitari.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4359" cy="40716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606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(389.1) 35:4.2 </a:t>
            </a:r>
            <a:r>
              <a:rPr sz="1200" spc="-5" dirty="0">
                <a:latin typeface="Times New Roman"/>
                <a:cs typeface="Times New Roman"/>
              </a:rPr>
              <a:t>Sebbene 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Melchizedek si dedichino principalmente al </a:t>
            </a:r>
            <a:r>
              <a:rPr sz="1200" dirty="0">
                <a:latin typeface="Times New Roman"/>
                <a:cs typeface="Times New Roman"/>
              </a:rPr>
              <a:t>vasto sistema </a:t>
            </a:r>
            <a:r>
              <a:rPr sz="1200" spc="-5" dirty="0">
                <a:latin typeface="Times New Roman"/>
                <a:cs typeface="Times New Roman"/>
              </a:rPr>
              <a:t>d’istruzione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regime </a:t>
            </a:r>
            <a:r>
              <a:rPr sz="1200" dirty="0">
                <a:latin typeface="Times New Roman"/>
                <a:cs typeface="Times New Roman"/>
              </a:rPr>
              <a:t>di preparazione  </a:t>
            </a:r>
            <a:r>
              <a:rPr sz="1200" spc="-5" dirty="0">
                <a:latin typeface="Times New Roman"/>
                <a:cs typeface="Times New Roman"/>
              </a:rPr>
              <a:t>esperienziale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funzionano 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eccezionali ed in </a:t>
            </a:r>
            <a:r>
              <a:rPr sz="1200" spc="-5" dirty="0">
                <a:latin typeface="Times New Roman"/>
                <a:cs typeface="Times New Roman"/>
              </a:rPr>
              <a:t>circostanze insolite.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  evoluzione </a:t>
            </a:r>
            <a:r>
              <a:rPr sz="1200" spc="-5" dirty="0">
                <a:latin typeface="Times New Roman"/>
                <a:cs typeface="Times New Roman"/>
              </a:rPr>
              <a:t>che comprenderà alla </a:t>
            </a:r>
            <a:r>
              <a:rPr sz="1200" dirty="0">
                <a:latin typeface="Times New Roman"/>
                <a:cs typeface="Times New Roman"/>
              </a:rPr>
              <a:t>fine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dieci milioni di </a:t>
            </a:r>
            <a:r>
              <a:rPr sz="1200" spc="-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abitati, sono destinate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accadere molte </a:t>
            </a:r>
            <a:r>
              <a:rPr sz="1200" spc="-5" dirty="0">
                <a:latin typeface="Times New Roman"/>
                <a:cs typeface="Times New Roman"/>
              </a:rPr>
              <a:t>cose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fuori</a:t>
            </a:r>
            <a:endParaRPr sz="1200">
              <a:latin typeface="Times New Roman"/>
              <a:cs typeface="Times New Roman"/>
            </a:endParaRPr>
          </a:p>
          <a:p>
            <a:pPr marL="76200" marR="6858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dell’ordinario, </a:t>
            </a:r>
            <a:r>
              <a:rPr sz="1200" dirty="0">
                <a:latin typeface="Times New Roman"/>
                <a:cs typeface="Times New Roman"/>
              </a:rPr>
              <a:t>ed è in queste </a:t>
            </a:r>
            <a:r>
              <a:rPr sz="1200" spc="-5" dirty="0">
                <a:latin typeface="Times New Roman"/>
                <a:cs typeface="Times New Roman"/>
              </a:rPr>
              <a:t>circostanze </a:t>
            </a:r>
            <a:r>
              <a:rPr sz="1200" dirty="0">
                <a:latin typeface="Times New Roman"/>
                <a:cs typeface="Times New Roman"/>
              </a:rPr>
              <a:t>impreviste </a:t>
            </a:r>
            <a:r>
              <a:rPr sz="1200" spc="-5" dirty="0">
                <a:latin typeface="Times New Roman"/>
                <a:cs typeface="Times New Roman"/>
              </a:rPr>
              <a:t>che agiscono </a:t>
            </a:r>
            <a:r>
              <a:rPr sz="1200" dirty="0">
                <a:latin typeface="Times New Roman"/>
                <a:cs typeface="Times New Roman"/>
              </a:rPr>
              <a:t>i Melchizedek. Su </a:t>
            </a:r>
            <a:r>
              <a:rPr sz="1200" spc="-5" dirty="0">
                <a:latin typeface="Times New Roman"/>
                <a:cs typeface="Times New Roman"/>
              </a:rPr>
              <a:t>Edentia, capitale della </a:t>
            </a:r>
            <a:r>
              <a:rPr sz="1200" dirty="0">
                <a:latin typeface="Times New Roman"/>
                <a:cs typeface="Times New Roman"/>
              </a:rPr>
              <a:t>vostra costellazione, </a:t>
            </a:r>
            <a:r>
              <a:rPr sz="1200" spc="-5" dirty="0">
                <a:latin typeface="Times New Roman"/>
                <a:cs typeface="Times New Roman"/>
              </a:rPr>
              <a:t>essi  sono 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Figli d’emergenza. </a:t>
            </a:r>
            <a:r>
              <a:rPr sz="1200" dirty="0">
                <a:latin typeface="Times New Roman"/>
                <a:cs typeface="Times New Roman"/>
              </a:rPr>
              <a:t>Essi sono </a:t>
            </a:r>
            <a:r>
              <a:rPr sz="1200" spc="-5" dirty="0">
                <a:latin typeface="Times New Roman"/>
                <a:cs typeface="Times New Roman"/>
              </a:rPr>
              <a:t>sempre pronti </a:t>
            </a:r>
            <a:r>
              <a:rPr sz="1200" dirty="0">
                <a:latin typeface="Times New Roman"/>
                <a:cs typeface="Times New Roman"/>
              </a:rPr>
              <a:t>a servire in tutte le necessità — </a:t>
            </a:r>
            <a:r>
              <a:rPr sz="1200" spc="-5" dirty="0">
                <a:latin typeface="Times New Roman"/>
                <a:cs typeface="Times New Roman"/>
              </a:rPr>
              <a:t>fisiche, intellettuali </a:t>
            </a:r>
            <a:r>
              <a:rPr sz="1200" dirty="0">
                <a:latin typeface="Times New Roman"/>
                <a:cs typeface="Times New Roman"/>
              </a:rPr>
              <a:t>o spirituali —  </a:t>
            </a:r>
            <a:r>
              <a:rPr sz="1200" spc="-5" dirty="0">
                <a:latin typeface="Times New Roman"/>
                <a:cs typeface="Times New Roman"/>
              </a:rPr>
              <a:t>sia su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pianeta,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costellazione sia nell’Universo.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momento e </a:t>
            </a:r>
            <a:r>
              <a:rPr sz="1200" spc="-5" dirty="0">
                <a:latin typeface="Times New Roman"/>
                <a:cs typeface="Times New Roman"/>
              </a:rPr>
              <a:t>luogo sia necessario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aiuto speciale,</a:t>
            </a:r>
            <a:r>
              <a:rPr sz="1200" spc="2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là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troverete </a:t>
            </a:r>
            <a:r>
              <a:rPr sz="1200" dirty="0">
                <a:latin typeface="Times New Roman"/>
                <a:cs typeface="Times New Roman"/>
              </a:rPr>
              <a:t>uno o più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Melchizedek.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3185" algn="just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(389.2) 35:4.3 </a:t>
            </a:r>
            <a:r>
              <a:rPr sz="1200" spc="-5" dirty="0">
                <a:latin typeface="Times New Roman"/>
                <a:cs typeface="Times New Roman"/>
              </a:rPr>
              <a:t>Quando qualche aspetto </a:t>
            </a:r>
            <a:r>
              <a:rPr sz="1200" dirty="0">
                <a:latin typeface="Times New Roman"/>
                <a:cs typeface="Times New Roman"/>
              </a:rPr>
              <a:t>del piano </a:t>
            </a:r>
            <a:r>
              <a:rPr sz="1200" spc="-5" dirty="0">
                <a:latin typeface="Times New Roman"/>
                <a:cs typeface="Times New Roman"/>
              </a:rPr>
              <a:t>del Figlio Creatore rischia l’insuccesso,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Melchizedek per portare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 assistenza. Ma raramente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chiamati ad </a:t>
            </a:r>
            <a:r>
              <a:rPr sz="1200" dirty="0">
                <a:latin typeface="Times New Roman"/>
                <a:cs typeface="Times New Roman"/>
              </a:rPr>
              <a:t>operare in presenza di una ribellione </a:t>
            </a:r>
            <a:r>
              <a:rPr sz="1200" spc="-5" dirty="0">
                <a:latin typeface="Times New Roman"/>
                <a:cs typeface="Times New Roman"/>
              </a:rPr>
              <a:t>peccaminosa,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avvenuta in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Satania.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46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(389.3) 35:4.4 </a:t>
            </a:r>
            <a:r>
              <a:rPr sz="1200" dirty="0">
                <a:latin typeface="Times New Roman"/>
                <a:cs typeface="Times New Roman"/>
              </a:rPr>
              <a:t>I Melchizedek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ad intervenire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casi d’emergenza </a:t>
            </a:r>
            <a:r>
              <a:rPr sz="1200" dirty="0">
                <a:latin typeface="Times New Roman"/>
                <a:cs typeface="Times New Roman"/>
              </a:rPr>
              <a:t>di qualunque </a:t>
            </a:r>
            <a:r>
              <a:rPr sz="1200" spc="-5" dirty="0">
                <a:latin typeface="Times New Roman"/>
                <a:cs typeface="Times New Roman"/>
              </a:rPr>
              <a:t>natura su </a:t>
            </a:r>
            <a:r>
              <a:rPr sz="1200" dirty="0">
                <a:latin typeface="Times New Roman"/>
                <a:cs typeface="Times New Roman"/>
              </a:rPr>
              <a:t>tutti i mondi in cui </a:t>
            </a:r>
            <a:r>
              <a:rPr sz="1200" spc="-5" dirty="0">
                <a:latin typeface="Times New Roman"/>
                <a:cs typeface="Times New Roman"/>
              </a:rPr>
              <a:t>dimorano  creature </a:t>
            </a:r>
            <a:r>
              <a:rPr sz="1200" dirty="0">
                <a:latin typeface="Times New Roman"/>
                <a:cs typeface="Times New Roman"/>
              </a:rPr>
              <a:t>dotate di volontà. </a:t>
            </a:r>
            <a:r>
              <a:rPr sz="1200" spc="-5" dirty="0">
                <a:latin typeface="Times New Roman"/>
                <a:cs typeface="Times New Roman"/>
              </a:rPr>
              <a:t>Essi agiscono </a:t>
            </a:r>
            <a:r>
              <a:rPr sz="1200" dirty="0">
                <a:latin typeface="Times New Roman"/>
                <a:cs typeface="Times New Roman"/>
              </a:rPr>
              <a:t>talvolta come </a:t>
            </a:r>
            <a:r>
              <a:rPr sz="1200" spc="-5" dirty="0">
                <a:latin typeface="Times New Roman"/>
                <a:cs typeface="Times New Roman"/>
              </a:rPr>
              <a:t>custodi temporanei su pianeti </a:t>
            </a:r>
            <a:r>
              <a:rPr sz="1200" dirty="0">
                <a:latin typeface="Times New Roman"/>
                <a:cs typeface="Times New Roman"/>
              </a:rPr>
              <a:t>indocili, </a:t>
            </a:r>
            <a:r>
              <a:rPr sz="1200" spc="-5" dirty="0">
                <a:latin typeface="Times New Roman"/>
                <a:cs typeface="Times New Roman"/>
              </a:rPr>
              <a:t>fungendo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amministratori </a:t>
            </a:r>
            <a:r>
              <a:rPr sz="1200" dirty="0">
                <a:latin typeface="Times New Roman"/>
                <a:cs typeface="Times New Roman"/>
              </a:rPr>
              <a:t>fiduciari  di un </a:t>
            </a:r>
            <a:r>
              <a:rPr sz="1200" spc="-5" dirty="0">
                <a:latin typeface="Times New Roman"/>
                <a:cs typeface="Times New Roman"/>
              </a:rPr>
              <a:t>governo planetario venuto meno agli impegni.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crisi planetaria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Melchizedek </a:t>
            </a:r>
            <a:r>
              <a:rPr sz="1200" dirty="0">
                <a:latin typeface="Times New Roman"/>
                <a:cs typeface="Times New Roman"/>
              </a:rPr>
              <a:t>servono in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funzioni  </a:t>
            </a:r>
            <a:r>
              <a:rPr sz="1200" spc="-5" dirty="0">
                <a:latin typeface="Times New Roman"/>
                <a:cs typeface="Times New Roman"/>
              </a:rPr>
              <a:t>straordinarie. </a:t>
            </a:r>
            <a:r>
              <a:rPr sz="1200" dirty="0">
                <a:latin typeface="Times New Roman"/>
                <a:cs typeface="Times New Roman"/>
              </a:rPr>
              <a:t>Per un </a:t>
            </a:r>
            <a:r>
              <a:rPr sz="1200" spc="-5" dirty="0">
                <a:latin typeface="Times New Roman"/>
                <a:cs typeface="Times New Roman"/>
              </a:rPr>
              <a:t>tale Figlio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facilmente </a:t>
            </a:r>
            <a:r>
              <a:rPr sz="1200" dirty="0">
                <a:latin typeface="Times New Roman"/>
                <a:cs typeface="Times New Roman"/>
              </a:rPr>
              <a:t>possibile </a:t>
            </a:r>
            <a:r>
              <a:rPr sz="1200" spc="-5" dirty="0">
                <a:latin typeface="Times New Roman"/>
                <a:cs typeface="Times New Roman"/>
              </a:rPr>
              <a:t>rendersi </a:t>
            </a:r>
            <a:r>
              <a:rPr sz="1200" dirty="0">
                <a:latin typeface="Times New Roman"/>
                <a:cs typeface="Times New Roman"/>
              </a:rPr>
              <a:t>visibile </a:t>
            </a:r>
            <a:r>
              <a:rPr sz="1200" spc="-5" dirty="0">
                <a:latin typeface="Times New Roman"/>
                <a:cs typeface="Times New Roman"/>
              </a:rPr>
              <a:t>agli esseri mortali,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talvolta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membro </a:t>
            </a:r>
            <a:r>
              <a:rPr sz="1200" dirty="0">
                <a:latin typeface="Times New Roman"/>
                <a:cs typeface="Times New Roman"/>
              </a:rPr>
              <a:t>di quest’ordine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è  </a:t>
            </a:r>
            <a:r>
              <a:rPr sz="1200" spc="-5" dirty="0">
                <a:latin typeface="Times New Roman"/>
                <a:cs typeface="Times New Roman"/>
              </a:rPr>
              <a:t>anche incarnato </a:t>
            </a:r>
            <a:r>
              <a:rPr sz="1200" dirty="0">
                <a:latin typeface="Times New Roman"/>
                <a:cs typeface="Times New Roman"/>
              </a:rPr>
              <a:t>nelle sembianze </a:t>
            </a:r>
            <a:r>
              <a:rPr sz="1200" spc="-5" dirty="0">
                <a:latin typeface="Times New Roman"/>
                <a:cs typeface="Times New Roman"/>
              </a:rPr>
              <a:t>della carne mortale.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servito </a:t>
            </a:r>
            <a:r>
              <a:rPr sz="1200" dirty="0">
                <a:latin typeface="Times New Roman"/>
                <a:cs typeface="Times New Roman"/>
              </a:rPr>
              <a:t>sette volte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evoluzionario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similitudine </a:t>
            </a:r>
            <a:r>
              <a:rPr sz="1200" spc="-5" dirty="0">
                <a:latin typeface="Times New Roman"/>
                <a:cs typeface="Times New Roman"/>
              </a:rPr>
              <a:t>della carne </a:t>
            </a:r>
            <a:r>
              <a:rPr sz="1200" dirty="0">
                <a:latin typeface="Times New Roman"/>
                <a:cs typeface="Times New Roman"/>
              </a:rPr>
              <a:t>mortale,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numerose </a:t>
            </a:r>
            <a:r>
              <a:rPr sz="1200" spc="-5" dirty="0">
                <a:latin typeface="Times New Roman"/>
                <a:cs typeface="Times New Roman"/>
              </a:rPr>
              <a:t>occasioni questi Figli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apparsi nelle </a:t>
            </a:r>
            <a:r>
              <a:rPr sz="1200" dirty="0">
                <a:latin typeface="Times New Roman"/>
                <a:cs typeface="Times New Roman"/>
              </a:rPr>
              <a:t>sembianze di altri ordini di </a:t>
            </a:r>
            <a:r>
              <a:rPr sz="1200" spc="-5" dirty="0">
                <a:latin typeface="Times New Roman"/>
                <a:cs typeface="Times New Roman"/>
              </a:rPr>
              <a:t>creature  dell’Universo.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verità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versatili </a:t>
            </a:r>
            <a:r>
              <a:rPr sz="1200" dirty="0">
                <a:latin typeface="Times New Roman"/>
                <a:cs typeface="Times New Roman"/>
              </a:rPr>
              <a:t>e volontari </a:t>
            </a:r>
            <a:r>
              <a:rPr sz="1200" spc="-5" dirty="0">
                <a:latin typeface="Times New Roman"/>
                <a:cs typeface="Times New Roman"/>
              </a:rPr>
              <a:t>ministri d’emergenza per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d’intelligenze </a:t>
            </a:r>
            <a:r>
              <a:rPr sz="1200" dirty="0">
                <a:latin typeface="Times New Roman"/>
                <a:cs typeface="Times New Roman"/>
              </a:rPr>
              <a:t>dell’Universo e </a:t>
            </a:r>
            <a:r>
              <a:rPr sz="1200" spc="-5" dirty="0">
                <a:latin typeface="Times New Roman"/>
                <a:cs typeface="Times New Roman"/>
              </a:rPr>
              <a:t>per  </a:t>
            </a:r>
            <a:r>
              <a:rPr sz="1200" dirty="0">
                <a:latin typeface="Times New Roman"/>
                <a:cs typeface="Times New Roman"/>
              </a:rPr>
              <a:t>tutti i mondi e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mondi.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8161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(389.4) 35:4.5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Melchizedek </a:t>
            </a:r>
            <a:r>
              <a:rPr sz="1200" spc="-5" dirty="0">
                <a:latin typeface="Times New Roman"/>
                <a:cs typeface="Times New Roman"/>
              </a:rPr>
              <a:t>che visse su </a:t>
            </a:r>
            <a:r>
              <a:rPr sz="1200" dirty="0">
                <a:latin typeface="Times New Roman"/>
                <a:cs typeface="Times New Roman"/>
              </a:rPr>
              <a:t>Urantia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tempo di </a:t>
            </a:r>
            <a:r>
              <a:rPr sz="1200" spc="-5" dirty="0">
                <a:latin typeface="Times New Roman"/>
                <a:cs typeface="Times New Roman"/>
              </a:rPr>
              <a:t>Abramo era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localmente come Principe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Salem perché  presiedeva </a:t>
            </a:r>
            <a:r>
              <a:rPr sz="1200" dirty="0">
                <a:latin typeface="Times New Roman"/>
                <a:cs typeface="Times New Roman"/>
              </a:rPr>
              <a:t>una piccola colonia di </a:t>
            </a:r>
            <a:r>
              <a:rPr sz="1200" spc="-5" dirty="0">
                <a:latin typeface="Times New Roman"/>
                <a:cs typeface="Times New Roman"/>
              </a:rPr>
              <a:t>cercatori della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residenti </a:t>
            </a:r>
            <a:r>
              <a:rPr sz="1200" dirty="0">
                <a:latin typeface="Times New Roman"/>
                <a:cs typeface="Times New Roman"/>
              </a:rPr>
              <a:t>in un luogo </a:t>
            </a:r>
            <a:r>
              <a:rPr sz="1200" spc="-5" dirty="0">
                <a:latin typeface="Times New Roman"/>
                <a:cs typeface="Times New Roman"/>
              </a:rPr>
              <a:t>chiamato </a:t>
            </a:r>
            <a:r>
              <a:rPr sz="1200" dirty="0">
                <a:latin typeface="Times New Roman"/>
                <a:cs typeface="Times New Roman"/>
              </a:rPr>
              <a:t>Salem. </a:t>
            </a:r>
            <a:r>
              <a:rPr sz="1200" spc="-5" dirty="0">
                <a:latin typeface="Times New Roman"/>
                <a:cs typeface="Times New Roman"/>
              </a:rPr>
              <a:t>Egli si offrì volontario per </a:t>
            </a:r>
            <a:r>
              <a:rPr sz="1200" dirty="0">
                <a:latin typeface="Times New Roman"/>
                <a:cs typeface="Times New Roman"/>
              </a:rPr>
              <a:t>incarnarsi  </a:t>
            </a:r>
            <a:r>
              <a:rPr sz="1200" spc="-5" dirty="0">
                <a:latin typeface="Times New Roman"/>
                <a:cs typeface="Times New Roman"/>
              </a:rPr>
              <a:t>nelle sembianze della </a:t>
            </a:r>
            <a:r>
              <a:rPr sz="1200" dirty="0">
                <a:latin typeface="Times New Roman"/>
                <a:cs typeface="Times New Roman"/>
              </a:rPr>
              <a:t>carne mortale e lo </a:t>
            </a:r>
            <a:r>
              <a:rPr sz="1200" spc="-5" dirty="0">
                <a:latin typeface="Times New Roman"/>
                <a:cs typeface="Times New Roman"/>
              </a:rPr>
              <a:t>fece con l’approvazione degli </a:t>
            </a:r>
            <a:r>
              <a:rPr sz="1200" dirty="0">
                <a:latin typeface="Times New Roman"/>
                <a:cs typeface="Times New Roman"/>
              </a:rPr>
              <a:t>amministratori </a:t>
            </a:r>
            <a:r>
              <a:rPr sz="1200" spc="-5" dirty="0">
                <a:latin typeface="Times New Roman"/>
                <a:cs typeface="Times New Roman"/>
              </a:rPr>
              <a:t>fiduciari </a:t>
            </a:r>
            <a:r>
              <a:rPr sz="1200" dirty="0">
                <a:latin typeface="Times New Roman"/>
                <a:cs typeface="Times New Roman"/>
              </a:rPr>
              <a:t>Melchizedek </a:t>
            </a:r>
            <a:r>
              <a:rPr sz="1200" spc="-5" dirty="0">
                <a:latin typeface="Times New Roman"/>
                <a:cs typeface="Times New Roman"/>
              </a:rPr>
              <a:t>del pianeta,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324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30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temevano l’estinzione </a:t>
            </a:r>
            <a:r>
              <a:rPr sz="1200" dirty="0">
                <a:latin typeface="Times New Roman"/>
                <a:cs typeface="Times New Roman"/>
              </a:rPr>
              <a:t>della luce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durante </a:t>
            </a:r>
            <a:r>
              <a:rPr sz="1200" spc="-5" dirty="0">
                <a:latin typeface="Times New Roman"/>
                <a:cs typeface="Times New Roman"/>
              </a:rPr>
              <a:t>quel periodo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crescenti tenebre spirituali. </a:t>
            </a:r>
            <a:r>
              <a:rPr sz="1200" dirty="0">
                <a:latin typeface="Times New Roman"/>
                <a:cs typeface="Times New Roman"/>
              </a:rPr>
              <a:t>Ed egli </a:t>
            </a:r>
            <a:r>
              <a:rPr sz="1200" spc="-5" dirty="0">
                <a:latin typeface="Times New Roman"/>
                <a:cs typeface="Times New Roman"/>
              </a:rPr>
              <a:t>sostenne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verità del </a:t>
            </a:r>
            <a:r>
              <a:rPr sz="1200" dirty="0">
                <a:latin typeface="Times New Roman"/>
                <a:cs typeface="Times New Roman"/>
              </a:rPr>
              <a:t>suo  tempo e la </a:t>
            </a:r>
            <a:r>
              <a:rPr sz="1200" spc="-5" dirty="0">
                <a:latin typeface="Times New Roman"/>
                <a:cs typeface="Times New Roman"/>
              </a:rPr>
              <a:t>trasmise </a:t>
            </a:r>
            <a:r>
              <a:rPr sz="1200" dirty="0">
                <a:latin typeface="Times New Roman"/>
                <a:cs typeface="Times New Roman"/>
              </a:rPr>
              <a:t>in sicurezza </a:t>
            </a:r>
            <a:r>
              <a:rPr sz="1200" spc="-5" dirty="0">
                <a:latin typeface="Times New Roman"/>
                <a:cs typeface="Times New Roman"/>
              </a:rPr>
              <a:t>ad Abramo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suoi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compagni.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Figli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Vorondadek</a:t>
            </a:r>
            <a:endParaRPr sz="1600">
              <a:latin typeface="Times New Roman"/>
              <a:cs typeface="Times New Roman"/>
            </a:endParaRPr>
          </a:p>
          <a:p>
            <a:pPr marL="88900" marR="302260">
              <a:lnSpc>
                <a:spcPct val="956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(389.5) 35:5.1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creazione degli aiuti personali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gruppo dei versatili Melchizedek,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e lo Spirito  </a:t>
            </a:r>
            <a:r>
              <a:rPr sz="1200" spc="-5" dirty="0">
                <a:latin typeface="Times New Roman"/>
                <a:cs typeface="Times New Roman"/>
              </a:rPr>
              <a:t>Creativo dell’Universo </a:t>
            </a:r>
            <a:r>
              <a:rPr sz="1200" dirty="0">
                <a:latin typeface="Times New Roman"/>
                <a:cs typeface="Times New Roman"/>
              </a:rPr>
              <a:t>locale </a:t>
            </a:r>
            <a:r>
              <a:rPr sz="1200" spc="-5" dirty="0">
                <a:latin typeface="Times New Roman"/>
                <a:cs typeface="Times New Roman"/>
              </a:rPr>
              <a:t>concepirono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portarono all’esistenza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secondo grande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variato </a:t>
            </a:r>
            <a:r>
              <a:rPr sz="1200" dirty="0">
                <a:latin typeface="Times New Roman"/>
                <a:cs typeface="Times New Roman"/>
              </a:rPr>
              <a:t>ordine di filiazione </a:t>
            </a:r>
            <a:r>
              <a:rPr sz="1200" spc="-5" dirty="0">
                <a:latin typeface="Times New Roman"/>
                <a:cs typeface="Times New Roman"/>
              </a:rPr>
              <a:t>universale,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Vorondadek.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generalmente </a:t>
            </a:r>
            <a:r>
              <a:rPr sz="1200" dirty="0">
                <a:latin typeface="Times New Roman"/>
                <a:cs typeface="Times New Roman"/>
              </a:rPr>
              <a:t>conosciuti </a:t>
            </a:r>
            <a:r>
              <a:rPr sz="1200" spc="-5" dirty="0">
                <a:latin typeface="Times New Roman"/>
                <a:cs typeface="Times New Roman"/>
              </a:rPr>
              <a:t>come Padri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 perché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si </a:t>
            </a:r>
            <a:r>
              <a:rPr sz="1200" dirty="0">
                <a:latin typeface="Times New Roman"/>
                <a:cs typeface="Times New Roman"/>
              </a:rPr>
              <a:t>trova  </a:t>
            </a:r>
            <a:r>
              <a:rPr sz="1200" spc="-5" dirty="0">
                <a:latin typeface="Times New Roman"/>
                <a:cs typeface="Times New Roman"/>
              </a:rPr>
              <a:t>invariabilmente </a:t>
            </a:r>
            <a:r>
              <a:rPr sz="1200" dirty="0">
                <a:latin typeface="Times New Roman"/>
                <a:cs typeface="Times New Roman"/>
              </a:rPr>
              <a:t>a capo di </a:t>
            </a:r>
            <a:r>
              <a:rPr sz="1200" spc="-5" dirty="0">
                <a:latin typeface="Times New Roman"/>
                <a:cs typeface="Times New Roman"/>
              </a:rPr>
              <a:t>ogni governo di </a:t>
            </a:r>
            <a:r>
              <a:rPr sz="1200" dirty="0">
                <a:latin typeface="Times New Roman"/>
                <a:cs typeface="Times New Roman"/>
              </a:rPr>
              <a:t>costellazione in tutti </a:t>
            </a:r>
            <a:r>
              <a:rPr sz="1200" spc="-5" dirty="0">
                <a:latin typeface="Times New Roman"/>
                <a:cs typeface="Times New Roman"/>
              </a:rPr>
              <a:t>gli Universi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(389.6) 35:5.2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numero di </a:t>
            </a:r>
            <a:r>
              <a:rPr sz="1200" spc="-5" dirty="0">
                <a:latin typeface="Times New Roman"/>
                <a:cs typeface="Times New Roman"/>
              </a:rPr>
              <a:t>Vorondadek </a:t>
            </a:r>
            <a:r>
              <a:rPr sz="1200" dirty="0">
                <a:latin typeface="Times New Roman"/>
                <a:cs typeface="Times New Roman"/>
              </a:rPr>
              <a:t>varia in ciascun </a:t>
            </a:r>
            <a:r>
              <a:rPr sz="1200" spc="-5" dirty="0">
                <a:latin typeface="Times New Roman"/>
                <a:cs typeface="Times New Roman"/>
              </a:rPr>
              <a:t>Universo locale; </a:t>
            </a:r>
            <a:r>
              <a:rPr sz="1200" dirty="0">
                <a:latin typeface="Times New Roman"/>
                <a:cs typeface="Times New Roman"/>
              </a:rPr>
              <a:t>in Nebadon ne sono </a:t>
            </a:r>
            <a:r>
              <a:rPr sz="1200" spc="-5" dirty="0">
                <a:latin typeface="Times New Roman"/>
                <a:cs typeface="Times New Roman"/>
              </a:rPr>
              <a:t>registrati esattamente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milione. Questi  Figli,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loro coordinati,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posseggono alcun </a:t>
            </a:r>
            <a:r>
              <a:rPr sz="1200" dirty="0">
                <a:latin typeface="Times New Roman"/>
                <a:cs typeface="Times New Roman"/>
              </a:rPr>
              <a:t>potere di riproduzione. </a:t>
            </a:r>
            <a:r>
              <a:rPr sz="1200" spc="-5" dirty="0">
                <a:latin typeface="Times New Roman"/>
                <a:cs typeface="Times New Roman"/>
              </a:rPr>
              <a:t>Non esiste alcun metodo </a:t>
            </a:r>
            <a:r>
              <a:rPr sz="1200" dirty="0">
                <a:latin typeface="Times New Roman"/>
                <a:cs typeface="Times New Roman"/>
              </a:rPr>
              <a:t>conosciuto </a:t>
            </a:r>
            <a:r>
              <a:rPr sz="1200" spc="-5" dirty="0">
                <a:latin typeface="Times New Roman"/>
                <a:cs typeface="Times New Roman"/>
              </a:rPr>
              <a:t>con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quale essi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accrescere </a:t>
            </a:r>
            <a:r>
              <a:rPr sz="1200" dirty="0">
                <a:latin typeface="Times New Roman"/>
                <a:cs typeface="Times New Roman"/>
              </a:rPr>
              <a:t>il loro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numero.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901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(389.7) 35:5.3 </a:t>
            </a:r>
            <a:r>
              <a:rPr sz="1200" spc="-5" dirty="0">
                <a:latin typeface="Times New Roman"/>
                <a:cs typeface="Times New Roman"/>
              </a:rPr>
              <a:t>Sotto molti aspetti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sono un corpo </a:t>
            </a:r>
            <a:r>
              <a:rPr sz="1200" spc="-5" dirty="0">
                <a:latin typeface="Times New Roman"/>
                <a:cs typeface="Times New Roman"/>
              </a:rPr>
              <a:t>che si autogoverna; come </a:t>
            </a:r>
            <a:r>
              <a:rPr sz="1200" dirty="0">
                <a:latin typeface="Times New Roman"/>
                <a:cs typeface="Times New Roman"/>
              </a:rPr>
              <a:t>individui e </a:t>
            </a:r>
            <a:r>
              <a:rPr sz="1200" spc="-5" dirty="0">
                <a:latin typeface="Times New Roman"/>
                <a:cs typeface="Times New Roman"/>
              </a:rPr>
              <a:t>come gruppi,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come insieme,  essi decidono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larga </a:t>
            </a:r>
            <a:r>
              <a:rPr sz="1200" dirty="0">
                <a:latin typeface="Times New Roman"/>
                <a:cs typeface="Times New Roman"/>
              </a:rPr>
              <a:t>misura da </a:t>
            </a:r>
            <a:r>
              <a:rPr sz="1200" spc="-5" dirty="0">
                <a:latin typeface="Times New Roman"/>
                <a:cs typeface="Times New Roman"/>
              </a:rPr>
              <a:t>se stessi, </a:t>
            </a:r>
            <a:r>
              <a:rPr sz="1200" dirty="0">
                <a:latin typeface="Times New Roman"/>
                <a:cs typeface="Times New Roman"/>
              </a:rPr>
              <a:t>come fanno 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ma i </a:t>
            </a:r>
            <a:r>
              <a:rPr sz="1200" spc="-5" dirty="0">
                <a:latin typeface="Times New Roman"/>
                <a:cs typeface="Times New Roman"/>
              </a:rPr>
              <a:t>Vorondadek </a:t>
            </a:r>
            <a:r>
              <a:rPr sz="1200" spc="5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gamma altrettanto  estesa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attività.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eguagliano </a:t>
            </a:r>
            <a:r>
              <a:rPr sz="1200" dirty="0">
                <a:latin typeface="Times New Roman"/>
                <a:cs typeface="Times New Roman"/>
              </a:rPr>
              <a:t>in brillante </a:t>
            </a:r>
            <a:r>
              <a:rPr sz="1200" spc="-5" dirty="0">
                <a:latin typeface="Times New Roman"/>
                <a:cs typeface="Times New Roman"/>
              </a:rPr>
              <a:t>versatilità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fratelli Melchizedek,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ancor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affidabili </a:t>
            </a:r>
            <a:r>
              <a:rPr sz="1200" dirty="0">
                <a:latin typeface="Times New Roman"/>
                <a:cs typeface="Times New Roman"/>
              </a:rPr>
              <a:t>ed efficienti  </a:t>
            </a:r>
            <a:r>
              <a:rPr sz="1200" spc="-5" dirty="0">
                <a:latin typeface="Times New Roman"/>
                <a:cs typeface="Times New Roman"/>
              </a:rPr>
              <a:t>come dirigenti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lungimiranti amministratori. 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neppure gli </a:t>
            </a:r>
            <a:r>
              <a:rPr sz="1200" dirty="0">
                <a:latin typeface="Times New Roman"/>
                <a:cs typeface="Times New Roman"/>
              </a:rPr>
              <a:t>uguali amministrativi dei loro </a:t>
            </a:r>
            <a:r>
              <a:rPr sz="1200" spc="-5" dirty="0">
                <a:latin typeface="Times New Roman"/>
                <a:cs typeface="Times New Roman"/>
              </a:rPr>
              <a:t>subordinati,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Lanonandek  Sovrani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superano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filiazione universale per </a:t>
            </a:r>
            <a:r>
              <a:rPr sz="1200" dirty="0">
                <a:latin typeface="Times New Roman"/>
                <a:cs typeface="Times New Roman"/>
              </a:rPr>
              <a:t>stabilità di propositi e </a:t>
            </a:r>
            <a:r>
              <a:rPr sz="1200" spc="-5" dirty="0">
                <a:latin typeface="Times New Roman"/>
                <a:cs typeface="Times New Roman"/>
              </a:rPr>
              <a:t>divinità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428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(390.1) 35:5.4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le decisioni e le </a:t>
            </a:r>
            <a:r>
              <a:rPr sz="1200" spc="-5" dirty="0">
                <a:latin typeface="Times New Roman"/>
                <a:cs typeface="Times New Roman"/>
              </a:rPr>
              <a:t>ordinanze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siano </a:t>
            </a:r>
            <a:r>
              <a:rPr sz="1200" dirty="0">
                <a:latin typeface="Times New Roman"/>
                <a:cs typeface="Times New Roman"/>
              </a:rPr>
              <a:t>sempre in </a:t>
            </a:r>
            <a:r>
              <a:rPr sz="1200" spc="-5" dirty="0">
                <a:latin typeface="Times New Roman"/>
                <a:cs typeface="Times New Roman"/>
              </a:rPr>
              <a:t>accordo con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di </a:t>
            </a:r>
            <a:r>
              <a:rPr sz="1200" spc="-5" dirty="0">
                <a:latin typeface="Times New Roman"/>
                <a:cs typeface="Times New Roman"/>
              </a:rPr>
              <a:t>filiazione divina ed 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armonia con </a:t>
            </a:r>
            <a:r>
              <a:rPr sz="1200" dirty="0">
                <a:latin typeface="Times New Roman"/>
                <a:cs typeface="Times New Roman"/>
              </a:rPr>
              <a:t>la linea di </a:t>
            </a:r>
            <a:r>
              <a:rPr sz="1200" spc="-5" dirty="0">
                <a:latin typeface="Times New Roman"/>
                <a:cs typeface="Times New Roman"/>
              </a:rPr>
              <a:t>condotta del Figlio Creatore,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citati per degli errori </a:t>
            </a:r>
            <a:r>
              <a:rPr sz="1200" dirty="0">
                <a:latin typeface="Times New Roman"/>
                <a:cs typeface="Times New Roman"/>
              </a:rPr>
              <a:t>davanti </a:t>
            </a:r>
            <a:r>
              <a:rPr sz="1200" spc="-5" dirty="0">
                <a:latin typeface="Times New Roman"/>
                <a:cs typeface="Times New Roman"/>
              </a:rPr>
              <a:t>al Figlio Creatore,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su dettagli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6717"/>
            <a:ext cx="750760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tecnici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decisioni sono </a:t>
            </a:r>
            <a:r>
              <a:rPr sz="1200" spc="-5" dirty="0">
                <a:latin typeface="Times New Roman"/>
                <a:cs typeface="Times New Roman"/>
              </a:rPr>
              <a:t>state talvolta revocate </a:t>
            </a:r>
            <a:r>
              <a:rPr sz="1200" dirty="0">
                <a:latin typeface="Times New Roman"/>
                <a:cs typeface="Times New Roman"/>
              </a:rPr>
              <a:t>in appello </a:t>
            </a:r>
            <a:r>
              <a:rPr sz="1200" spc="-5" dirty="0">
                <a:latin typeface="Times New Roman"/>
                <a:cs typeface="Times New Roman"/>
              </a:rPr>
              <a:t>dai tribunali superiori dell’Universo. Ma questi Figli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cadono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1245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226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raramente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e non sono </a:t>
            </a:r>
            <a:r>
              <a:rPr sz="1200" spc="-5" dirty="0">
                <a:latin typeface="Times New Roman"/>
                <a:cs typeface="Times New Roman"/>
              </a:rPr>
              <a:t>mai entrati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ribellione; </a:t>
            </a:r>
            <a:r>
              <a:rPr sz="1200" dirty="0">
                <a:latin typeface="Times New Roman"/>
                <a:cs typeface="Times New Roman"/>
              </a:rPr>
              <a:t>né in tutta la storia di </a:t>
            </a:r>
            <a:r>
              <a:rPr sz="1200" spc="-5" dirty="0">
                <a:latin typeface="Times New Roman"/>
                <a:cs typeface="Times New Roman"/>
              </a:rPr>
              <a:t>Nebadon si </a:t>
            </a:r>
            <a:r>
              <a:rPr sz="1200" dirty="0">
                <a:latin typeface="Times New Roman"/>
                <a:cs typeface="Times New Roman"/>
              </a:rPr>
              <a:t>è mai </a:t>
            </a:r>
            <a:r>
              <a:rPr sz="1200" spc="-5" dirty="0">
                <a:latin typeface="Times New Roman"/>
                <a:cs typeface="Times New Roman"/>
              </a:rPr>
              <a:t>trovato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Vorondadek </a:t>
            </a:r>
            <a:r>
              <a:rPr sz="1200" dirty="0">
                <a:latin typeface="Times New Roman"/>
                <a:cs typeface="Times New Roman"/>
              </a:rPr>
              <a:t>che  </a:t>
            </a:r>
            <a:r>
              <a:rPr sz="1200" spc="-5" dirty="0">
                <a:latin typeface="Times New Roman"/>
                <a:cs typeface="Times New Roman"/>
              </a:rPr>
              <a:t>abbia disobbedito al governo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(390.2) 35:5.5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servizio dei </a:t>
            </a:r>
            <a:r>
              <a:rPr sz="1200" spc="-5" dirty="0">
                <a:latin typeface="Times New Roman"/>
                <a:cs typeface="Times New Roman"/>
              </a:rPr>
              <a:t>Vorondadek </a:t>
            </a:r>
            <a:r>
              <a:rPr sz="1200" dirty="0">
                <a:latin typeface="Times New Roman"/>
                <a:cs typeface="Times New Roman"/>
              </a:rPr>
              <a:t>negli Universi </a:t>
            </a:r>
            <a:r>
              <a:rPr sz="1200" spc="-5" dirty="0">
                <a:latin typeface="Times New Roman"/>
                <a:cs typeface="Times New Roman"/>
              </a:rPr>
              <a:t>locali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esteso </a:t>
            </a:r>
            <a:r>
              <a:rPr sz="1200" dirty="0">
                <a:latin typeface="Times New Roman"/>
                <a:cs typeface="Times New Roman"/>
              </a:rPr>
              <a:t>e vario. </a:t>
            </a:r>
            <a:r>
              <a:rPr sz="1200" spc="-5" dirty="0">
                <a:latin typeface="Times New Roman"/>
                <a:cs typeface="Times New Roman"/>
              </a:rPr>
              <a:t>Essi servono come ambasciatori </a:t>
            </a:r>
            <a:r>
              <a:rPr sz="1200" dirty="0">
                <a:latin typeface="Times New Roman"/>
                <a:cs typeface="Times New Roman"/>
              </a:rPr>
              <a:t>in altri </a:t>
            </a:r>
            <a:r>
              <a:rPr sz="1200" spc="-5" dirty="0">
                <a:latin typeface="Times New Roman"/>
                <a:cs typeface="Times New Roman"/>
              </a:rPr>
              <a:t>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 consoli rappresentanti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costellazioni all’interno del loro Universo </a:t>
            </a:r>
            <a:r>
              <a:rPr sz="1200" dirty="0">
                <a:latin typeface="Times New Roman"/>
                <a:cs typeface="Times New Roman"/>
              </a:rPr>
              <a:t>natale.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filiazione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locale,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loro è </a:t>
            </a:r>
            <a:r>
              <a:rPr sz="1200" spc="-5" dirty="0">
                <a:latin typeface="Times New Roman"/>
                <a:cs typeface="Times New Roman"/>
              </a:rPr>
              <a:t>affidata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delega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poteri </a:t>
            </a:r>
            <a:r>
              <a:rPr sz="1200" spc="-5" dirty="0">
                <a:latin typeface="Times New Roman"/>
                <a:cs typeface="Times New Roman"/>
              </a:rPr>
              <a:t>sovrani perché </a:t>
            </a:r>
            <a:r>
              <a:rPr sz="1200" dirty="0">
                <a:latin typeface="Times New Roman"/>
                <a:cs typeface="Times New Roman"/>
              </a:rPr>
              <a:t>la esercitino in </a:t>
            </a:r>
            <a:r>
              <a:rPr sz="1200" spc="-5" dirty="0">
                <a:latin typeface="Times New Roman"/>
                <a:cs typeface="Times New Roman"/>
              </a:rPr>
              <a:t>situazioni critiche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(390.3) 35:5.6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isolati nelle tenebre spirituali,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sfere che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subito l’isolamento planetario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causa </a:t>
            </a:r>
            <a:r>
              <a:rPr sz="1200" dirty="0">
                <a:latin typeface="Times New Roman"/>
                <a:cs typeface="Times New Roman"/>
              </a:rPr>
              <a:t>della ribellione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dell’inadempimento,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osservatore Vorondadek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normalmente presente </a:t>
            </a:r>
            <a:r>
              <a:rPr sz="1200" dirty="0">
                <a:latin typeface="Times New Roman"/>
                <a:cs typeface="Times New Roman"/>
              </a:rPr>
              <a:t>fino al </a:t>
            </a:r>
            <a:r>
              <a:rPr sz="1200" spc="-5" dirty="0">
                <a:latin typeface="Times New Roman"/>
                <a:cs typeface="Times New Roman"/>
              </a:rPr>
              <a:t>ripristino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status normale.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certe situazioni  </a:t>
            </a:r>
            <a:r>
              <a:rPr sz="1200" spc="-5" dirty="0">
                <a:latin typeface="Times New Roman"/>
                <a:cs typeface="Times New Roman"/>
              </a:rPr>
              <a:t>d’emergenza questo Altissimo osservatore </a:t>
            </a:r>
            <a:r>
              <a:rPr sz="1200" dirty="0">
                <a:latin typeface="Times New Roman"/>
                <a:cs typeface="Times New Roman"/>
              </a:rPr>
              <a:t>potrebbe </a:t>
            </a:r>
            <a:r>
              <a:rPr sz="1200" spc="-5" dirty="0">
                <a:latin typeface="Times New Roman"/>
                <a:cs typeface="Times New Roman"/>
              </a:rPr>
              <a:t>esercitare </a:t>
            </a:r>
            <a:r>
              <a:rPr sz="1200" dirty="0">
                <a:latin typeface="Times New Roman"/>
                <a:cs typeface="Times New Roman"/>
              </a:rPr>
              <a:t>un’autorità </a:t>
            </a:r>
            <a:r>
              <a:rPr sz="1200" spc="-5" dirty="0">
                <a:latin typeface="Times New Roman"/>
                <a:cs typeface="Times New Roman"/>
              </a:rPr>
              <a:t>assoluta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discrezionale su ogni </a:t>
            </a:r>
            <a:r>
              <a:rPr sz="1200" dirty="0">
                <a:latin typeface="Times New Roman"/>
                <a:cs typeface="Times New Roman"/>
              </a:rPr>
              <a:t>essere celeste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  </a:t>
            </a:r>
            <a:r>
              <a:rPr sz="1200" spc="-5" dirty="0">
                <a:latin typeface="Times New Roman"/>
                <a:cs typeface="Times New Roman"/>
              </a:rPr>
              <a:t>quel pianeta.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registrato negli </a:t>
            </a:r>
            <a:r>
              <a:rPr sz="1200" dirty="0">
                <a:latin typeface="Times New Roman"/>
                <a:cs typeface="Times New Roman"/>
              </a:rPr>
              <a:t>annali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che i </a:t>
            </a:r>
            <a:r>
              <a:rPr sz="1200" spc="-5" dirty="0">
                <a:latin typeface="Times New Roman"/>
                <a:cs typeface="Times New Roman"/>
              </a:rPr>
              <a:t>Vorondadek </a:t>
            </a:r>
            <a:r>
              <a:rPr sz="1200" dirty="0">
                <a:latin typeface="Times New Roman"/>
                <a:cs typeface="Times New Roman"/>
              </a:rPr>
              <a:t>hanno talvolta </a:t>
            </a:r>
            <a:r>
              <a:rPr sz="1200" spc="-5" dirty="0">
                <a:latin typeface="Times New Roman"/>
                <a:cs typeface="Times New Roman"/>
              </a:rPr>
              <a:t>esercitato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autorità come </a:t>
            </a:r>
            <a:r>
              <a:rPr sz="1200" dirty="0">
                <a:latin typeface="Times New Roman"/>
                <a:cs typeface="Times New Roman"/>
              </a:rPr>
              <a:t>Altissimi  </a:t>
            </a:r>
            <a:r>
              <a:rPr sz="1200" spc="-5" dirty="0">
                <a:latin typeface="Times New Roman"/>
                <a:cs typeface="Times New Roman"/>
              </a:rPr>
              <a:t>reggenti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tali pianeti.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ciò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verificato </a:t>
            </a:r>
            <a:r>
              <a:rPr sz="1200" dirty="0">
                <a:latin typeface="Times New Roman"/>
                <a:cs typeface="Times New Roman"/>
              </a:rPr>
              <a:t>anche su mondi </a:t>
            </a:r>
            <a:r>
              <a:rPr sz="1200" spc="-5" dirty="0">
                <a:latin typeface="Times New Roman"/>
                <a:cs typeface="Times New Roman"/>
              </a:rPr>
              <a:t>abitati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erano stati toccati dalla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ribellione.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58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(390.4) 35:5.7 </a:t>
            </a:r>
            <a:r>
              <a:rPr sz="1200" spc="-5" dirty="0">
                <a:latin typeface="Times New Roman"/>
                <a:cs typeface="Times New Roman"/>
              </a:rPr>
              <a:t>Spesso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dodici </a:t>
            </a:r>
            <a:r>
              <a:rPr sz="1200" dirty="0">
                <a:latin typeface="Times New Roman"/>
                <a:cs typeface="Times New Roman"/>
              </a:rPr>
              <a:t>o più </a:t>
            </a:r>
            <a:r>
              <a:rPr sz="1200" spc="-5" dirty="0">
                <a:latin typeface="Times New Roman"/>
                <a:cs typeface="Times New Roman"/>
              </a:rPr>
              <a:t>Figli Vorondadek si costituisce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alta corte </a:t>
            </a:r>
            <a:r>
              <a:rPr sz="1200" dirty="0">
                <a:latin typeface="Times New Roman"/>
                <a:cs typeface="Times New Roman"/>
              </a:rPr>
              <a:t>di revisione e </a:t>
            </a:r>
            <a:r>
              <a:rPr sz="1200" spc="-5" dirty="0">
                <a:latin typeface="Times New Roman"/>
                <a:cs typeface="Times New Roman"/>
              </a:rPr>
              <a:t>d’appello per trattare casi  speciali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coinvolgono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o di un </a:t>
            </a:r>
            <a:r>
              <a:rPr sz="1200" spc="-5" dirty="0">
                <a:latin typeface="Times New Roman"/>
                <a:cs typeface="Times New Roman"/>
              </a:rPr>
              <a:t>sistema. Ma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concerne </a:t>
            </a:r>
            <a:r>
              <a:rPr sz="1200" spc="-5" dirty="0">
                <a:latin typeface="Times New Roman"/>
                <a:cs typeface="Times New Roman"/>
              </a:rPr>
              <a:t>maggiormente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funzioni </a:t>
            </a:r>
            <a:r>
              <a:rPr sz="1200" dirty="0">
                <a:latin typeface="Times New Roman"/>
                <a:cs typeface="Times New Roman"/>
              </a:rPr>
              <a:t>legislative  </a:t>
            </a:r>
            <a:r>
              <a:rPr sz="1200" spc="-5" dirty="0">
                <a:latin typeface="Times New Roman"/>
                <a:cs typeface="Times New Roman"/>
              </a:rPr>
              <a:t>proprie dei governi della costellazione. Come conseguenza </a:t>
            </a:r>
            <a:r>
              <a:rPr sz="1200" dirty="0">
                <a:latin typeface="Times New Roman"/>
                <a:cs typeface="Times New Roman"/>
              </a:rPr>
              <a:t>di tutti questi </a:t>
            </a:r>
            <a:r>
              <a:rPr sz="1200" spc="-5" dirty="0">
                <a:latin typeface="Times New Roman"/>
                <a:cs typeface="Times New Roman"/>
              </a:rPr>
              <a:t>servizi,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Vorondadek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divenuti gli </a:t>
            </a:r>
            <a:r>
              <a:rPr sz="1200" spc="5" dirty="0">
                <a:latin typeface="Times New Roman"/>
                <a:cs typeface="Times New Roman"/>
              </a:rPr>
              <a:t>storici </a:t>
            </a:r>
            <a:r>
              <a:rPr sz="1200" spc="-5" dirty="0">
                <a:latin typeface="Times New Roman"/>
                <a:cs typeface="Times New Roman"/>
              </a:rPr>
              <a:t>degli  Universi locali; essi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personale conoscenza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tutte le lotte </a:t>
            </a:r>
            <a:r>
              <a:rPr sz="1200" spc="-5" dirty="0">
                <a:latin typeface="Times New Roman"/>
                <a:cs typeface="Times New Roman"/>
              </a:rPr>
              <a:t>politiche </a:t>
            </a:r>
            <a:r>
              <a:rPr sz="1200" dirty="0">
                <a:latin typeface="Times New Roman"/>
                <a:cs typeface="Times New Roman"/>
              </a:rPr>
              <a:t>e di tutti </a:t>
            </a:r>
            <a:r>
              <a:rPr sz="1200" spc="-5" dirty="0">
                <a:latin typeface="Times New Roman"/>
                <a:cs typeface="Times New Roman"/>
              </a:rPr>
              <a:t>gli sconvolgimenti </a:t>
            </a:r>
            <a:r>
              <a:rPr sz="1200" dirty="0">
                <a:latin typeface="Times New Roman"/>
                <a:cs typeface="Times New Roman"/>
              </a:rPr>
              <a:t>sociali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Padri delle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Costellazioni</a:t>
            </a:r>
            <a:endParaRPr sz="1600">
              <a:latin typeface="Times New Roman"/>
              <a:cs typeface="Times New Roman"/>
            </a:endParaRPr>
          </a:p>
          <a:p>
            <a:pPr marL="88900" marR="7874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(390.5) 35:6.1 </a:t>
            </a:r>
            <a:r>
              <a:rPr sz="1200" dirty="0">
                <a:latin typeface="Times New Roman"/>
                <a:cs typeface="Times New Roman"/>
              </a:rPr>
              <a:t>Almeno </a:t>
            </a:r>
            <a:r>
              <a:rPr sz="1200" spc="-5" dirty="0">
                <a:latin typeface="Times New Roman"/>
                <a:cs typeface="Times New Roman"/>
              </a:rPr>
              <a:t>tre Vorondadek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al governo di </a:t>
            </a:r>
            <a:r>
              <a:rPr sz="1200" dirty="0">
                <a:latin typeface="Times New Roman"/>
                <a:cs typeface="Times New Roman"/>
              </a:rPr>
              <a:t>ciascuna delle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costellazioni di un </a:t>
            </a:r>
            <a:r>
              <a:rPr sz="1200" spc="-5" dirty="0">
                <a:latin typeface="Times New Roman"/>
                <a:cs typeface="Times New Roman"/>
              </a:rPr>
              <a:t>Universo locale. Questi  Figli </a:t>
            </a:r>
            <a:r>
              <a:rPr sz="1200" dirty="0">
                <a:latin typeface="Times New Roman"/>
                <a:cs typeface="Times New Roman"/>
              </a:rPr>
              <a:t>sono scelti dal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i="1" dirty="0">
                <a:latin typeface="Times New Roman"/>
                <a:cs typeface="Times New Roman"/>
              </a:rPr>
              <a:t>Altissimi </a:t>
            </a:r>
            <a:r>
              <a:rPr sz="1200" spc="-5" dirty="0">
                <a:latin typeface="Times New Roman"/>
                <a:cs typeface="Times New Roman"/>
              </a:rPr>
              <a:t>delle costellazioni per servire per </a:t>
            </a:r>
            <a:r>
              <a:rPr sz="1200" dirty="0">
                <a:latin typeface="Times New Roman"/>
                <a:cs typeface="Times New Roman"/>
              </a:rPr>
              <a:t>un</a:t>
            </a:r>
            <a:r>
              <a:rPr sz="1200" spc="229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decamillennio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6717"/>
            <a:ext cx="751585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dirty="0">
                <a:latin typeface="Times New Roman"/>
                <a:cs typeface="Times New Roman"/>
              </a:rPr>
              <a:t>— 10.000 </a:t>
            </a:r>
            <a:r>
              <a:rPr sz="1200" spc="-5" dirty="0">
                <a:latin typeface="Times New Roman"/>
                <a:cs typeface="Times New Roman"/>
              </a:rPr>
              <a:t>anni standard, circa </a:t>
            </a:r>
            <a:r>
              <a:rPr sz="1200" dirty="0">
                <a:latin typeface="Times New Roman"/>
                <a:cs typeface="Times New Roman"/>
              </a:rPr>
              <a:t>50.000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del tempo di </a:t>
            </a:r>
            <a:r>
              <a:rPr sz="1200" spc="-5" dirty="0">
                <a:latin typeface="Times New Roman"/>
                <a:cs typeface="Times New Roman"/>
              </a:rPr>
              <a:t>Urantia. L’Altissimo regnante, </a:t>
            </a:r>
            <a:r>
              <a:rPr sz="1200" dirty="0">
                <a:latin typeface="Times New Roman"/>
                <a:cs typeface="Times New Roman"/>
              </a:rPr>
              <a:t>il Padre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Costellazione, ha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387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associati,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senior ed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junior. Ad ogni cambiamento </a:t>
            </a:r>
            <a:r>
              <a:rPr sz="1200" dirty="0">
                <a:latin typeface="Times New Roman"/>
                <a:cs typeface="Times New Roman"/>
              </a:rPr>
              <a:t>di amministrazione </a:t>
            </a:r>
            <a:r>
              <a:rPr sz="1200" spc="-5" dirty="0">
                <a:latin typeface="Times New Roman"/>
                <a:cs typeface="Times New Roman"/>
              </a:rPr>
              <a:t>l’associato senior </a:t>
            </a:r>
            <a:r>
              <a:rPr sz="1200" dirty="0">
                <a:latin typeface="Times New Roman"/>
                <a:cs typeface="Times New Roman"/>
              </a:rPr>
              <a:t>diventa il </a:t>
            </a:r>
            <a:r>
              <a:rPr sz="1200" spc="-5" dirty="0">
                <a:latin typeface="Times New Roman"/>
                <a:cs typeface="Times New Roman"/>
              </a:rPr>
              <a:t>capo del governo, </a:t>
            </a:r>
            <a:r>
              <a:rPr sz="1200" dirty="0">
                <a:latin typeface="Times New Roman"/>
                <a:cs typeface="Times New Roman"/>
              </a:rPr>
              <a:t>quello  junior </a:t>
            </a:r>
            <a:r>
              <a:rPr sz="1200" spc="-5" dirty="0">
                <a:latin typeface="Times New Roman"/>
                <a:cs typeface="Times New Roman"/>
              </a:rPr>
              <a:t>assume </a:t>
            </a:r>
            <a:r>
              <a:rPr sz="1200" dirty="0">
                <a:latin typeface="Times New Roman"/>
                <a:cs typeface="Times New Roman"/>
              </a:rPr>
              <a:t>i compiti del </a:t>
            </a:r>
            <a:r>
              <a:rPr sz="1200" spc="-5" dirty="0">
                <a:latin typeface="Times New Roman"/>
                <a:cs typeface="Times New Roman"/>
              </a:rPr>
              <a:t>senior, mentre </a:t>
            </a:r>
            <a:r>
              <a:rPr sz="1200" dirty="0">
                <a:latin typeface="Times New Roman"/>
                <a:cs typeface="Times New Roman"/>
              </a:rPr>
              <a:t>i Vorondadek senza </a:t>
            </a:r>
            <a:r>
              <a:rPr sz="1200" spc="-5" dirty="0">
                <a:latin typeface="Times New Roman"/>
                <a:cs typeface="Times New Roman"/>
              </a:rPr>
              <a:t>incarico </a:t>
            </a:r>
            <a:r>
              <a:rPr sz="1200" dirty="0">
                <a:latin typeface="Times New Roman"/>
                <a:cs typeface="Times New Roman"/>
              </a:rPr>
              <a:t>residenti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Salvington designano </a:t>
            </a:r>
            <a:r>
              <a:rPr sz="1200" dirty="0">
                <a:latin typeface="Times New Roman"/>
                <a:cs typeface="Times New Roman"/>
              </a:rPr>
              <a:t>uno di </a:t>
            </a:r>
            <a:r>
              <a:rPr sz="1200" spc="10" dirty="0">
                <a:latin typeface="Times New Roman"/>
                <a:cs typeface="Times New Roman"/>
              </a:rPr>
              <a:t>loro  </a:t>
            </a:r>
            <a:r>
              <a:rPr sz="1200" spc="-5" dirty="0">
                <a:latin typeface="Times New Roman"/>
                <a:cs typeface="Times New Roman"/>
              </a:rPr>
              <a:t>quale candidato </a:t>
            </a:r>
            <a:r>
              <a:rPr sz="1200" dirty="0">
                <a:latin typeface="Times New Roman"/>
                <a:cs typeface="Times New Roman"/>
              </a:rPr>
              <a:t>alla selezione </a:t>
            </a:r>
            <a:r>
              <a:rPr sz="1200" spc="-5" dirty="0">
                <a:latin typeface="Times New Roman"/>
                <a:cs typeface="Times New Roman"/>
              </a:rPr>
              <a:t>per assumere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responsabilità </a:t>
            </a:r>
            <a:r>
              <a:rPr sz="1200" dirty="0">
                <a:latin typeface="Times New Roman"/>
                <a:cs typeface="Times New Roman"/>
              </a:rPr>
              <a:t>di associato junior.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ciascuno degli Altissimi governanti,  secondo l’attuale </a:t>
            </a:r>
            <a:r>
              <a:rPr sz="1200" dirty="0">
                <a:latin typeface="Times New Roman"/>
                <a:cs typeface="Times New Roman"/>
              </a:rPr>
              <a:t>ordinamento, ha un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di servizio di tre </a:t>
            </a:r>
            <a:r>
              <a:rPr sz="1200" spc="-5" dirty="0">
                <a:latin typeface="Times New Roman"/>
                <a:cs typeface="Times New Roman"/>
              </a:rPr>
              <a:t>decamillenni sulla capitale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costellazione, circa </a:t>
            </a:r>
            <a:r>
              <a:rPr sz="1200" dirty="0">
                <a:latin typeface="Times New Roman"/>
                <a:cs typeface="Times New Roman"/>
              </a:rPr>
              <a:t>150.000 </a:t>
            </a:r>
            <a:r>
              <a:rPr sz="1200" spc="-5" dirty="0">
                <a:latin typeface="Times New Roman"/>
                <a:cs typeface="Times New Roman"/>
              </a:rPr>
              <a:t>anni 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95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(390.6) 35:6.2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cento Padri </a:t>
            </a:r>
            <a:r>
              <a:rPr sz="1200" dirty="0">
                <a:latin typeface="Times New Roman"/>
                <a:cs typeface="Times New Roman"/>
              </a:rPr>
              <a:t>delle Costellazioni, i </a:t>
            </a:r>
            <a:r>
              <a:rPr sz="1200" spc="-5" dirty="0">
                <a:latin typeface="Times New Roman"/>
                <a:cs typeface="Times New Roman"/>
              </a:rPr>
              <a:t>capi effettivi che </a:t>
            </a:r>
            <a:r>
              <a:rPr sz="1200" dirty="0">
                <a:latin typeface="Times New Roman"/>
                <a:cs typeface="Times New Roman"/>
              </a:rPr>
              <a:t>presiedono ai </a:t>
            </a:r>
            <a:r>
              <a:rPr sz="1200" spc="-5" dirty="0">
                <a:latin typeface="Times New Roman"/>
                <a:cs typeface="Times New Roman"/>
              </a:rPr>
              <a:t>governi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costellazioni, costituiscono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gabinetto  consultivo supremo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Creatore. Questo consiglio si riunisce frequentemente nella capitale </a:t>
            </a:r>
            <a:r>
              <a:rPr sz="1200" dirty="0">
                <a:latin typeface="Times New Roman"/>
                <a:cs typeface="Times New Roman"/>
              </a:rPr>
              <a:t>dell’Universo e la </a:t>
            </a:r>
            <a:r>
              <a:rPr sz="1200" spc="-5" dirty="0">
                <a:latin typeface="Times New Roman"/>
                <a:cs typeface="Times New Roman"/>
              </a:rPr>
              <a:t>portata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</a:t>
            </a:r>
            <a:endParaRPr sz="1200">
              <a:latin typeface="Times New Roman"/>
              <a:cs typeface="Times New Roman"/>
            </a:endParaRPr>
          </a:p>
          <a:p>
            <a:pPr marL="88900" marR="76263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l’estensione delle sue </a:t>
            </a:r>
            <a:r>
              <a:rPr sz="1200" dirty="0">
                <a:latin typeface="Times New Roman"/>
                <a:cs typeface="Times New Roman"/>
              </a:rPr>
              <a:t>deliberazioni sono </a:t>
            </a:r>
            <a:r>
              <a:rPr sz="1200" spc="-5" dirty="0">
                <a:latin typeface="Times New Roman"/>
                <a:cs typeface="Times New Roman"/>
              </a:rPr>
              <a:t>illimitate,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esso si occupa </a:t>
            </a:r>
            <a:r>
              <a:rPr sz="1200" dirty="0">
                <a:latin typeface="Times New Roman"/>
                <a:cs typeface="Times New Roman"/>
              </a:rPr>
              <a:t>principalmente </a:t>
            </a:r>
            <a:r>
              <a:rPr sz="1200" spc="-5" dirty="0">
                <a:latin typeface="Times New Roman"/>
                <a:cs typeface="Times New Roman"/>
              </a:rPr>
              <a:t>del benessere delle costellazioni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dell’unificazione dell’amministrazione dell’intero Universo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(391.1) 35:6.3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Padre della </a:t>
            </a:r>
            <a:r>
              <a:rPr sz="1200" dirty="0">
                <a:latin typeface="Times New Roman"/>
                <a:cs typeface="Times New Roman"/>
              </a:rPr>
              <a:t>Costellazione è </a:t>
            </a:r>
            <a:r>
              <a:rPr sz="1200" spc="-5" dirty="0">
                <a:latin typeface="Times New Roman"/>
                <a:cs typeface="Times New Roman"/>
              </a:rPr>
              <a:t>presente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come avviene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frequente,</a:t>
            </a:r>
            <a:endParaRPr sz="1200">
              <a:latin typeface="Times New Roman"/>
              <a:cs typeface="Times New Roman"/>
            </a:endParaRPr>
          </a:p>
          <a:p>
            <a:pPr marL="88900" marR="149225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l’associato senior diventa direttore facente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degli affari </a:t>
            </a:r>
            <a:r>
              <a:rPr sz="1200" dirty="0">
                <a:latin typeface="Times New Roman"/>
                <a:cs typeface="Times New Roman"/>
              </a:rPr>
              <a:t>della costellazione.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funzione normale </a:t>
            </a:r>
            <a:r>
              <a:rPr sz="1200" spc="-5" dirty="0">
                <a:latin typeface="Times New Roman"/>
                <a:cs typeface="Times New Roman"/>
              </a:rPr>
              <a:t>dell’associato </a:t>
            </a:r>
            <a:r>
              <a:rPr sz="1200" spc="5" dirty="0">
                <a:latin typeface="Times New Roman"/>
                <a:cs typeface="Times New Roman"/>
              </a:rPr>
              <a:t>senior </a:t>
            </a:r>
            <a:r>
              <a:rPr sz="1200" dirty="0">
                <a:latin typeface="Times New Roman"/>
                <a:cs typeface="Times New Roman"/>
              </a:rPr>
              <a:t>è la  </a:t>
            </a:r>
            <a:r>
              <a:rPr sz="1200" spc="-5" dirty="0">
                <a:latin typeface="Times New Roman"/>
                <a:cs typeface="Times New Roman"/>
              </a:rPr>
              <a:t>sorveglianza degli affari spirituali, mentre l’associato </a:t>
            </a:r>
            <a:r>
              <a:rPr sz="1200" dirty="0">
                <a:latin typeface="Times New Roman"/>
                <a:cs typeface="Times New Roman"/>
              </a:rPr>
              <a:t>junior </a:t>
            </a:r>
            <a:r>
              <a:rPr sz="1200" spc="-5" dirty="0">
                <a:latin typeface="Times New Roman"/>
                <a:cs typeface="Times New Roman"/>
              </a:rPr>
              <a:t>si occupa </a:t>
            </a:r>
            <a:r>
              <a:rPr sz="1200" dirty="0">
                <a:latin typeface="Times New Roman"/>
                <a:cs typeface="Times New Roman"/>
              </a:rPr>
              <a:t>personalmente </a:t>
            </a:r>
            <a:r>
              <a:rPr sz="1200" spc="-5" dirty="0">
                <a:latin typeface="Times New Roman"/>
                <a:cs typeface="Times New Roman"/>
              </a:rPr>
              <a:t>del benessere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costellazione.</a:t>
            </a: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Tuttavia, nessun piano </a:t>
            </a:r>
            <a:r>
              <a:rPr sz="1200" dirty="0">
                <a:latin typeface="Times New Roman"/>
                <a:cs typeface="Times New Roman"/>
              </a:rPr>
              <a:t>d’azione di </a:t>
            </a:r>
            <a:r>
              <a:rPr sz="1200" spc="-5" dirty="0">
                <a:latin typeface="Times New Roman"/>
                <a:cs typeface="Times New Roman"/>
              </a:rPr>
              <a:t>rilevante </a:t>
            </a:r>
            <a:r>
              <a:rPr sz="1200" dirty="0">
                <a:latin typeface="Times New Roman"/>
                <a:cs typeface="Times New Roman"/>
              </a:rPr>
              <a:t>importanza viene mai </a:t>
            </a:r>
            <a:r>
              <a:rPr sz="1200" spc="-5" dirty="0">
                <a:latin typeface="Times New Roman"/>
                <a:cs typeface="Times New Roman"/>
              </a:rPr>
              <a:t>realizzato </a:t>
            </a:r>
            <a:r>
              <a:rPr sz="1200" dirty="0">
                <a:latin typeface="Times New Roman"/>
                <a:cs typeface="Times New Roman"/>
              </a:rPr>
              <a:t>in una </a:t>
            </a:r>
            <a:r>
              <a:rPr sz="1200" spc="-5" dirty="0">
                <a:latin typeface="Times New Roman"/>
                <a:cs typeface="Times New Roman"/>
              </a:rPr>
              <a:t>costellazione finché </a:t>
            </a:r>
            <a:r>
              <a:rPr sz="1200" dirty="0">
                <a:latin typeface="Times New Roman"/>
                <a:cs typeface="Times New Roman"/>
              </a:rPr>
              <a:t>tutti e tre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Altissimi non  </a:t>
            </a:r>
            <a:r>
              <a:rPr sz="1200" spc="-5" dirty="0">
                <a:latin typeface="Times New Roman"/>
                <a:cs typeface="Times New Roman"/>
              </a:rPr>
              <a:t>sono d’accordo su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dettagli della </a:t>
            </a:r>
            <a:r>
              <a:rPr sz="1200" dirty="0">
                <a:latin typeface="Times New Roman"/>
                <a:cs typeface="Times New Roman"/>
              </a:rPr>
              <a:t>sua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esecuzione.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2720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(391.2) 35:6.4 </a:t>
            </a:r>
            <a:r>
              <a:rPr sz="1200" spc="-5" dirty="0">
                <a:latin typeface="Times New Roman"/>
                <a:cs typeface="Times New Roman"/>
              </a:rPr>
              <a:t>L’intero meccanismo delle informazioni </a:t>
            </a:r>
            <a:r>
              <a:rPr sz="1200" dirty="0">
                <a:latin typeface="Times New Roman"/>
                <a:cs typeface="Times New Roman"/>
              </a:rPr>
              <a:t>spirituali e </a:t>
            </a:r>
            <a:r>
              <a:rPr sz="1200" spc="-5" dirty="0">
                <a:latin typeface="Times New Roman"/>
                <a:cs typeface="Times New Roman"/>
              </a:rPr>
              <a:t>dei canali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comunicazione </a:t>
            </a:r>
            <a:r>
              <a:rPr sz="1200" dirty="0">
                <a:latin typeface="Times New Roman"/>
                <a:cs typeface="Times New Roman"/>
              </a:rPr>
              <a:t>è a disposizione </a:t>
            </a:r>
            <a:r>
              <a:rPr sz="1200" spc="-5" dirty="0">
                <a:latin typeface="Times New Roman"/>
                <a:cs typeface="Times New Roman"/>
              </a:rPr>
              <a:t>degli Altissimi delle  costellazioni.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 perfetto </a:t>
            </a:r>
            <a:r>
              <a:rPr sz="1200" dirty="0">
                <a:latin typeface="Times New Roman"/>
                <a:cs typeface="Times New Roman"/>
              </a:rPr>
              <a:t>contatto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superiori su Salvington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diretti subordinati,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sovrani dei sistemi  locali. Essi si riuniscono frequentemente </a:t>
            </a:r>
            <a:r>
              <a:rPr sz="1200" dirty="0">
                <a:latin typeface="Times New Roman"/>
                <a:cs typeface="Times New Roman"/>
              </a:rPr>
              <a:t>in consiglio </a:t>
            </a:r>
            <a:r>
              <a:rPr sz="1200" spc="-5" dirty="0">
                <a:latin typeface="Times New Roman"/>
                <a:cs typeface="Times New Roman"/>
              </a:rPr>
              <a:t>con questi Sovrani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per deliberare </a:t>
            </a:r>
            <a:r>
              <a:rPr sz="1200" dirty="0">
                <a:latin typeface="Times New Roman"/>
                <a:cs typeface="Times New Roman"/>
              </a:rPr>
              <a:t>sullo </a:t>
            </a:r>
            <a:r>
              <a:rPr sz="1200" spc="-5" dirty="0">
                <a:latin typeface="Times New Roman"/>
                <a:cs typeface="Times New Roman"/>
              </a:rPr>
              <a:t>stato </a:t>
            </a:r>
            <a:r>
              <a:rPr sz="1200" dirty="0">
                <a:latin typeface="Times New Roman"/>
                <a:cs typeface="Times New Roman"/>
              </a:rPr>
              <a:t>della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costellazione.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88900" marR="10922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(391.3) 35:6.5 </a:t>
            </a:r>
            <a:r>
              <a:rPr sz="1200" spc="-5" dirty="0">
                <a:latin typeface="Times New Roman"/>
                <a:cs typeface="Times New Roman"/>
              </a:rPr>
              <a:t>Gli Altissimi </a:t>
            </a:r>
            <a:r>
              <a:rPr sz="1200" spc="-10" dirty="0">
                <a:latin typeface="Times New Roman"/>
                <a:cs typeface="Times New Roman"/>
              </a:rPr>
              <a:t>si </a:t>
            </a:r>
            <a:r>
              <a:rPr sz="1200" spc="-5" dirty="0">
                <a:latin typeface="Times New Roman"/>
                <a:cs typeface="Times New Roman"/>
              </a:rPr>
              <a:t>circondano </a:t>
            </a:r>
            <a:r>
              <a:rPr sz="1200" dirty="0">
                <a:latin typeface="Times New Roman"/>
                <a:cs typeface="Times New Roman"/>
              </a:rPr>
              <a:t>di un corpo di </a:t>
            </a:r>
            <a:r>
              <a:rPr sz="1200" spc="-5" dirty="0">
                <a:latin typeface="Times New Roman"/>
                <a:cs typeface="Times New Roman"/>
              </a:rPr>
              <a:t>consiglieri, </a:t>
            </a:r>
            <a:r>
              <a:rPr sz="1200" dirty="0">
                <a:latin typeface="Times New Roman"/>
                <a:cs typeface="Times New Roman"/>
              </a:rPr>
              <a:t>che 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</a:t>
            </a:r>
            <a:r>
              <a:rPr sz="1200" spc="-5" dirty="0">
                <a:latin typeface="Times New Roman"/>
                <a:cs typeface="Times New Roman"/>
              </a:rPr>
              <a:t>varia </a:t>
            </a:r>
            <a:r>
              <a:rPr sz="1200" dirty="0">
                <a:latin typeface="Times New Roman"/>
                <a:cs typeface="Times New Roman"/>
              </a:rPr>
              <a:t>di numero e di </a:t>
            </a:r>
            <a:r>
              <a:rPr sz="1200" spc="-5" dirty="0">
                <a:latin typeface="Times New Roman"/>
                <a:cs typeface="Times New Roman"/>
              </a:rPr>
              <a:t>componenti </a:t>
            </a:r>
            <a:r>
              <a:rPr sz="1200" dirty="0">
                <a:latin typeface="Times New Roman"/>
                <a:cs typeface="Times New Roman"/>
              </a:rPr>
              <a:t>secondo la  </a:t>
            </a:r>
            <a:r>
              <a:rPr sz="1200" spc="-5" dirty="0">
                <a:latin typeface="Times New Roman"/>
                <a:cs typeface="Times New Roman"/>
              </a:rPr>
              <a:t>presenza dei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gruppi nella capitale </a:t>
            </a:r>
            <a:r>
              <a:rPr sz="1200" dirty="0">
                <a:latin typeface="Times New Roman"/>
                <a:cs typeface="Times New Roman"/>
              </a:rPr>
              <a:t>della costellazione </a:t>
            </a:r>
            <a:r>
              <a:rPr sz="1200" spc="-5" dirty="0">
                <a:latin typeface="Times New Roman"/>
                <a:cs typeface="Times New Roman"/>
              </a:rPr>
              <a:t>ed anche </a:t>
            </a:r>
            <a:r>
              <a:rPr sz="1200" dirty="0">
                <a:latin typeface="Times New Roman"/>
                <a:cs typeface="Times New Roman"/>
              </a:rPr>
              <a:t>a seconda di come </a:t>
            </a:r>
            <a:r>
              <a:rPr sz="1200" spc="-5" dirty="0">
                <a:latin typeface="Times New Roman"/>
                <a:cs typeface="Times New Roman"/>
              </a:rPr>
              <a:t>variano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locali. Durante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periodi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4040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13690" algn="just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tensione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chiedere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supplemento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dell’ordine </a:t>
            </a:r>
            <a:r>
              <a:rPr sz="1200" spc="-5" dirty="0">
                <a:latin typeface="Times New Roman"/>
                <a:cs typeface="Times New Roman"/>
              </a:rPr>
              <a:t>Vorondadek perché </a:t>
            </a:r>
            <a:r>
              <a:rPr sz="1200" dirty="0">
                <a:latin typeface="Times New Roman"/>
                <a:cs typeface="Times New Roman"/>
              </a:rPr>
              <a:t>li </a:t>
            </a:r>
            <a:r>
              <a:rPr sz="1200" spc="-5" dirty="0">
                <a:latin typeface="Times New Roman"/>
                <a:cs typeface="Times New Roman"/>
              </a:rPr>
              <a:t>aiutino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amministrativo, e lo  </a:t>
            </a:r>
            <a:r>
              <a:rPr sz="1200" spc="-5" dirty="0">
                <a:latin typeface="Times New Roman"/>
                <a:cs typeface="Times New Roman"/>
              </a:rPr>
              <a:t>ricevono rapidamente. Norlatiadek, </a:t>
            </a:r>
            <a:r>
              <a:rPr sz="1200" dirty="0">
                <a:latin typeface="Times New Roman"/>
                <a:cs typeface="Times New Roman"/>
              </a:rPr>
              <a:t>la vostra costellazione, è </a:t>
            </a:r>
            <a:r>
              <a:rPr sz="1200" spc="-5" dirty="0">
                <a:latin typeface="Times New Roman"/>
                <a:cs typeface="Times New Roman"/>
              </a:rPr>
              <a:t>attualmente amministrata </a:t>
            </a:r>
            <a:r>
              <a:rPr sz="1200" dirty="0">
                <a:latin typeface="Times New Roman"/>
                <a:cs typeface="Times New Roman"/>
              </a:rPr>
              <a:t>da dodici </a:t>
            </a:r>
            <a:r>
              <a:rPr sz="1200" spc="-5" dirty="0">
                <a:latin typeface="Times New Roman"/>
                <a:cs typeface="Times New Roman"/>
              </a:rPr>
              <a:t>Figli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Vorondadek.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7. 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Vorondadek</a:t>
            </a:r>
            <a:endParaRPr sz="1600">
              <a:latin typeface="Times New Roman"/>
              <a:cs typeface="Times New Roman"/>
            </a:endParaRPr>
          </a:p>
          <a:p>
            <a:pPr marL="76200" marR="68580" algn="just">
              <a:lnSpc>
                <a:spcPct val="955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(391.4) 35:7.1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nel circuito delle settanta </a:t>
            </a:r>
            <a:r>
              <a:rPr sz="1200" dirty="0">
                <a:latin typeface="Times New Roman"/>
                <a:cs typeface="Times New Roman"/>
              </a:rPr>
              <a:t>sfere </a:t>
            </a:r>
            <a:r>
              <a:rPr sz="1200" spc="-5" dirty="0">
                <a:latin typeface="Times New Roman"/>
                <a:cs typeface="Times New Roman"/>
              </a:rPr>
              <a:t>primarie </a:t>
            </a:r>
            <a:r>
              <a:rPr sz="1200" dirty="0">
                <a:latin typeface="Times New Roman"/>
                <a:cs typeface="Times New Roman"/>
              </a:rPr>
              <a:t>che circondano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comprende i </a:t>
            </a:r>
            <a:r>
              <a:rPr sz="1200" spc="-5" dirty="0">
                <a:latin typeface="Times New Roman"/>
                <a:cs typeface="Times New Roman"/>
              </a:rPr>
              <a:t>pianeti  Vorondadek. </a:t>
            </a:r>
            <a:r>
              <a:rPr sz="1200" dirty="0">
                <a:latin typeface="Times New Roman"/>
                <a:cs typeface="Times New Roman"/>
              </a:rPr>
              <a:t>Ciascuna di </a:t>
            </a:r>
            <a:r>
              <a:rPr sz="1200" spc="-5" dirty="0">
                <a:latin typeface="Times New Roman"/>
                <a:cs typeface="Times New Roman"/>
              </a:rPr>
              <a:t>queste sfere, con </a:t>
            </a:r>
            <a:r>
              <a:rPr sz="1200" dirty="0">
                <a:latin typeface="Times New Roman"/>
                <a:cs typeface="Times New Roman"/>
              </a:rPr>
              <a:t>i suoi sei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che la </a:t>
            </a:r>
            <a:r>
              <a:rPr sz="1200" spc="-5" dirty="0">
                <a:latin typeface="Times New Roman"/>
                <a:cs typeface="Times New Roman"/>
              </a:rPr>
              <a:t>circondano,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consacrata ad </a:t>
            </a:r>
            <a:r>
              <a:rPr sz="1200" dirty="0">
                <a:latin typeface="Times New Roman"/>
                <a:cs typeface="Times New Roman"/>
              </a:rPr>
              <a:t>una fase </a:t>
            </a:r>
            <a:r>
              <a:rPr sz="1200" spc="-5" dirty="0">
                <a:latin typeface="Times New Roman"/>
                <a:cs typeface="Times New Roman"/>
              </a:rPr>
              <a:t>particolare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attività dei  Vorondadek.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quarantanove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raggiungono </a:t>
            </a:r>
            <a:r>
              <a:rPr sz="1200" spc="-5" dirty="0">
                <a:latin typeface="Times New Roman"/>
                <a:cs typeface="Times New Roman"/>
              </a:rPr>
              <a:t>l’apice </a:t>
            </a:r>
            <a:r>
              <a:rPr sz="1200" dirty="0">
                <a:latin typeface="Times New Roman"/>
                <a:cs typeface="Times New Roman"/>
              </a:rPr>
              <a:t>della loro </a:t>
            </a:r>
            <a:r>
              <a:rPr sz="1200" spc="-5" dirty="0">
                <a:latin typeface="Times New Roman"/>
                <a:cs typeface="Times New Roman"/>
              </a:rPr>
              <a:t>educazione riguardante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76200" algn="just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legislazione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784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(391.5) 35:7.2 </a:t>
            </a:r>
            <a:r>
              <a:rPr sz="1200" spc="-5" dirty="0">
                <a:latin typeface="Times New Roman"/>
                <a:cs typeface="Times New Roman"/>
              </a:rPr>
              <a:t>Gli ascendenti </a:t>
            </a:r>
            <a:r>
              <a:rPr sz="1200" dirty="0">
                <a:latin typeface="Times New Roman"/>
                <a:cs typeface="Times New Roman"/>
              </a:rPr>
              <a:t>mortali </a:t>
            </a:r>
            <a:r>
              <a:rPr sz="1200" spc="-5" dirty="0">
                <a:latin typeface="Times New Roman"/>
                <a:cs typeface="Times New Roman"/>
              </a:rPr>
              <a:t>hanno osservato </a:t>
            </a:r>
            <a:r>
              <a:rPr sz="1200" spc="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funzionamento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assemblee legislative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delle  costellazioni, </a:t>
            </a:r>
            <a:r>
              <a:rPr sz="1200" dirty="0">
                <a:latin typeface="Times New Roman"/>
                <a:cs typeface="Times New Roman"/>
              </a:rPr>
              <a:t>ma qui, </a:t>
            </a:r>
            <a:r>
              <a:rPr sz="1200" spc="-5" dirty="0">
                <a:latin typeface="Times New Roman"/>
                <a:cs typeface="Times New Roman"/>
              </a:rPr>
              <a:t>su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Vorondadek, essi partecipano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promulgazione della </a:t>
            </a:r>
            <a:r>
              <a:rPr sz="1200" dirty="0">
                <a:latin typeface="Times New Roman"/>
                <a:cs typeface="Times New Roman"/>
              </a:rPr>
              <a:t>legislazione </a:t>
            </a:r>
            <a:r>
              <a:rPr sz="1200" spc="-5" dirty="0">
                <a:latin typeface="Times New Roman"/>
                <a:cs typeface="Times New Roman"/>
              </a:rPr>
              <a:t>generale effettiva  dell’Universo </a:t>
            </a:r>
            <a:r>
              <a:rPr sz="1200" dirty="0">
                <a:latin typeface="Times New Roman"/>
                <a:cs typeface="Times New Roman"/>
              </a:rPr>
              <a:t>locale sotto la </a:t>
            </a:r>
            <a:r>
              <a:rPr sz="1200" spc="-5" dirty="0">
                <a:latin typeface="Times New Roman"/>
                <a:cs typeface="Times New Roman"/>
              </a:rPr>
              <a:t>tutela dei </a:t>
            </a:r>
            <a:r>
              <a:rPr sz="1200" dirty="0">
                <a:latin typeface="Times New Roman"/>
                <a:cs typeface="Times New Roman"/>
              </a:rPr>
              <a:t>Vorondadek </a:t>
            </a:r>
            <a:r>
              <a:rPr sz="1200" spc="-5" dirty="0">
                <a:latin typeface="Times New Roman"/>
                <a:cs typeface="Times New Roman"/>
              </a:rPr>
              <a:t>senior. Queste </a:t>
            </a:r>
            <a:r>
              <a:rPr sz="1200" dirty="0">
                <a:latin typeface="Times New Roman"/>
                <a:cs typeface="Times New Roman"/>
              </a:rPr>
              <a:t>promulgazioni sono </a:t>
            </a:r>
            <a:r>
              <a:rPr sz="1200" spc="-5" dirty="0">
                <a:latin typeface="Times New Roman"/>
                <a:cs typeface="Times New Roman"/>
              </a:rPr>
              <a:t>destinate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coordinare </a:t>
            </a:r>
            <a:r>
              <a:rPr sz="1200" dirty="0">
                <a:latin typeface="Times New Roman"/>
                <a:cs typeface="Times New Roman"/>
              </a:rPr>
              <a:t>le varie decisioni  </a:t>
            </a:r>
            <a:r>
              <a:rPr sz="1200" spc="-5" dirty="0">
                <a:latin typeface="Times New Roman"/>
                <a:cs typeface="Times New Roman"/>
              </a:rPr>
              <a:t>delle assemblee </a:t>
            </a:r>
            <a:r>
              <a:rPr sz="1200" dirty="0">
                <a:latin typeface="Times New Roman"/>
                <a:cs typeface="Times New Roman"/>
              </a:rPr>
              <a:t>legislative </a:t>
            </a:r>
            <a:r>
              <a:rPr sz="1200" spc="-5" dirty="0">
                <a:latin typeface="Times New Roman"/>
                <a:cs typeface="Times New Roman"/>
              </a:rPr>
              <a:t>autonome delle cento </a:t>
            </a:r>
            <a:r>
              <a:rPr sz="1200" dirty="0">
                <a:latin typeface="Times New Roman"/>
                <a:cs typeface="Times New Roman"/>
              </a:rPr>
              <a:t>costellazioni. L’istruzione </a:t>
            </a:r>
            <a:r>
              <a:rPr sz="1200" spc="-5" dirty="0">
                <a:latin typeface="Times New Roman"/>
                <a:cs typeface="Times New Roman"/>
              </a:rPr>
              <a:t>fornita dalle scuole Vorondadek </a:t>
            </a:r>
            <a:r>
              <a:rPr sz="1200" dirty="0">
                <a:latin typeface="Times New Roman"/>
                <a:cs typeface="Times New Roman"/>
              </a:rPr>
              <a:t>non è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superata</a:t>
            </a:r>
            <a:endParaRPr sz="1200">
              <a:latin typeface="Times New Roman"/>
              <a:cs typeface="Times New Roman"/>
            </a:endParaRPr>
          </a:p>
          <a:p>
            <a:pPr marL="76200" marR="29591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nemmeno su Uversa. Questa formazione </a:t>
            </a:r>
            <a:r>
              <a:rPr sz="1200" dirty="0">
                <a:latin typeface="Times New Roman"/>
                <a:cs typeface="Times New Roman"/>
              </a:rPr>
              <a:t>è progressiva 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prima </a:t>
            </a:r>
            <a:r>
              <a:rPr sz="1200" spc="-5" dirty="0">
                <a:latin typeface="Times New Roman"/>
                <a:cs typeface="Times New Roman"/>
              </a:rPr>
              <a:t>sfera,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supplementare sui sei </a:t>
            </a:r>
            <a:r>
              <a:rPr sz="1200" spc="5" dirty="0">
                <a:latin typeface="Times New Roman"/>
                <a:cs typeface="Times New Roman"/>
              </a:rPr>
              <a:t>satelliti  </a:t>
            </a:r>
            <a:r>
              <a:rPr sz="1200" spc="-5" dirty="0">
                <a:latin typeface="Times New Roman"/>
                <a:cs typeface="Times New Roman"/>
              </a:rPr>
              <a:t>rispettivi, proseguendo </a:t>
            </a:r>
            <a:r>
              <a:rPr sz="1200" dirty="0">
                <a:latin typeface="Times New Roman"/>
                <a:cs typeface="Times New Roman"/>
              </a:rPr>
              <a:t>poi nelle </a:t>
            </a:r>
            <a:r>
              <a:rPr sz="1200" spc="-5" dirty="0">
                <a:latin typeface="Times New Roman"/>
                <a:cs typeface="Times New Roman"/>
              </a:rPr>
              <a:t>altre sei </a:t>
            </a:r>
            <a:r>
              <a:rPr sz="1200" dirty="0">
                <a:latin typeface="Times New Roman"/>
                <a:cs typeface="Times New Roman"/>
              </a:rPr>
              <a:t>sfere primarie e </a:t>
            </a:r>
            <a:r>
              <a:rPr sz="1200" spc="-5" dirty="0">
                <a:latin typeface="Times New Roman"/>
                <a:cs typeface="Times New Roman"/>
              </a:rPr>
              <a:t>nei loro gruppi </a:t>
            </a:r>
            <a:r>
              <a:rPr sz="1200" dirty="0">
                <a:latin typeface="Times New Roman"/>
                <a:cs typeface="Times New Roman"/>
              </a:rPr>
              <a:t>di satelliti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70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(391.6) 35:7.3 </a:t>
            </a:r>
            <a:r>
              <a:rPr sz="1200" spc="-5" dirty="0">
                <a:latin typeface="Times New Roman"/>
                <a:cs typeface="Times New Roman"/>
              </a:rPr>
              <a:t>Su questi mondi </a:t>
            </a:r>
            <a:r>
              <a:rPr sz="1200" dirty="0">
                <a:latin typeface="Times New Roman"/>
                <a:cs typeface="Times New Roman"/>
              </a:rPr>
              <a:t>di studio e di </a:t>
            </a:r>
            <a:r>
              <a:rPr sz="1200" spc="-5" dirty="0">
                <a:latin typeface="Times New Roman"/>
                <a:cs typeface="Times New Roman"/>
              </a:rPr>
              <a:t>lavoro pratico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pellegrini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introdotti in </a:t>
            </a:r>
            <a:r>
              <a:rPr sz="1200" spc="-5" dirty="0">
                <a:latin typeface="Times New Roman"/>
                <a:cs typeface="Times New Roman"/>
              </a:rPr>
              <a:t>numerose </a:t>
            </a:r>
            <a:r>
              <a:rPr sz="1200" dirty="0">
                <a:latin typeface="Times New Roman"/>
                <a:cs typeface="Times New Roman"/>
              </a:rPr>
              <a:t>nuove </a:t>
            </a:r>
            <a:r>
              <a:rPr sz="1200" spc="-5" dirty="0">
                <a:latin typeface="Times New Roman"/>
                <a:cs typeface="Times New Roman"/>
              </a:rPr>
              <a:t>attività. Non ci  </a:t>
            </a:r>
            <a:r>
              <a:rPr sz="1200" dirty="0">
                <a:latin typeface="Times New Roman"/>
                <a:cs typeface="Times New Roman"/>
              </a:rPr>
              <a:t>è proibito </a:t>
            </a:r>
            <a:r>
              <a:rPr sz="1200" spc="-5" dirty="0">
                <a:latin typeface="Times New Roman"/>
                <a:cs typeface="Times New Roman"/>
              </a:rPr>
              <a:t>rivelare </a:t>
            </a:r>
            <a:r>
              <a:rPr sz="1200" dirty="0">
                <a:latin typeface="Times New Roman"/>
                <a:cs typeface="Times New Roman"/>
              </a:rPr>
              <a:t>queste nuove </a:t>
            </a:r>
            <a:r>
              <a:rPr sz="1200" spc="-5" dirty="0">
                <a:latin typeface="Times New Roman"/>
                <a:cs typeface="Times New Roman"/>
              </a:rPr>
              <a:t>ed insospettate occupazioni, </a:t>
            </a:r>
            <a:r>
              <a:rPr sz="1200" dirty="0">
                <a:latin typeface="Times New Roman"/>
                <a:cs typeface="Times New Roman"/>
              </a:rPr>
              <a:t>ma noi </a:t>
            </a:r>
            <a:r>
              <a:rPr sz="1200" spc="-5" dirty="0">
                <a:latin typeface="Times New Roman"/>
                <a:cs typeface="Times New Roman"/>
              </a:rPr>
              <a:t>disperiamo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descrivere queste attività alla 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materiale degli esseri mortali. Noi manchiamo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termini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comunicare </a:t>
            </a:r>
            <a:r>
              <a:rPr sz="1200" dirty="0">
                <a:latin typeface="Times New Roman"/>
                <a:cs typeface="Times New Roman"/>
              </a:rPr>
              <a:t>i significati di </a:t>
            </a:r>
            <a:r>
              <a:rPr sz="1200" spc="-5" dirty="0">
                <a:latin typeface="Times New Roman"/>
                <a:cs typeface="Times New Roman"/>
              </a:rPr>
              <a:t>tali attività superne, </a:t>
            </a:r>
            <a:r>
              <a:rPr sz="1200" dirty="0">
                <a:latin typeface="Times New Roman"/>
                <a:cs typeface="Times New Roman"/>
              </a:rPr>
              <a:t>e non </a:t>
            </a:r>
            <a:r>
              <a:rPr sz="1200" spc="15" dirty="0">
                <a:latin typeface="Times New Roman"/>
                <a:cs typeface="Times New Roman"/>
              </a:rPr>
              <a:t>ci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impieghi umani analoghi che </a:t>
            </a:r>
            <a:r>
              <a:rPr sz="1200" dirty="0">
                <a:latin typeface="Times New Roman"/>
                <a:cs typeface="Times New Roman"/>
              </a:rPr>
              <a:t>possano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utilizzati </a:t>
            </a:r>
            <a:r>
              <a:rPr sz="1200" spc="-5" dirty="0">
                <a:latin typeface="Times New Roman"/>
                <a:cs typeface="Times New Roman"/>
              </a:rPr>
              <a:t>come esempi </a:t>
            </a:r>
            <a:r>
              <a:rPr sz="1200" dirty="0">
                <a:latin typeface="Times New Roman"/>
                <a:cs typeface="Times New Roman"/>
              </a:rPr>
              <a:t>di queste nuove occupazioni </a:t>
            </a:r>
            <a:r>
              <a:rPr sz="1200" spc="-5" dirty="0">
                <a:latin typeface="Times New Roman"/>
                <a:cs typeface="Times New Roman"/>
              </a:rPr>
              <a:t>degli ascendenti </a:t>
            </a:r>
            <a:r>
              <a:rPr sz="1200" dirty="0">
                <a:latin typeface="Times New Roman"/>
                <a:cs typeface="Times New Roman"/>
              </a:rPr>
              <a:t>mortali mentre  </a:t>
            </a:r>
            <a:r>
              <a:rPr sz="1200" spc="-5" dirty="0">
                <a:latin typeface="Times New Roman"/>
                <a:cs typeface="Times New Roman"/>
              </a:rPr>
              <a:t>proseguono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studi </a:t>
            </a:r>
            <a:r>
              <a:rPr sz="1200" spc="-5" dirty="0">
                <a:latin typeface="Times New Roman"/>
                <a:cs typeface="Times New Roman"/>
              </a:rPr>
              <a:t>su detti quarantanove </a:t>
            </a:r>
            <a:r>
              <a:rPr sz="1200" dirty="0">
                <a:latin typeface="Times New Roman"/>
                <a:cs typeface="Times New Roman"/>
              </a:rPr>
              <a:t>mondi. E molte </a:t>
            </a:r>
            <a:r>
              <a:rPr sz="1200" spc="-5" dirty="0">
                <a:latin typeface="Times New Roman"/>
                <a:cs typeface="Times New Roman"/>
              </a:rPr>
              <a:t>altre attività, che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fanno parte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regime ascendente,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incentrate su </a:t>
            </a:r>
            <a:r>
              <a:rPr sz="1200" dirty="0">
                <a:latin typeface="Times New Roman"/>
                <a:cs typeface="Times New Roman"/>
              </a:rPr>
              <a:t>questi mondi </a:t>
            </a:r>
            <a:r>
              <a:rPr sz="1200" spc="-5" dirty="0">
                <a:latin typeface="Times New Roman"/>
                <a:cs typeface="Times New Roman"/>
              </a:rPr>
              <a:t>Vorondadek </a:t>
            </a:r>
            <a:r>
              <a:rPr sz="1200" dirty="0">
                <a:latin typeface="Times New Roman"/>
                <a:cs typeface="Times New Roman"/>
              </a:rPr>
              <a:t>del circuito 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4858"/>
            <a:ext cx="8152130" cy="378332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8. I Figli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Lanonandek</a:t>
            </a:r>
            <a:endParaRPr sz="1600">
              <a:latin typeface="Times New Roman"/>
              <a:cs typeface="Times New Roman"/>
            </a:endParaRPr>
          </a:p>
          <a:p>
            <a:pPr marL="88900" marR="28575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(392.1) 35:8.1 </a:t>
            </a:r>
            <a:r>
              <a:rPr sz="1200" spc="-5" dirty="0">
                <a:latin typeface="Times New Roman"/>
                <a:cs typeface="Times New Roman"/>
              </a:rPr>
              <a:t>Dopo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dei Vorondadek,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e 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si uniscono allo scopo </a:t>
            </a:r>
            <a:r>
              <a:rPr sz="1200" dirty="0">
                <a:latin typeface="Times New Roman"/>
                <a:cs typeface="Times New Roman"/>
              </a:rPr>
              <a:t>di portare 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universale,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Lanonandek. </a:t>
            </a:r>
            <a:r>
              <a:rPr sz="1200" dirty="0">
                <a:latin typeface="Times New Roman"/>
                <a:cs typeface="Times New Roman"/>
              </a:rPr>
              <a:t>Sebbene </a:t>
            </a:r>
            <a:r>
              <a:rPr sz="1200" spc="-5" dirty="0">
                <a:latin typeface="Times New Roman"/>
                <a:cs typeface="Times New Roman"/>
              </a:rPr>
              <a:t>occupati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vari </a:t>
            </a:r>
            <a:r>
              <a:rPr sz="1200" dirty="0">
                <a:latin typeface="Times New Roman"/>
                <a:cs typeface="Times New Roman"/>
              </a:rPr>
              <a:t>compiti </a:t>
            </a:r>
            <a:r>
              <a:rPr sz="1200" spc="-5" dirty="0">
                <a:latin typeface="Times New Roman"/>
                <a:cs typeface="Times New Roman"/>
              </a:rPr>
              <a:t>connessi con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</a:t>
            </a:r>
            <a:endParaRPr sz="1200">
              <a:latin typeface="Times New Roman"/>
              <a:cs typeface="Times New Roman"/>
            </a:endParaRPr>
          </a:p>
          <a:p>
            <a:pPr marL="88900" marR="984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amministrazioni dei sistemi,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meglio </a:t>
            </a:r>
            <a:r>
              <a:rPr sz="1200" dirty="0">
                <a:latin typeface="Times New Roman"/>
                <a:cs typeface="Times New Roman"/>
              </a:rPr>
              <a:t>conosciuti </a:t>
            </a:r>
            <a:r>
              <a:rPr sz="1200" spc="-5" dirty="0">
                <a:latin typeface="Times New Roman"/>
                <a:cs typeface="Times New Roman"/>
              </a:rPr>
              <a:t>come Sovrani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governanti dei sistemi locali,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Principi  </a:t>
            </a:r>
            <a:r>
              <a:rPr sz="1200" spc="-5" dirty="0">
                <a:latin typeface="Times New Roman"/>
                <a:cs typeface="Times New Roman"/>
              </a:rPr>
              <a:t>Planetari,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capi amministrativi </a:t>
            </a:r>
            <a:r>
              <a:rPr sz="1200" dirty="0">
                <a:latin typeface="Times New Roman"/>
                <a:cs typeface="Times New Roman"/>
              </a:rPr>
              <a:t>dei mondi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446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(392.2) 35:8.2 </a:t>
            </a:r>
            <a:r>
              <a:rPr sz="1200" spc="-5" dirty="0">
                <a:latin typeface="Times New Roman"/>
                <a:cs typeface="Times New Roman"/>
              </a:rPr>
              <a:t>Essendo l’ordine </a:t>
            </a:r>
            <a:r>
              <a:rPr sz="1200" dirty="0">
                <a:latin typeface="Times New Roman"/>
                <a:cs typeface="Times New Roman"/>
              </a:rPr>
              <a:t>di filiazione ultimo e più basso — </a:t>
            </a:r>
            <a:r>
              <a:rPr sz="1200" spc="-5" dirty="0">
                <a:latin typeface="Times New Roman"/>
                <a:cs typeface="Times New Roman"/>
              </a:rPr>
              <a:t>per quanto concerne </a:t>
            </a:r>
            <a:r>
              <a:rPr sz="1200" dirty="0">
                <a:latin typeface="Times New Roman"/>
                <a:cs typeface="Times New Roman"/>
              </a:rPr>
              <a:t>i livelli di divinità — </a:t>
            </a:r>
            <a:r>
              <a:rPr sz="1200" spc="-5" dirty="0">
                <a:latin typeface="Times New Roman"/>
                <a:cs typeface="Times New Roman"/>
              </a:rPr>
              <a:t>gli esseri che </a:t>
            </a:r>
            <a:r>
              <a:rPr sz="1200" dirty="0">
                <a:latin typeface="Times New Roman"/>
                <a:cs typeface="Times New Roman"/>
              </a:rPr>
              <a:t>vi  </a:t>
            </a:r>
            <a:r>
              <a:rPr sz="1200" spc="-5" dirty="0">
                <a:latin typeface="Times New Roman"/>
                <a:cs typeface="Times New Roman"/>
              </a:rPr>
              <a:t>appartengono </a:t>
            </a:r>
            <a:r>
              <a:rPr sz="1200" dirty="0">
                <a:latin typeface="Times New Roman"/>
                <a:cs typeface="Times New Roman"/>
              </a:rPr>
              <a:t>hanno dovuto </a:t>
            </a:r>
            <a:r>
              <a:rPr sz="1200" spc="-5" dirty="0">
                <a:latin typeface="Times New Roman"/>
                <a:cs typeface="Times New Roman"/>
              </a:rPr>
              <a:t>seguire </a:t>
            </a:r>
            <a:r>
              <a:rPr sz="1200" dirty="0">
                <a:latin typeface="Times New Roman"/>
                <a:cs typeface="Times New Roman"/>
              </a:rPr>
              <a:t>certi </a:t>
            </a:r>
            <a:r>
              <a:rPr sz="1200" spc="-5" dirty="0">
                <a:latin typeface="Times New Roman"/>
                <a:cs typeface="Times New Roman"/>
              </a:rPr>
              <a:t>corsi d’istruzione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Melchizedek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prepararsi 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successivo.  Essi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i primi </a:t>
            </a:r>
            <a:r>
              <a:rPr sz="1200" spc="-5" dirty="0">
                <a:latin typeface="Times New Roman"/>
                <a:cs typeface="Times New Roman"/>
              </a:rPr>
              <a:t>studenti dell’Università Melchizedek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classificati e </a:t>
            </a:r>
            <a:r>
              <a:rPr sz="1200" spc="-5" dirty="0">
                <a:latin typeface="Times New Roman"/>
                <a:cs typeface="Times New Roman"/>
              </a:rPr>
              <a:t>certificati dai loro insegnanti ed esaminatori  Melchizedek secondo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ed 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risultati.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(392.3) 35:8.3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cominciò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esistenza con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milioni esatti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Lanonandek, </a:t>
            </a:r>
            <a:r>
              <a:rPr sz="1200" dirty="0">
                <a:latin typeface="Times New Roman"/>
                <a:cs typeface="Times New Roman"/>
              </a:rPr>
              <a:t>e dopo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furono passati per  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Melchizedek </a:t>
            </a:r>
            <a:r>
              <a:rPr sz="1200" spc="-5" dirty="0">
                <a:latin typeface="Times New Roman"/>
                <a:cs typeface="Times New Roman"/>
              </a:rPr>
              <a:t>essi furono </a:t>
            </a:r>
            <a:r>
              <a:rPr sz="1200" dirty="0">
                <a:latin typeface="Times New Roman"/>
                <a:cs typeface="Times New Roman"/>
              </a:rPr>
              <a:t>divisi nel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prove </a:t>
            </a:r>
            <a:r>
              <a:rPr sz="1200" dirty="0">
                <a:latin typeface="Times New Roman"/>
                <a:cs typeface="Times New Roman"/>
              </a:rPr>
              <a:t>finali in tre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classi: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64579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(392.4) 35:8.4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spc="-5" dirty="0">
                <a:latin typeface="Times New Roman"/>
                <a:cs typeface="Times New Roman"/>
              </a:rPr>
              <a:t>Lanonandek Primari. </a:t>
            </a:r>
            <a:r>
              <a:rPr sz="1200" spc="-5" dirty="0">
                <a:latin typeface="Times New Roman"/>
                <a:cs typeface="Times New Roman"/>
              </a:rPr>
              <a:t>Del grado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ve ne furono 709.841.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Figli designati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assistenti presso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dirty="0">
                <a:latin typeface="Times New Roman"/>
                <a:cs typeface="Times New Roman"/>
              </a:rPr>
              <a:t>supremi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costellazioni, </a:t>
            </a:r>
            <a:r>
              <a:rPr sz="1200" spc="-5" dirty="0">
                <a:latin typeface="Times New Roman"/>
                <a:cs typeface="Times New Roman"/>
              </a:rPr>
              <a:t>nonché come consiglieri</a:t>
            </a:r>
            <a:r>
              <a:rPr sz="1200" spc="1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nel</a:t>
            </a:r>
            <a:endParaRPr sz="1200">
              <a:latin typeface="Times New Roman"/>
              <a:cs typeface="Times New Roman"/>
            </a:endParaRPr>
          </a:p>
          <a:p>
            <a:pPr marL="5461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lavoro amministrativo superiore</a:t>
            </a:r>
            <a:r>
              <a:rPr sz="1200" dirty="0">
                <a:latin typeface="Times New Roman"/>
                <a:cs typeface="Times New Roman"/>
              </a:rPr>
              <a:t> 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546100" marR="6210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(392.5) 35:8.5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Lanonandek Secondari. </a:t>
            </a:r>
            <a:r>
              <a:rPr sz="1200" spc="-5" dirty="0">
                <a:latin typeface="Times New Roman"/>
                <a:cs typeface="Times New Roman"/>
              </a:rPr>
              <a:t>Di quest’ordine </a:t>
            </a:r>
            <a:r>
              <a:rPr sz="1200" dirty="0">
                <a:latin typeface="Times New Roman"/>
                <a:cs typeface="Times New Roman"/>
              </a:rPr>
              <a:t>uscito dalla </a:t>
            </a:r>
            <a:r>
              <a:rPr sz="1200" spc="-5" dirty="0">
                <a:latin typeface="Times New Roman"/>
                <a:cs typeface="Times New Roman"/>
              </a:rPr>
              <a:t>sfera Melchizedek </a:t>
            </a:r>
            <a:r>
              <a:rPr sz="1200" dirty="0">
                <a:latin typeface="Times New Roman"/>
                <a:cs typeface="Times New Roman"/>
              </a:rPr>
              <a:t>ve ne furono 10.234.601. Essi  sono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Principi Planetari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riserve 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quest’ordine.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021320" cy="37344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20700" marR="5346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(392.6) 35:8.6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Lanonandek Terziari. </a:t>
            </a:r>
            <a:r>
              <a:rPr sz="1200" spc="-5" dirty="0">
                <a:latin typeface="Times New Roman"/>
                <a:cs typeface="Times New Roman"/>
              </a:rPr>
              <a:t>Questo gruppo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conteneva </a:t>
            </a:r>
            <a:r>
              <a:rPr sz="1200" dirty="0">
                <a:latin typeface="Times New Roman"/>
                <a:cs typeface="Times New Roman"/>
              </a:rPr>
              <a:t>1.055.558. </a:t>
            </a:r>
            <a:r>
              <a:rPr sz="1200" spc="-5" dirty="0">
                <a:latin typeface="Times New Roman"/>
                <a:cs typeface="Times New Roman"/>
              </a:rPr>
              <a:t>Questi Figli operano come assistenti  subordinati, messaggeri, custodi, commissari, osservatori,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svolgono gli svariati </a:t>
            </a:r>
            <a:r>
              <a:rPr sz="1200" dirty="0">
                <a:latin typeface="Times New Roman"/>
                <a:cs typeface="Times New Roman"/>
              </a:rPr>
              <a:t>servizi di un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lo</a:t>
            </a:r>
            <a:r>
              <a:rPr sz="1200" spc="-5" dirty="0">
                <a:latin typeface="Times New Roman"/>
                <a:cs typeface="Times New Roman"/>
              </a:rPr>
              <a:t> compongono.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(392.7) 35:8.7 </a:t>
            </a:r>
            <a:r>
              <a:rPr sz="1200" spc="-5" dirty="0">
                <a:latin typeface="Times New Roman"/>
                <a:cs typeface="Times New Roman"/>
              </a:rPr>
              <a:t>Non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possibile per questi Figli </a:t>
            </a:r>
            <a:r>
              <a:rPr sz="1200" dirty="0">
                <a:latin typeface="Times New Roman"/>
                <a:cs typeface="Times New Roman"/>
              </a:rPr>
              <a:t>progredire da un </a:t>
            </a:r>
            <a:r>
              <a:rPr sz="1200" spc="-5" dirty="0">
                <a:latin typeface="Times New Roman"/>
                <a:cs typeface="Times New Roman"/>
              </a:rPr>
              <a:t>gruppo all’altro come avviene per gli esseri evoluzionari. Dopo essere  </a:t>
            </a:r>
            <a:r>
              <a:rPr sz="1200" dirty="0">
                <a:latin typeface="Times New Roman"/>
                <a:cs typeface="Times New Roman"/>
              </a:rPr>
              <a:t>stati istruiti dai </a:t>
            </a:r>
            <a:r>
              <a:rPr sz="1200" spc="-5" dirty="0">
                <a:latin typeface="Times New Roman"/>
                <a:cs typeface="Times New Roman"/>
              </a:rPr>
              <a:t>Melchizedek, </a:t>
            </a:r>
            <a:r>
              <a:rPr sz="1200" dirty="0">
                <a:latin typeface="Times New Roman"/>
                <a:cs typeface="Times New Roman"/>
              </a:rPr>
              <a:t>una volta </a:t>
            </a:r>
            <a:r>
              <a:rPr sz="1200" spc="-5" dirty="0">
                <a:latin typeface="Times New Roman"/>
                <a:cs typeface="Times New Roman"/>
              </a:rPr>
              <a:t>esaminati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classificati, essi </a:t>
            </a:r>
            <a:r>
              <a:rPr sz="1200" dirty="0">
                <a:latin typeface="Times New Roman"/>
                <a:cs typeface="Times New Roman"/>
              </a:rPr>
              <a:t>servono in continuazione </a:t>
            </a:r>
            <a:r>
              <a:rPr sz="1200" spc="-5" dirty="0">
                <a:latin typeface="Times New Roman"/>
                <a:cs typeface="Times New Roman"/>
              </a:rPr>
              <a:t>nel rango assegnato. </a:t>
            </a:r>
            <a:r>
              <a:rPr sz="1200" dirty="0">
                <a:latin typeface="Times New Roman"/>
                <a:cs typeface="Times New Roman"/>
              </a:rPr>
              <a:t>E tantomeno  </a:t>
            </a:r>
            <a:r>
              <a:rPr sz="1200" spc="-5" dirty="0">
                <a:latin typeface="Times New Roman"/>
                <a:cs typeface="Times New Roman"/>
              </a:rPr>
              <a:t>questi Figli s’impegnano nella </a:t>
            </a:r>
            <a:r>
              <a:rPr sz="1200" dirty="0">
                <a:latin typeface="Times New Roman"/>
                <a:cs typeface="Times New Roman"/>
              </a:rPr>
              <a:t>riproduzione; il loro </a:t>
            </a:r>
            <a:r>
              <a:rPr sz="1200" spc="-5" dirty="0">
                <a:latin typeface="Times New Roman"/>
                <a:cs typeface="Times New Roman"/>
              </a:rPr>
              <a:t>numero nell’Universo </a:t>
            </a:r>
            <a:r>
              <a:rPr sz="1200" dirty="0">
                <a:latin typeface="Times New Roman"/>
                <a:cs typeface="Times New Roman"/>
              </a:rPr>
              <a:t>è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stazionario.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(392.8) 35:8.8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cifre </a:t>
            </a:r>
            <a:r>
              <a:rPr sz="1200" dirty="0">
                <a:latin typeface="Times New Roman"/>
                <a:cs typeface="Times New Roman"/>
              </a:rPr>
              <a:t>tonde, i </a:t>
            </a:r>
            <a:r>
              <a:rPr sz="1200" spc="-5" dirty="0">
                <a:latin typeface="Times New Roman"/>
                <a:cs typeface="Times New Roman"/>
              </a:rPr>
              <a:t>Figli dell’ordine Lanonandek sono classificati su Salvington </a:t>
            </a:r>
            <a:r>
              <a:rPr sz="1200" dirty="0">
                <a:latin typeface="Times New Roman"/>
                <a:cs typeface="Times New Roman"/>
              </a:rPr>
              <a:t>come</a:t>
            </a:r>
            <a:r>
              <a:rPr sz="1200" spc="-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 marL="520700" marR="2956560">
              <a:lnSpc>
                <a:spcPct val="1930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(392.9) 35:8.9 </a:t>
            </a:r>
            <a:r>
              <a:rPr sz="1200" spc="-5" dirty="0">
                <a:latin typeface="Times New Roman"/>
                <a:cs typeface="Times New Roman"/>
              </a:rPr>
              <a:t>Coordinatori Universali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 Costellazione . 100.000  </a:t>
            </a:r>
            <a:r>
              <a:rPr sz="1200" spc="-7" baseline="38194" dirty="0">
                <a:latin typeface="Times New Roman"/>
                <a:cs typeface="Times New Roman"/>
              </a:rPr>
              <a:t>(392.10) 35:8.10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 ed Assistenti </a:t>
            </a:r>
            <a:r>
              <a:rPr sz="1200" dirty="0">
                <a:latin typeface="Times New Roman"/>
                <a:cs typeface="Times New Roman"/>
              </a:rPr>
              <a:t>. . . . . . . . . . . . . 600.000  </a:t>
            </a:r>
            <a:r>
              <a:rPr sz="1200" spc="-7" baseline="38194" dirty="0">
                <a:latin typeface="Times New Roman"/>
                <a:cs typeface="Times New Roman"/>
              </a:rPr>
              <a:t>(392.11) 35:8.11 </a:t>
            </a:r>
            <a:r>
              <a:rPr sz="1200" spc="-5" dirty="0">
                <a:latin typeface="Times New Roman"/>
                <a:cs typeface="Times New Roman"/>
              </a:rPr>
              <a:t>Principi Planetari </a:t>
            </a:r>
            <a:r>
              <a:rPr sz="1200" dirty="0">
                <a:latin typeface="Times New Roman"/>
                <a:cs typeface="Times New Roman"/>
              </a:rPr>
              <a:t>e Riserve . . . . . . . . . . . . . . .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.10.000.000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(392.12)  35:8.12 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. . . . . . . . . . . . . . . . . . . . .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.400.000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(392.13) 35:8.13  </a:t>
            </a:r>
            <a:r>
              <a:rPr sz="1200" dirty="0">
                <a:latin typeface="Times New Roman"/>
                <a:cs typeface="Times New Roman"/>
              </a:rPr>
              <a:t>Custodi ed </a:t>
            </a:r>
            <a:r>
              <a:rPr sz="1200" spc="-5" dirty="0">
                <a:latin typeface="Times New Roman"/>
                <a:cs typeface="Times New Roman"/>
              </a:rPr>
              <a:t>Archivisti </a:t>
            </a:r>
            <a:r>
              <a:rPr sz="1200" dirty="0">
                <a:latin typeface="Times New Roman"/>
                <a:cs typeface="Times New Roman"/>
              </a:rPr>
              <a:t>. . . . . . . . . . . . . . . . . . . . .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.100.000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(392.14) 35:8.14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Riserva. </a:t>
            </a:r>
            <a:r>
              <a:rPr sz="1200" dirty="0">
                <a:latin typeface="Times New Roman"/>
                <a:cs typeface="Times New Roman"/>
              </a:rPr>
              <a:t>. . . . . . . . . . . . . . . . . . . . . . . .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800.000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9975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(392.15) 35:8.15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Lanonandek sono </a:t>
            </a:r>
            <a:r>
              <a:rPr sz="1200" dirty="0">
                <a:latin typeface="Times New Roman"/>
                <a:cs typeface="Times New Roman"/>
              </a:rPr>
              <a:t>un ordine di filiazione un po’ </a:t>
            </a:r>
            <a:r>
              <a:rPr sz="1200" spc="-5" dirty="0">
                <a:latin typeface="Times New Roman"/>
                <a:cs typeface="Times New Roman"/>
              </a:rPr>
              <a:t>inferiore </a:t>
            </a:r>
            <a:r>
              <a:rPr sz="1200" dirty="0">
                <a:latin typeface="Times New Roman"/>
                <a:cs typeface="Times New Roman"/>
              </a:rPr>
              <a:t>a quello </a:t>
            </a:r>
            <a:r>
              <a:rPr sz="1200" spc="-5" dirty="0">
                <a:latin typeface="Times New Roman"/>
                <a:cs typeface="Times New Roman"/>
              </a:rPr>
              <a:t>dei Melchizedek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Vorondadek,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dunque  di utilità </a:t>
            </a:r>
            <a:r>
              <a:rPr sz="1200" spc="-5" dirty="0">
                <a:latin typeface="Times New Roman"/>
                <a:cs typeface="Times New Roman"/>
              </a:rPr>
              <a:t>anche maggiore nelle </a:t>
            </a:r>
            <a:r>
              <a:rPr sz="1200" dirty="0">
                <a:latin typeface="Times New Roman"/>
                <a:cs typeface="Times New Roman"/>
              </a:rPr>
              <a:t>unità </a:t>
            </a:r>
            <a:r>
              <a:rPr sz="1200" spc="-5" dirty="0">
                <a:latin typeface="Times New Roman"/>
                <a:cs typeface="Times New Roman"/>
              </a:rPr>
              <a:t>subordinate </a:t>
            </a:r>
            <a:r>
              <a:rPr sz="1200" dirty="0">
                <a:latin typeface="Times New Roman"/>
                <a:cs typeface="Times New Roman"/>
              </a:rPr>
              <a:t>dell’Universo,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avvicinarsi </a:t>
            </a:r>
            <a:r>
              <a:rPr sz="1200" dirty="0">
                <a:latin typeface="Times New Roman"/>
                <a:cs typeface="Times New Roman"/>
              </a:rPr>
              <a:t>di più </a:t>
            </a:r>
            <a:r>
              <a:rPr sz="1200" spc="-5" dirty="0">
                <a:latin typeface="Times New Roman"/>
                <a:cs typeface="Times New Roman"/>
              </a:rPr>
              <a:t>alle creature </a:t>
            </a:r>
            <a:r>
              <a:rPr sz="1200" dirty="0">
                <a:latin typeface="Times New Roman"/>
                <a:cs typeface="Times New Roman"/>
              </a:rPr>
              <a:t>più basse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razze  </a:t>
            </a:r>
            <a:r>
              <a:rPr sz="1200" spc="-5" dirty="0">
                <a:latin typeface="Times New Roman"/>
                <a:cs typeface="Times New Roman"/>
              </a:rPr>
              <a:t>intelligenti. Essi si trovano anche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pericolo di </a:t>
            </a:r>
            <a:r>
              <a:rPr sz="1200" spc="-5" dirty="0">
                <a:latin typeface="Times New Roman"/>
                <a:cs typeface="Times New Roman"/>
              </a:rPr>
              <a:t>deviare, </a:t>
            </a:r>
            <a:r>
              <a:rPr sz="1200" dirty="0">
                <a:latin typeface="Times New Roman"/>
                <a:cs typeface="Times New Roman"/>
              </a:rPr>
              <a:t>di allontanarsi </a:t>
            </a:r>
            <a:r>
              <a:rPr sz="1200" spc="-5" dirty="0">
                <a:latin typeface="Times New Roman"/>
                <a:cs typeface="Times New Roman"/>
              </a:rPr>
              <a:t>dalla tecnica </a:t>
            </a:r>
            <a:r>
              <a:rPr sz="1200" dirty="0">
                <a:latin typeface="Times New Roman"/>
                <a:cs typeface="Times New Roman"/>
              </a:rPr>
              <a:t>accettabile di un </a:t>
            </a:r>
            <a:r>
              <a:rPr sz="1200" spc="-5" dirty="0">
                <a:latin typeface="Times New Roman"/>
                <a:cs typeface="Times New Roman"/>
              </a:rPr>
              <a:t>governo </a:t>
            </a:r>
            <a:r>
              <a:rPr sz="1200" dirty="0">
                <a:latin typeface="Times New Roman"/>
                <a:cs typeface="Times New Roman"/>
              </a:rPr>
              <a:t>d’Universo.  </a:t>
            </a:r>
            <a:r>
              <a:rPr sz="1200" spc="-5" dirty="0">
                <a:latin typeface="Times New Roman"/>
                <a:cs typeface="Times New Roman"/>
              </a:rPr>
              <a:t>Ma questi Lanonandek, </a:t>
            </a:r>
            <a:r>
              <a:rPr sz="1200" dirty="0">
                <a:latin typeface="Times New Roman"/>
                <a:cs typeface="Times New Roman"/>
              </a:rPr>
              <a:t>specialmente </a:t>
            </a:r>
            <a:r>
              <a:rPr sz="1200" spc="-5" dirty="0">
                <a:latin typeface="Times New Roman"/>
                <a:cs typeface="Times New Roman"/>
              </a:rPr>
              <a:t>quelli </a:t>
            </a:r>
            <a:r>
              <a:rPr sz="1200" dirty="0">
                <a:latin typeface="Times New Roman"/>
                <a:cs typeface="Times New Roman"/>
              </a:rPr>
              <a:t>dell’ordine </a:t>
            </a:r>
            <a:r>
              <a:rPr sz="1200" spc="-5" dirty="0">
                <a:latin typeface="Times New Roman"/>
                <a:cs typeface="Times New Roman"/>
              </a:rPr>
              <a:t>primario, sono </a:t>
            </a:r>
            <a:r>
              <a:rPr sz="1200" dirty="0">
                <a:latin typeface="Times New Roman"/>
                <a:cs typeface="Times New Roman"/>
              </a:rPr>
              <a:t>i più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versatili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amministratori di un  </a:t>
            </a:r>
            <a:r>
              <a:rPr sz="1200" spc="-5" dirty="0">
                <a:latin typeface="Times New Roman"/>
                <a:cs typeface="Times New Roman"/>
              </a:rPr>
              <a:t>Universo locale.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capacità esecutiva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superati </a:t>
            </a:r>
            <a:r>
              <a:rPr sz="1200" dirty="0">
                <a:latin typeface="Times New Roman"/>
                <a:cs typeface="Times New Roman"/>
              </a:rPr>
              <a:t>soltanto da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suoi associati non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9. I governanti</a:t>
            </a:r>
            <a:r>
              <a:rPr sz="1600" b="1" spc="-2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Lanonandek</a:t>
            </a:r>
            <a:endParaRPr sz="1600">
              <a:latin typeface="Times New Roman"/>
              <a:cs typeface="Times New Roman"/>
            </a:endParaRPr>
          </a:p>
          <a:p>
            <a:pPr marL="88900" marR="356235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(393.1) 35:9.1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Lanonandek </a:t>
            </a:r>
            <a:r>
              <a:rPr sz="1200" dirty="0">
                <a:latin typeface="Times New Roman"/>
                <a:cs typeface="Times New Roman"/>
              </a:rPr>
              <a:t>sono i </a:t>
            </a:r>
            <a:r>
              <a:rPr sz="1200" spc="-5" dirty="0">
                <a:latin typeface="Times New Roman"/>
                <a:cs typeface="Times New Roman"/>
              </a:rPr>
              <a:t>governanti permanenti dei pianeti e, </a:t>
            </a:r>
            <a:r>
              <a:rPr sz="1200" dirty="0">
                <a:latin typeface="Times New Roman"/>
                <a:cs typeface="Times New Roman"/>
              </a:rPr>
              <a:t>a rotazione, i </a:t>
            </a:r>
            <a:r>
              <a:rPr sz="1200" spc="-5" dirty="0">
                <a:latin typeface="Times New Roman"/>
                <a:cs typeface="Times New Roman"/>
              </a:rPr>
              <a:t>sovrani </a:t>
            </a:r>
            <a:r>
              <a:rPr sz="1200" dirty="0">
                <a:latin typeface="Times New Roman"/>
                <a:cs typeface="Times New Roman"/>
              </a:rPr>
              <a:t>dei sistemi. </a:t>
            </a:r>
            <a:r>
              <a:rPr sz="1200" spc="-5" dirty="0">
                <a:latin typeface="Times New Roman"/>
                <a:cs typeface="Times New Roman"/>
              </a:rPr>
              <a:t>Un Figlio </a:t>
            </a:r>
            <a:r>
              <a:rPr sz="1200" dirty="0">
                <a:latin typeface="Times New Roman"/>
                <a:cs typeface="Times New Roman"/>
              </a:rPr>
              <a:t>di quest’ordine  </a:t>
            </a:r>
            <a:r>
              <a:rPr sz="1200" spc="-5" dirty="0">
                <a:latin typeface="Times New Roman"/>
                <a:cs typeface="Times New Roman"/>
              </a:rPr>
              <a:t>governa attualmente su Jerusem,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sistema locale </a:t>
            </a:r>
            <a:r>
              <a:rPr sz="1200" dirty="0">
                <a:latin typeface="Times New Roman"/>
                <a:cs typeface="Times New Roman"/>
              </a:rPr>
              <a:t>di mondi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abitati.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2700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(393.2) 35:9.2 </a:t>
            </a:r>
            <a:r>
              <a:rPr sz="1200" dirty="0">
                <a:latin typeface="Times New Roman"/>
                <a:cs typeface="Times New Roman"/>
              </a:rPr>
              <a:t>I Sovrani di </a:t>
            </a:r>
            <a:r>
              <a:rPr sz="1200" spc="-5" dirty="0">
                <a:latin typeface="Times New Roman"/>
                <a:cs typeface="Times New Roman"/>
              </a:rPr>
              <a:t>Sistema governano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commissioni </a:t>
            </a:r>
            <a:r>
              <a:rPr sz="1200" dirty="0">
                <a:latin typeface="Times New Roman"/>
                <a:cs typeface="Times New Roman"/>
              </a:rPr>
              <a:t>di due o </a:t>
            </a:r>
            <a:r>
              <a:rPr sz="1200" spc="-5" dirty="0">
                <a:latin typeface="Times New Roman"/>
                <a:cs typeface="Times New Roman"/>
              </a:rPr>
              <a:t>tre nella 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sistema </a:t>
            </a:r>
            <a:r>
              <a:rPr sz="1200" dirty="0">
                <a:latin typeface="Times New Roman"/>
                <a:cs typeface="Times New Roman"/>
              </a:rPr>
              <a:t>di mondi abitati.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della  </a:t>
            </a:r>
            <a:r>
              <a:rPr sz="1200" dirty="0">
                <a:latin typeface="Times New Roman"/>
                <a:cs typeface="Times New Roman"/>
              </a:rPr>
              <a:t>Costellazione nomina </a:t>
            </a:r>
            <a:r>
              <a:rPr sz="1200" spc="-5" dirty="0">
                <a:latin typeface="Times New Roman"/>
                <a:cs typeface="Times New Roman"/>
              </a:rPr>
              <a:t>uno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Lanonandek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capo ogni diecimila anni. Talvolta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viene fatto alcun cambiamento alla  </a:t>
            </a:r>
            <a:r>
              <a:rPr sz="1200" dirty="0">
                <a:latin typeface="Times New Roman"/>
                <a:cs typeface="Times New Roman"/>
              </a:rPr>
              <a:t>testa </a:t>
            </a:r>
            <a:r>
              <a:rPr sz="1200" spc="-5" dirty="0">
                <a:latin typeface="Times New Roman"/>
                <a:cs typeface="Times New Roman"/>
              </a:rPr>
              <a:t>della triade, essendo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questione interamente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facoltà dei governanti delle costellazioni.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governi dei sistemi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cambiano  improvvisamente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a meno che non </a:t>
            </a:r>
            <a:r>
              <a:rPr sz="1200" spc="-5" dirty="0">
                <a:latin typeface="Times New Roman"/>
                <a:cs typeface="Times New Roman"/>
              </a:rPr>
              <a:t>si verifichi </a:t>
            </a:r>
            <a:r>
              <a:rPr sz="1200" dirty="0">
                <a:latin typeface="Times New Roman"/>
                <a:cs typeface="Times New Roman"/>
              </a:rPr>
              <a:t>una qualche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tragedia.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35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(393.3) 35:9.3 </a:t>
            </a:r>
            <a:r>
              <a:rPr sz="1200" spc="-5" dirty="0">
                <a:latin typeface="Times New Roman"/>
                <a:cs typeface="Times New Roman"/>
              </a:rPr>
              <a:t>Quando dei 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assistenti sono </a:t>
            </a:r>
            <a:r>
              <a:rPr sz="1200" spc="-5" dirty="0">
                <a:latin typeface="Times New Roman"/>
                <a:cs typeface="Times New Roman"/>
              </a:rPr>
              <a:t>revocati,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posti </a:t>
            </a:r>
            <a:r>
              <a:rPr sz="1200" spc="-5" dirty="0">
                <a:latin typeface="Times New Roman"/>
                <a:cs typeface="Times New Roman"/>
              </a:rPr>
              <a:t>vengono affidati mediante selezioni effettuate  dal consiglio supremo </a:t>
            </a:r>
            <a:r>
              <a:rPr sz="1200" dirty="0">
                <a:latin typeface="Times New Roman"/>
                <a:cs typeface="Times New Roman"/>
              </a:rPr>
              <a:t>situato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della costellazione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riserve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quell’ordine,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che su Edentia </a:t>
            </a:r>
            <a:r>
              <a:rPr sz="1200" dirty="0">
                <a:latin typeface="Times New Roman"/>
                <a:cs typeface="Times New Roman"/>
              </a:rPr>
              <a:t>è più  </a:t>
            </a:r>
            <a:r>
              <a:rPr sz="1200" spc="-5" dirty="0">
                <a:latin typeface="Times New Roman"/>
                <a:cs typeface="Times New Roman"/>
              </a:rPr>
              <a:t>numeroso della </a:t>
            </a:r>
            <a:r>
              <a:rPr sz="1200" dirty="0">
                <a:latin typeface="Times New Roman"/>
                <a:cs typeface="Times New Roman"/>
              </a:rPr>
              <a:t>media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indicata.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6642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(393.4) 35:9.4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 </a:t>
            </a:r>
            <a:r>
              <a:rPr sz="1200" dirty="0">
                <a:latin typeface="Times New Roman"/>
                <a:cs typeface="Times New Roman"/>
              </a:rPr>
              <a:t>supremi </a:t>
            </a:r>
            <a:r>
              <a:rPr sz="1200" spc="-5" dirty="0">
                <a:latin typeface="Times New Roman"/>
                <a:cs typeface="Times New Roman"/>
              </a:rPr>
              <a:t>Lanonandek </a:t>
            </a:r>
            <a:r>
              <a:rPr sz="1200" dirty="0">
                <a:latin typeface="Times New Roman"/>
                <a:cs typeface="Times New Roman"/>
              </a:rPr>
              <a:t>sono stazionati sulle </a:t>
            </a:r>
            <a:r>
              <a:rPr sz="1200" spc="-5" dirty="0">
                <a:latin typeface="Times New Roman"/>
                <a:cs typeface="Times New Roman"/>
              </a:rPr>
              <a:t>varie capitali delle costellazioni. Questo corpo </a:t>
            </a:r>
            <a:r>
              <a:rPr sz="1200" dirty="0">
                <a:latin typeface="Times New Roman"/>
                <a:cs typeface="Times New Roman"/>
              </a:rPr>
              <a:t>è presieduto  </a:t>
            </a:r>
            <a:r>
              <a:rPr sz="1200" spc="-5" dirty="0">
                <a:latin typeface="Times New Roman"/>
                <a:cs typeface="Times New Roman"/>
              </a:rPr>
              <a:t>dall’Altissimo senior associato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della Costellazione, </a:t>
            </a:r>
            <a:r>
              <a:rPr sz="1200" spc="-5" dirty="0">
                <a:latin typeface="Times New Roman"/>
                <a:cs typeface="Times New Roman"/>
              </a:rPr>
              <a:t>mentre l’associato </a:t>
            </a:r>
            <a:r>
              <a:rPr sz="1200" dirty="0">
                <a:latin typeface="Times New Roman"/>
                <a:cs typeface="Times New Roman"/>
              </a:rPr>
              <a:t>junior </a:t>
            </a:r>
            <a:r>
              <a:rPr sz="1200" spc="-5" dirty="0">
                <a:latin typeface="Times New Roman"/>
                <a:cs typeface="Times New Roman"/>
              </a:rPr>
              <a:t>sovrintende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riserve dell’ordine  secondario.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69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5945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866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(393.5) 35:9.5 </a:t>
            </a:r>
            <a:r>
              <a:rPr sz="1200" dirty="0">
                <a:latin typeface="Times New Roman"/>
                <a:cs typeface="Times New Roman"/>
              </a:rPr>
              <a:t>I Sovrani di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coerenti ai loro </a:t>
            </a:r>
            <a:r>
              <a:rPr sz="1200" dirty="0">
                <a:latin typeface="Times New Roman"/>
                <a:cs typeface="Times New Roman"/>
              </a:rPr>
              <a:t>nomi;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pressoché sovrani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affari locali dei </a:t>
            </a:r>
            <a:r>
              <a:rPr sz="1200" spc="5" dirty="0">
                <a:latin typeface="Times New Roman"/>
                <a:cs typeface="Times New Roman"/>
              </a:rPr>
              <a:t>mondi </a:t>
            </a:r>
            <a:r>
              <a:rPr sz="1200" dirty="0">
                <a:latin typeface="Times New Roman"/>
                <a:cs typeface="Times New Roman"/>
              </a:rPr>
              <a:t>abitati. Sono  </a:t>
            </a:r>
            <a:r>
              <a:rPr sz="1200" spc="-5" dirty="0">
                <a:latin typeface="Times New Roman"/>
                <a:cs typeface="Times New Roman"/>
              </a:rPr>
              <a:t>quasi paterni </a:t>
            </a:r>
            <a:r>
              <a:rPr sz="1200" dirty="0">
                <a:latin typeface="Times New Roman"/>
                <a:cs typeface="Times New Roman"/>
              </a:rPr>
              <a:t>nel loro modo di </a:t>
            </a:r>
            <a:r>
              <a:rPr sz="1200" spc="-5" dirty="0">
                <a:latin typeface="Times New Roman"/>
                <a:cs typeface="Times New Roman"/>
              </a:rPr>
              <a:t>dirigere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Principi Planetari,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Materiali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</a:t>
            </a:r>
            <a:r>
              <a:rPr sz="1200" spc="-5" dirty="0">
                <a:latin typeface="Times New Roman"/>
                <a:cs typeface="Times New Roman"/>
              </a:rPr>
              <a:t>personale del </a:t>
            </a:r>
            <a:r>
              <a:rPr sz="1200" dirty="0">
                <a:latin typeface="Times New Roman"/>
                <a:cs typeface="Times New Roman"/>
              </a:rPr>
              <a:t>sovrano è  </a:t>
            </a:r>
            <a:r>
              <a:rPr sz="1200" spc="-5" dirty="0">
                <a:latin typeface="Times New Roman"/>
                <a:cs typeface="Times New Roman"/>
              </a:rPr>
              <a:t>quasi totale. Questi governanti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controllati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osservatori della </a:t>
            </a:r>
            <a:r>
              <a:rPr sz="1200" dirty="0">
                <a:latin typeface="Times New Roman"/>
                <a:cs typeface="Times New Roman"/>
              </a:rPr>
              <a:t>Trinità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dall’Universo </a:t>
            </a:r>
            <a:r>
              <a:rPr sz="1200" spc="-5" dirty="0">
                <a:latin typeface="Times New Roman"/>
                <a:cs typeface="Times New Roman"/>
              </a:rPr>
              <a:t>centrale. Essi </a:t>
            </a:r>
            <a:r>
              <a:rPr sz="1200" dirty="0">
                <a:latin typeface="Times New Roman"/>
                <a:cs typeface="Times New Roman"/>
              </a:rPr>
              <a:t>sono la  </a:t>
            </a:r>
            <a:r>
              <a:rPr sz="1200" spc="-5" dirty="0">
                <a:latin typeface="Times New Roman"/>
                <a:cs typeface="Times New Roman"/>
              </a:rPr>
              <a:t>divisione esecutiva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custodi dell’applicazione dei mandati legislativi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come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esecutori</a:t>
            </a:r>
            <a:endParaRPr sz="1200">
              <a:latin typeface="Times New Roman"/>
              <a:cs typeface="Times New Roman"/>
            </a:endParaRPr>
          </a:p>
          <a:p>
            <a:pPr marL="76200" marR="35306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dell’applicazione dei verdetti giudiziari si trovano nell’unica </a:t>
            </a:r>
            <a:r>
              <a:rPr sz="1200" dirty="0">
                <a:latin typeface="Times New Roman"/>
                <a:cs typeface="Times New Roman"/>
              </a:rPr>
              <a:t>posizione in tutta </a:t>
            </a:r>
            <a:r>
              <a:rPr sz="1200" spc="-5" dirty="0">
                <a:latin typeface="Times New Roman"/>
                <a:cs typeface="Times New Roman"/>
              </a:rPr>
              <a:t>l’amministrazione dell’Universo </a:t>
            </a:r>
            <a:r>
              <a:rPr sz="1200" dirty="0">
                <a:latin typeface="Times New Roman"/>
                <a:cs typeface="Times New Roman"/>
              </a:rPr>
              <a:t>in cui la slealtà 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verso la volontà </a:t>
            </a:r>
            <a:r>
              <a:rPr sz="1200" spc="-5" dirty="0">
                <a:latin typeface="Times New Roman"/>
                <a:cs typeface="Times New Roman"/>
              </a:rPr>
              <a:t>del Figlio Micael </a:t>
            </a:r>
            <a:r>
              <a:rPr sz="1200" dirty="0">
                <a:latin typeface="Times New Roman"/>
                <a:cs typeface="Times New Roman"/>
              </a:rPr>
              <a:t>potrebbe più </a:t>
            </a:r>
            <a:r>
              <a:rPr sz="1200" spc="-5" dirty="0">
                <a:latin typeface="Times New Roman"/>
                <a:cs typeface="Times New Roman"/>
              </a:rPr>
              <a:t>facilmente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rapidamente attecchire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cercare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affermarsi.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6065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(393.6) 35:9.6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nostro 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subito </a:t>
            </a:r>
            <a:r>
              <a:rPr sz="1200" dirty="0">
                <a:latin typeface="Times New Roman"/>
                <a:cs typeface="Times New Roman"/>
              </a:rPr>
              <a:t>la sventura che più di </a:t>
            </a:r>
            <a:r>
              <a:rPr sz="1200" spc="-5" dirty="0">
                <a:latin typeface="Times New Roman"/>
                <a:cs typeface="Times New Roman"/>
              </a:rPr>
              <a:t>settecento Figli dell’ordine </a:t>
            </a:r>
            <a:r>
              <a:rPr sz="1200" dirty="0">
                <a:latin typeface="Times New Roman"/>
                <a:cs typeface="Times New Roman"/>
              </a:rPr>
              <a:t>Lanonandek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ribellati </a:t>
            </a:r>
            <a:r>
              <a:rPr sz="1200" dirty="0">
                <a:latin typeface="Times New Roman"/>
                <a:cs typeface="Times New Roman"/>
              </a:rPr>
              <a:t>contro  il </a:t>
            </a:r>
            <a:r>
              <a:rPr sz="1200" spc="-5" dirty="0">
                <a:latin typeface="Times New Roman"/>
                <a:cs typeface="Times New Roman"/>
              </a:rPr>
              <a:t>governo dell’Universo,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precipitando nella confusione </a:t>
            </a:r>
            <a:r>
              <a:rPr sz="1200" dirty="0">
                <a:latin typeface="Times New Roman"/>
                <a:cs typeface="Times New Roman"/>
              </a:rPr>
              <a:t>parecchi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numerosi pianeti. 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</a:t>
            </a:r>
            <a:r>
              <a:rPr sz="1200" spc="2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ribelli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furono </a:t>
            </a:r>
            <a:r>
              <a:rPr sz="1200" dirty="0">
                <a:latin typeface="Times New Roman"/>
                <a:cs typeface="Times New Roman"/>
              </a:rPr>
              <a:t>Sovrani di </a:t>
            </a:r>
            <a:r>
              <a:rPr sz="1200" spc="-5" dirty="0">
                <a:latin typeface="Times New Roman"/>
                <a:cs typeface="Times New Roman"/>
              </a:rPr>
              <a:t>Sistema; praticamente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questi Figli appartenevano al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ed al terzo ordine, Principi Planetari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Lanonandek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terziari.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854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(393.7) 35:9.7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gran numero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Figli che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dissociati dall’integrità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indica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qualche errore </a:t>
            </a:r>
            <a:r>
              <a:rPr sz="1200" dirty="0">
                <a:latin typeface="Times New Roman"/>
                <a:cs typeface="Times New Roman"/>
              </a:rPr>
              <a:t>da parte </a:t>
            </a:r>
            <a:r>
              <a:rPr sz="1200" spc="-5" dirty="0">
                <a:latin typeface="Times New Roman"/>
                <a:cs typeface="Times New Roman"/>
              </a:rPr>
              <a:t>dei loro </a:t>
            </a:r>
            <a:r>
              <a:rPr sz="1200" dirty="0">
                <a:latin typeface="Times New Roman"/>
                <a:cs typeface="Times New Roman"/>
              </a:rPr>
              <a:t>creatori.  </a:t>
            </a:r>
            <a:r>
              <a:rPr sz="1200" spc="-5" dirty="0">
                <a:latin typeface="Times New Roman"/>
                <a:cs typeface="Times New Roman"/>
              </a:rPr>
              <a:t>Essi avrebbero </a:t>
            </a:r>
            <a:r>
              <a:rPr sz="1200" dirty="0">
                <a:latin typeface="Times New Roman"/>
                <a:cs typeface="Times New Roman"/>
              </a:rPr>
              <a:t>potuto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fatti </a:t>
            </a:r>
            <a:r>
              <a:rPr sz="1200" spc="-5" dirty="0">
                <a:latin typeface="Times New Roman"/>
                <a:cs typeface="Times New Roman"/>
              </a:rPr>
              <a:t>divinamente </a:t>
            </a:r>
            <a:r>
              <a:rPr sz="1200" dirty="0">
                <a:latin typeface="Times New Roman"/>
                <a:cs typeface="Times New Roman"/>
              </a:rPr>
              <a:t>perfetti, ma </a:t>
            </a:r>
            <a:r>
              <a:rPr sz="1200" spc="-5" dirty="0">
                <a:latin typeface="Times New Roman"/>
                <a:cs typeface="Times New Roman"/>
              </a:rPr>
              <a:t>furono creati </a:t>
            </a:r>
            <a:r>
              <a:rPr sz="1200" dirty="0">
                <a:latin typeface="Times New Roman"/>
                <a:cs typeface="Times New Roman"/>
              </a:rPr>
              <a:t>in modo tale </a:t>
            </a:r>
            <a:r>
              <a:rPr sz="1200" spc="-5" dirty="0">
                <a:latin typeface="Times New Roman"/>
                <a:cs typeface="Times New Roman"/>
              </a:rPr>
              <a:t>per poter comprendere meglio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 evoluzionarie che </a:t>
            </a:r>
            <a:r>
              <a:rPr sz="1200" dirty="0">
                <a:latin typeface="Times New Roman"/>
                <a:cs typeface="Times New Roman"/>
              </a:rPr>
              <a:t>dimorano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mondi 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spazio, ed </a:t>
            </a:r>
            <a:r>
              <a:rPr sz="1200" spc="-5" dirty="0">
                <a:latin typeface="Times New Roman"/>
                <a:cs typeface="Times New Roman"/>
              </a:rPr>
              <a:t>avvicinarsi ad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esse.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04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(393.8) 35:9.8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gli Universi locali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Orvonton, </a:t>
            </a:r>
            <a:r>
              <a:rPr sz="1200" dirty="0">
                <a:latin typeface="Times New Roman"/>
                <a:cs typeface="Times New Roman"/>
              </a:rPr>
              <a:t>il nostro </a:t>
            </a:r>
            <a:r>
              <a:rPr sz="1200" spc="-5" dirty="0">
                <a:latin typeface="Times New Roman"/>
                <a:cs typeface="Times New Roman"/>
              </a:rPr>
              <a:t>Universo, con l’eccezione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Henselon,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perso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numero di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quest’ordine. </a:t>
            </a:r>
            <a:r>
              <a:rPr sz="1200" dirty="0">
                <a:latin typeface="Times New Roman"/>
                <a:cs typeface="Times New Roman"/>
              </a:rPr>
              <a:t>Su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è opinione </a:t>
            </a:r>
            <a:r>
              <a:rPr sz="1200" spc="-5" dirty="0">
                <a:latin typeface="Times New Roman"/>
                <a:cs typeface="Times New Roman"/>
              </a:rPr>
              <a:t>generale che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abbiamo avuto tanti </a:t>
            </a:r>
            <a:r>
              <a:rPr sz="1200" spc="-5" dirty="0">
                <a:latin typeface="Times New Roman"/>
                <a:cs typeface="Times New Roman"/>
              </a:rPr>
              <a:t>disordini amministrativi perché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5" dirty="0">
                <a:latin typeface="Times New Roman"/>
                <a:cs typeface="Times New Roman"/>
              </a:rPr>
              <a:t>nostri 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dell’ordine </a:t>
            </a:r>
            <a:r>
              <a:rPr sz="1200" spc="-5" dirty="0">
                <a:latin typeface="Times New Roman"/>
                <a:cs typeface="Times New Roman"/>
              </a:rPr>
              <a:t>Lanonandek sono stati creati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libertà </a:t>
            </a:r>
            <a:r>
              <a:rPr sz="1200" dirty="0">
                <a:latin typeface="Times New Roman"/>
                <a:cs typeface="Times New Roman"/>
              </a:rPr>
              <a:t>personale di </a:t>
            </a:r>
            <a:r>
              <a:rPr sz="1200" spc="-5" dirty="0">
                <a:latin typeface="Times New Roman"/>
                <a:cs typeface="Times New Roman"/>
              </a:rPr>
              <a:t>scelta </a:t>
            </a:r>
            <a:r>
              <a:rPr sz="1200" dirty="0">
                <a:latin typeface="Times New Roman"/>
                <a:cs typeface="Times New Roman"/>
              </a:rPr>
              <a:t>e di programmazione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alto. </a:t>
            </a:r>
            <a:r>
              <a:rPr sz="1200" spc="-15" dirty="0">
                <a:latin typeface="Times New Roman"/>
                <a:cs typeface="Times New Roman"/>
              </a:rPr>
              <a:t>Io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faccio </a:t>
            </a:r>
            <a:r>
              <a:rPr sz="1200" dirty="0">
                <a:latin typeface="Times New Roman"/>
                <a:cs typeface="Times New Roman"/>
              </a:rPr>
              <a:t>questa osservazione </a:t>
            </a:r>
            <a:r>
              <a:rPr sz="1200" spc="-5" dirty="0">
                <a:latin typeface="Times New Roman"/>
                <a:cs typeface="Times New Roman"/>
              </a:rPr>
              <a:t>come critica.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spc="5" dirty="0">
                <a:latin typeface="Times New Roman"/>
                <a:cs typeface="Times New Roman"/>
              </a:rPr>
              <a:t>ha </a:t>
            </a:r>
            <a:r>
              <a:rPr sz="1200" dirty="0">
                <a:latin typeface="Times New Roman"/>
                <a:cs typeface="Times New Roman"/>
              </a:rPr>
              <a:t>piena </a:t>
            </a:r>
            <a:r>
              <a:rPr sz="1200" spc="-5" dirty="0">
                <a:latin typeface="Times New Roman"/>
                <a:cs typeface="Times New Roman"/>
              </a:rPr>
              <a:t>autorità </a:t>
            </a:r>
            <a:r>
              <a:rPr sz="1200" dirty="0">
                <a:latin typeface="Times New Roman"/>
                <a:cs typeface="Times New Roman"/>
              </a:rPr>
              <a:t>e pieni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ciò. </a:t>
            </a:r>
            <a:r>
              <a:rPr sz="1200" dirty="0">
                <a:latin typeface="Times New Roman"/>
                <a:cs typeface="Times New Roman"/>
              </a:rPr>
              <a:t>È opinione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nostri </a:t>
            </a:r>
            <a:r>
              <a:rPr sz="1200" spc="-5" dirty="0">
                <a:latin typeface="Times New Roman"/>
                <a:cs typeface="Times New Roman"/>
              </a:rPr>
              <a:t>alti governanti che, sebbene questi Figli </a:t>
            </a:r>
            <a:r>
              <a:rPr sz="1200" dirty="0">
                <a:latin typeface="Times New Roman"/>
                <a:cs typeface="Times New Roman"/>
              </a:rPr>
              <a:t>dotati di </a:t>
            </a:r>
            <a:r>
              <a:rPr sz="1200" spc="-5" dirty="0">
                <a:latin typeface="Times New Roman"/>
                <a:cs typeface="Times New Roman"/>
              </a:rPr>
              <a:t>libera </a:t>
            </a:r>
            <a:r>
              <a:rPr sz="1200" dirty="0">
                <a:latin typeface="Times New Roman"/>
                <a:cs typeface="Times New Roman"/>
              </a:rPr>
              <a:t>scelta provochino </a:t>
            </a:r>
            <a:r>
              <a:rPr sz="1200" spc="-5" dirty="0">
                <a:latin typeface="Times New Roman"/>
                <a:cs typeface="Times New Roman"/>
              </a:rPr>
              <a:t>eccessivi disordini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ere </a:t>
            </a:r>
            <a:r>
              <a:rPr sz="1200" dirty="0">
                <a:latin typeface="Times New Roman"/>
                <a:cs typeface="Times New Roman"/>
              </a:rPr>
              <a:t>iniziali dell’Universo, 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saranno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vagliate </a:t>
            </a:r>
            <a:r>
              <a:rPr sz="1200" dirty="0">
                <a:latin typeface="Times New Roman"/>
                <a:cs typeface="Times New Roman"/>
              </a:rPr>
              <a:t>e definitivamente </a:t>
            </a:r>
            <a:r>
              <a:rPr sz="1200" spc="-5" dirty="0">
                <a:latin typeface="Times New Roman"/>
                <a:cs typeface="Times New Roman"/>
              </a:rPr>
              <a:t>stabilizzate,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beneficio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lealtà superiore </a:t>
            </a:r>
            <a:r>
              <a:rPr sz="1200" dirty="0">
                <a:latin typeface="Times New Roman"/>
                <a:cs typeface="Times New Roman"/>
              </a:rPr>
              <a:t>e di un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5" dirty="0">
                <a:latin typeface="Times New Roman"/>
                <a:cs typeface="Times New Roman"/>
              </a:rPr>
              <a:t>servizio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1784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(357.6) 32:1.2 </a:t>
            </a:r>
            <a:r>
              <a:rPr sz="1200" spc="-5" dirty="0">
                <a:latin typeface="Times New Roman"/>
                <a:cs typeface="Times New Roman"/>
              </a:rPr>
              <a:t>Questi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agiscono </a:t>
            </a:r>
            <a:r>
              <a:rPr sz="1200" dirty="0">
                <a:latin typeface="Times New Roman"/>
                <a:cs typeface="Times New Roman"/>
              </a:rPr>
              <a:t>da soli nelle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locale anteriori alla materia </a:t>
            </a:r>
            <a:r>
              <a:rPr sz="1200" dirty="0">
                <a:latin typeface="Times New Roman"/>
                <a:cs typeface="Times New Roman"/>
              </a:rPr>
              <a:t>e posteriori  </a:t>
            </a:r>
            <a:r>
              <a:rPr sz="1200" spc="-5" dirty="0">
                <a:latin typeface="Times New Roman"/>
                <a:cs typeface="Times New Roman"/>
              </a:rPr>
              <a:t>alla forza. Un Figlio </a:t>
            </a:r>
            <a:r>
              <a:rPr sz="1200" dirty="0">
                <a:latin typeface="Times New Roman"/>
                <a:cs typeface="Times New Roman"/>
              </a:rPr>
              <a:t>Creatore non ha </a:t>
            </a:r>
            <a:r>
              <a:rPr sz="1200" spc="-5" dirty="0">
                <a:latin typeface="Times New Roman"/>
                <a:cs typeface="Times New Roman"/>
              </a:rPr>
              <a:t>alcuna </a:t>
            </a:r>
            <a:r>
              <a:rPr sz="1200" dirty="0">
                <a:latin typeface="Times New Roman"/>
                <a:cs typeface="Times New Roman"/>
              </a:rPr>
              <a:t>opportunità </a:t>
            </a:r>
            <a:r>
              <a:rPr sz="1200" spc="-5" dirty="0">
                <a:latin typeface="Times New Roman"/>
                <a:cs typeface="Times New Roman"/>
              </a:rPr>
              <a:t>d’iniziare l’organizzazione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finché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potere non  </a:t>
            </a:r>
            <a:r>
              <a:rPr sz="1200" spc="-5" dirty="0">
                <a:latin typeface="Times New Roman"/>
                <a:cs typeface="Times New Roman"/>
              </a:rPr>
              <a:t>hanno effettuato </a:t>
            </a:r>
            <a:r>
              <a:rPr sz="1200" dirty="0">
                <a:latin typeface="Times New Roman"/>
                <a:cs typeface="Times New Roman"/>
              </a:rPr>
              <a:t>la mobilitazione </a:t>
            </a:r>
            <a:r>
              <a:rPr sz="1200" spc="-5" dirty="0">
                <a:latin typeface="Times New Roman"/>
                <a:cs typeface="Times New Roman"/>
              </a:rPr>
              <a:t>delle energie </a:t>
            </a:r>
            <a:r>
              <a:rPr sz="1200" dirty="0">
                <a:latin typeface="Times New Roman"/>
                <a:cs typeface="Times New Roman"/>
              </a:rPr>
              <a:t>spaziali </a:t>
            </a:r>
            <a:r>
              <a:rPr sz="1200" spc="-5" dirty="0">
                <a:latin typeface="Times New Roman"/>
                <a:cs typeface="Times New Roman"/>
              </a:rPr>
              <a:t>sufficienti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fornire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base </a:t>
            </a:r>
            <a:r>
              <a:rPr sz="1200" dirty="0">
                <a:latin typeface="Times New Roman"/>
                <a:cs typeface="Times New Roman"/>
              </a:rPr>
              <a:t>materiale — soli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sfere materiali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per  l’Universo emergente.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250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(357.7) 32:1.3 </a:t>
            </a:r>
            <a:r>
              <a:rPr sz="1200" spc="-5" dirty="0">
                <a:latin typeface="Times New Roman"/>
                <a:cs typeface="Times New Roman"/>
              </a:rPr>
              <a:t>Gli Universi locali hanno </a:t>
            </a:r>
            <a:r>
              <a:rPr sz="1200" dirty="0">
                <a:latin typeface="Times New Roman"/>
                <a:cs typeface="Times New Roman"/>
              </a:rPr>
              <a:t>tutti </a:t>
            </a:r>
            <a:r>
              <a:rPr sz="1200" spc="-5" dirty="0">
                <a:latin typeface="Times New Roman"/>
                <a:cs typeface="Times New Roman"/>
              </a:rPr>
              <a:t>press’a </a:t>
            </a:r>
            <a:r>
              <a:rPr sz="1200" dirty="0">
                <a:latin typeface="Times New Roman"/>
                <a:cs typeface="Times New Roman"/>
              </a:rPr>
              <a:t>poco lo stesso potenziale </a:t>
            </a:r>
            <a:r>
              <a:rPr sz="1200" spc="-5" dirty="0">
                <a:latin typeface="Times New Roman"/>
                <a:cs typeface="Times New Roman"/>
              </a:rPr>
              <a:t>d’energia, </a:t>
            </a:r>
            <a:r>
              <a:rPr sz="1200" dirty="0">
                <a:latin typeface="Times New Roman"/>
                <a:cs typeface="Times New Roman"/>
              </a:rPr>
              <a:t>benché differiscano </a:t>
            </a:r>
            <a:r>
              <a:rPr sz="1200" spc="-5" dirty="0">
                <a:latin typeface="Times New Roman"/>
                <a:cs typeface="Times New Roman"/>
              </a:rPr>
              <a:t>grandemente </a:t>
            </a:r>
            <a:r>
              <a:rPr sz="1200" dirty="0">
                <a:latin typeface="Times New Roman"/>
                <a:cs typeface="Times New Roman"/>
              </a:rPr>
              <a:t>per  </a:t>
            </a:r>
            <a:r>
              <a:rPr sz="1200" spc="-5" dirty="0">
                <a:latin typeface="Times New Roman"/>
                <a:cs typeface="Times New Roman"/>
              </a:rPr>
              <a:t>dimensioni fisiche </a:t>
            </a:r>
            <a:r>
              <a:rPr sz="1200" dirty="0">
                <a:latin typeface="Times New Roman"/>
                <a:cs typeface="Times New Roman"/>
              </a:rPr>
              <a:t>e possano </a:t>
            </a:r>
            <a:r>
              <a:rPr sz="1200" spc="-5" dirty="0">
                <a:latin typeface="Times New Roman"/>
                <a:cs typeface="Times New Roman"/>
              </a:rPr>
              <a:t>variare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in tanto nel contenuto di </a:t>
            </a:r>
            <a:r>
              <a:rPr sz="1200" spc="-5" dirty="0">
                <a:latin typeface="Times New Roman"/>
                <a:cs typeface="Times New Roman"/>
              </a:rPr>
              <a:t>materia visibile.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carico </a:t>
            </a:r>
            <a:r>
              <a:rPr sz="1200" dirty="0">
                <a:latin typeface="Times New Roman"/>
                <a:cs typeface="Times New Roman"/>
              </a:rPr>
              <a:t>di potere e la dotazione di </a:t>
            </a:r>
            <a:r>
              <a:rPr sz="1200" spc="-5" dirty="0">
                <a:latin typeface="Times New Roman"/>
                <a:cs typeface="Times New Roman"/>
              </a:rPr>
              <a:t>materia  </a:t>
            </a:r>
            <a:r>
              <a:rPr sz="1200" dirty="0">
                <a:latin typeface="Times New Roman"/>
                <a:cs typeface="Times New Roman"/>
              </a:rPr>
              <a:t>potenziale di un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determinati dalle </a:t>
            </a:r>
            <a:r>
              <a:rPr sz="1200" dirty="0">
                <a:latin typeface="Times New Roman"/>
                <a:cs typeface="Times New Roman"/>
              </a:rPr>
              <a:t>manipolazioni </a:t>
            </a:r>
            <a:r>
              <a:rPr sz="1200" spc="-5" dirty="0">
                <a:latin typeface="Times New Roman"/>
                <a:cs typeface="Times New Roman"/>
              </a:rPr>
              <a:t>dei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loro predecessori, </a:t>
            </a:r>
            <a:r>
              <a:rPr sz="1200" dirty="0">
                <a:latin typeface="Times New Roman"/>
                <a:cs typeface="Times New Roman"/>
              </a:rPr>
              <a:t>come pure  </a:t>
            </a:r>
            <a:r>
              <a:rPr sz="1200" spc="-5" dirty="0">
                <a:latin typeface="Times New Roman"/>
                <a:cs typeface="Times New Roman"/>
              </a:rPr>
              <a:t>dalle attività del Figlio Creatore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del controllo </a:t>
            </a:r>
            <a:r>
              <a:rPr sz="1200" dirty="0">
                <a:latin typeface="Times New Roman"/>
                <a:cs typeface="Times New Roman"/>
              </a:rPr>
              <a:t>fisico </a:t>
            </a:r>
            <a:r>
              <a:rPr sz="1200" spc="-5" dirty="0">
                <a:latin typeface="Times New Roman"/>
                <a:cs typeface="Times New Roman"/>
              </a:rPr>
              <a:t>innato posseduta dalla sua associata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71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(358.1) 32:1.4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carico d’energia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è </a:t>
            </a:r>
            <a:r>
              <a:rPr sz="1200" spc="-5" dirty="0">
                <a:latin typeface="Times New Roman"/>
                <a:cs typeface="Times New Roman"/>
              </a:rPr>
              <a:t>circa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centomillesima parte </a:t>
            </a:r>
            <a:r>
              <a:rPr sz="1200" dirty="0">
                <a:latin typeface="Times New Roman"/>
                <a:cs typeface="Times New Roman"/>
              </a:rPr>
              <a:t>della dotazione di </a:t>
            </a:r>
            <a:r>
              <a:rPr sz="1200" spc="-5" dirty="0">
                <a:latin typeface="Times New Roman"/>
                <a:cs typeface="Times New Roman"/>
              </a:rPr>
              <a:t>forza del suo Superuniverso.  Nel caso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materializzazione della massa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leggermente </a:t>
            </a:r>
            <a:r>
              <a:rPr sz="1200" dirty="0">
                <a:latin typeface="Times New Roman"/>
                <a:cs typeface="Times New Roman"/>
              </a:rPr>
              <a:t>minore. </a:t>
            </a:r>
            <a:r>
              <a:rPr sz="1200" spc="-5" dirty="0">
                <a:latin typeface="Times New Roman"/>
                <a:cs typeface="Times New Roman"/>
              </a:rPr>
              <a:t>Fisicamente </a:t>
            </a:r>
            <a:r>
              <a:rPr sz="1200" dirty="0">
                <a:latin typeface="Times New Roman"/>
                <a:cs typeface="Times New Roman"/>
              </a:rPr>
              <a:t>parlando,  </a:t>
            </a:r>
            <a:r>
              <a:rPr sz="1200" spc="-5" dirty="0">
                <a:latin typeface="Times New Roman"/>
                <a:cs typeface="Times New Roman"/>
              </a:rPr>
              <a:t>Nebadon possiede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fisica d’energia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materia che si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trovare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qualsiasi </a:t>
            </a:r>
            <a:r>
              <a:rPr sz="1200" dirty="0">
                <a:latin typeface="Times New Roman"/>
                <a:cs typeface="Times New Roman"/>
              </a:rPr>
              <a:t>creazione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di Orvonton. </a:t>
            </a:r>
            <a:r>
              <a:rPr sz="1200" spc="-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sola </a:t>
            </a:r>
            <a:r>
              <a:rPr sz="1200" dirty="0">
                <a:latin typeface="Times New Roman"/>
                <a:cs typeface="Times New Roman"/>
              </a:rPr>
              <a:t>limitazione </a:t>
            </a:r>
            <a:r>
              <a:rPr sz="1200" spc="-5" dirty="0">
                <a:latin typeface="Times New Roman"/>
                <a:cs typeface="Times New Roman"/>
              </a:rPr>
              <a:t>fisica al maggior sviluppo dell’Universo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consiste nel carico quantitativo d’energia spaziale </a:t>
            </a:r>
            <a:r>
              <a:rPr sz="1200" dirty="0">
                <a:latin typeface="Times New Roman"/>
                <a:cs typeface="Times New Roman"/>
              </a:rPr>
              <a:t>tenuto  </a:t>
            </a:r>
            <a:r>
              <a:rPr sz="1200" spc="-5" dirty="0">
                <a:latin typeface="Times New Roman"/>
                <a:cs typeface="Times New Roman"/>
              </a:rPr>
              <a:t>prigioniero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e delle </a:t>
            </a:r>
            <a:r>
              <a:rPr sz="1200" spc="-5" dirty="0">
                <a:latin typeface="Times New Roman"/>
                <a:cs typeface="Times New Roman"/>
              </a:rPr>
              <a:t>personalità associati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meccanismo congiunto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90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(358.2) 32:1.5 </a:t>
            </a:r>
            <a:r>
              <a:rPr sz="1200" spc="-5" dirty="0">
                <a:latin typeface="Times New Roman"/>
                <a:cs typeface="Times New Roman"/>
              </a:rPr>
              <a:t>Quando l’energia-materia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raggiunto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stadio di </a:t>
            </a:r>
            <a:r>
              <a:rPr sz="1200" spc="-5" dirty="0">
                <a:latin typeface="Times New Roman"/>
                <a:cs typeface="Times New Roman"/>
              </a:rPr>
              <a:t>materializzazione della massa, appare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 Creatore Paradisiaco accompagnato </a:t>
            </a:r>
            <a:r>
              <a:rPr sz="1200" dirty="0">
                <a:latin typeface="Times New Roman"/>
                <a:cs typeface="Times New Roman"/>
              </a:rPr>
              <a:t>da una </a:t>
            </a:r>
            <a:r>
              <a:rPr sz="1200" spc="-5" dirty="0">
                <a:latin typeface="Times New Roman"/>
                <a:cs typeface="Times New Roman"/>
              </a:rPr>
              <a:t>Figlia Creativa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Infinito. Simultaneamente all’arrivo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spc="5" dirty="0">
                <a:latin typeface="Times New Roman"/>
                <a:cs typeface="Times New Roman"/>
              </a:rPr>
              <a:t>Creatore </a:t>
            </a:r>
            <a:r>
              <a:rPr sz="1200" dirty="0">
                <a:latin typeface="Times New Roman"/>
                <a:cs typeface="Times New Roman"/>
              </a:rPr>
              <a:t>ha  inizio </a:t>
            </a:r>
            <a:r>
              <a:rPr sz="1200" spc="-5" dirty="0">
                <a:latin typeface="Times New Roman"/>
                <a:cs typeface="Times New Roman"/>
              </a:rPr>
              <a:t>il lavoro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costruzione della sfera </a:t>
            </a:r>
            <a:r>
              <a:rPr sz="1200" dirty="0">
                <a:latin typeface="Times New Roman"/>
                <a:cs typeface="Times New Roman"/>
              </a:rPr>
              <a:t>architettonica </a:t>
            </a:r>
            <a:r>
              <a:rPr sz="1200" spc="-5" dirty="0">
                <a:latin typeface="Times New Roman"/>
                <a:cs typeface="Times New Roman"/>
              </a:rPr>
              <a:t>destinata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diventare </a:t>
            </a:r>
            <a:r>
              <a:rPr sz="1200" dirty="0">
                <a:latin typeface="Times New Roman"/>
                <a:cs typeface="Times New Roman"/>
              </a:rPr>
              <a:t>il mondo </a:t>
            </a:r>
            <a:r>
              <a:rPr sz="1200" spc="-5" dirty="0">
                <a:latin typeface="Times New Roman"/>
                <a:cs typeface="Times New Roman"/>
              </a:rPr>
              <a:t>capitale dell’Universo locale progettato. Per  lunghe ere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creazione locale si evolve, si </a:t>
            </a:r>
            <a:r>
              <a:rPr sz="1200" dirty="0">
                <a:latin typeface="Times New Roman"/>
                <a:cs typeface="Times New Roman"/>
              </a:rPr>
              <a:t>stabilizzano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soli e </a:t>
            </a:r>
            <a:r>
              <a:rPr sz="1200" spc="-5" dirty="0">
                <a:latin typeface="Times New Roman"/>
                <a:cs typeface="Times New Roman"/>
              </a:rPr>
              <a:t>si formano dei pianeti che girano lungo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orbite, mentre  </a:t>
            </a:r>
            <a:r>
              <a:rPr sz="1200" spc="-5" dirty="0">
                <a:latin typeface="Times New Roman"/>
                <a:cs typeface="Times New Roman"/>
              </a:rPr>
              <a:t>prosegue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creazione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architettonici che dovranno </a:t>
            </a:r>
            <a:r>
              <a:rPr sz="1200" dirty="0">
                <a:latin typeface="Times New Roman"/>
                <a:cs typeface="Times New Roman"/>
              </a:rPr>
              <a:t>servire da quartieri </a:t>
            </a:r>
            <a:r>
              <a:rPr sz="1200" spc="-5" dirty="0">
                <a:latin typeface="Times New Roman"/>
                <a:cs typeface="Times New Roman"/>
              </a:rPr>
              <a:t>generali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 </a:t>
            </a:r>
            <a:r>
              <a:rPr sz="1200" dirty="0">
                <a:latin typeface="Times New Roman"/>
                <a:cs typeface="Times New Roman"/>
              </a:rPr>
              <a:t>e da capitali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sistemi.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17534" cy="41325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20383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volontario </a:t>
            </a:r>
            <a:r>
              <a:rPr sz="1200" dirty="0">
                <a:latin typeface="Times New Roman"/>
                <a:cs typeface="Times New Roman"/>
              </a:rPr>
              <a:t>più completo da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Figli, </a:t>
            </a:r>
            <a:r>
              <a:rPr sz="1200" dirty="0">
                <a:latin typeface="Times New Roman"/>
                <a:cs typeface="Times New Roman"/>
              </a:rPr>
              <a:t>esaurientemente messi </a:t>
            </a:r>
            <a:r>
              <a:rPr sz="1200" spc="-5" dirty="0">
                <a:latin typeface="Times New Roman"/>
                <a:cs typeface="Times New Roman"/>
              </a:rPr>
              <a:t>alla prova, </a:t>
            </a:r>
            <a:r>
              <a:rPr sz="1200" dirty="0">
                <a:latin typeface="Times New Roman"/>
                <a:cs typeface="Times New Roman"/>
              </a:rPr>
              <a:t>compenserà più che </a:t>
            </a:r>
            <a:r>
              <a:rPr sz="1200" spc="-5" dirty="0">
                <a:latin typeface="Times New Roman"/>
                <a:cs typeface="Times New Roman"/>
              </a:rPr>
              <a:t>largamente </a:t>
            </a:r>
            <a:r>
              <a:rPr sz="1200" dirty="0">
                <a:latin typeface="Times New Roman"/>
                <a:cs typeface="Times New Roman"/>
              </a:rPr>
              <a:t>la confusione e  le tribolazioni </a:t>
            </a:r>
            <a:r>
              <a:rPr sz="1200" spc="-5" dirty="0">
                <a:latin typeface="Times New Roman"/>
                <a:cs typeface="Times New Roman"/>
              </a:rPr>
              <a:t>delle epoche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primitive.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(394.1) 35:9.9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caso </a:t>
            </a:r>
            <a:r>
              <a:rPr sz="1200" dirty="0">
                <a:latin typeface="Times New Roman"/>
                <a:cs typeface="Times New Roman"/>
              </a:rPr>
              <a:t>di ribellione </a:t>
            </a:r>
            <a:r>
              <a:rPr sz="1200" spc="-5" dirty="0">
                <a:latin typeface="Times New Roman"/>
                <a:cs typeface="Times New Roman"/>
              </a:rPr>
              <a:t>nella 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sistema, </a:t>
            </a:r>
            <a:r>
              <a:rPr sz="1200" dirty="0">
                <a:latin typeface="Times New Roman"/>
                <a:cs typeface="Times New Roman"/>
              </a:rPr>
              <a:t>viene di solito </a:t>
            </a:r>
            <a:r>
              <a:rPr sz="1200" spc="-5" dirty="0">
                <a:latin typeface="Times New Roman"/>
                <a:cs typeface="Times New Roman"/>
              </a:rPr>
              <a:t>insediato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tempo relativamente breve </a:t>
            </a:r>
            <a:r>
              <a:rPr sz="1200" dirty="0">
                <a:latin typeface="Times New Roman"/>
                <a:cs typeface="Times New Roman"/>
              </a:rPr>
              <a:t>un nuovo  </a:t>
            </a:r>
            <a:r>
              <a:rPr sz="1200" spc="-5" dirty="0">
                <a:latin typeface="Times New Roman"/>
                <a:cs typeface="Times New Roman"/>
              </a:rPr>
              <a:t>sovrano, </a:t>
            </a:r>
            <a:r>
              <a:rPr sz="1200" dirty="0">
                <a:latin typeface="Times New Roman"/>
                <a:cs typeface="Times New Roman"/>
              </a:rPr>
              <a:t>ma non avviene la </a:t>
            </a:r>
            <a:r>
              <a:rPr sz="1200" spc="-5" dirty="0">
                <a:latin typeface="Times New Roman"/>
                <a:cs typeface="Times New Roman"/>
              </a:rPr>
              <a:t>stessa cosa sui singoli pianeti. Essi </a:t>
            </a:r>
            <a:r>
              <a:rPr sz="1200" dirty="0">
                <a:latin typeface="Times New Roman"/>
                <a:cs typeface="Times New Roman"/>
              </a:rPr>
              <a:t>sono le unità </a:t>
            </a:r>
            <a:r>
              <a:rPr sz="1200" spc="-5" dirty="0">
                <a:latin typeface="Times New Roman"/>
                <a:cs typeface="Times New Roman"/>
              </a:rPr>
              <a:t>costitutive della creazione materiale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libero </a:t>
            </a:r>
            <a:r>
              <a:rPr sz="1200" dirty="0">
                <a:latin typeface="Times New Roman"/>
                <a:cs typeface="Times New Roman"/>
              </a:rPr>
              <a:t>arbitrio 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è uno </a:t>
            </a:r>
            <a:r>
              <a:rPr sz="1200" spc="-5" dirty="0">
                <a:latin typeface="Times New Roman"/>
                <a:cs typeface="Times New Roman"/>
              </a:rPr>
              <a:t>dei fattori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giudizio finale </a:t>
            </a:r>
            <a:r>
              <a:rPr sz="1200" dirty="0">
                <a:latin typeface="Times New Roman"/>
                <a:cs typeface="Times New Roman"/>
              </a:rPr>
              <a:t>di tutti questi </a:t>
            </a:r>
            <a:r>
              <a:rPr sz="1200" spc="-5" dirty="0">
                <a:latin typeface="Times New Roman"/>
                <a:cs typeface="Times New Roman"/>
              </a:rPr>
              <a:t>problemi. Per </a:t>
            </a: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isolati, pianeti </a:t>
            </a:r>
            <a:r>
              <a:rPr sz="1200" dirty="0">
                <a:latin typeface="Times New Roman"/>
                <a:cs typeface="Times New Roman"/>
              </a:rPr>
              <a:t>i cui </a:t>
            </a:r>
            <a:r>
              <a:rPr sz="1200" spc="-5" dirty="0">
                <a:latin typeface="Times New Roman"/>
                <a:cs typeface="Times New Roman"/>
              </a:rPr>
              <a:t>prìncipi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autorità 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aver deviato,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designati dei Principi Planetari successori,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quali però non assumono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attiva </a:t>
            </a:r>
            <a:r>
              <a:rPr sz="1200" dirty="0">
                <a:latin typeface="Times New Roman"/>
                <a:cs typeface="Times New Roman"/>
              </a:rPr>
              <a:t>di tali mondi  </a:t>
            </a:r>
            <a:r>
              <a:rPr sz="1200" spc="-5" dirty="0">
                <a:latin typeface="Times New Roman"/>
                <a:cs typeface="Times New Roman"/>
              </a:rPr>
              <a:t>finché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conseguenze dell’insurrezione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siano parzialmente dominate </a:t>
            </a:r>
            <a:r>
              <a:rPr sz="1200" dirty="0">
                <a:latin typeface="Times New Roman"/>
                <a:cs typeface="Times New Roman"/>
              </a:rPr>
              <a:t>e rimosse </a:t>
            </a:r>
            <a:r>
              <a:rPr sz="1200" spc="-5" dirty="0">
                <a:latin typeface="Times New Roman"/>
                <a:cs typeface="Times New Roman"/>
              </a:rPr>
              <a:t>dalle misure riparatrici adottate </a:t>
            </a:r>
            <a:r>
              <a:rPr sz="1200" spc="10" dirty="0">
                <a:latin typeface="Times New Roman"/>
                <a:cs typeface="Times New Roman"/>
              </a:rPr>
              <a:t>dai 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altre personalità tutelari.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ribellione di un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isola </a:t>
            </a:r>
            <a:r>
              <a:rPr sz="1200" spc="-5" dirty="0">
                <a:latin typeface="Times New Roman"/>
                <a:cs typeface="Times New Roman"/>
              </a:rPr>
              <a:t>istantaneamente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 pianeta;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circuiti  spirituali locali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immediatamente interrotti. </a:t>
            </a:r>
            <a:r>
              <a:rPr sz="1200" dirty="0">
                <a:latin typeface="Times New Roman"/>
                <a:cs typeface="Times New Roman"/>
              </a:rPr>
              <a:t>Solo 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può </a:t>
            </a:r>
            <a:r>
              <a:rPr sz="1200" spc="-5" dirty="0">
                <a:latin typeface="Times New Roman"/>
                <a:cs typeface="Times New Roman"/>
              </a:rPr>
              <a:t>ristabilire </a:t>
            </a:r>
            <a:r>
              <a:rPr sz="1200" dirty="0">
                <a:latin typeface="Times New Roman"/>
                <a:cs typeface="Times New Roman"/>
              </a:rPr>
              <a:t>le linee di comunicazione  </a:t>
            </a:r>
            <a:r>
              <a:rPr sz="1200" spc="-5" dirty="0">
                <a:latin typeface="Times New Roman"/>
                <a:cs typeface="Times New Roman"/>
              </a:rPr>
              <a:t>interplanetarie su </a:t>
            </a:r>
            <a:r>
              <a:rPr sz="1200" dirty="0">
                <a:latin typeface="Times New Roman"/>
                <a:cs typeface="Times New Roman"/>
              </a:rPr>
              <a:t>un tale mondo </a:t>
            </a:r>
            <a:r>
              <a:rPr sz="1200" spc="-5" dirty="0">
                <a:latin typeface="Times New Roman"/>
                <a:cs typeface="Times New Roman"/>
              </a:rPr>
              <a:t>spiritualmente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isolato.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(394.2) 35:9.10 </a:t>
            </a:r>
            <a:r>
              <a:rPr sz="1200" spc="-5" dirty="0">
                <a:latin typeface="Times New Roman"/>
                <a:cs typeface="Times New Roman"/>
              </a:rPr>
              <a:t>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piano per salvare questi Figli indisciplinati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poco saggi, </a:t>
            </a:r>
            <a:r>
              <a:rPr sz="1200" dirty="0">
                <a:latin typeface="Times New Roman"/>
                <a:cs typeface="Times New Roman"/>
              </a:rPr>
              <a:t>e molti di loro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avvalsi </a:t>
            </a:r>
            <a:r>
              <a:rPr sz="1200" dirty="0">
                <a:latin typeface="Times New Roman"/>
                <a:cs typeface="Times New Roman"/>
              </a:rPr>
              <a:t>di questo  </a:t>
            </a:r>
            <a:r>
              <a:rPr sz="1200" spc="-5" dirty="0">
                <a:latin typeface="Times New Roman"/>
                <a:cs typeface="Times New Roman"/>
              </a:rPr>
              <a:t>provvedimento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misericordia; </a:t>
            </a:r>
            <a:r>
              <a:rPr sz="1200" dirty="0">
                <a:latin typeface="Times New Roman"/>
                <a:cs typeface="Times New Roman"/>
              </a:rPr>
              <a:t>tuttavia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potranno </a:t>
            </a:r>
            <a:r>
              <a:rPr sz="1200" dirty="0">
                <a:latin typeface="Times New Roman"/>
                <a:cs typeface="Times New Roman"/>
              </a:rPr>
              <a:t>mai più operare </a:t>
            </a:r>
            <a:r>
              <a:rPr sz="1200" spc="-5" dirty="0">
                <a:latin typeface="Times New Roman"/>
                <a:cs typeface="Times New Roman"/>
              </a:rPr>
              <a:t>nelle </a:t>
            </a:r>
            <a:r>
              <a:rPr sz="1200" dirty="0">
                <a:latin typeface="Times New Roman"/>
                <a:cs typeface="Times New Roman"/>
              </a:rPr>
              <a:t>posizioni in cui </a:t>
            </a:r>
            <a:r>
              <a:rPr sz="1200" spc="-5" dirty="0">
                <a:latin typeface="Times New Roman"/>
                <a:cs typeface="Times New Roman"/>
              </a:rPr>
              <a:t>hanno fallito. </a:t>
            </a:r>
            <a:r>
              <a:rPr sz="1200" dirty="0">
                <a:latin typeface="Times New Roman"/>
                <a:cs typeface="Times New Roman"/>
              </a:rPr>
              <a:t>Dopo la </a:t>
            </a:r>
            <a:r>
              <a:rPr sz="1200" spc="-5" dirty="0">
                <a:latin typeface="Times New Roman"/>
                <a:cs typeface="Times New Roman"/>
              </a:rPr>
              <a:t>riabilitazione 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a compiti di </a:t>
            </a:r>
            <a:r>
              <a:rPr sz="1200" spc="-5" dirty="0">
                <a:latin typeface="Times New Roman"/>
                <a:cs typeface="Times New Roman"/>
              </a:rPr>
              <a:t>custodia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dipartimenti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amministrazione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10. 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Lanonandek</a:t>
            </a:r>
            <a:endParaRPr sz="1600">
              <a:latin typeface="Times New Roman"/>
              <a:cs typeface="Times New Roman"/>
            </a:endParaRPr>
          </a:p>
          <a:p>
            <a:pPr marL="76200" marR="104775">
              <a:lnSpc>
                <a:spcPct val="95700"/>
              </a:lnSpc>
              <a:spcBef>
                <a:spcPts val="138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(394.3) 35:10.1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terzo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nel </a:t>
            </a:r>
            <a:r>
              <a:rPr sz="1200" dirty="0">
                <a:latin typeface="Times New Roman"/>
                <a:cs typeface="Times New Roman"/>
              </a:rPr>
              <a:t>circuito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settanta pianeti 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con i loro rispettivi </a:t>
            </a:r>
            <a:r>
              <a:rPr sz="1200" spc="-5" dirty="0">
                <a:latin typeface="Times New Roman"/>
                <a:cs typeface="Times New Roman"/>
              </a:rPr>
              <a:t>quarantadue </a:t>
            </a:r>
            <a:r>
              <a:rPr sz="1200" dirty="0">
                <a:latin typeface="Times New Roman"/>
                <a:cs typeface="Times New Roman"/>
              </a:rPr>
              <a:t>satelliti,  </a:t>
            </a:r>
            <a:r>
              <a:rPr sz="1200" spc="-5" dirty="0">
                <a:latin typeface="Times New Roman"/>
                <a:cs typeface="Times New Roman"/>
              </a:rPr>
              <a:t>costituisce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gruppo Lanonandek </a:t>
            </a:r>
            <a:r>
              <a:rPr sz="1200" dirty="0">
                <a:latin typeface="Times New Roman"/>
                <a:cs typeface="Times New Roman"/>
              </a:rPr>
              <a:t>di sfere </a:t>
            </a:r>
            <a:r>
              <a:rPr sz="1200" spc="-5" dirty="0">
                <a:latin typeface="Times New Roman"/>
                <a:cs typeface="Times New Roman"/>
              </a:rPr>
              <a:t>amministrative. Su questi regni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Lanonandek esperti appartenenti al corpo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ex  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fungono </a:t>
            </a:r>
            <a:r>
              <a:rPr sz="1200" dirty="0">
                <a:latin typeface="Times New Roman"/>
                <a:cs typeface="Times New Roman"/>
              </a:rPr>
              <a:t>da istruttori </a:t>
            </a:r>
            <a:r>
              <a:rPr sz="1200" spc="-5" dirty="0">
                <a:latin typeface="Times New Roman"/>
                <a:cs typeface="Times New Roman"/>
              </a:rPr>
              <a:t>amministrativi </a:t>
            </a:r>
            <a:r>
              <a:rPr sz="1200" dirty="0">
                <a:latin typeface="Times New Roman"/>
                <a:cs typeface="Times New Roman"/>
              </a:rPr>
              <a:t>dei pellegrini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schiere </a:t>
            </a:r>
            <a:r>
              <a:rPr sz="1200" spc="-5" dirty="0">
                <a:latin typeface="Times New Roman"/>
                <a:cs typeface="Times New Roman"/>
              </a:rPr>
              <a:t>serafiche. </a:t>
            </a:r>
            <a:r>
              <a:rPr sz="1200" dirty="0">
                <a:latin typeface="Times New Roman"/>
                <a:cs typeface="Times New Roman"/>
              </a:rPr>
              <a:t>I mortali </a:t>
            </a:r>
            <a:r>
              <a:rPr sz="1200" spc="-5" dirty="0">
                <a:latin typeface="Times New Roman"/>
                <a:cs typeface="Times New Roman"/>
              </a:rPr>
              <a:t>evoluzionari  osservano gli amministratori dei sistemi al lavoro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capitali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sistema, ma </a:t>
            </a:r>
            <a:r>
              <a:rPr sz="1200" dirty="0">
                <a:latin typeface="Times New Roman"/>
                <a:cs typeface="Times New Roman"/>
              </a:rPr>
              <a:t>qui </a:t>
            </a:r>
            <a:r>
              <a:rPr sz="1200" spc="-5" dirty="0">
                <a:latin typeface="Times New Roman"/>
                <a:cs typeface="Times New Roman"/>
              </a:rPr>
              <a:t>essi partecipano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effettiva </a:t>
            </a:r>
            <a:r>
              <a:rPr sz="1200" spc="-5" dirty="0">
                <a:latin typeface="Times New Roman"/>
                <a:cs typeface="Times New Roman"/>
              </a:rPr>
              <a:t>delle  decisioni amministrative dei diecimila sistemi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32775" cy="3548379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34036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(394.4) 35:10.2 </a:t>
            </a:r>
            <a:r>
              <a:rPr sz="1200" spc="-5" dirty="0">
                <a:latin typeface="Times New Roman"/>
                <a:cs typeface="Times New Roman"/>
              </a:rPr>
              <a:t>Queste scuole amministrative dell’Universo locale </a:t>
            </a:r>
            <a:r>
              <a:rPr sz="1200" dirty="0">
                <a:latin typeface="Times New Roman"/>
                <a:cs typeface="Times New Roman"/>
              </a:rPr>
              <a:t>sono sotto 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Figli Lanonandek che </a:t>
            </a:r>
            <a:r>
              <a:rPr sz="1200" dirty="0">
                <a:latin typeface="Times New Roman"/>
                <a:cs typeface="Times New Roman"/>
              </a:rPr>
              <a:t>hanno  </a:t>
            </a:r>
            <a:r>
              <a:rPr sz="1200" spc="-5" dirty="0">
                <a:latin typeface="Times New Roman"/>
                <a:cs typeface="Times New Roman"/>
              </a:rPr>
              <a:t>avuto </a:t>
            </a:r>
            <a:r>
              <a:rPr sz="1200" dirty="0">
                <a:latin typeface="Times New Roman"/>
                <a:cs typeface="Times New Roman"/>
              </a:rPr>
              <a:t>una lunga esperienza </a:t>
            </a:r>
            <a:r>
              <a:rPr sz="1200" spc="-5" dirty="0">
                <a:latin typeface="Times New Roman"/>
                <a:cs typeface="Times New Roman"/>
              </a:rPr>
              <a:t>come Sovrani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consiglieri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costellazione. Questi collegi esecutivi sono </a:t>
            </a:r>
            <a:r>
              <a:rPr sz="1200" spc="5" dirty="0">
                <a:latin typeface="Times New Roman"/>
                <a:cs typeface="Times New Roman"/>
              </a:rPr>
              <a:t>superati  </a:t>
            </a:r>
            <a:r>
              <a:rPr sz="1200" spc="-5" dirty="0">
                <a:latin typeface="Times New Roman"/>
                <a:cs typeface="Times New Roman"/>
              </a:rPr>
              <a:t>soltanto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scuole amministrative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Ensa.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(394.5) 35:10.3 </a:t>
            </a:r>
            <a:r>
              <a:rPr sz="1200" spc="-5" dirty="0">
                <a:latin typeface="Times New Roman"/>
                <a:cs typeface="Times New Roman"/>
              </a:rPr>
              <a:t>Mentre servono come sfere </a:t>
            </a:r>
            <a:r>
              <a:rPr sz="1200" dirty="0">
                <a:latin typeface="Times New Roman"/>
                <a:cs typeface="Times New Roman"/>
              </a:rPr>
              <a:t>d’istruzione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ascendenti, i mondi </a:t>
            </a:r>
            <a:r>
              <a:rPr sz="1200" spc="-5" dirty="0">
                <a:latin typeface="Times New Roman"/>
                <a:cs typeface="Times New Roman"/>
              </a:rPr>
              <a:t>Lanonandek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 tempo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centri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vaste </a:t>
            </a:r>
            <a:r>
              <a:rPr sz="1200" dirty="0">
                <a:latin typeface="Times New Roman"/>
                <a:cs typeface="Times New Roman"/>
              </a:rPr>
              <a:t>iniziative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operazioni amministrative normali </a:t>
            </a:r>
            <a:r>
              <a:rPr sz="1200" dirty="0">
                <a:latin typeface="Times New Roman"/>
                <a:cs typeface="Times New Roman"/>
              </a:rPr>
              <a:t>e ordinarie </a:t>
            </a:r>
            <a:r>
              <a:rPr sz="1200" spc="-5" dirty="0">
                <a:latin typeface="Times New Roman"/>
                <a:cs typeface="Times New Roman"/>
              </a:rPr>
              <a:t>dell’Universo. Lungo </a:t>
            </a:r>
            <a:r>
              <a:rPr sz="1200" dirty="0">
                <a:latin typeface="Times New Roman"/>
                <a:cs typeface="Times New Roman"/>
              </a:rPr>
              <a:t>tutto il </a:t>
            </a:r>
            <a:r>
              <a:rPr sz="1200" spc="-5" dirty="0">
                <a:latin typeface="Times New Roman"/>
                <a:cs typeface="Times New Roman"/>
              </a:rPr>
              <a:t>tragitto verso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pellegrini ascendenti proseguono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studi nelle </a:t>
            </a:r>
            <a:r>
              <a:rPr sz="1200" spc="-5" dirty="0">
                <a:latin typeface="Times New Roman"/>
                <a:cs typeface="Times New Roman"/>
              </a:rPr>
              <a:t>scuole pratiche </a:t>
            </a:r>
            <a:r>
              <a:rPr sz="1200" dirty="0">
                <a:latin typeface="Times New Roman"/>
                <a:cs typeface="Times New Roman"/>
              </a:rPr>
              <a:t>di conoscenza </a:t>
            </a:r>
            <a:r>
              <a:rPr sz="1200" spc="-5" dirty="0">
                <a:latin typeface="Times New Roman"/>
                <a:cs typeface="Times New Roman"/>
              </a:rPr>
              <a:t>applicata </a:t>
            </a:r>
            <a:r>
              <a:rPr sz="1200" dirty="0">
                <a:latin typeface="Times New Roman"/>
                <a:cs typeface="Times New Roman"/>
              </a:rPr>
              <a:t>— di effettiva </a:t>
            </a:r>
            <a:r>
              <a:rPr sz="1200" spc="-5" dirty="0">
                <a:latin typeface="Times New Roman"/>
                <a:cs typeface="Times New Roman"/>
              </a:rPr>
              <a:t>preparazione nel fare  realmente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insegnate.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educativo universale patrocinato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pratico, </a:t>
            </a:r>
            <a:r>
              <a:rPr sz="1200" dirty="0">
                <a:latin typeface="Times New Roman"/>
                <a:cs typeface="Times New Roman"/>
              </a:rPr>
              <a:t>progressivo,  </a:t>
            </a:r>
            <a:r>
              <a:rPr sz="1200" spc="-5" dirty="0">
                <a:latin typeface="Times New Roman"/>
                <a:cs typeface="Times New Roman"/>
              </a:rPr>
              <a:t>ricco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significati </a:t>
            </a:r>
            <a:r>
              <a:rPr sz="1200" dirty="0">
                <a:latin typeface="Times New Roman"/>
                <a:cs typeface="Times New Roman"/>
              </a:rPr>
              <a:t>e fondato </a:t>
            </a:r>
            <a:r>
              <a:rPr sz="1200" spc="-5" dirty="0">
                <a:latin typeface="Times New Roman"/>
                <a:cs typeface="Times New Roman"/>
              </a:rPr>
              <a:t>sull’esperienza. </a:t>
            </a:r>
            <a:r>
              <a:rPr sz="1200" dirty="0">
                <a:latin typeface="Times New Roman"/>
                <a:cs typeface="Times New Roman"/>
              </a:rPr>
              <a:t>Esso </a:t>
            </a:r>
            <a:r>
              <a:rPr sz="1200" spc="-5" dirty="0">
                <a:latin typeface="Times New Roman"/>
                <a:cs typeface="Times New Roman"/>
              </a:rPr>
              <a:t>abbraccia </a:t>
            </a:r>
            <a:r>
              <a:rPr sz="1200" dirty="0">
                <a:latin typeface="Times New Roman"/>
                <a:cs typeface="Times New Roman"/>
              </a:rPr>
              <a:t>l’istruzione in </a:t>
            </a:r>
            <a:r>
              <a:rPr sz="1200" spc="-5" dirty="0">
                <a:latin typeface="Times New Roman"/>
                <a:cs typeface="Times New Roman"/>
              </a:rPr>
              <a:t>cose materiali, intellettuali, morontiali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06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(394.6) 35:10.4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con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sfere amministrative </a:t>
            </a:r>
            <a:r>
              <a:rPr sz="1200" spc="-5" dirty="0">
                <a:latin typeface="Times New Roman"/>
                <a:cs typeface="Times New Roman"/>
              </a:rPr>
              <a:t>dei Lanonandek che </a:t>
            </a:r>
            <a:r>
              <a:rPr sz="1200" dirty="0">
                <a:latin typeface="Times New Roman"/>
                <a:cs typeface="Times New Roman"/>
              </a:rPr>
              <a:t>la maggior </a:t>
            </a:r>
            <a:r>
              <a:rPr sz="1200" spc="-5" dirty="0">
                <a:latin typeface="Times New Roman"/>
                <a:cs typeface="Times New Roman"/>
              </a:rPr>
              <a:t>parte dei Figli recuperati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quest’ordine servono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custodi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affari planetari.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Principi Planetari inadempienti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associati nella  ribellione che scelgono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la riabilitazione </a:t>
            </a:r>
            <a:r>
              <a:rPr sz="1200" spc="-5" dirty="0">
                <a:latin typeface="Times New Roman"/>
                <a:cs typeface="Times New Roman"/>
              </a:rPr>
              <a:t>offerta continueranno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servire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tali </a:t>
            </a:r>
            <a:r>
              <a:rPr sz="1200" dirty="0">
                <a:latin typeface="Times New Roman"/>
                <a:cs typeface="Times New Roman"/>
              </a:rPr>
              <a:t>funzioni </a:t>
            </a:r>
            <a:r>
              <a:rPr sz="1200" spc="-5" dirty="0">
                <a:latin typeface="Times New Roman"/>
                <a:cs typeface="Times New Roman"/>
              </a:rPr>
              <a:t>ordinarie, almeno </a:t>
            </a:r>
            <a:r>
              <a:rPr sz="1200" dirty="0">
                <a:latin typeface="Times New Roman"/>
                <a:cs typeface="Times New Roman"/>
              </a:rPr>
              <a:t>fino a quando  </a:t>
            </a:r>
            <a:r>
              <a:rPr sz="1200" spc="-5" dirty="0">
                <a:latin typeface="Times New Roman"/>
                <a:cs typeface="Times New Roman"/>
              </a:rPr>
              <a:t>l’Universo </a:t>
            </a:r>
            <a:r>
              <a:rPr sz="1200" dirty="0">
                <a:latin typeface="Times New Roman"/>
                <a:cs typeface="Times New Roman"/>
              </a:rPr>
              <a:t>di Nebadon non </a:t>
            </a:r>
            <a:r>
              <a:rPr sz="1200" spc="-5" dirty="0">
                <a:latin typeface="Times New Roman"/>
                <a:cs typeface="Times New Roman"/>
              </a:rPr>
              <a:t>sarà </a:t>
            </a:r>
            <a:r>
              <a:rPr sz="1200" dirty="0">
                <a:latin typeface="Times New Roman"/>
                <a:cs typeface="Times New Roman"/>
              </a:rPr>
              <a:t>stabilizzato in </a:t>
            </a:r>
            <a:r>
              <a:rPr sz="1200" spc="-5" dirty="0">
                <a:latin typeface="Times New Roman"/>
                <a:cs typeface="Times New Roman"/>
              </a:rPr>
              <a:t>luce 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1402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(395.1) 35:10.5 </a:t>
            </a:r>
            <a:r>
              <a:rPr sz="1200" dirty="0">
                <a:latin typeface="Times New Roman"/>
                <a:cs typeface="Times New Roman"/>
              </a:rPr>
              <a:t>Molti </a:t>
            </a:r>
            <a:r>
              <a:rPr sz="1200" spc="-5" dirty="0">
                <a:latin typeface="Times New Roman"/>
                <a:cs typeface="Times New Roman"/>
              </a:rPr>
              <a:t>Figli Lanonandek dei sistemi </a:t>
            </a:r>
            <a:r>
              <a:rPr sz="1200" dirty="0">
                <a:latin typeface="Times New Roman"/>
                <a:cs typeface="Times New Roman"/>
              </a:rPr>
              <a:t>più antichi, </a:t>
            </a:r>
            <a:r>
              <a:rPr sz="1200" spc="-5" dirty="0">
                <a:latin typeface="Times New Roman"/>
                <a:cs typeface="Times New Roman"/>
              </a:rPr>
              <a:t>tuttavia, hanno stabilito magnifici </a:t>
            </a:r>
            <a:r>
              <a:rPr sz="1200" dirty="0">
                <a:latin typeface="Times New Roman"/>
                <a:cs typeface="Times New Roman"/>
              </a:rPr>
              <a:t>curriculum di </a:t>
            </a:r>
            <a:r>
              <a:rPr sz="1200" spc="-5" dirty="0">
                <a:latin typeface="Times New Roman"/>
                <a:cs typeface="Times New Roman"/>
              </a:rPr>
              <a:t>servizio,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amministrazione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compimento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un nobile, </a:t>
            </a:r>
            <a:r>
              <a:rPr sz="1200" spc="-5" dirty="0">
                <a:latin typeface="Times New Roman"/>
                <a:cs typeface="Times New Roman"/>
              </a:rPr>
              <a:t>fedele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leale gruppo, nonostante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tendenza </a:t>
            </a:r>
            <a:r>
              <a:rPr sz="1200" dirty="0">
                <a:latin typeface="Times New Roman"/>
                <a:cs typeface="Times New Roman"/>
              </a:rPr>
              <a:t>a cadere in  </a:t>
            </a:r>
            <a:r>
              <a:rPr sz="1200" spc="-5" dirty="0">
                <a:latin typeface="Times New Roman"/>
                <a:cs typeface="Times New Roman"/>
              </a:rPr>
              <a:t>errore </a:t>
            </a:r>
            <a:r>
              <a:rPr sz="1200" dirty="0">
                <a:latin typeface="Times New Roman"/>
                <a:cs typeface="Times New Roman"/>
              </a:rPr>
              <a:t>a causa </a:t>
            </a:r>
            <a:r>
              <a:rPr sz="1200" spc="-5" dirty="0">
                <a:latin typeface="Times New Roman"/>
                <a:cs typeface="Times New Roman"/>
              </a:rPr>
              <a:t>degli inganni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libertà personale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suggestioni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dell’autodeterminazione.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(395.2)  35:10.6  </a:t>
            </a:r>
            <a:r>
              <a:rPr sz="1200" spc="-5" dirty="0">
                <a:latin typeface="Times New Roman"/>
                <a:cs typeface="Times New Roman"/>
              </a:rPr>
              <a:t>[Patrocinato dal Capo degli Arcangeli agente per autorità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378904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36: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I Portatori di</a:t>
            </a:r>
            <a:r>
              <a:rPr sz="2200" b="1" spc="-6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25" dirty="0">
                <a:solidFill>
                  <a:srgbClr val="933634"/>
                </a:solidFill>
                <a:latin typeface="Times New Roman"/>
                <a:cs typeface="Times New Roman"/>
              </a:rPr>
              <a:t>Vita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77519" y="1011682"/>
            <a:ext cx="8169909" cy="342963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431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(396.1) 36:0.1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 non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spontaneamente.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è </a:t>
            </a:r>
            <a:r>
              <a:rPr sz="1200" spc="-5" dirty="0">
                <a:latin typeface="Times New Roman"/>
                <a:cs typeface="Times New Roman"/>
              </a:rPr>
              <a:t>costruita </a:t>
            </a:r>
            <a:r>
              <a:rPr sz="1200" dirty="0">
                <a:latin typeface="Times New Roman"/>
                <a:cs typeface="Times New Roman"/>
              </a:rPr>
              <a:t>secondo piani </a:t>
            </a:r>
            <a:r>
              <a:rPr sz="1200" spc="-5" dirty="0">
                <a:latin typeface="Times New Roman"/>
                <a:cs typeface="Times New Roman"/>
              </a:rPr>
              <a:t>formulati dagli Architetti dell’Essere </a:t>
            </a:r>
            <a:r>
              <a:rPr sz="1200" dirty="0">
                <a:latin typeface="Times New Roman"/>
                <a:cs typeface="Times New Roman"/>
              </a:rPr>
              <a:t>(non  </a:t>
            </a:r>
            <a:r>
              <a:rPr sz="1200" spc="-5" dirty="0">
                <a:latin typeface="Times New Roman"/>
                <a:cs typeface="Times New Roman"/>
              </a:rPr>
              <a:t>rivelati) ed </a:t>
            </a:r>
            <a:r>
              <a:rPr sz="1200" dirty="0">
                <a:latin typeface="Times New Roman"/>
                <a:cs typeface="Times New Roman"/>
              </a:rPr>
              <a:t>appare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pianeti </a:t>
            </a:r>
            <a:r>
              <a:rPr sz="1200" spc="-5" dirty="0">
                <a:latin typeface="Times New Roman"/>
                <a:cs typeface="Times New Roman"/>
              </a:rPr>
              <a:t>abitati sia per </a:t>
            </a:r>
            <a:r>
              <a:rPr sz="1200" dirty="0">
                <a:latin typeface="Times New Roman"/>
                <a:cs typeface="Times New Roman"/>
              </a:rPr>
              <a:t>importazione </a:t>
            </a:r>
            <a:r>
              <a:rPr sz="1200" spc="-5" dirty="0">
                <a:latin typeface="Times New Roman"/>
                <a:cs typeface="Times New Roman"/>
              </a:rPr>
              <a:t>diretta sia come risultato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operazioni dei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degli  Universi locali. Questi Portatori </a:t>
            </a:r>
            <a:r>
              <a:rPr sz="1200" dirty="0">
                <a:latin typeface="Times New Roman"/>
                <a:cs typeface="Times New Roman"/>
              </a:rPr>
              <a:t>di Vita sono tra i più </a:t>
            </a:r>
            <a:r>
              <a:rPr sz="1200" spc="-5" dirty="0">
                <a:latin typeface="Times New Roman"/>
                <a:cs typeface="Times New Roman"/>
              </a:rPr>
              <a:t>interessanti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versatili della diversificata famiglia dei Figli </a:t>
            </a:r>
            <a:r>
              <a:rPr sz="1200" dirty="0">
                <a:latin typeface="Times New Roman"/>
                <a:cs typeface="Times New Roman"/>
              </a:rPr>
              <a:t>universali. </a:t>
            </a:r>
            <a:r>
              <a:rPr sz="1200" spc="-5" dirty="0">
                <a:latin typeface="Times New Roman"/>
                <a:cs typeface="Times New Roman"/>
              </a:rPr>
              <a:t>Essi 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progettare </a:t>
            </a:r>
            <a:r>
              <a:rPr sz="1200" dirty="0">
                <a:latin typeface="Times New Roman"/>
                <a:cs typeface="Times New Roman"/>
              </a:rPr>
              <a:t>la vita 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portarla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sfere planetarie. 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impiantato questa </a:t>
            </a:r>
            <a:r>
              <a:rPr sz="1200" spc="-5" dirty="0">
                <a:latin typeface="Times New Roman"/>
                <a:cs typeface="Times New Roman"/>
              </a:rPr>
              <a:t>vita su tali </a:t>
            </a:r>
            <a:r>
              <a:rPr sz="1200" dirty="0">
                <a:latin typeface="Times New Roman"/>
                <a:cs typeface="Times New Roman"/>
              </a:rPr>
              <a:t>nuovi  mondi,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vi </a:t>
            </a:r>
            <a:r>
              <a:rPr sz="1200" spc="-5" dirty="0">
                <a:latin typeface="Times New Roman"/>
                <a:cs typeface="Times New Roman"/>
              </a:rPr>
              <a:t>rimangono per </a:t>
            </a:r>
            <a:r>
              <a:rPr sz="1200" dirty="0">
                <a:latin typeface="Times New Roman"/>
                <a:cs typeface="Times New Roman"/>
              </a:rPr>
              <a:t>lunghi </a:t>
            </a:r>
            <a:r>
              <a:rPr sz="1200" spc="-5" dirty="0">
                <a:latin typeface="Times New Roman"/>
                <a:cs typeface="Times New Roman"/>
              </a:rPr>
              <a:t>periodi al </a:t>
            </a:r>
            <a:r>
              <a:rPr sz="1200" dirty="0">
                <a:latin typeface="Times New Roman"/>
                <a:cs typeface="Times New Roman"/>
              </a:rPr>
              <a:t>fine di </a:t>
            </a:r>
            <a:r>
              <a:rPr sz="1200" spc="-5" dirty="0">
                <a:latin typeface="Times New Roman"/>
                <a:cs typeface="Times New Roman"/>
              </a:rPr>
              <a:t>favorire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suo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sviluppo.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Origine e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natura dei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Portatori di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Vita</a:t>
            </a:r>
            <a:endParaRPr sz="1600">
              <a:latin typeface="Times New Roman"/>
              <a:cs typeface="Times New Roman"/>
            </a:endParaRPr>
          </a:p>
          <a:p>
            <a:pPr marL="63500" marR="57150">
              <a:lnSpc>
                <a:spcPct val="95900"/>
              </a:lnSpc>
              <a:spcBef>
                <a:spcPts val="137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(396.2) 36:1.1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i Portatori di Vita </a:t>
            </a:r>
            <a:r>
              <a:rPr sz="1200" spc="-5" dirty="0">
                <a:latin typeface="Times New Roman"/>
                <a:cs typeface="Times New Roman"/>
              </a:rPr>
              <a:t>appartengano alla famiglia </a:t>
            </a:r>
            <a:r>
              <a:rPr sz="1200" dirty="0">
                <a:latin typeface="Times New Roman"/>
                <a:cs typeface="Times New Roman"/>
              </a:rPr>
              <a:t>di filiazione divina, sono un tipo </a:t>
            </a:r>
            <a:r>
              <a:rPr sz="1200" spc="-5" dirty="0">
                <a:latin typeface="Times New Roman"/>
                <a:cs typeface="Times New Roman"/>
              </a:rPr>
              <a:t>peculiare </a:t>
            </a:r>
            <a:r>
              <a:rPr sz="1200" dirty="0">
                <a:latin typeface="Times New Roman"/>
                <a:cs typeface="Times New Roman"/>
              </a:rPr>
              <a:t>e distinto di </a:t>
            </a:r>
            <a:r>
              <a:rPr sz="1200" spc="-5" dirty="0">
                <a:latin typeface="Times New Roman"/>
                <a:cs typeface="Times New Roman"/>
              </a:rPr>
              <a:t>Figli  universali, essendo </a:t>
            </a:r>
            <a:r>
              <a:rPr sz="1200" dirty="0">
                <a:latin typeface="Times New Roman"/>
                <a:cs typeface="Times New Roman"/>
              </a:rPr>
              <a:t>il solo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vita intelligente di un </a:t>
            </a:r>
            <a:r>
              <a:rPr sz="1200" spc="-5" dirty="0">
                <a:latin typeface="Times New Roman"/>
                <a:cs typeface="Times New Roman"/>
              </a:rPr>
              <a:t>Universo locale alla cui creazione </a:t>
            </a:r>
            <a:r>
              <a:rPr sz="1200" dirty="0">
                <a:latin typeface="Times New Roman"/>
                <a:cs typeface="Times New Roman"/>
              </a:rPr>
              <a:t>partecipano i </a:t>
            </a:r>
            <a:r>
              <a:rPr sz="1200" spc="-5" dirty="0">
                <a:latin typeface="Times New Roman"/>
                <a:cs typeface="Times New Roman"/>
              </a:rPr>
              <a:t>governanti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Superuniverso. </a:t>
            </a:r>
            <a:r>
              <a:rPr sz="1200" dirty="0">
                <a:latin typeface="Times New Roman"/>
                <a:cs typeface="Times New Roman"/>
              </a:rPr>
              <a:t>I Portatori di </a:t>
            </a:r>
            <a:r>
              <a:rPr sz="1200" spc="-5" dirty="0">
                <a:latin typeface="Times New Roman"/>
                <a:cs typeface="Times New Roman"/>
              </a:rPr>
              <a:t>Vita sono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progenie </a:t>
            </a:r>
            <a:r>
              <a:rPr sz="1200" dirty="0">
                <a:latin typeface="Times New Roman"/>
                <a:cs typeface="Times New Roman"/>
              </a:rPr>
              <a:t>di tre </a:t>
            </a:r>
            <a:r>
              <a:rPr sz="1200" spc="-5" dirty="0">
                <a:latin typeface="Times New Roman"/>
                <a:cs typeface="Times New Roman"/>
              </a:rPr>
              <a:t>personalità preesistenti: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spc="5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</a:t>
            </a:r>
            <a:r>
              <a:rPr sz="1200" spc="-5" dirty="0">
                <a:latin typeface="Times New Roman"/>
                <a:cs typeface="Times New Roman"/>
              </a:rPr>
              <a:t>e,  per designazione,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tre 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 che </a:t>
            </a:r>
            <a:r>
              <a:rPr sz="1200" spc="-5" dirty="0">
                <a:latin typeface="Times New Roman"/>
                <a:cs typeface="Times New Roman"/>
              </a:rPr>
              <a:t>presiedono ai </a:t>
            </a:r>
            <a:r>
              <a:rPr sz="1200" dirty="0">
                <a:latin typeface="Times New Roman"/>
                <a:cs typeface="Times New Roman"/>
              </a:rPr>
              <a:t>destini del </a:t>
            </a:r>
            <a:r>
              <a:rPr sz="1200" spc="-5" dirty="0">
                <a:latin typeface="Times New Roman"/>
                <a:cs typeface="Times New Roman"/>
              </a:rPr>
              <a:t>Superuniverso interessato. Questi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i  </a:t>
            </a:r>
            <a:r>
              <a:rPr sz="1200" spc="-5" dirty="0">
                <a:latin typeface="Times New Roman"/>
                <a:cs typeface="Times New Roman"/>
              </a:rPr>
              <a:t>soli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decretare l’estinzione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intelligenti, partecipano alla creazione 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5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incaricati  </a:t>
            </a:r>
            <a:r>
              <a:rPr sz="1200" dirty="0">
                <a:latin typeface="Times New Roman"/>
                <a:cs typeface="Times New Roman"/>
              </a:rPr>
              <a:t>d’istituire la vita </a:t>
            </a:r>
            <a:r>
              <a:rPr sz="1200" spc="-5" dirty="0">
                <a:latin typeface="Times New Roman"/>
                <a:cs typeface="Times New Roman"/>
              </a:rPr>
              <a:t>fisica sui </a:t>
            </a:r>
            <a:r>
              <a:rPr sz="1200" dirty="0">
                <a:latin typeface="Times New Roman"/>
                <a:cs typeface="Times New Roman"/>
              </a:rPr>
              <a:t>mondi 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evoluzione.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965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(396.3) 36:1.2 </a:t>
            </a:r>
            <a:r>
              <a:rPr sz="1200" spc="-5" dirty="0">
                <a:latin typeface="Times New Roman"/>
                <a:cs typeface="Times New Roman"/>
              </a:rPr>
              <a:t>Nell’Universo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registrata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milioni di Portatori di </a:t>
            </a:r>
            <a:r>
              <a:rPr sz="1200" spc="-5" dirty="0">
                <a:latin typeface="Times New Roman"/>
                <a:cs typeface="Times New Roman"/>
              </a:rPr>
              <a:t>Vita. Questo corpo </a:t>
            </a:r>
            <a:r>
              <a:rPr sz="1200" dirty="0">
                <a:latin typeface="Times New Roman"/>
                <a:cs typeface="Times New Roman"/>
              </a:rPr>
              <a:t>efficiente </a:t>
            </a:r>
            <a:r>
              <a:rPr sz="1200" spc="5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disseminatori </a:t>
            </a:r>
            <a:r>
              <a:rPr sz="1200" dirty="0">
                <a:latin typeface="Times New Roman"/>
                <a:cs typeface="Times New Roman"/>
              </a:rPr>
              <a:t>di vita non è un </a:t>
            </a:r>
            <a:r>
              <a:rPr sz="1200" spc="-5" dirty="0">
                <a:latin typeface="Times New Roman"/>
                <a:cs typeface="Times New Roman"/>
              </a:rPr>
              <a:t>gruppo veramente autogovernato.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diretti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triade </a:t>
            </a:r>
            <a:r>
              <a:rPr sz="1200" dirty="0">
                <a:latin typeface="Times New Roman"/>
                <a:cs typeface="Times New Roman"/>
              </a:rPr>
              <a:t>che determina la vita, </a:t>
            </a:r>
            <a:r>
              <a:rPr sz="1200" spc="-5" dirty="0">
                <a:latin typeface="Times New Roman"/>
                <a:cs typeface="Times New Roman"/>
              </a:rPr>
              <a:t>composta </a:t>
            </a:r>
            <a:r>
              <a:rPr sz="1200" dirty="0">
                <a:latin typeface="Times New Roman"/>
                <a:cs typeface="Times New Roman"/>
              </a:rPr>
              <a:t>da 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Melchizedek e da </a:t>
            </a:r>
            <a:r>
              <a:rPr sz="1200" spc="-5" dirty="0">
                <a:latin typeface="Times New Roman"/>
                <a:cs typeface="Times New Roman"/>
              </a:rPr>
              <a:t>Nambia,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Vita originale e </a:t>
            </a:r>
            <a:r>
              <a:rPr sz="1200" spc="-5" dirty="0">
                <a:latin typeface="Times New Roman"/>
                <a:cs typeface="Times New Roman"/>
              </a:rPr>
              <a:t>primogenito </a:t>
            </a:r>
            <a:r>
              <a:rPr sz="1200" dirty="0">
                <a:latin typeface="Times New Roman"/>
                <a:cs typeface="Times New Roman"/>
              </a:rPr>
              <a:t>di Nebadon. </a:t>
            </a:r>
            <a:r>
              <a:rPr sz="1200" spc="-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loro  amministrazione divisionale essi si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autogovernano.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7370" cy="39649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(396.4) 36:1.3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sono </a:t>
            </a:r>
            <a:r>
              <a:rPr sz="1200" spc="-5" dirty="0">
                <a:latin typeface="Times New Roman"/>
                <a:cs typeface="Times New Roman"/>
              </a:rPr>
              <a:t>classificati </a:t>
            </a:r>
            <a:r>
              <a:rPr sz="1200" dirty="0">
                <a:latin typeface="Times New Roman"/>
                <a:cs typeface="Times New Roman"/>
              </a:rPr>
              <a:t>in tre </a:t>
            </a:r>
            <a:r>
              <a:rPr sz="1200" spc="-5" dirty="0">
                <a:latin typeface="Times New Roman"/>
                <a:cs typeface="Times New Roman"/>
              </a:rPr>
              <a:t>grandi categorie: </a:t>
            </a:r>
            <a:r>
              <a:rPr sz="1200" dirty="0">
                <a:latin typeface="Times New Roman"/>
                <a:cs typeface="Times New Roman"/>
              </a:rPr>
              <a:t>la prima categoria è quella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senior,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seconda quella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terza quella dei custodi.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prima categoria è suddivisa in </a:t>
            </a:r>
            <a:r>
              <a:rPr sz="1200" spc="-5" dirty="0">
                <a:latin typeface="Times New Roman"/>
                <a:cs typeface="Times New Roman"/>
              </a:rPr>
              <a:t>dodici gruppi </a:t>
            </a:r>
            <a:r>
              <a:rPr sz="1200" dirty="0">
                <a:latin typeface="Times New Roman"/>
                <a:cs typeface="Times New Roman"/>
              </a:rPr>
              <a:t>di specialisti </a:t>
            </a:r>
            <a:r>
              <a:rPr sz="1200" spc="-5" dirty="0">
                <a:latin typeface="Times New Roman"/>
                <a:cs typeface="Times New Roman"/>
              </a:rPr>
              <a:t>delle varie  forme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manifestazione della vita.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separazione </a:t>
            </a:r>
            <a:r>
              <a:rPr sz="1200" dirty="0">
                <a:latin typeface="Times New Roman"/>
                <a:cs typeface="Times New Roman"/>
              </a:rPr>
              <a:t>in queste tre categorie fu </a:t>
            </a:r>
            <a:r>
              <a:rPr sz="1200" spc="-5" dirty="0">
                <a:latin typeface="Times New Roman"/>
                <a:cs typeface="Times New Roman"/>
              </a:rPr>
              <a:t>effettuata dai </a:t>
            </a:r>
            <a:r>
              <a:rPr sz="1200" dirty="0">
                <a:latin typeface="Times New Roman"/>
                <a:cs typeface="Times New Roman"/>
              </a:rPr>
              <a:t>Melchizedek, </a:t>
            </a:r>
            <a:r>
              <a:rPr sz="1200" spc="-5" dirty="0">
                <a:latin typeface="Times New Roman"/>
                <a:cs typeface="Times New Roman"/>
              </a:rPr>
              <a:t>che condussero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prove  </a:t>
            </a:r>
            <a:r>
              <a:rPr sz="1200" dirty="0">
                <a:latin typeface="Times New Roman"/>
                <a:cs typeface="Times New Roman"/>
              </a:rPr>
              <a:t>a tale </a:t>
            </a:r>
            <a:r>
              <a:rPr sz="1200" spc="-5" dirty="0">
                <a:latin typeface="Times New Roman"/>
                <a:cs typeface="Times New Roman"/>
              </a:rPr>
              <a:t>scopo </a:t>
            </a:r>
            <a:r>
              <a:rPr sz="1200" dirty="0">
                <a:latin typeface="Times New Roman"/>
                <a:cs typeface="Times New Roman"/>
              </a:rPr>
              <a:t>sulla sfera sede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Vita. Da allora </a:t>
            </a:r>
            <a:r>
              <a:rPr sz="1200" dirty="0">
                <a:latin typeface="Times New Roman"/>
                <a:cs typeface="Times New Roman"/>
              </a:rPr>
              <a:t>i Melchizedek 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stati strettamente </a:t>
            </a:r>
            <a:r>
              <a:rPr sz="1200" spc="-5" dirty="0">
                <a:latin typeface="Times New Roman"/>
                <a:cs typeface="Times New Roman"/>
              </a:rPr>
              <a:t>associati ai </a:t>
            </a:r>
            <a:r>
              <a:rPr sz="1200" dirty="0">
                <a:latin typeface="Times New Roman"/>
                <a:cs typeface="Times New Roman"/>
              </a:rPr>
              <a:t>Portatori di  Vita e li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partono per </a:t>
            </a:r>
            <a:r>
              <a:rPr sz="1200" spc="-5" dirty="0">
                <a:latin typeface="Times New Roman"/>
                <a:cs typeface="Times New Roman"/>
              </a:rPr>
              <a:t>stabilire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nuovo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(396.5) 36:1.4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pianeta evoluzionario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definitivamente stabilizzato in </a:t>
            </a:r>
            <a:r>
              <a:rPr sz="1200" dirty="0">
                <a:latin typeface="Times New Roman"/>
                <a:cs typeface="Times New Roman"/>
              </a:rPr>
              <a:t>luce e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i Portatori di Vita sono </a:t>
            </a:r>
            <a:r>
              <a:rPr sz="1200" spc="-5" dirty="0">
                <a:latin typeface="Times New Roman"/>
                <a:cs typeface="Times New Roman"/>
              </a:rPr>
              <a:t>organizzati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corpi  deliberativi superiori </a:t>
            </a:r>
            <a:r>
              <a:rPr sz="1200" dirty="0">
                <a:latin typeface="Times New Roman"/>
                <a:cs typeface="Times New Roman"/>
              </a:rPr>
              <a:t>con funzioni </a:t>
            </a:r>
            <a:r>
              <a:rPr sz="1200" spc="-5" dirty="0">
                <a:latin typeface="Times New Roman"/>
                <a:cs typeface="Times New Roman"/>
              </a:rPr>
              <a:t>consultive per aiutare nell’amministrazione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 </a:t>
            </a:r>
            <a:r>
              <a:rPr sz="1200" dirty="0">
                <a:latin typeface="Times New Roman"/>
                <a:cs typeface="Times New Roman"/>
              </a:rPr>
              <a:t>sviluppo </a:t>
            </a:r>
            <a:r>
              <a:rPr sz="1200" spc="-5" dirty="0">
                <a:latin typeface="Times New Roman"/>
                <a:cs typeface="Times New Roman"/>
              </a:rPr>
              <a:t>ulteriori </a:t>
            </a:r>
            <a:r>
              <a:rPr sz="1200" dirty="0">
                <a:latin typeface="Times New Roman"/>
                <a:cs typeface="Times New Roman"/>
              </a:rPr>
              <a:t>del mondo 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esseri  glorificati. Nelle </a:t>
            </a:r>
            <a:r>
              <a:rPr sz="1200" dirty="0">
                <a:latin typeface="Times New Roman"/>
                <a:cs typeface="Times New Roman"/>
              </a:rPr>
              <a:t>ere successive e stabili 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in evoluzione a questi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sono </a:t>
            </a:r>
            <a:r>
              <a:rPr sz="1200" spc="-5" dirty="0">
                <a:latin typeface="Times New Roman"/>
                <a:cs typeface="Times New Roman"/>
              </a:rPr>
              <a:t>affidati </a:t>
            </a:r>
            <a:r>
              <a:rPr sz="1200" dirty="0">
                <a:latin typeface="Times New Roman"/>
                <a:cs typeface="Times New Roman"/>
              </a:rPr>
              <a:t>molti nuovi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compiti.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mondi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dei Portatori di</a:t>
            </a:r>
            <a:r>
              <a:rPr sz="1600" b="1" spc="2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Vita</a:t>
            </a:r>
            <a:endParaRPr sz="1600">
              <a:latin typeface="Times New Roman"/>
              <a:cs typeface="Times New Roman"/>
            </a:endParaRPr>
          </a:p>
          <a:p>
            <a:pPr marL="76200" marR="31369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(397.1) 36:2.1 </a:t>
            </a:r>
            <a:r>
              <a:rPr sz="1200" dirty="0">
                <a:latin typeface="Times New Roman"/>
                <a:cs typeface="Times New Roman"/>
              </a:rPr>
              <a:t>I Melchizedek </a:t>
            </a:r>
            <a:r>
              <a:rPr sz="1200" spc="-5" dirty="0">
                <a:latin typeface="Times New Roman"/>
                <a:cs typeface="Times New Roman"/>
              </a:rPr>
              <a:t>esercitano </a:t>
            </a:r>
            <a:r>
              <a:rPr sz="1200" spc="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supervisione </a:t>
            </a:r>
            <a:r>
              <a:rPr sz="1200" spc="-5" dirty="0">
                <a:latin typeface="Times New Roman"/>
                <a:cs typeface="Times New Roman"/>
              </a:rPr>
              <a:t>generale sul quarto </a:t>
            </a:r>
            <a:r>
              <a:rPr sz="1200" dirty="0">
                <a:latin typeface="Times New Roman"/>
                <a:cs typeface="Times New Roman"/>
              </a:rPr>
              <a:t>gruppo di </a:t>
            </a:r>
            <a:r>
              <a:rPr sz="1200" spc="-5" dirty="0">
                <a:latin typeface="Times New Roman"/>
                <a:cs typeface="Times New Roman"/>
              </a:rPr>
              <a:t>sette sfere </a:t>
            </a:r>
            <a:r>
              <a:rPr sz="1200" dirty="0">
                <a:latin typeface="Times New Roman"/>
                <a:cs typeface="Times New Roman"/>
              </a:rPr>
              <a:t>primarie </a:t>
            </a:r>
            <a:r>
              <a:rPr sz="1200" spc="-5" dirty="0">
                <a:latin typeface="Times New Roman"/>
                <a:cs typeface="Times New Roman"/>
              </a:rPr>
              <a:t>del 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Salvington. 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Vita sono </a:t>
            </a:r>
            <a:r>
              <a:rPr sz="1200" spc="-5" dirty="0">
                <a:latin typeface="Times New Roman"/>
                <a:cs typeface="Times New Roman"/>
              </a:rPr>
              <a:t>designati come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(397.2) 36:2.2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sede dei Portatori di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(397.3) 36:2.3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di progettazione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(397.4) 36:2.4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di </a:t>
            </a:r>
            <a:r>
              <a:rPr sz="1200" spc="-5" dirty="0">
                <a:latin typeface="Times New Roman"/>
                <a:cs typeface="Times New Roman"/>
              </a:rPr>
              <a:t>conservazione della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133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(397.5) 36:2.5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di evoluzione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0225" cy="4077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(397.6) 36:2.6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della vita </a:t>
            </a:r>
            <a:r>
              <a:rPr sz="1200" spc="-5" dirty="0">
                <a:latin typeface="Times New Roman"/>
                <a:cs typeface="Times New Roman"/>
              </a:rPr>
              <a:t>associata alla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(397.7) 36:2.7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della mente e dello spirito </a:t>
            </a:r>
            <a:r>
              <a:rPr sz="1200" spc="-5" dirty="0">
                <a:latin typeface="Times New Roman"/>
                <a:cs typeface="Times New Roman"/>
              </a:rPr>
              <a:t>negli esseri</a:t>
            </a:r>
            <a:r>
              <a:rPr sz="1200" spc="-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(397.8) 36:2.8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della vita non</a:t>
            </a:r>
            <a:r>
              <a:rPr sz="1200" spc="-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rivelata.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214629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(397.9) 36:2.9 </a:t>
            </a:r>
            <a:r>
              <a:rPr sz="1200" spc="-5" dirty="0">
                <a:latin typeface="Times New Roman"/>
                <a:cs typeface="Times New Roman"/>
              </a:rPr>
              <a:t>Ciascuna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primarie è circondata da </a:t>
            </a:r>
            <a:r>
              <a:rPr sz="1200" spc="-5" dirty="0">
                <a:latin typeface="Times New Roman"/>
                <a:cs typeface="Times New Roman"/>
              </a:rPr>
              <a:t>sei </a:t>
            </a:r>
            <a:r>
              <a:rPr sz="1200" dirty="0">
                <a:latin typeface="Times New Roman"/>
                <a:cs typeface="Times New Roman"/>
              </a:rPr>
              <a:t>satelliti, </a:t>
            </a:r>
            <a:r>
              <a:rPr sz="1200" spc="-5" dirty="0">
                <a:latin typeface="Times New Roman"/>
                <a:cs typeface="Times New Roman"/>
              </a:rPr>
              <a:t>sui 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incentrate </a:t>
            </a:r>
            <a:r>
              <a:rPr sz="1200" dirty="0">
                <a:latin typeface="Times New Roman"/>
                <a:cs typeface="Times New Roman"/>
              </a:rPr>
              <a:t>le fasi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di tutte le attività 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 nell’Universo.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25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(397.10) 36:2.10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Mondo Numero </a:t>
            </a:r>
            <a:r>
              <a:rPr sz="1200" i="1" dirty="0">
                <a:latin typeface="Times New Roman"/>
                <a:cs typeface="Times New Roman"/>
              </a:rPr>
              <a:t>Uno, </a:t>
            </a:r>
            <a:r>
              <a:rPr sz="1200" dirty="0">
                <a:latin typeface="Times New Roman"/>
                <a:cs typeface="Times New Roman"/>
              </a:rPr>
              <a:t>la sfera sede, </a:t>
            </a:r>
            <a:r>
              <a:rPr sz="1200" spc="-5" dirty="0">
                <a:latin typeface="Times New Roman"/>
                <a:cs typeface="Times New Roman"/>
              </a:rPr>
              <a:t>insieme con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sei satelliti tributari,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allo studio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universale, della </a:t>
            </a:r>
            <a:r>
              <a:rPr sz="1200" dirty="0">
                <a:latin typeface="Times New Roman"/>
                <a:cs typeface="Times New Roman"/>
              </a:rPr>
              <a:t>vita in tutte le </a:t>
            </a:r>
            <a:r>
              <a:rPr sz="1200" spc="-5" dirty="0">
                <a:latin typeface="Times New Roman"/>
                <a:cs typeface="Times New Roman"/>
              </a:rPr>
              <a:t>sue fasi </a:t>
            </a:r>
            <a:r>
              <a:rPr sz="1200" dirty="0">
                <a:latin typeface="Times New Roman"/>
                <a:cs typeface="Times New Roman"/>
              </a:rPr>
              <a:t>conosciute di </a:t>
            </a:r>
            <a:r>
              <a:rPr sz="1200" spc="-5" dirty="0">
                <a:latin typeface="Times New Roman"/>
                <a:cs typeface="Times New Roman"/>
              </a:rPr>
              <a:t>manifestazione. Qui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situato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collegio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progettazione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vita, nel  quale operano insegnanti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consulenti 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Uversa </a:t>
            </a:r>
            <a:r>
              <a:rPr sz="1200" dirty="0">
                <a:latin typeface="Times New Roman"/>
                <a:cs typeface="Times New Roman"/>
              </a:rPr>
              <a:t>e da </a:t>
            </a:r>
            <a:r>
              <a:rPr sz="1200" spc="-5" dirty="0">
                <a:latin typeface="Times New Roman"/>
                <a:cs typeface="Times New Roman"/>
              </a:rPr>
              <a:t>Havona,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Paradiso. </a:t>
            </a:r>
            <a:r>
              <a:rPr sz="1200" dirty="0">
                <a:latin typeface="Times New Roman"/>
                <a:cs typeface="Times New Roman"/>
              </a:rPr>
              <a:t>E mi è </a:t>
            </a:r>
            <a:r>
              <a:rPr sz="1200" spc="-5" dirty="0">
                <a:latin typeface="Times New Roman"/>
                <a:cs typeface="Times New Roman"/>
              </a:rPr>
              <a:t>consentito rivelare </a:t>
            </a:r>
            <a:r>
              <a:rPr sz="1200" dirty="0">
                <a:latin typeface="Times New Roman"/>
                <a:cs typeface="Times New Roman"/>
              </a:rPr>
              <a:t>che le 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postazioni </a:t>
            </a:r>
            <a:r>
              <a:rPr sz="1200" spc="-5" dirty="0">
                <a:latin typeface="Times New Roman"/>
                <a:cs typeface="Times New Roman"/>
              </a:rPr>
              <a:t>centrali degli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sono situate </a:t>
            </a:r>
            <a:r>
              <a:rPr sz="1200" spc="-5" dirty="0">
                <a:latin typeface="Times New Roman"/>
                <a:cs typeface="Times New Roman"/>
              </a:rPr>
              <a:t>su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(397.11) 36:2.11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dieci — il </a:t>
            </a:r>
            <a:r>
              <a:rPr sz="1200" spc="-5" dirty="0">
                <a:latin typeface="Times New Roman"/>
                <a:cs typeface="Times New Roman"/>
              </a:rPr>
              <a:t>sistema decimale </a:t>
            </a:r>
            <a:r>
              <a:rPr sz="1200" dirty="0">
                <a:latin typeface="Times New Roman"/>
                <a:cs typeface="Times New Roman"/>
              </a:rPr>
              <a:t>— è </a:t>
            </a:r>
            <a:r>
              <a:rPr sz="1200" spc="-5" dirty="0">
                <a:latin typeface="Times New Roman"/>
                <a:cs typeface="Times New Roman"/>
              </a:rPr>
              <a:t>inerente all’Universo </a:t>
            </a:r>
            <a:r>
              <a:rPr sz="1200" dirty="0">
                <a:latin typeface="Times New Roman"/>
                <a:cs typeface="Times New Roman"/>
              </a:rPr>
              <a:t>fisico, ma non a </a:t>
            </a:r>
            <a:r>
              <a:rPr sz="1200" spc="-5" dirty="0">
                <a:latin typeface="Times New Roman"/>
                <a:cs typeface="Times New Roman"/>
              </a:rPr>
              <a:t>quello spirituale.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dominio della vita  è </a:t>
            </a:r>
            <a:r>
              <a:rPr sz="1200" spc="-5" dirty="0">
                <a:latin typeface="Times New Roman"/>
                <a:cs typeface="Times New Roman"/>
              </a:rPr>
              <a:t>caratterizzato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tre, </a:t>
            </a:r>
            <a:r>
              <a:rPr sz="1200" dirty="0">
                <a:latin typeface="Times New Roman"/>
                <a:cs typeface="Times New Roman"/>
              </a:rPr>
              <a:t>sette e dodici o da multipli e </a:t>
            </a:r>
            <a:r>
              <a:rPr sz="1200" spc="-5" dirty="0">
                <a:latin typeface="Times New Roman"/>
                <a:cs typeface="Times New Roman"/>
              </a:rPr>
              <a:t>combinazioni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numeri base. </a:t>
            </a:r>
            <a:r>
              <a:rPr sz="1200" dirty="0">
                <a:latin typeface="Times New Roman"/>
                <a:cs typeface="Times New Roman"/>
              </a:rPr>
              <a:t>Esistono tre piani di vita principali </a:t>
            </a:r>
            <a:r>
              <a:rPr sz="1200" spc="-5" dirty="0">
                <a:latin typeface="Times New Roman"/>
                <a:cs typeface="Times New Roman"/>
              </a:rPr>
              <a:t>ed  essenzialmente differenti, secondo l’ordine </a:t>
            </a:r>
            <a:r>
              <a:rPr sz="1200" dirty="0">
                <a:latin typeface="Times New Roman"/>
                <a:cs typeface="Times New Roman"/>
              </a:rPr>
              <a:t>delle tre </a:t>
            </a:r>
            <a:r>
              <a:rPr sz="1200" spc="-5" dirty="0">
                <a:latin typeface="Times New Roman"/>
                <a:cs typeface="Times New Roman"/>
              </a:rPr>
              <a:t>Sorgenti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Centri del </a:t>
            </a:r>
            <a:r>
              <a:rPr sz="1200" dirty="0">
                <a:latin typeface="Times New Roman"/>
                <a:cs typeface="Times New Roman"/>
              </a:rPr>
              <a:t>Paradiso, e nell’Universo di </a:t>
            </a:r>
            <a:r>
              <a:rPr sz="1200" spc="-5" dirty="0">
                <a:latin typeface="Times New Roman"/>
                <a:cs typeface="Times New Roman"/>
              </a:rPr>
              <a:t>Nebadon queste </a:t>
            </a:r>
            <a:r>
              <a:rPr sz="1200" dirty="0">
                <a:latin typeface="Times New Roman"/>
                <a:cs typeface="Times New Roman"/>
              </a:rPr>
              <a:t>tre forme  </a:t>
            </a:r>
            <a:r>
              <a:rPr sz="1200" spc="-5" dirty="0">
                <a:latin typeface="Times New Roman"/>
                <a:cs typeface="Times New Roman"/>
              </a:rPr>
              <a:t>basilari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sono separate su </a:t>
            </a:r>
            <a:r>
              <a:rPr sz="1200" dirty="0">
                <a:latin typeface="Times New Roman"/>
                <a:cs typeface="Times New Roman"/>
              </a:rPr>
              <a:t>tre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dirty="0">
                <a:latin typeface="Times New Roman"/>
                <a:cs typeface="Times New Roman"/>
              </a:rPr>
              <a:t>tipi di </a:t>
            </a:r>
            <a:r>
              <a:rPr sz="1200" spc="-5" dirty="0">
                <a:latin typeface="Times New Roman"/>
                <a:cs typeface="Times New Roman"/>
              </a:rPr>
              <a:t>pianeti. C’erano </a:t>
            </a:r>
            <a:r>
              <a:rPr sz="1200" dirty="0">
                <a:latin typeface="Times New Roman"/>
                <a:cs typeface="Times New Roman"/>
              </a:rPr>
              <a:t>originariamente </a:t>
            </a:r>
            <a:r>
              <a:rPr sz="1200" spc="-5" dirty="0">
                <a:latin typeface="Times New Roman"/>
                <a:cs typeface="Times New Roman"/>
              </a:rPr>
              <a:t>dodici concetti distinti </a:t>
            </a:r>
            <a:r>
              <a:rPr sz="1200" dirty="0">
                <a:latin typeface="Times New Roman"/>
                <a:cs typeface="Times New Roman"/>
              </a:rPr>
              <a:t>e divini </a:t>
            </a:r>
            <a:r>
              <a:rPr sz="1200" spc="10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vita  </a:t>
            </a:r>
            <a:r>
              <a:rPr sz="1200" spc="-5" dirty="0">
                <a:latin typeface="Times New Roman"/>
                <a:cs typeface="Times New Roman"/>
              </a:rPr>
              <a:t>trasmissibile. Questo numero </a:t>
            </a:r>
            <a:r>
              <a:rPr sz="1200" dirty="0">
                <a:latin typeface="Times New Roman"/>
                <a:cs typeface="Times New Roman"/>
              </a:rPr>
              <a:t>dodici,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sue </a:t>
            </a:r>
            <a:r>
              <a:rPr sz="1200" dirty="0">
                <a:latin typeface="Times New Roman"/>
                <a:cs typeface="Times New Roman"/>
              </a:rPr>
              <a:t>suddivisioni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multipli, ricorre </a:t>
            </a:r>
            <a:r>
              <a:rPr sz="1200" dirty="0">
                <a:latin typeface="Times New Roman"/>
                <a:cs typeface="Times New Roman"/>
              </a:rPr>
              <a:t>in tutti 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basilari dei </a:t>
            </a:r>
            <a:r>
              <a:rPr sz="1200" spc="5" dirty="0">
                <a:latin typeface="Times New Roman"/>
                <a:cs typeface="Times New Roman"/>
              </a:rPr>
              <a:t>sette  </a:t>
            </a:r>
            <a:r>
              <a:rPr sz="1200" spc="-5" dirty="0">
                <a:latin typeface="Times New Roman"/>
                <a:cs typeface="Times New Roman"/>
              </a:rPr>
              <a:t>Superuniversi. </a:t>
            </a:r>
            <a:r>
              <a:rPr sz="1200" dirty="0">
                <a:latin typeface="Times New Roman"/>
                <a:cs typeface="Times New Roman"/>
              </a:rPr>
              <a:t>Ci sono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sette tipi </a:t>
            </a:r>
            <a:r>
              <a:rPr sz="1200" spc="-5" dirty="0">
                <a:latin typeface="Times New Roman"/>
                <a:cs typeface="Times New Roman"/>
              </a:rPr>
              <a:t>architettonici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progetto </a:t>
            </a:r>
            <a:r>
              <a:rPr sz="1200" dirty="0">
                <a:latin typeface="Times New Roman"/>
                <a:cs typeface="Times New Roman"/>
              </a:rPr>
              <a:t>di vita, combinazioni </a:t>
            </a:r>
            <a:r>
              <a:rPr sz="1200" spc="-5" dirty="0">
                <a:latin typeface="Times New Roman"/>
                <a:cs typeface="Times New Roman"/>
              </a:rPr>
              <a:t>fondamentali delle configurazioni  riproducenti </a:t>
            </a:r>
            <a:r>
              <a:rPr sz="1200" dirty="0">
                <a:latin typeface="Times New Roman"/>
                <a:cs typeface="Times New Roman"/>
              </a:rPr>
              <a:t>la materia vivente. I modelli di vita 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configurati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dodici 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eredità.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differenti </a:t>
            </a:r>
            <a:r>
              <a:rPr sz="1200" spc="5" dirty="0">
                <a:latin typeface="Times New Roman"/>
                <a:cs typeface="Times New Roman"/>
              </a:rPr>
              <a:t>ordini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dotate di volontà sono </a:t>
            </a:r>
            <a:r>
              <a:rPr sz="1200" spc="-5" dirty="0">
                <a:latin typeface="Times New Roman"/>
                <a:cs typeface="Times New Roman"/>
              </a:rPr>
              <a:t>configurati come </a:t>
            </a:r>
            <a:r>
              <a:rPr sz="1200" dirty="0">
                <a:latin typeface="Times New Roman"/>
                <a:cs typeface="Times New Roman"/>
              </a:rPr>
              <a:t>12, 24, 48, 96, 192, 384 e 768.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vi sono </a:t>
            </a:r>
            <a:r>
              <a:rPr sz="1200" spc="-5" dirty="0">
                <a:latin typeface="Times New Roman"/>
                <a:cs typeface="Times New Roman"/>
              </a:rPr>
              <a:t>quarantotto </a:t>
            </a:r>
            <a:r>
              <a:rPr sz="1200" dirty="0">
                <a:latin typeface="Times New Roman"/>
                <a:cs typeface="Times New Roman"/>
              </a:rPr>
              <a:t>unità di controllo  </a:t>
            </a:r>
            <a:r>
              <a:rPr sz="1200" spc="-5" dirty="0">
                <a:latin typeface="Times New Roman"/>
                <a:cs typeface="Times New Roman"/>
              </a:rPr>
              <a:t>dei modelli </a:t>
            </a: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determinatrici dei tratti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nelle cellule sessuali </a:t>
            </a:r>
            <a:r>
              <a:rPr sz="1200" dirty="0">
                <a:latin typeface="Times New Roman"/>
                <a:cs typeface="Times New Roman"/>
              </a:rPr>
              <a:t>di riproduzione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umana.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2770" cy="38963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(397.12) 36:2.12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Secondo Mondo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sfera </a:t>
            </a:r>
            <a:r>
              <a:rPr sz="1200" dirty="0">
                <a:latin typeface="Times New Roman"/>
                <a:cs typeface="Times New Roman"/>
              </a:rPr>
              <a:t>di progettazione </a:t>
            </a:r>
            <a:r>
              <a:rPr sz="1200" spc="-5" dirty="0">
                <a:latin typeface="Times New Roman"/>
                <a:cs typeface="Times New Roman"/>
              </a:rPr>
              <a:t>della vita; </a:t>
            </a:r>
            <a:r>
              <a:rPr sz="1200" dirty="0">
                <a:latin typeface="Times New Roman"/>
                <a:cs typeface="Times New Roman"/>
              </a:rPr>
              <a:t>qui sono </a:t>
            </a:r>
            <a:r>
              <a:rPr sz="1200" spc="-5" dirty="0">
                <a:latin typeface="Times New Roman"/>
                <a:cs typeface="Times New Roman"/>
              </a:rPr>
              <a:t>elaborati </a:t>
            </a:r>
            <a:r>
              <a:rPr sz="1200" dirty="0">
                <a:latin typeface="Times New Roman"/>
                <a:cs typeface="Times New Roman"/>
              </a:rPr>
              <a:t>tutti i nuovi </a:t>
            </a:r>
            <a:r>
              <a:rPr sz="1200" spc="-5" dirty="0">
                <a:latin typeface="Times New Roman"/>
                <a:cs typeface="Times New Roman"/>
              </a:rPr>
              <a:t>metodi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organizzazione della  vita. Mentre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progetti originali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forniti dal </a:t>
            </a:r>
            <a:r>
              <a:rPr sz="1200" spc="-5" dirty="0">
                <a:latin typeface="Times New Roman"/>
                <a:cs typeface="Times New Roman"/>
              </a:rPr>
              <a:t>Figlio Creatore, l’effettiva esecuzione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piani è </a:t>
            </a:r>
            <a:r>
              <a:rPr sz="1200" spc="-5" dirty="0">
                <a:latin typeface="Times New Roman"/>
                <a:cs typeface="Times New Roman"/>
              </a:rPr>
              <a:t>affidata ai </a:t>
            </a:r>
            <a:r>
              <a:rPr sz="1200" dirty="0">
                <a:latin typeface="Times New Roman"/>
                <a:cs typeface="Times New Roman"/>
              </a:rPr>
              <a:t>Portatori  di Vita e </a:t>
            </a:r>
            <a:r>
              <a:rPr sz="1200" spc="-5" dirty="0">
                <a:latin typeface="Times New Roman"/>
                <a:cs typeface="Times New Roman"/>
              </a:rPr>
              <a:t>ai loro associati. 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generali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nuovo </a:t>
            </a:r>
            <a:r>
              <a:rPr sz="1200" dirty="0">
                <a:latin typeface="Times New Roman"/>
                <a:cs typeface="Times New Roman"/>
              </a:rPr>
              <a:t>mondo sono </a:t>
            </a:r>
            <a:r>
              <a:rPr sz="1200" spc="-5" dirty="0">
                <a:latin typeface="Times New Roman"/>
                <a:cs typeface="Times New Roman"/>
              </a:rPr>
              <a:t>stati formulati, vengono trasmessi </a:t>
            </a:r>
            <a:r>
              <a:rPr sz="1200" spc="1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sfera  sede, </a:t>
            </a:r>
            <a:r>
              <a:rPr sz="1200" dirty="0">
                <a:latin typeface="Times New Roman"/>
                <a:cs typeface="Times New Roman"/>
              </a:rPr>
              <a:t>dove sono minuziosamente </a:t>
            </a:r>
            <a:r>
              <a:rPr sz="1200" spc="-5" dirty="0">
                <a:latin typeface="Times New Roman"/>
                <a:cs typeface="Times New Roman"/>
              </a:rPr>
              <a:t>esaminati dal consiglio supremo </a:t>
            </a:r>
            <a:r>
              <a:rPr sz="1200" dirty="0">
                <a:latin typeface="Times New Roman"/>
                <a:cs typeface="Times New Roman"/>
              </a:rPr>
              <a:t>dei Portatori di Vita </a:t>
            </a:r>
            <a:r>
              <a:rPr sz="1200" spc="-5" dirty="0">
                <a:latin typeface="Times New Roman"/>
                <a:cs typeface="Times New Roman"/>
              </a:rPr>
              <a:t>senior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collaborazione con </a:t>
            </a:r>
            <a:r>
              <a:rPr sz="1200" dirty="0">
                <a:latin typeface="Times New Roman"/>
                <a:cs typeface="Times New Roman"/>
              </a:rPr>
              <a:t>un corpo  </a:t>
            </a:r>
            <a:r>
              <a:rPr sz="1200" spc="-5" dirty="0">
                <a:latin typeface="Times New Roman"/>
                <a:cs typeface="Times New Roman"/>
              </a:rPr>
              <a:t>consultivo Melchizedek. Se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piani si scostano dalle formule </a:t>
            </a:r>
            <a:r>
              <a:rPr sz="1200" dirty="0">
                <a:latin typeface="Times New Roman"/>
                <a:cs typeface="Times New Roman"/>
              </a:rPr>
              <a:t>precedentemente </a:t>
            </a:r>
            <a:r>
              <a:rPr sz="1200" spc="-5" dirty="0">
                <a:latin typeface="Times New Roman"/>
                <a:cs typeface="Times New Roman"/>
              </a:rPr>
              <a:t>accettate, devono essere riesaminati ed </a:t>
            </a:r>
            <a:r>
              <a:rPr sz="1200" spc="5" dirty="0">
                <a:latin typeface="Times New Roman"/>
                <a:cs typeface="Times New Roman"/>
              </a:rPr>
              <a:t>approvati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Figlio Creatore.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Melchizedek rappresenta spesso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in queste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deliberazioni.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187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(397.13) 36:2.13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planetaria, quindi, pur simile sotto </a:t>
            </a:r>
            <a:r>
              <a:rPr sz="1200" spc="-5" dirty="0">
                <a:latin typeface="Times New Roman"/>
                <a:cs typeface="Times New Roman"/>
              </a:rPr>
              <a:t>certi aspetti, differisce </a:t>
            </a:r>
            <a:r>
              <a:rPr sz="1200" dirty="0">
                <a:latin typeface="Times New Roman"/>
                <a:cs typeface="Times New Roman"/>
              </a:rPr>
              <a:t>in molti altri </a:t>
            </a:r>
            <a:r>
              <a:rPr sz="1200" spc="-5" dirty="0">
                <a:latin typeface="Times New Roman"/>
                <a:cs typeface="Times New Roman"/>
              </a:rPr>
              <a:t>su ogni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evoluzionario. Anche </a:t>
            </a:r>
            <a:r>
              <a:rPr sz="1200" dirty="0">
                <a:latin typeface="Times New Roman"/>
                <a:cs typeface="Times New Roman"/>
              </a:rPr>
              <a:t>in  una </a:t>
            </a:r>
            <a:r>
              <a:rPr sz="1200" spc="-5" dirty="0">
                <a:latin typeface="Times New Roman"/>
                <a:cs typeface="Times New Roman"/>
              </a:rPr>
              <a:t>serie </a:t>
            </a:r>
            <a:r>
              <a:rPr sz="1200" dirty="0">
                <a:latin typeface="Times New Roman"/>
                <a:cs typeface="Times New Roman"/>
              </a:rPr>
              <a:t>della vita uniforme in una </a:t>
            </a:r>
            <a:r>
              <a:rPr sz="1200" spc="-5" dirty="0">
                <a:latin typeface="Times New Roman"/>
                <a:cs typeface="Times New Roman"/>
              </a:rPr>
              <a:t>singola famiglia </a:t>
            </a:r>
            <a:r>
              <a:rPr sz="1200" dirty="0">
                <a:latin typeface="Times New Roman"/>
                <a:cs typeface="Times New Roman"/>
              </a:rPr>
              <a:t>di mondi, la vita non è </a:t>
            </a:r>
            <a:r>
              <a:rPr sz="1200" spc="-5" dirty="0">
                <a:latin typeface="Times New Roman"/>
                <a:cs typeface="Times New Roman"/>
              </a:rPr>
              <a:t>esattamente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stessa su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pianeti qualunque; </a:t>
            </a:r>
            <a:r>
              <a:rPr sz="1200" dirty="0">
                <a:latin typeface="Times New Roman"/>
                <a:cs typeface="Times New Roman"/>
              </a:rPr>
              <a:t>c’è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un tipo </a:t>
            </a:r>
            <a:r>
              <a:rPr sz="1200" spc="-5" dirty="0">
                <a:latin typeface="Times New Roman"/>
                <a:cs typeface="Times New Roman"/>
              </a:rPr>
              <a:t>planetario, perché </a:t>
            </a:r>
            <a:r>
              <a:rPr sz="1200" dirty="0">
                <a:latin typeface="Times New Roman"/>
                <a:cs typeface="Times New Roman"/>
              </a:rPr>
              <a:t>i Portatori di Vita </a:t>
            </a:r>
            <a:r>
              <a:rPr sz="1200" spc="-5" dirty="0">
                <a:latin typeface="Times New Roman"/>
                <a:cs typeface="Times New Roman"/>
              </a:rPr>
              <a:t>si sforzano costantemente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formule </a:t>
            </a:r>
            <a:r>
              <a:rPr sz="1200" dirty="0">
                <a:latin typeface="Times New Roman"/>
                <a:cs typeface="Times New Roman"/>
              </a:rPr>
              <a:t>vitali </a:t>
            </a:r>
            <a:r>
              <a:rPr sz="1200" spc="-5" dirty="0">
                <a:latin typeface="Times New Roman"/>
                <a:cs typeface="Times New Roman"/>
              </a:rPr>
              <a:t>affidate alle </a:t>
            </a:r>
            <a:r>
              <a:rPr sz="1200" dirty="0">
                <a:latin typeface="Times New Roman"/>
                <a:cs typeface="Times New Roman"/>
              </a:rPr>
              <a:t>loro</a:t>
            </a:r>
            <a:r>
              <a:rPr sz="1200" spc="25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cure.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3017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(398.1) 36:2.14 </a:t>
            </a:r>
            <a:r>
              <a:rPr sz="1200" dirty="0">
                <a:latin typeface="Times New Roman"/>
                <a:cs typeface="Times New Roman"/>
              </a:rPr>
              <a:t>Ci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milione di </a:t>
            </a:r>
            <a:r>
              <a:rPr sz="1200" spc="-5" dirty="0">
                <a:latin typeface="Times New Roman"/>
                <a:cs typeface="Times New Roman"/>
              </a:rPr>
              <a:t>formule chimiche fondamentali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cosmiche che costituiscono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d’origine </a:t>
            </a:r>
            <a:r>
              <a:rPr sz="1200" dirty="0">
                <a:latin typeface="Times New Roman"/>
                <a:cs typeface="Times New Roman"/>
              </a:rPr>
              <a:t>e le  </a:t>
            </a:r>
            <a:r>
              <a:rPr sz="1200" spc="-5" dirty="0">
                <a:latin typeface="Times New Roman"/>
                <a:cs typeface="Times New Roman"/>
              </a:rPr>
              <a:t>numerose variazioni funzionali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base delle </a:t>
            </a:r>
            <a:r>
              <a:rPr sz="1200" dirty="0">
                <a:latin typeface="Times New Roman"/>
                <a:cs typeface="Times New Roman"/>
              </a:rPr>
              <a:t>manifestazioni </a:t>
            </a:r>
            <a:r>
              <a:rPr sz="1200" spc="-5" dirty="0">
                <a:latin typeface="Times New Roman"/>
                <a:cs typeface="Times New Roman"/>
              </a:rPr>
              <a:t>della vita.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satellite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sfera di progettazione della vita  è il </a:t>
            </a:r>
            <a:r>
              <a:rPr sz="1200" spc="-5" dirty="0">
                <a:latin typeface="Times New Roman"/>
                <a:cs typeface="Times New Roman"/>
              </a:rPr>
              <a:t>regno dei fisici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elettrochimici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servono come assistenti </a:t>
            </a:r>
            <a:r>
              <a:rPr sz="1200" spc="-5" dirty="0">
                <a:latin typeface="Times New Roman"/>
                <a:cs typeface="Times New Roman"/>
              </a:rPr>
              <a:t>tecnici dei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nel lavoro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76200" marR="135255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catturare, organizzare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manipolare </a:t>
            </a:r>
            <a:r>
              <a:rPr sz="1200" dirty="0">
                <a:latin typeface="Times New Roman"/>
                <a:cs typeface="Times New Roman"/>
              </a:rPr>
              <a:t>le unità essenziali </a:t>
            </a:r>
            <a:r>
              <a:rPr sz="1200" spc="-5" dirty="0">
                <a:latin typeface="Times New Roman"/>
                <a:cs typeface="Times New Roman"/>
              </a:rPr>
              <a:t>d’energia che sono impiegate per costruire </a:t>
            </a:r>
            <a:r>
              <a:rPr sz="1200" dirty="0">
                <a:latin typeface="Times New Roman"/>
                <a:cs typeface="Times New Roman"/>
              </a:rPr>
              <a:t>i veicoli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trasmissione  della vita,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cosiddetto </a:t>
            </a:r>
            <a:r>
              <a:rPr sz="1200" dirty="0">
                <a:latin typeface="Times New Roman"/>
                <a:cs typeface="Times New Roman"/>
              </a:rPr>
              <a:t>plasma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germinativo.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9215">
              <a:lnSpc>
                <a:spcPct val="9590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(398.2) 36:2.15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laboratori planetari </a:t>
            </a:r>
            <a:r>
              <a:rPr sz="1200" dirty="0">
                <a:latin typeface="Times New Roman"/>
                <a:cs typeface="Times New Roman"/>
              </a:rPr>
              <a:t>di progettazione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sono situati </a:t>
            </a:r>
            <a:r>
              <a:rPr sz="1200" spc="-5" dirty="0">
                <a:latin typeface="Times New Roman"/>
                <a:cs typeface="Times New Roman"/>
              </a:rPr>
              <a:t>sul secondo satellite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numero due.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laboratori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e tutti 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associati </a:t>
            </a:r>
            <a:r>
              <a:rPr sz="1200" spc="-5" dirty="0">
                <a:latin typeface="Times New Roman"/>
                <a:cs typeface="Times New Roman"/>
              </a:rPr>
              <a:t>collaborano con </a:t>
            </a:r>
            <a:r>
              <a:rPr sz="1200" dirty="0">
                <a:latin typeface="Times New Roman"/>
                <a:cs typeface="Times New Roman"/>
              </a:rPr>
              <a:t>i Melchizedek </a:t>
            </a:r>
            <a:r>
              <a:rPr sz="1200" spc="-5" dirty="0">
                <a:latin typeface="Times New Roman"/>
                <a:cs typeface="Times New Roman"/>
              </a:rPr>
              <a:t>nello sforzo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modificare </a:t>
            </a:r>
            <a:r>
              <a:rPr sz="1200" dirty="0">
                <a:latin typeface="Times New Roman"/>
                <a:cs typeface="Times New Roman"/>
              </a:rPr>
              <a:t>e possibilmente di  </a:t>
            </a:r>
            <a:r>
              <a:rPr sz="1200" spc="-5" dirty="0">
                <a:latin typeface="Times New Roman"/>
                <a:cs typeface="Times New Roman"/>
              </a:rPr>
              <a:t>migliorare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destinata ad essere impiantata </a:t>
            </a:r>
            <a:r>
              <a:rPr sz="1200" dirty="0">
                <a:latin typeface="Times New Roman"/>
                <a:cs typeface="Times New Roman"/>
              </a:rPr>
              <a:t>sui </a:t>
            </a:r>
            <a:r>
              <a:rPr sz="1200" spc="-5" dirty="0">
                <a:latin typeface="Times New Roman"/>
                <a:cs typeface="Times New Roman"/>
              </a:rPr>
              <a:t>pianeti decimali </a:t>
            </a:r>
            <a:r>
              <a:rPr sz="1200" dirty="0">
                <a:latin typeface="Times New Roman"/>
                <a:cs typeface="Times New Roman"/>
              </a:rPr>
              <a:t>di Nebadon.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evolve ora </a:t>
            </a:r>
            <a:r>
              <a:rPr sz="1200" spc="-5" dirty="0">
                <a:latin typeface="Times New Roman"/>
                <a:cs typeface="Times New Roman"/>
              </a:rPr>
              <a:t>su Urantia fu </a:t>
            </a:r>
            <a:r>
              <a:rPr sz="1200" dirty="0">
                <a:latin typeface="Times New Roman"/>
                <a:cs typeface="Times New Roman"/>
              </a:rPr>
              <a:t>progettata e  </a:t>
            </a:r>
            <a:r>
              <a:rPr sz="1200" spc="-5" dirty="0">
                <a:latin typeface="Times New Roman"/>
                <a:cs typeface="Times New Roman"/>
              </a:rPr>
              <a:t>parzialmente elaborata su questo stesso </a:t>
            </a:r>
            <a:r>
              <a:rPr sz="1200" dirty="0">
                <a:latin typeface="Times New Roman"/>
                <a:cs typeface="Times New Roman"/>
              </a:rPr>
              <a:t>mondo, </a:t>
            </a:r>
            <a:r>
              <a:rPr sz="1200" spc="-5" dirty="0">
                <a:latin typeface="Times New Roman"/>
                <a:cs typeface="Times New Roman"/>
              </a:rPr>
              <a:t>perché Urantia </a:t>
            </a:r>
            <a:r>
              <a:rPr sz="1200" dirty="0">
                <a:latin typeface="Times New Roman"/>
                <a:cs typeface="Times New Roman"/>
              </a:rPr>
              <a:t>è un pianeta </a:t>
            </a:r>
            <a:r>
              <a:rPr sz="1200" spc="-5" dirty="0">
                <a:latin typeface="Times New Roman"/>
                <a:cs typeface="Times New Roman"/>
              </a:rPr>
              <a:t>decimale, </a:t>
            </a:r>
            <a:r>
              <a:rPr sz="1200" dirty="0">
                <a:latin typeface="Times New Roman"/>
                <a:cs typeface="Times New Roman"/>
              </a:rPr>
              <a:t>un mondo di </a:t>
            </a:r>
            <a:r>
              <a:rPr sz="1200" spc="-5" dirty="0">
                <a:latin typeface="Times New Roman"/>
                <a:cs typeface="Times New Roman"/>
              </a:rPr>
              <a:t>sperimentazione della </a:t>
            </a:r>
            <a:r>
              <a:rPr sz="1200" dirty="0">
                <a:latin typeface="Times New Roman"/>
                <a:cs typeface="Times New Roman"/>
              </a:rPr>
              <a:t>vita. </a:t>
            </a:r>
            <a:r>
              <a:rPr sz="1200" spc="-15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un solo mondo </a:t>
            </a:r>
            <a:r>
              <a:rPr sz="1200" spc="-5" dirty="0">
                <a:latin typeface="Times New Roman"/>
                <a:cs typeface="Times New Roman"/>
              </a:rPr>
              <a:t>su dieci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consentita </a:t>
            </a:r>
            <a:r>
              <a:rPr sz="1200" dirty="0">
                <a:latin typeface="Times New Roman"/>
                <a:cs typeface="Times New Roman"/>
              </a:rPr>
              <a:t>una variazione </a:t>
            </a:r>
            <a:r>
              <a:rPr sz="1200" spc="-5" dirty="0">
                <a:latin typeface="Times New Roman"/>
                <a:cs typeface="Times New Roman"/>
              </a:rPr>
              <a:t>maggiore dei </a:t>
            </a:r>
            <a:r>
              <a:rPr sz="1200" dirty="0">
                <a:latin typeface="Times New Roman"/>
                <a:cs typeface="Times New Roman"/>
              </a:rPr>
              <a:t>progetti </a:t>
            </a:r>
            <a:r>
              <a:rPr sz="1200" spc="-5" dirty="0">
                <a:latin typeface="Times New Roman"/>
                <a:cs typeface="Times New Roman"/>
              </a:rPr>
              <a:t>standard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rispetto </a:t>
            </a:r>
            <a:r>
              <a:rPr sz="1200" dirty="0">
                <a:latin typeface="Times New Roman"/>
                <a:cs typeface="Times New Roman"/>
              </a:rPr>
              <a:t>a quella </a:t>
            </a:r>
            <a:r>
              <a:rPr sz="1200" spc="-5" dirty="0">
                <a:latin typeface="Times New Roman"/>
                <a:cs typeface="Times New Roman"/>
              </a:rPr>
              <a:t>degli altri </a:t>
            </a:r>
            <a:r>
              <a:rPr sz="1200" dirty="0">
                <a:latin typeface="Times New Roman"/>
                <a:cs typeface="Times New Roman"/>
              </a:rPr>
              <a:t>mondi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(non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2709"/>
            <a:ext cx="86677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sperimentali).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51495" cy="38944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(398.3) 36:2.16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Mondo Numero Tre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conservazione della vita. Qui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vari metodi </a:t>
            </a:r>
            <a:r>
              <a:rPr sz="1200" dirty="0">
                <a:latin typeface="Times New Roman"/>
                <a:cs typeface="Times New Roman"/>
              </a:rPr>
              <a:t>di protezione e di </a:t>
            </a:r>
            <a:r>
              <a:rPr sz="1200" spc="-5" dirty="0">
                <a:latin typeface="Times New Roman"/>
                <a:cs typeface="Times New Roman"/>
              </a:rPr>
              <a:t>preservazione della  </a:t>
            </a:r>
            <a:r>
              <a:rPr sz="1200" dirty="0">
                <a:latin typeface="Times New Roman"/>
                <a:cs typeface="Times New Roman"/>
              </a:rPr>
              <a:t>vita sono studiati e </a:t>
            </a:r>
            <a:r>
              <a:rPr sz="1200" spc="-5" dirty="0">
                <a:latin typeface="Times New Roman"/>
                <a:cs typeface="Times New Roman"/>
              </a:rPr>
              <a:t>sviluppati dagli assistenti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dai custodi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Vita. </a:t>
            </a:r>
            <a:r>
              <a:rPr sz="1200" dirty="0">
                <a:latin typeface="Times New Roman"/>
                <a:cs typeface="Times New Roman"/>
              </a:rPr>
              <a:t>I piani della vita </a:t>
            </a:r>
            <a:r>
              <a:rPr sz="1200" spc="-5" dirty="0">
                <a:latin typeface="Times New Roman"/>
                <a:cs typeface="Times New Roman"/>
              </a:rPr>
              <a:t>per ogni </a:t>
            </a:r>
            <a:r>
              <a:rPr sz="1200" spc="5" dirty="0">
                <a:latin typeface="Times New Roman"/>
                <a:cs typeface="Times New Roman"/>
              </a:rPr>
              <a:t>nuovo </a:t>
            </a:r>
            <a:r>
              <a:rPr sz="1200" dirty="0">
                <a:latin typeface="Times New Roman"/>
                <a:cs typeface="Times New Roman"/>
              </a:rPr>
              <a:t>mondo  </a:t>
            </a:r>
            <a:r>
              <a:rPr sz="1200" spc="-5" dirty="0">
                <a:latin typeface="Times New Roman"/>
                <a:cs typeface="Times New Roman"/>
              </a:rPr>
              <a:t>prevedono </a:t>
            </a:r>
            <a:r>
              <a:rPr sz="1200" dirty="0">
                <a:latin typeface="Times New Roman"/>
                <a:cs typeface="Times New Roman"/>
              </a:rPr>
              <a:t>sempre che la </a:t>
            </a:r>
            <a:r>
              <a:rPr sz="1200" spc="-5" dirty="0">
                <a:latin typeface="Times New Roman"/>
                <a:cs typeface="Times New Roman"/>
              </a:rPr>
              <a:t>commissione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conservazione della vita, composta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custodi specializzati nell’abile </a:t>
            </a:r>
            <a:r>
              <a:rPr sz="1200" dirty="0">
                <a:latin typeface="Times New Roman"/>
                <a:cs typeface="Times New Roman"/>
              </a:rPr>
              <a:t>manipolazione </a:t>
            </a:r>
            <a:r>
              <a:rPr sz="1200" spc="-5" dirty="0">
                <a:latin typeface="Times New Roman"/>
                <a:cs typeface="Times New Roman"/>
              </a:rPr>
              <a:t>dei  </a:t>
            </a:r>
            <a:r>
              <a:rPr sz="1200" dirty="0">
                <a:latin typeface="Times New Roman"/>
                <a:cs typeface="Times New Roman"/>
              </a:rPr>
              <a:t>modelli di vita </a:t>
            </a:r>
            <a:r>
              <a:rPr sz="1200" spc="-5" dirty="0">
                <a:latin typeface="Times New Roman"/>
                <a:cs typeface="Times New Roman"/>
              </a:rPr>
              <a:t>fondamentali, s’installi </a:t>
            </a:r>
            <a:r>
              <a:rPr sz="1200" dirty="0">
                <a:latin typeface="Times New Roman"/>
                <a:cs typeface="Times New Roman"/>
              </a:rPr>
              <a:t>quanto </a:t>
            </a:r>
            <a:r>
              <a:rPr sz="1200" spc="-5" dirty="0">
                <a:latin typeface="Times New Roman"/>
                <a:cs typeface="Times New Roman"/>
              </a:rPr>
              <a:t>prima. Su Urantia ci furono ventiquattro commissari custodi,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per ogni </a:t>
            </a:r>
            <a:r>
              <a:rPr sz="1200" spc="5" dirty="0">
                <a:latin typeface="Times New Roman"/>
                <a:cs typeface="Times New Roman"/>
              </a:rPr>
              <a:t>modello  </a:t>
            </a:r>
            <a:r>
              <a:rPr sz="1200" spc="-5" dirty="0">
                <a:latin typeface="Times New Roman"/>
                <a:cs typeface="Times New Roman"/>
              </a:rPr>
              <a:t>fondamentale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ancestrale dell’organizzazione architettonica della </a:t>
            </a:r>
            <a:r>
              <a:rPr sz="1200" dirty="0">
                <a:latin typeface="Times New Roman"/>
                <a:cs typeface="Times New Roman"/>
              </a:rPr>
              <a:t>materia </a:t>
            </a:r>
            <a:r>
              <a:rPr sz="1200" spc="-5" dirty="0">
                <a:latin typeface="Times New Roman"/>
                <a:cs typeface="Times New Roman"/>
              </a:rPr>
              <a:t>vitale. Su pianeti quali </a:t>
            </a:r>
            <a:r>
              <a:rPr sz="1200" dirty="0">
                <a:latin typeface="Times New Roman"/>
                <a:cs typeface="Times New Roman"/>
              </a:rPr>
              <a:t>il vostro la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15" dirty="0">
                <a:latin typeface="Times New Roman"/>
                <a:cs typeface="Times New Roman"/>
              </a:rPr>
              <a:t>più  </a:t>
            </a:r>
            <a:r>
              <a:rPr sz="1200" spc="-5" dirty="0">
                <a:latin typeface="Times New Roman"/>
                <a:cs typeface="Times New Roman"/>
              </a:rPr>
              <a:t>elevata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riprodotta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insieme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vettori </a:t>
            </a:r>
            <a:r>
              <a:rPr sz="1200" dirty="0">
                <a:latin typeface="Times New Roman"/>
                <a:cs typeface="Times New Roman"/>
              </a:rPr>
              <a:t>vitali </a:t>
            </a:r>
            <a:r>
              <a:rPr sz="1200" spc="-5" dirty="0">
                <a:latin typeface="Times New Roman"/>
                <a:cs typeface="Times New Roman"/>
              </a:rPr>
              <a:t>che possiede </a:t>
            </a:r>
            <a:r>
              <a:rPr sz="1200" dirty="0">
                <a:latin typeface="Times New Roman"/>
                <a:cs typeface="Times New Roman"/>
              </a:rPr>
              <a:t>ventiquattro </a:t>
            </a:r>
            <a:r>
              <a:rPr sz="1200" spc="-5" dirty="0">
                <a:latin typeface="Times New Roman"/>
                <a:cs typeface="Times New Roman"/>
              </a:rPr>
              <a:t>unità </a:t>
            </a:r>
            <a:r>
              <a:rPr sz="1200" dirty="0">
                <a:latin typeface="Times New Roman"/>
                <a:cs typeface="Times New Roman"/>
              </a:rPr>
              <a:t>modello. (E </a:t>
            </a:r>
            <a:r>
              <a:rPr sz="1200" spc="-5" dirty="0">
                <a:latin typeface="Times New Roman"/>
                <a:cs typeface="Times New Roman"/>
              </a:rPr>
              <a:t>poiché </a:t>
            </a:r>
            <a:r>
              <a:rPr sz="1200" dirty="0">
                <a:latin typeface="Times New Roman"/>
                <a:cs typeface="Times New Roman"/>
              </a:rPr>
              <a:t>la vita intellettuale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sviluppa  a </a:t>
            </a:r>
            <a:r>
              <a:rPr sz="1200" spc="-5" dirty="0">
                <a:latin typeface="Times New Roman"/>
                <a:cs typeface="Times New Roman"/>
              </a:rPr>
              <a:t>partire </a:t>
            </a:r>
            <a:r>
              <a:rPr sz="1200" dirty="0">
                <a:latin typeface="Times New Roman"/>
                <a:cs typeface="Times New Roman"/>
              </a:rPr>
              <a:t>dalla vita </a:t>
            </a:r>
            <a:r>
              <a:rPr sz="1200" spc="-5" dirty="0">
                <a:latin typeface="Times New Roman"/>
                <a:cs typeface="Times New Roman"/>
              </a:rPr>
              <a:t>fisica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fonda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essa, vengono all’esistenza </a:t>
            </a:r>
            <a:r>
              <a:rPr sz="1200" dirty="0">
                <a:latin typeface="Times New Roman"/>
                <a:cs typeface="Times New Roman"/>
              </a:rPr>
              <a:t>i ventiquattro </a:t>
            </a:r>
            <a:r>
              <a:rPr sz="1200" spc="-5" dirty="0">
                <a:latin typeface="Times New Roman"/>
                <a:cs typeface="Times New Roman"/>
              </a:rPr>
              <a:t>ordini basilari </a:t>
            </a:r>
            <a:r>
              <a:rPr sz="1200" dirty="0">
                <a:latin typeface="Times New Roman"/>
                <a:cs typeface="Times New Roman"/>
              </a:rPr>
              <a:t>di organizzazione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psichica.)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0795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(398.4) 36:2.17 </a:t>
            </a:r>
            <a:r>
              <a:rPr sz="1200" i="1" spc="-5" dirty="0">
                <a:latin typeface="Times New Roman"/>
                <a:cs typeface="Times New Roman"/>
              </a:rPr>
              <a:t>La </a:t>
            </a:r>
            <a:r>
              <a:rPr sz="1200" i="1" dirty="0">
                <a:latin typeface="Times New Roman"/>
                <a:cs typeface="Times New Roman"/>
              </a:rPr>
              <a:t>Sfera </a:t>
            </a:r>
            <a:r>
              <a:rPr sz="1200" i="1" spc="-5" dirty="0">
                <a:latin typeface="Times New Roman"/>
                <a:cs typeface="Times New Roman"/>
              </a:rPr>
              <a:t>Numero </a:t>
            </a:r>
            <a:r>
              <a:rPr sz="1200" i="1" dirty="0">
                <a:latin typeface="Times New Roman"/>
                <a:cs typeface="Times New Roman"/>
              </a:rPr>
              <a:t>Quattro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 satelliti tributari sono consacrati allo studio dell’evoluzione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 in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degli antecedenti evoluzionari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livello di vita in </a:t>
            </a:r>
            <a:r>
              <a:rPr sz="1200" spc="-5" dirty="0">
                <a:latin typeface="Times New Roman"/>
                <a:cs typeface="Times New Roman"/>
              </a:rPr>
              <a:t>particolare.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plasma </a:t>
            </a:r>
            <a:r>
              <a:rPr sz="1200" dirty="0">
                <a:latin typeface="Times New Roman"/>
                <a:cs typeface="Times New Roman"/>
              </a:rPr>
              <a:t>vitale </a:t>
            </a:r>
            <a:r>
              <a:rPr sz="1200" spc="-5" dirty="0">
                <a:latin typeface="Times New Roman"/>
                <a:cs typeface="Times New Roman"/>
              </a:rPr>
              <a:t>originale </a:t>
            </a:r>
            <a:r>
              <a:rPr sz="1200" dirty="0">
                <a:latin typeface="Times New Roman"/>
                <a:cs typeface="Times New Roman"/>
              </a:rPr>
              <a:t>di un mondo </a:t>
            </a:r>
            <a:r>
              <a:rPr sz="1200" spc="20" dirty="0">
                <a:latin typeface="Times New Roman"/>
                <a:cs typeface="Times New Roman"/>
              </a:rPr>
              <a:t>in 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deve </a:t>
            </a:r>
            <a:r>
              <a:rPr sz="1200" dirty="0">
                <a:latin typeface="Times New Roman"/>
                <a:cs typeface="Times New Roman"/>
              </a:rPr>
              <a:t>contenere il potenziale </a:t>
            </a:r>
            <a:r>
              <a:rPr sz="1200" spc="-5" dirty="0">
                <a:latin typeface="Times New Roman"/>
                <a:cs typeface="Times New Roman"/>
              </a:rPr>
              <a:t>completo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variazioni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sviluppo future </a:t>
            </a:r>
            <a:r>
              <a:rPr sz="1200" dirty="0">
                <a:latin typeface="Times New Roman"/>
                <a:cs typeface="Times New Roman"/>
              </a:rPr>
              <a:t>e di tutti i </a:t>
            </a:r>
            <a:r>
              <a:rPr sz="1200" spc="-5" dirty="0">
                <a:latin typeface="Times New Roman"/>
                <a:cs typeface="Times New Roman"/>
              </a:rPr>
              <a:t>cambiamenti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modificazioni  evoluzionari successivi.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disposizioni per tali progetti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vasta portata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metamorfosi </a:t>
            </a:r>
            <a:r>
              <a:rPr sz="1200" dirty="0">
                <a:latin typeface="Times New Roman"/>
                <a:cs typeface="Times New Roman"/>
              </a:rPr>
              <a:t>della vita possono </a:t>
            </a:r>
            <a:r>
              <a:rPr sz="1200" spc="-5" dirty="0">
                <a:latin typeface="Times New Roman"/>
                <a:cs typeface="Times New Roman"/>
              </a:rPr>
              <a:t>richiedere </a:t>
            </a:r>
            <a:r>
              <a:rPr sz="1200" dirty="0">
                <a:latin typeface="Times New Roman"/>
                <a:cs typeface="Times New Roman"/>
              </a:rPr>
              <a:t>l’apparizione  di </a:t>
            </a:r>
            <a:r>
              <a:rPr sz="1200" spc="-5" dirty="0">
                <a:latin typeface="Times New Roman"/>
                <a:cs typeface="Times New Roman"/>
              </a:rPr>
              <a:t>numerose forme apparentemente </a:t>
            </a:r>
            <a:r>
              <a:rPr sz="1200" dirty="0">
                <a:latin typeface="Times New Roman"/>
                <a:cs typeface="Times New Roman"/>
              </a:rPr>
              <a:t>inutili di vita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vegetale. Questi </a:t>
            </a:r>
            <a:r>
              <a:rPr sz="1200" dirty="0">
                <a:latin typeface="Times New Roman"/>
                <a:cs typeface="Times New Roman"/>
              </a:rPr>
              <a:t>sottoprodotti dell’evoluzione </a:t>
            </a:r>
            <a:r>
              <a:rPr sz="1200" spc="-5" dirty="0">
                <a:latin typeface="Times New Roman"/>
                <a:cs typeface="Times New Roman"/>
              </a:rPr>
              <a:t>planetaria, previsti</a:t>
            </a:r>
            <a:r>
              <a:rPr sz="1200" spc="1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od</a:t>
            </a:r>
            <a:endParaRPr sz="1200">
              <a:latin typeface="Times New Roman"/>
              <a:cs typeface="Times New Roman"/>
            </a:endParaRPr>
          </a:p>
          <a:p>
            <a:pPr marL="63500" marR="18923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imprevisti, compaiono </a:t>
            </a:r>
            <a:r>
              <a:rPr sz="1200" dirty="0">
                <a:latin typeface="Times New Roman"/>
                <a:cs typeface="Times New Roman"/>
              </a:rPr>
              <a:t>sulla </a:t>
            </a:r>
            <a:r>
              <a:rPr sz="1200" spc="-5" dirty="0">
                <a:latin typeface="Times New Roman"/>
                <a:cs typeface="Times New Roman"/>
              </a:rPr>
              <a:t>scena </a:t>
            </a:r>
            <a:r>
              <a:rPr sz="1200" dirty="0">
                <a:latin typeface="Times New Roman"/>
                <a:cs typeface="Times New Roman"/>
              </a:rPr>
              <a:t>dell’azione </a:t>
            </a:r>
            <a:r>
              <a:rPr sz="1200" spc="-5" dirty="0">
                <a:latin typeface="Times New Roman"/>
                <a:cs typeface="Times New Roman"/>
              </a:rPr>
              <a:t>solo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scomparire, </a:t>
            </a:r>
            <a:r>
              <a:rPr sz="1200" dirty="0">
                <a:latin typeface="Times New Roman"/>
                <a:cs typeface="Times New Roman"/>
              </a:rPr>
              <a:t>ma in tutto </a:t>
            </a:r>
            <a:r>
              <a:rPr sz="1200" spc="-5" dirty="0">
                <a:latin typeface="Times New Roman"/>
                <a:cs typeface="Times New Roman"/>
              </a:rPr>
              <a:t>questo lungo processo,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attraverso esso, </a:t>
            </a:r>
            <a:r>
              <a:rPr sz="1200" spc="5" dirty="0">
                <a:latin typeface="Times New Roman"/>
                <a:cs typeface="Times New Roman"/>
              </a:rPr>
              <a:t>scorre </a:t>
            </a:r>
            <a:r>
              <a:rPr sz="1200" dirty="0">
                <a:latin typeface="Times New Roman"/>
                <a:cs typeface="Times New Roman"/>
              </a:rPr>
              <a:t>il  filo </a:t>
            </a:r>
            <a:r>
              <a:rPr sz="1200" spc="-5" dirty="0">
                <a:latin typeface="Times New Roman"/>
                <a:cs typeface="Times New Roman"/>
              </a:rPr>
              <a:t>delle sagge ed intelligenti </a:t>
            </a:r>
            <a:r>
              <a:rPr sz="1200" dirty="0">
                <a:latin typeface="Times New Roman"/>
                <a:cs typeface="Times New Roman"/>
              </a:rPr>
              <a:t>formulazioni </a:t>
            </a:r>
            <a:r>
              <a:rPr sz="1200" spc="-5" dirty="0">
                <a:latin typeface="Times New Roman"/>
                <a:cs typeface="Times New Roman"/>
              </a:rPr>
              <a:t>dei progettisti originari del </a:t>
            </a:r>
            <a:r>
              <a:rPr sz="1200" dirty="0">
                <a:latin typeface="Times New Roman"/>
                <a:cs typeface="Times New Roman"/>
              </a:rPr>
              <a:t>piano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schema della </a:t>
            </a:r>
            <a:r>
              <a:rPr sz="1200" dirty="0">
                <a:latin typeface="Times New Roman"/>
                <a:cs typeface="Times New Roman"/>
              </a:rPr>
              <a:t>specie. I  molteplici </a:t>
            </a:r>
            <a:r>
              <a:rPr sz="1200" spc="-5" dirty="0">
                <a:latin typeface="Times New Roman"/>
                <a:cs typeface="Times New Roman"/>
              </a:rPr>
              <a:t>sottoprodotti dell’evoluzione biologica sono </a:t>
            </a:r>
            <a:r>
              <a:rPr sz="1200" dirty="0">
                <a:latin typeface="Times New Roman"/>
                <a:cs typeface="Times New Roman"/>
              </a:rPr>
              <a:t>tutti essenziali alla piena funzione </a:t>
            </a:r>
            <a:r>
              <a:rPr sz="1200" spc="-5" dirty="0">
                <a:latin typeface="Times New Roman"/>
                <a:cs typeface="Times New Roman"/>
              </a:rPr>
              <a:t>finale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forme superiori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63500" marR="10033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intelligente, </a:t>
            </a:r>
            <a:r>
              <a:rPr sz="1200" dirty="0">
                <a:latin typeface="Times New Roman"/>
                <a:cs typeface="Times New Roman"/>
              </a:rPr>
              <a:t>nonostante una </a:t>
            </a:r>
            <a:r>
              <a:rPr sz="1200" spc="-5" dirty="0">
                <a:latin typeface="Times New Roman"/>
                <a:cs typeface="Times New Roman"/>
              </a:rPr>
              <a:t>grande </a:t>
            </a:r>
            <a:r>
              <a:rPr sz="1200" dirty="0">
                <a:latin typeface="Times New Roman"/>
                <a:cs typeface="Times New Roman"/>
              </a:rPr>
              <a:t>disarmonia </a:t>
            </a:r>
            <a:r>
              <a:rPr sz="1200" spc="-5" dirty="0">
                <a:latin typeface="Times New Roman"/>
                <a:cs typeface="Times New Roman"/>
              </a:rPr>
              <a:t>esteriore possa </a:t>
            </a:r>
            <a:r>
              <a:rPr sz="1200" dirty="0">
                <a:latin typeface="Times New Roman"/>
                <a:cs typeface="Times New Roman"/>
              </a:rPr>
              <a:t>di tanto in </a:t>
            </a:r>
            <a:r>
              <a:rPr sz="1200" spc="5" dirty="0">
                <a:latin typeface="Times New Roman"/>
                <a:cs typeface="Times New Roman"/>
              </a:rPr>
              <a:t>tanto </a:t>
            </a:r>
            <a:r>
              <a:rPr sz="1200" spc="-5" dirty="0">
                <a:latin typeface="Times New Roman"/>
                <a:cs typeface="Times New Roman"/>
              </a:rPr>
              <a:t>prevalere nella lunga </a:t>
            </a:r>
            <a:r>
              <a:rPr sz="1200" dirty="0">
                <a:latin typeface="Times New Roman"/>
                <a:cs typeface="Times New Roman"/>
              </a:rPr>
              <a:t>lotta </a:t>
            </a:r>
            <a:r>
              <a:rPr sz="1200" spc="-5" dirty="0">
                <a:latin typeface="Times New Roman"/>
                <a:cs typeface="Times New Roman"/>
              </a:rPr>
              <a:t>ascendente </a:t>
            </a:r>
            <a:r>
              <a:rPr sz="1200" dirty="0">
                <a:latin typeface="Times New Roman"/>
                <a:cs typeface="Times New Roman"/>
              </a:rPr>
              <a:t>delle creature  </a:t>
            </a:r>
            <a:r>
              <a:rPr sz="1200" spc="-5" dirty="0">
                <a:latin typeface="Times New Roman"/>
                <a:cs typeface="Times New Roman"/>
              </a:rPr>
              <a:t>superiori per acquisire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supremazia </a:t>
            </a:r>
            <a:r>
              <a:rPr sz="1200" dirty="0">
                <a:latin typeface="Times New Roman"/>
                <a:cs typeface="Times New Roman"/>
              </a:rPr>
              <a:t>sulle </a:t>
            </a:r>
            <a:r>
              <a:rPr sz="1200" spc="-5" dirty="0">
                <a:latin typeface="Times New Roman"/>
                <a:cs typeface="Times New Roman"/>
              </a:rPr>
              <a:t>forme inferiori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molte delle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talvolta così antagonistiche alla </a:t>
            </a:r>
            <a:r>
              <a:rPr sz="1200" dirty="0">
                <a:latin typeface="Times New Roman"/>
                <a:cs typeface="Times New Roman"/>
              </a:rPr>
              <a:t>pace e </a:t>
            </a:r>
            <a:r>
              <a:rPr sz="1200" spc="-5" dirty="0">
                <a:latin typeface="Times New Roman"/>
                <a:cs typeface="Times New Roman"/>
              </a:rPr>
              <a:t>al  benessere 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evoluzione </a:t>
            </a:r>
            <a:r>
              <a:rPr sz="1200" spc="-5" dirty="0">
                <a:latin typeface="Times New Roman"/>
                <a:cs typeface="Times New Roman"/>
              </a:rPr>
              <a:t>dotate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volontà.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663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(398.5) 36:2.18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Mondo Numero </a:t>
            </a:r>
            <a:r>
              <a:rPr sz="1200" i="1" dirty="0">
                <a:latin typeface="Times New Roman"/>
                <a:cs typeface="Times New Roman"/>
              </a:rPr>
              <a:t>Cinque </a:t>
            </a:r>
            <a:r>
              <a:rPr sz="1200" spc="-5" dirty="0">
                <a:latin typeface="Times New Roman"/>
                <a:cs typeface="Times New Roman"/>
              </a:rPr>
              <a:t>si occupa interamente </a:t>
            </a:r>
            <a:r>
              <a:rPr sz="1200" dirty="0">
                <a:latin typeface="Times New Roman"/>
                <a:cs typeface="Times New Roman"/>
              </a:rPr>
              <a:t>della vita associata </a:t>
            </a:r>
            <a:r>
              <a:rPr sz="1200" spc="-5" dirty="0">
                <a:latin typeface="Times New Roman"/>
                <a:cs typeface="Times New Roman"/>
              </a:rPr>
              <a:t>alla mente. </a:t>
            </a:r>
            <a:r>
              <a:rPr sz="1200" dirty="0">
                <a:latin typeface="Times New Roman"/>
                <a:cs typeface="Times New Roman"/>
              </a:rPr>
              <a:t>Ciascuno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consacrato  allo </a:t>
            </a:r>
            <a:r>
              <a:rPr sz="1200" dirty="0">
                <a:latin typeface="Times New Roman"/>
                <a:cs typeface="Times New Roman"/>
              </a:rPr>
              <a:t>studio di una </a:t>
            </a:r>
            <a:r>
              <a:rPr sz="1200" spc="-5" dirty="0">
                <a:latin typeface="Times New Roman"/>
                <a:cs typeface="Times New Roman"/>
              </a:rPr>
              <a:t>singola fase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correlata alla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stesse.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mente, quale gli </a:t>
            </a:r>
            <a:r>
              <a:rPr sz="1200" spc="5" dirty="0">
                <a:latin typeface="Times New Roman"/>
                <a:cs typeface="Times New Roman"/>
              </a:rPr>
              <a:t>uomini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391185"/>
            <a:ext cx="7980045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intendono, </a:t>
            </a:r>
            <a:r>
              <a:rPr sz="1200" dirty="0">
                <a:latin typeface="Times New Roman"/>
                <a:cs typeface="Times New Roman"/>
              </a:rPr>
              <a:t>è una dotazione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sette spiriti aiutanti della </a:t>
            </a:r>
            <a:r>
              <a:rPr sz="1200" spc="-5" dirty="0">
                <a:latin typeface="Times New Roman"/>
                <a:cs typeface="Times New Roman"/>
              </a:rPr>
              <a:t>mente, </a:t>
            </a:r>
            <a:r>
              <a:rPr sz="1200" dirty="0">
                <a:latin typeface="Times New Roman"/>
                <a:cs typeface="Times New Roman"/>
              </a:rPr>
              <a:t>sovrapposta </a:t>
            </a:r>
            <a:r>
              <a:rPr sz="1200" spc="-5" dirty="0">
                <a:latin typeface="Times New Roman"/>
                <a:cs typeface="Times New Roman"/>
              </a:rPr>
              <a:t>dagli agenti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ai </a:t>
            </a:r>
            <a:r>
              <a:rPr sz="1200" dirty="0">
                <a:latin typeface="Times New Roman"/>
                <a:cs typeface="Times New Roman"/>
              </a:rPr>
              <a:t>livelli </a:t>
            </a:r>
            <a:r>
              <a:rPr sz="1200" spc="-5" dirty="0">
                <a:latin typeface="Times New Roman"/>
                <a:cs typeface="Times New Roman"/>
              </a:rPr>
              <a:t>della</a:t>
            </a:r>
            <a:r>
              <a:rPr sz="1200" spc="1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3245" cy="41351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58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non istruibili o </a:t>
            </a:r>
            <a:r>
              <a:rPr sz="1200" spc="-5" dirty="0">
                <a:latin typeface="Times New Roman"/>
                <a:cs typeface="Times New Roman"/>
              </a:rPr>
              <a:t>meccanici. </a:t>
            </a:r>
            <a:r>
              <a:rPr sz="1200" dirty="0">
                <a:latin typeface="Times New Roman"/>
                <a:cs typeface="Times New Roman"/>
              </a:rPr>
              <a:t>I modelli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sono </a:t>
            </a:r>
            <a:r>
              <a:rPr sz="1200" spc="-5" dirty="0">
                <a:latin typeface="Times New Roman"/>
                <a:cs typeface="Times New Roman"/>
              </a:rPr>
              <a:t>variamente </a:t>
            </a:r>
            <a:r>
              <a:rPr sz="1200" dirty="0">
                <a:latin typeface="Times New Roman"/>
                <a:cs typeface="Times New Roman"/>
              </a:rPr>
              <a:t>sensibili a </a:t>
            </a:r>
            <a:r>
              <a:rPr sz="1200" spc="-5" dirty="0">
                <a:latin typeface="Times New Roman"/>
                <a:cs typeface="Times New Roman"/>
              </a:rPr>
              <a:t>questi aiutanti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differenti </a:t>
            </a:r>
            <a:r>
              <a:rPr sz="1200" dirty="0">
                <a:latin typeface="Times New Roman"/>
                <a:cs typeface="Times New Roman"/>
              </a:rPr>
              <a:t>ministeri spirituali che 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tutti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Universi </a:t>
            </a:r>
            <a:r>
              <a:rPr sz="1200" spc="-5" dirty="0">
                <a:latin typeface="Times New Roman"/>
                <a:cs typeface="Times New Roman"/>
              </a:rPr>
              <a:t>del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delle </a:t>
            </a:r>
            <a:r>
              <a:rPr sz="1200" dirty="0">
                <a:latin typeface="Times New Roman"/>
                <a:cs typeface="Times New Roman"/>
              </a:rPr>
              <a:t>creature </a:t>
            </a:r>
            <a:r>
              <a:rPr sz="1200" spc="-5" dirty="0">
                <a:latin typeface="Times New Roman"/>
                <a:cs typeface="Times New Roman"/>
              </a:rPr>
              <a:t>materiali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risposta spirituale dipende interamente  dalla </a:t>
            </a:r>
            <a:r>
              <a:rPr sz="1200" dirty="0">
                <a:latin typeface="Times New Roman"/>
                <a:cs typeface="Times New Roman"/>
              </a:rPr>
              <a:t>loro dotazione </a:t>
            </a:r>
            <a:r>
              <a:rPr sz="1200" spc="-5" dirty="0">
                <a:latin typeface="Times New Roman"/>
                <a:cs typeface="Times New Roman"/>
              </a:rPr>
              <a:t>mentale associata,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quale,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sua volta,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orientato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corso </a:t>
            </a:r>
            <a:r>
              <a:rPr sz="1200" dirty="0">
                <a:latin typeface="Times New Roman"/>
                <a:cs typeface="Times New Roman"/>
              </a:rPr>
              <a:t>dell’evoluzione </a:t>
            </a:r>
            <a:r>
              <a:rPr sz="1200" spc="-5" dirty="0">
                <a:latin typeface="Times New Roman"/>
                <a:cs typeface="Times New Roman"/>
              </a:rPr>
              <a:t>biologica </a:t>
            </a:r>
            <a:r>
              <a:rPr sz="1200" dirty="0">
                <a:latin typeface="Times New Roman"/>
                <a:cs typeface="Times New Roman"/>
              </a:rPr>
              <a:t>di queste </a:t>
            </a:r>
            <a:r>
              <a:rPr sz="1200" spc="-5" dirty="0">
                <a:latin typeface="Times New Roman"/>
                <a:cs typeface="Times New Roman"/>
              </a:rPr>
              <a:t>stesse </a:t>
            </a:r>
            <a:r>
              <a:rPr sz="1200" dirty="0">
                <a:latin typeface="Times New Roman"/>
                <a:cs typeface="Times New Roman"/>
              </a:rPr>
              <a:t>creature  </a:t>
            </a:r>
            <a:r>
              <a:rPr sz="1200" spc="-5" dirty="0">
                <a:latin typeface="Times New Roman"/>
                <a:cs typeface="Times New Roman"/>
              </a:rPr>
              <a:t>mortali.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843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(399.1) 36:2.19 </a:t>
            </a:r>
            <a:r>
              <a:rPr sz="1200" i="1" dirty="0">
                <a:latin typeface="Times New Roman"/>
                <a:cs typeface="Times New Roman"/>
              </a:rPr>
              <a:t>Il </a:t>
            </a:r>
            <a:r>
              <a:rPr sz="1200" i="1" spc="-5" dirty="0">
                <a:latin typeface="Times New Roman"/>
                <a:cs typeface="Times New Roman"/>
              </a:rPr>
              <a:t>Mondo Numero Sei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consacrato </a:t>
            </a:r>
            <a:r>
              <a:rPr sz="1200" dirty="0">
                <a:latin typeface="Times New Roman"/>
                <a:cs typeface="Times New Roman"/>
              </a:rPr>
              <a:t>alla </a:t>
            </a:r>
            <a:r>
              <a:rPr sz="1200" spc="-5" dirty="0">
                <a:latin typeface="Times New Roman"/>
                <a:cs typeface="Times New Roman"/>
              </a:rPr>
              <a:t>correlazione tra </a:t>
            </a:r>
            <a:r>
              <a:rPr sz="1200" dirty="0">
                <a:latin typeface="Times New Roman"/>
                <a:cs typeface="Times New Roman"/>
              </a:rPr>
              <a:t>la mente e lo spirito </a:t>
            </a:r>
            <a:r>
              <a:rPr sz="1200" spc="-5" dirty="0">
                <a:latin typeface="Times New Roman"/>
                <a:cs typeface="Times New Roman"/>
              </a:rPr>
              <a:t>quali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associati alle forme ed </a:t>
            </a:r>
            <a:r>
              <a:rPr sz="1200" dirty="0">
                <a:latin typeface="Times New Roman"/>
                <a:cs typeface="Times New Roman"/>
              </a:rPr>
              <a:t>agli  </a:t>
            </a:r>
            <a:r>
              <a:rPr sz="1200" spc="-5" dirty="0">
                <a:latin typeface="Times New Roman"/>
                <a:cs typeface="Times New Roman"/>
              </a:rPr>
              <a:t>organismi viventi. Questo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suoi </a:t>
            </a:r>
            <a:r>
              <a:rPr sz="1200" spc="-5" dirty="0">
                <a:latin typeface="Times New Roman"/>
                <a:cs typeface="Times New Roman"/>
              </a:rPr>
              <a:t>sei tributari inglobano </a:t>
            </a:r>
            <a:r>
              <a:rPr sz="1200" dirty="0">
                <a:latin typeface="Times New Roman"/>
                <a:cs typeface="Times New Roman"/>
              </a:rPr>
              <a:t>le scuole di </a:t>
            </a:r>
            <a:r>
              <a:rPr sz="1200" spc="-5" dirty="0">
                <a:latin typeface="Times New Roman"/>
                <a:cs typeface="Times New Roman"/>
              </a:rPr>
              <a:t>coordinazione delle creature,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insegnanti  provenienti </a:t>
            </a:r>
            <a:r>
              <a:rPr sz="1200" dirty="0">
                <a:latin typeface="Times New Roman"/>
                <a:cs typeface="Times New Roman"/>
              </a:rPr>
              <a:t>dall’Universo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dal Superuniverso collaborano con gli </a:t>
            </a:r>
            <a:r>
              <a:rPr sz="1200" dirty="0">
                <a:latin typeface="Times New Roman"/>
                <a:cs typeface="Times New Roman"/>
              </a:rPr>
              <a:t>istruttori di </a:t>
            </a:r>
            <a:r>
              <a:rPr sz="1200" spc="-5" dirty="0">
                <a:latin typeface="Times New Roman"/>
                <a:cs typeface="Times New Roman"/>
              </a:rPr>
              <a:t>Nebadon per presentare </a:t>
            </a:r>
            <a:r>
              <a:rPr sz="1200" dirty="0">
                <a:latin typeface="Times New Roman"/>
                <a:cs typeface="Times New Roman"/>
              </a:rPr>
              <a:t>i livelli più </a:t>
            </a:r>
            <a:r>
              <a:rPr sz="1200" spc="-5" dirty="0">
                <a:latin typeface="Times New Roman"/>
                <a:cs typeface="Times New Roman"/>
              </a:rPr>
              <a:t>elevati  cui possono giungere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nel tempo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nello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2288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(399.2) 36:2.20 </a:t>
            </a:r>
            <a:r>
              <a:rPr sz="1200" i="1" spc="-5" dirty="0">
                <a:latin typeface="Times New Roman"/>
                <a:cs typeface="Times New Roman"/>
              </a:rPr>
              <a:t>La Settima Sfera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Vita è </a:t>
            </a:r>
            <a:r>
              <a:rPr sz="1200" spc="-5" dirty="0">
                <a:latin typeface="Times New Roman"/>
                <a:cs typeface="Times New Roman"/>
              </a:rPr>
              <a:t>consacrata ai </a:t>
            </a:r>
            <a:r>
              <a:rPr sz="1200" dirty="0">
                <a:latin typeface="Times New Roman"/>
                <a:cs typeface="Times New Roman"/>
              </a:rPr>
              <a:t>domini non </a:t>
            </a:r>
            <a:r>
              <a:rPr sz="1200" spc="-5" dirty="0">
                <a:latin typeface="Times New Roman"/>
                <a:cs typeface="Times New Roman"/>
              </a:rPr>
              <a:t>rivelati della </a:t>
            </a:r>
            <a:r>
              <a:rPr sz="1200" dirty="0">
                <a:latin typeface="Times New Roman"/>
                <a:cs typeface="Times New Roman"/>
              </a:rPr>
              <a:t>vita evoluzionaria </a:t>
            </a:r>
            <a:r>
              <a:rPr sz="1200" spc="-5" dirty="0">
                <a:latin typeface="Times New Roman"/>
                <a:cs typeface="Times New Roman"/>
              </a:rPr>
              <a:t>delle creature, </a:t>
            </a:r>
            <a:r>
              <a:rPr sz="1200" dirty="0">
                <a:latin typeface="Times New Roman"/>
                <a:cs typeface="Times New Roman"/>
              </a:rPr>
              <a:t>qual è  </a:t>
            </a:r>
            <a:r>
              <a:rPr sz="1200" spc="-5" dirty="0">
                <a:latin typeface="Times New Roman"/>
                <a:cs typeface="Times New Roman"/>
              </a:rPr>
              <a:t>collegata con </a:t>
            </a:r>
            <a:r>
              <a:rPr sz="1200" dirty="0">
                <a:latin typeface="Times New Roman"/>
                <a:cs typeface="Times New Roman"/>
              </a:rPr>
              <a:t>la filosofia </a:t>
            </a:r>
            <a:r>
              <a:rPr sz="1200" spc="-5" dirty="0">
                <a:latin typeface="Times New Roman"/>
                <a:cs typeface="Times New Roman"/>
              </a:rPr>
              <a:t>cosmica della crescente fattualizzazione dell’Essere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Il trapianto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della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vita</a:t>
            </a:r>
            <a:endParaRPr sz="1600">
              <a:latin typeface="Times New Roman"/>
              <a:cs typeface="Times New Roman"/>
            </a:endParaRPr>
          </a:p>
          <a:p>
            <a:pPr marL="88900" marR="119380">
              <a:lnSpc>
                <a:spcPct val="954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(399.3) 36:3.1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non appare </a:t>
            </a:r>
            <a:r>
              <a:rPr sz="1200" spc="-5" dirty="0">
                <a:latin typeface="Times New Roman"/>
                <a:cs typeface="Times New Roman"/>
              </a:rPr>
              <a:t>spontaneamente </a:t>
            </a:r>
            <a:r>
              <a:rPr sz="1200" dirty="0">
                <a:latin typeface="Times New Roman"/>
                <a:cs typeface="Times New Roman"/>
              </a:rPr>
              <a:t>negli </a:t>
            </a:r>
            <a:r>
              <a:rPr sz="1200" spc="-5" dirty="0">
                <a:latin typeface="Times New Roman"/>
                <a:cs typeface="Times New Roman"/>
              </a:rPr>
              <a:t>Universi; sui pianeti sterili </a:t>
            </a:r>
            <a:r>
              <a:rPr sz="1200" dirty="0">
                <a:latin typeface="Times New Roman"/>
                <a:cs typeface="Times New Roman"/>
              </a:rPr>
              <a:t>devono </a:t>
            </a:r>
            <a:r>
              <a:rPr sz="1200" spc="-5" dirty="0">
                <a:latin typeface="Times New Roman"/>
                <a:cs typeface="Times New Roman"/>
              </a:rPr>
              <a:t>iniziarla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  </a:t>
            </a:r>
            <a:r>
              <a:rPr sz="1200" spc="-5" dirty="0">
                <a:latin typeface="Times New Roman"/>
                <a:cs typeface="Times New Roman"/>
              </a:rPr>
              <a:t>portatori,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disseminatori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guardiani </a:t>
            </a:r>
            <a:r>
              <a:rPr sz="1200" dirty="0">
                <a:latin typeface="Times New Roman"/>
                <a:cs typeface="Times New Roman"/>
              </a:rPr>
              <a:t>della vita quale </a:t>
            </a:r>
            <a:r>
              <a:rPr sz="1200" spc="-5" dirty="0">
                <a:latin typeface="Times New Roman"/>
                <a:cs typeface="Times New Roman"/>
              </a:rPr>
              <a:t>appare sui </a:t>
            </a:r>
            <a:r>
              <a:rPr sz="1200" dirty="0">
                <a:latin typeface="Times New Roman"/>
                <a:cs typeface="Times New Roman"/>
              </a:rPr>
              <a:t>mondi evoluzionari dello spazio. </a:t>
            </a:r>
            <a:r>
              <a:rPr sz="1200" spc="-5" dirty="0">
                <a:latin typeface="Times New Roman"/>
                <a:cs typeface="Times New Roman"/>
              </a:rPr>
              <a:t>Tutta </a:t>
            </a:r>
            <a:r>
              <a:rPr sz="1200" dirty="0">
                <a:latin typeface="Times New Roman"/>
                <a:cs typeface="Times New Roman"/>
              </a:rPr>
              <a:t>la vita dell’ordine e </a:t>
            </a:r>
            <a:r>
              <a:rPr sz="1200" spc="-5" dirty="0">
                <a:latin typeface="Times New Roman"/>
                <a:cs typeface="Times New Roman"/>
              </a:rPr>
              <a:t>delle  forme conosciute su Urantia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origine con questi Figli, </a:t>
            </a:r>
            <a:r>
              <a:rPr sz="1200" dirty="0">
                <a:latin typeface="Times New Roman"/>
                <a:cs typeface="Times New Roman"/>
              </a:rPr>
              <a:t>sebbene non tutte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siano </a:t>
            </a:r>
            <a:r>
              <a:rPr sz="1200" spc="-5" dirty="0">
                <a:latin typeface="Times New Roman"/>
                <a:cs typeface="Times New Roman"/>
              </a:rPr>
              <a:t>esistenti su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(399.4) 36:3.2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 incaricato d’impiantare </a:t>
            </a:r>
            <a:r>
              <a:rPr sz="1200" dirty="0">
                <a:latin typeface="Times New Roman"/>
                <a:cs typeface="Times New Roman"/>
              </a:rPr>
              <a:t>la 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nuovo mondo </a:t>
            </a:r>
            <a:r>
              <a:rPr sz="1200" spc="-5" dirty="0">
                <a:latin typeface="Times New Roman"/>
                <a:cs typeface="Times New Roman"/>
              </a:rPr>
              <a:t>si compone solitamente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portatori  </a:t>
            </a:r>
            <a:r>
              <a:rPr sz="1200" spc="-5" dirty="0">
                <a:latin typeface="Times New Roman"/>
                <a:cs typeface="Times New Roman"/>
              </a:rPr>
              <a:t>senior, cento assistenti </a:t>
            </a:r>
            <a:r>
              <a:rPr sz="1200" dirty="0">
                <a:latin typeface="Times New Roman"/>
                <a:cs typeface="Times New Roman"/>
              </a:rPr>
              <a:t>e mille </a:t>
            </a:r>
            <a:r>
              <a:rPr sz="1200" spc="-5" dirty="0">
                <a:latin typeface="Times New Roman"/>
                <a:cs typeface="Times New Roman"/>
              </a:rPr>
              <a:t>custodi.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trasportano </a:t>
            </a:r>
            <a:r>
              <a:rPr sz="1200" dirty="0">
                <a:latin typeface="Times New Roman"/>
                <a:cs typeface="Times New Roman"/>
              </a:rPr>
              <a:t>spesso il plasma </a:t>
            </a:r>
            <a:r>
              <a:rPr sz="1200" spc="-5" dirty="0">
                <a:latin typeface="Times New Roman"/>
                <a:cs typeface="Times New Roman"/>
              </a:rPr>
              <a:t>vitale stesso su </a:t>
            </a:r>
            <a:r>
              <a:rPr sz="1200" dirty="0">
                <a:latin typeface="Times New Roman"/>
                <a:cs typeface="Times New Roman"/>
              </a:rPr>
              <a:t>un nuovo mondo, </a:t>
            </a:r>
            <a:r>
              <a:rPr sz="1200" spc="15" dirty="0">
                <a:latin typeface="Times New Roman"/>
                <a:cs typeface="Times New Roman"/>
              </a:rPr>
              <a:t>ma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sempre. Talvolta essi </a:t>
            </a:r>
            <a:r>
              <a:rPr sz="1200" dirty="0">
                <a:latin typeface="Times New Roman"/>
                <a:cs typeface="Times New Roman"/>
              </a:rPr>
              <a:t>organizzano i </a:t>
            </a:r>
            <a:r>
              <a:rPr sz="1200" spc="-5" dirty="0">
                <a:latin typeface="Times New Roman"/>
                <a:cs typeface="Times New Roman"/>
              </a:rPr>
              <a:t>modelli </a:t>
            </a:r>
            <a:r>
              <a:rPr sz="1200" dirty="0">
                <a:latin typeface="Times New Roman"/>
                <a:cs typeface="Times New Roman"/>
              </a:rPr>
              <a:t>della vita dopo </a:t>
            </a:r>
            <a:r>
              <a:rPr sz="1200" spc="-5" dirty="0">
                <a:latin typeface="Times New Roman"/>
                <a:cs typeface="Times New Roman"/>
              </a:rPr>
              <a:t>essere giunti </a:t>
            </a:r>
            <a:r>
              <a:rPr sz="1200" dirty="0">
                <a:latin typeface="Times New Roman"/>
                <a:cs typeface="Times New Roman"/>
              </a:rPr>
              <a:t>sul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assegnazione, </a:t>
            </a:r>
            <a:r>
              <a:rPr sz="1200" dirty="0">
                <a:latin typeface="Times New Roman"/>
                <a:cs typeface="Times New Roman"/>
              </a:rPr>
              <a:t>secondo </a:t>
            </a:r>
            <a:r>
              <a:rPr sz="1200" spc="-5" dirty="0">
                <a:latin typeface="Times New Roman"/>
                <a:cs typeface="Times New Roman"/>
              </a:rPr>
              <a:t>formule  precedentemente approvate per </a:t>
            </a:r>
            <a:r>
              <a:rPr sz="1200" dirty="0">
                <a:latin typeface="Times New Roman"/>
                <a:cs typeface="Times New Roman"/>
              </a:rPr>
              <a:t>una nuova avventura d’istituzione </a:t>
            </a:r>
            <a:r>
              <a:rPr sz="1200" spc="-5" dirty="0">
                <a:latin typeface="Times New Roman"/>
                <a:cs typeface="Times New Roman"/>
              </a:rPr>
              <a:t>della vita. Tale fu l’origine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Urantia.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2769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(399.5) 36:3.3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conformità alle formule approvate </a:t>
            </a:r>
            <a:r>
              <a:rPr sz="1200" dirty="0">
                <a:latin typeface="Times New Roman"/>
                <a:cs typeface="Times New Roman"/>
              </a:rPr>
              <a:t>sono stati </a:t>
            </a:r>
            <a:r>
              <a:rPr sz="1200" spc="-5" dirty="0">
                <a:latin typeface="Times New Roman"/>
                <a:cs typeface="Times New Roman"/>
              </a:rPr>
              <a:t>forniti </a:t>
            </a:r>
            <a:r>
              <a:rPr sz="1200" dirty="0">
                <a:latin typeface="Times New Roman"/>
                <a:cs typeface="Times New Roman"/>
              </a:rPr>
              <a:t>i modelli </a:t>
            </a:r>
            <a:r>
              <a:rPr sz="1200" spc="-5" dirty="0">
                <a:latin typeface="Times New Roman"/>
                <a:cs typeface="Times New Roman"/>
              </a:rPr>
              <a:t>fisici, </a:t>
            </a:r>
            <a:r>
              <a:rPr sz="1200" dirty="0">
                <a:latin typeface="Times New Roman"/>
                <a:cs typeface="Times New Roman"/>
              </a:rPr>
              <a:t>allora i Portatori di Vita </a:t>
            </a:r>
            <a:r>
              <a:rPr sz="1200" spc="-5" dirty="0">
                <a:latin typeface="Times New Roman"/>
                <a:cs typeface="Times New Roman"/>
              </a:rPr>
              <a:t>catalizzano questo  materiale inanimato, </a:t>
            </a:r>
            <a:r>
              <a:rPr sz="1200" dirty="0">
                <a:latin typeface="Times New Roman"/>
                <a:cs typeface="Times New Roman"/>
              </a:rPr>
              <a:t>trasmettendo </a:t>
            </a:r>
            <a:r>
              <a:rPr sz="1200" spc="-5" dirty="0">
                <a:latin typeface="Times New Roman"/>
                <a:cs typeface="Times New Roman"/>
              </a:rPr>
              <a:t>attraverso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persone </a:t>
            </a:r>
            <a:r>
              <a:rPr sz="1200" dirty="0">
                <a:latin typeface="Times New Roman"/>
                <a:cs typeface="Times New Roman"/>
              </a:rPr>
              <a:t>la scintilla vitale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spirito; e subito i modelli </a:t>
            </a:r>
            <a:r>
              <a:rPr sz="1200" spc="-5" dirty="0">
                <a:latin typeface="Times New Roman"/>
                <a:cs typeface="Times New Roman"/>
              </a:rPr>
              <a:t>inerti </a:t>
            </a:r>
            <a:r>
              <a:rPr sz="1200" dirty="0">
                <a:latin typeface="Times New Roman"/>
                <a:cs typeface="Times New Roman"/>
              </a:rPr>
              <a:t>diventano  </a:t>
            </a:r>
            <a:r>
              <a:rPr sz="1200" spc="-5" dirty="0">
                <a:latin typeface="Times New Roman"/>
                <a:cs typeface="Times New Roman"/>
              </a:rPr>
              <a:t>materia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vivente.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644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(399.6) 36:3.4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scintilla vitale — il </a:t>
            </a:r>
            <a:r>
              <a:rPr sz="1200" spc="-5" dirty="0">
                <a:latin typeface="Times New Roman"/>
                <a:cs typeface="Times New Roman"/>
              </a:rPr>
              <a:t>mistero della </a:t>
            </a:r>
            <a:r>
              <a:rPr sz="1200" dirty="0">
                <a:latin typeface="Times New Roman"/>
                <a:cs typeface="Times New Roman"/>
              </a:rPr>
              <a:t>vita — viene </a:t>
            </a:r>
            <a:r>
              <a:rPr sz="1200" spc="-5" dirty="0">
                <a:latin typeface="Times New Roman"/>
                <a:cs typeface="Times New Roman"/>
              </a:rPr>
              <a:t>conferita </a:t>
            </a:r>
            <a:r>
              <a:rPr sz="1200" dirty="0">
                <a:latin typeface="Times New Roman"/>
                <a:cs typeface="Times New Roman"/>
              </a:rPr>
              <a:t>tramite i Portatori 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non da loro.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verità </a:t>
            </a:r>
            <a:r>
              <a:rPr sz="1200" spc="-5" dirty="0">
                <a:latin typeface="Times New Roman"/>
                <a:cs typeface="Times New Roman"/>
              </a:rPr>
              <a:t>essi  sovrintendono tali operazioni, elaborano </a:t>
            </a:r>
            <a:r>
              <a:rPr sz="1200" dirty="0">
                <a:latin typeface="Times New Roman"/>
                <a:cs typeface="Times New Roman"/>
              </a:rPr>
              <a:t>il plasma </a:t>
            </a:r>
            <a:r>
              <a:rPr sz="1200" spc="-5" dirty="0">
                <a:latin typeface="Times New Roman"/>
                <a:cs typeface="Times New Roman"/>
              </a:rPr>
              <a:t>vitale stesso, </a:t>
            </a:r>
            <a:r>
              <a:rPr sz="1200" dirty="0">
                <a:latin typeface="Times New Roman"/>
                <a:cs typeface="Times New Roman"/>
              </a:rPr>
              <a:t>ma è 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che </a:t>
            </a:r>
            <a:r>
              <a:rPr sz="1200" spc="-5" dirty="0">
                <a:latin typeface="Times New Roman"/>
                <a:cs typeface="Times New Roman"/>
              </a:rPr>
              <a:t>fornisce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fattore </a:t>
            </a:r>
            <a:r>
              <a:rPr sz="1200" dirty="0">
                <a:latin typeface="Times New Roman"/>
                <a:cs typeface="Times New Roman"/>
              </a:rPr>
              <a:t>essenziale  </a:t>
            </a:r>
            <a:r>
              <a:rPr sz="1200" spc="-5" dirty="0">
                <a:latin typeface="Times New Roman"/>
                <a:cs typeface="Times New Roman"/>
              </a:rPr>
              <a:t>del plasma vivente. </a:t>
            </a:r>
            <a:r>
              <a:rPr sz="1200" dirty="0">
                <a:latin typeface="Times New Roman"/>
                <a:cs typeface="Times New Roman"/>
              </a:rPr>
              <a:t>È dalla </a:t>
            </a:r>
            <a:r>
              <a:rPr sz="1200" spc="-5" dirty="0">
                <a:latin typeface="Times New Roman"/>
                <a:cs typeface="Times New Roman"/>
              </a:rPr>
              <a:t>Figlia Creativa </a:t>
            </a:r>
            <a:r>
              <a:rPr sz="1200" dirty="0">
                <a:latin typeface="Times New Roman"/>
                <a:cs typeface="Times New Roman"/>
              </a:rPr>
              <a:t>dello Spirito </a:t>
            </a:r>
            <a:r>
              <a:rPr sz="1200" spc="-5" dirty="0">
                <a:latin typeface="Times New Roman"/>
                <a:cs typeface="Times New Roman"/>
              </a:rPr>
              <a:t>Infinito che </a:t>
            </a:r>
            <a:r>
              <a:rPr sz="1200" dirty="0">
                <a:latin typeface="Times New Roman"/>
                <a:cs typeface="Times New Roman"/>
              </a:rPr>
              <a:t>proviene la </a:t>
            </a:r>
            <a:r>
              <a:rPr sz="1200" spc="-5" dirty="0">
                <a:latin typeface="Times New Roman"/>
                <a:cs typeface="Times New Roman"/>
              </a:rPr>
              <a:t>scintilla d’energia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anima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presagisce 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5" dirty="0">
                <a:latin typeface="Times New Roman"/>
                <a:cs typeface="Times New Roman"/>
              </a:rPr>
              <a:t> 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1003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(399.7) 36:3.5 </a:t>
            </a:r>
            <a:r>
              <a:rPr sz="1200" spc="-5" dirty="0">
                <a:latin typeface="Times New Roman"/>
                <a:cs typeface="Times New Roman"/>
              </a:rPr>
              <a:t>Nel conferire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i Portatori di Vita non </a:t>
            </a:r>
            <a:r>
              <a:rPr sz="1200" spc="-5" dirty="0">
                <a:latin typeface="Times New Roman"/>
                <a:cs typeface="Times New Roman"/>
              </a:rPr>
              <a:t>trasmettono </a:t>
            </a:r>
            <a:r>
              <a:rPr sz="1200" dirty="0">
                <a:latin typeface="Times New Roman"/>
                <a:cs typeface="Times New Roman"/>
              </a:rPr>
              <a:t>nulla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personale, nemmeno sulle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in cui sono  </a:t>
            </a:r>
            <a:r>
              <a:rPr sz="1200" spc="-5" dirty="0">
                <a:latin typeface="Times New Roman"/>
                <a:cs typeface="Times New Roman"/>
              </a:rPr>
              <a:t>progettati </a:t>
            </a:r>
            <a:r>
              <a:rPr sz="1200" dirty="0">
                <a:latin typeface="Times New Roman"/>
                <a:cs typeface="Times New Roman"/>
              </a:rPr>
              <a:t>nuovi ordini di vita.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frangenti essi si limitano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far scaturire </a:t>
            </a:r>
            <a:r>
              <a:rPr sz="1200" dirty="0">
                <a:latin typeface="Times New Roman"/>
                <a:cs typeface="Times New Roman"/>
              </a:rPr>
              <a:t>e a </a:t>
            </a:r>
            <a:r>
              <a:rPr sz="1200" spc="-5" dirty="0">
                <a:latin typeface="Times New Roman"/>
                <a:cs typeface="Times New Roman"/>
              </a:rPr>
              <a:t>trasmettere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scintilla </a:t>
            </a:r>
            <a:r>
              <a:rPr sz="1200" spc="-5" dirty="0">
                <a:latin typeface="Times New Roman"/>
                <a:cs typeface="Times New Roman"/>
              </a:rPr>
              <a:t>della vita, </a:t>
            </a:r>
            <a:r>
              <a:rPr sz="1200" dirty="0">
                <a:latin typeface="Times New Roman"/>
                <a:cs typeface="Times New Roman"/>
              </a:rPr>
              <a:t>a far partire le  rivoluzioni </a:t>
            </a:r>
            <a:r>
              <a:rPr sz="1200" spc="-5" dirty="0">
                <a:latin typeface="Times New Roman"/>
                <a:cs typeface="Times New Roman"/>
              </a:rPr>
              <a:t>necessarie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materia secondo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specificazioni fisiche, chimiche ed elettriche </a:t>
            </a:r>
            <a:r>
              <a:rPr sz="1200" dirty="0">
                <a:latin typeface="Times New Roman"/>
                <a:cs typeface="Times New Roman"/>
              </a:rPr>
              <a:t>dei piani e </a:t>
            </a:r>
            <a:r>
              <a:rPr sz="1200" spc="-5" dirty="0">
                <a:latin typeface="Times New Roman"/>
                <a:cs typeface="Times New Roman"/>
              </a:rPr>
              <a:t>dei modelli </a:t>
            </a:r>
            <a:r>
              <a:rPr sz="1200" dirty="0">
                <a:latin typeface="Times New Roman"/>
                <a:cs typeface="Times New Roman"/>
              </a:rPr>
              <a:t>stabiliti. I 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sono </a:t>
            </a:r>
            <a:r>
              <a:rPr sz="1200" spc="-5" dirty="0">
                <a:latin typeface="Times New Roman"/>
                <a:cs typeface="Times New Roman"/>
              </a:rPr>
              <a:t>presenze catalitiche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che agitano, </a:t>
            </a:r>
            <a:r>
              <a:rPr sz="1200" dirty="0">
                <a:latin typeface="Times New Roman"/>
                <a:cs typeface="Times New Roman"/>
              </a:rPr>
              <a:t>organizzano e vitalizzano </a:t>
            </a:r>
            <a:r>
              <a:rPr sz="1200" spc="-5" dirty="0">
                <a:latin typeface="Times New Roman"/>
                <a:cs typeface="Times New Roman"/>
              </a:rPr>
              <a:t>gli elementi altrimenti inerti</a:t>
            </a:r>
            <a:r>
              <a:rPr sz="1200" spc="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dell’ordine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materiale d’esistenza.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7815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(400.1) 36:3.6 </a:t>
            </a:r>
            <a:r>
              <a:rPr sz="1200" spc="-5" dirty="0">
                <a:latin typeface="Times New Roman"/>
                <a:cs typeface="Times New Roman"/>
              </a:rPr>
              <a:t>Ai Portatori </a:t>
            </a:r>
            <a:r>
              <a:rPr sz="1200" dirty="0">
                <a:latin typeface="Times New Roman"/>
                <a:cs typeface="Times New Roman"/>
              </a:rPr>
              <a:t>di Vita di un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planetario è </a:t>
            </a:r>
            <a:r>
              <a:rPr sz="1200" spc="-5" dirty="0">
                <a:latin typeface="Times New Roman"/>
                <a:cs typeface="Times New Roman"/>
              </a:rPr>
              <a:t>concesso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certo </a:t>
            </a:r>
            <a:r>
              <a:rPr sz="1200" dirty="0">
                <a:latin typeface="Times New Roman"/>
                <a:cs typeface="Times New Roman"/>
              </a:rPr>
              <a:t>periodo di </a:t>
            </a:r>
            <a:r>
              <a:rPr sz="1200" spc="-5" dirty="0">
                <a:latin typeface="Times New Roman"/>
                <a:cs typeface="Times New Roman"/>
              </a:rPr>
              <a:t>tempo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istituire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5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nuovo  mondo, </a:t>
            </a:r>
            <a:r>
              <a:rPr sz="1200" spc="-5" dirty="0">
                <a:latin typeface="Times New Roman"/>
                <a:cs typeface="Times New Roman"/>
              </a:rPr>
              <a:t>approssimativamente </a:t>
            </a:r>
            <a:r>
              <a:rPr sz="1200" dirty="0">
                <a:latin typeface="Times New Roman"/>
                <a:cs typeface="Times New Roman"/>
              </a:rPr>
              <a:t>mezzo milione di </a:t>
            </a:r>
            <a:r>
              <a:rPr sz="1200" spc="-5" dirty="0">
                <a:latin typeface="Times New Roman"/>
                <a:cs typeface="Times New Roman"/>
              </a:rPr>
              <a:t>anni </a:t>
            </a:r>
            <a:r>
              <a:rPr sz="1200" dirty="0">
                <a:latin typeface="Times New Roman"/>
                <a:cs typeface="Times New Roman"/>
              </a:rPr>
              <a:t>del tempo di quel </a:t>
            </a:r>
            <a:r>
              <a:rPr sz="1200" spc="-5" dirty="0">
                <a:latin typeface="Times New Roman"/>
                <a:cs typeface="Times New Roman"/>
              </a:rPr>
              <a:t>pianeta. Al termine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periodo, indicato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certi  risultati nello sviluppo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planetaria, essi cessano gli sforzi </a:t>
            </a:r>
            <a:r>
              <a:rPr sz="1200" dirty="0">
                <a:latin typeface="Times New Roman"/>
                <a:cs typeface="Times New Roman"/>
              </a:rPr>
              <a:t>per l’impianto e non possono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aggiungere  </a:t>
            </a:r>
            <a:r>
              <a:rPr sz="1200" spc="-5" dirty="0">
                <a:latin typeface="Times New Roman"/>
                <a:cs typeface="Times New Roman"/>
              </a:rPr>
              <a:t>alcunché </a:t>
            </a:r>
            <a:r>
              <a:rPr sz="1200" dirty="0">
                <a:latin typeface="Times New Roman"/>
                <a:cs typeface="Times New Roman"/>
              </a:rPr>
              <a:t>di nuovo o di </a:t>
            </a:r>
            <a:r>
              <a:rPr sz="1200" spc="-5" dirty="0">
                <a:latin typeface="Times New Roman"/>
                <a:cs typeface="Times New Roman"/>
              </a:rPr>
              <a:t>supplementare alla </a:t>
            </a:r>
            <a:r>
              <a:rPr sz="1200" dirty="0">
                <a:latin typeface="Times New Roman"/>
                <a:cs typeface="Times New Roman"/>
              </a:rPr>
              <a:t>vita di quel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pianeta.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2184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(400.2) 36:3.7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ere comprese </a:t>
            </a:r>
            <a:r>
              <a:rPr sz="1200" dirty="0">
                <a:latin typeface="Times New Roman"/>
                <a:cs typeface="Times New Roman"/>
              </a:rPr>
              <a:t>tra l’istituzione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la </a:t>
            </a:r>
            <a:r>
              <a:rPr sz="1200" spc="-5" dirty="0">
                <a:latin typeface="Times New Roman"/>
                <a:cs typeface="Times New Roman"/>
              </a:rPr>
              <a:t>comparsa della creature </a:t>
            </a:r>
            <a:r>
              <a:rPr sz="1200" dirty="0">
                <a:latin typeface="Times New Roman"/>
                <a:cs typeface="Times New Roman"/>
              </a:rPr>
              <a:t>umane di status </a:t>
            </a:r>
            <a:r>
              <a:rPr sz="1200" spc="-5" dirty="0">
                <a:latin typeface="Times New Roman"/>
                <a:cs typeface="Times New Roman"/>
              </a:rPr>
              <a:t>morale, ai </a:t>
            </a:r>
            <a:r>
              <a:rPr sz="1200" dirty="0">
                <a:latin typeface="Times New Roman"/>
                <a:cs typeface="Times New Roman"/>
              </a:rPr>
              <a:t>Portatori di  </a:t>
            </a:r>
            <a:r>
              <a:rPr sz="1200" spc="-5" dirty="0">
                <a:latin typeface="Times New Roman"/>
                <a:cs typeface="Times New Roman"/>
              </a:rPr>
              <a:t>Vita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manipolare </a:t>
            </a:r>
            <a:r>
              <a:rPr sz="1200" spc="-5" dirty="0">
                <a:latin typeface="Times New Roman"/>
                <a:cs typeface="Times New Roman"/>
              </a:rPr>
              <a:t>l’ambiente </a:t>
            </a:r>
            <a:r>
              <a:rPr sz="1200" dirty="0">
                <a:latin typeface="Times New Roman"/>
                <a:cs typeface="Times New Roman"/>
              </a:rPr>
              <a:t>vitale </a:t>
            </a:r>
            <a:r>
              <a:rPr sz="1200" spc="-5" dirty="0">
                <a:latin typeface="Times New Roman"/>
                <a:cs typeface="Times New Roman"/>
              </a:rPr>
              <a:t>ed orientare favorevolmente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modi il </a:t>
            </a:r>
            <a:r>
              <a:rPr sz="1200" spc="-5" dirty="0">
                <a:latin typeface="Times New Roman"/>
                <a:cs typeface="Times New Roman"/>
              </a:rPr>
              <a:t>corso dell’evoluzione biologica.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fanno per lunghi </a:t>
            </a:r>
            <a:r>
              <a:rPr sz="1200" dirty="0">
                <a:latin typeface="Times New Roman"/>
                <a:cs typeface="Times New Roman"/>
              </a:rPr>
              <a:t>periodi di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79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293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685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(400.3) 36:3.8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operanti su </a:t>
            </a:r>
            <a:r>
              <a:rPr sz="1200" dirty="0">
                <a:latin typeface="Times New Roman"/>
                <a:cs typeface="Times New Roman"/>
              </a:rPr>
              <a:t>un nuovo mondo sono </a:t>
            </a:r>
            <a:r>
              <a:rPr sz="1200" spc="-5" dirty="0">
                <a:latin typeface="Times New Roman"/>
                <a:cs typeface="Times New Roman"/>
              </a:rPr>
              <a:t>riusciti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dotato di volontà,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potere di  </a:t>
            </a:r>
            <a:r>
              <a:rPr sz="1200" spc="-5" dirty="0">
                <a:latin typeface="Times New Roman"/>
                <a:cs typeface="Times New Roman"/>
              </a:rPr>
              <a:t>decisione morale </a:t>
            </a:r>
            <a:r>
              <a:rPr sz="1200" dirty="0">
                <a:latin typeface="Times New Roman"/>
                <a:cs typeface="Times New Roman"/>
              </a:rPr>
              <a:t>e di scelta </a:t>
            </a:r>
            <a:r>
              <a:rPr sz="1200" spc="-5" dirty="0">
                <a:latin typeface="Times New Roman"/>
                <a:cs typeface="Times New Roman"/>
              </a:rPr>
              <a:t>spirituale,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opera </a:t>
            </a:r>
            <a:r>
              <a:rPr sz="1200" spc="-5" dirty="0">
                <a:latin typeface="Times New Roman"/>
                <a:cs typeface="Times New Roman"/>
              </a:rPr>
              <a:t>cessa immediatamente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essi hanno terminato;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manipolare  ulteriormente </a:t>
            </a:r>
            <a:r>
              <a:rPr sz="1200" dirty="0">
                <a:latin typeface="Times New Roman"/>
                <a:cs typeface="Times New Roman"/>
              </a:rPr>
              <a:t>la vita in evoluzione. </a:t>
            </a:r>
            <a:r>
              <a:rPr sz="1200" spc="-5" dirty="0">
                <a:latin typeface="Times New Roman"/>
                <a:cs typeface="Times New Roman"/>
              </a:rPr>
              <a:t>Da questo </a:t>
            </a:r>
            <a:r>
              <a:rPr sz="1200" dirty="0">
                <a:latin typeface="Times New Roman"/>
                <a:cs typeface="Times New Roman"/>
              </a:rPr>
              <a:t>punto in </a:t>
            </a:r>
            <a:r>
              <a:rPr sz="1200" spc="-5" dirty="0">
                <a:latin typeface="Times New Roman"/>
                <a:cs typeface="Times New Roman"/>
              </a:rPr>
              <a:t>avanti l’evoluzione delle cose viventi </a:t>
            </a:r>
            <a:r>
              <a:rPr sz="1200" dirty="0">
                <a:latin typeface="Times New Roman"/>
                <a:cs typeface="Times New Roman"/>
              </a:rPr>
              <a:t>deve </a:t>
            </a:r>
            <a:r>
              <a:rPr sz="1200" spc="-5" dirty="0">
                <a:latin typeface="Times New Roman"/>
                <a:cs typeface="Times New Roman"/>
              </a:rPr>
              <a:t>procedere conformemente </a:t>
            </a:r>
            <a:r>
              <a:rPr sz="1200" spc="5" dirty="0">
                <a:latin typeface="Times New Roman"/>
                <a:cs typeface="Times New Roman"/>
              </a:rPr>
              <a:t>alla  </a:t>
            </a:r>
            <a:r>
              <a:rPr sz="1200" dirty="0">
                <a:latin typeface="Times New Roman"/>
                <a:cs typeface="Times New Roman"/>
              </a:rPr>
              <a:t>dotazione </a:t>
            </a:r>
            <a:r>
              <a:rPr sz="1200" spc="-5" dirty="0">
                <a:latin typeface="Times New Roman"/>
                <a:cs typeface="Times New Roman"/>
              </a:rPr>
              <a:t>della natura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tendenze </a:t>
            </a:r>
            <a:r>
              <a:rPr sz="1200" dirty="0">
                <a:latin typeface="Times New Roman"/>
                <a:cs typeface="Times New Roman"/>
              </a:rPr>
              <a:t>innate che sono </a:t>
            </a:r>
            <a:r>
              <a:rPr sz="1200" spc="-5" dirty="0">
                <a:latin typeface="Times New Roman"/>
                <a:cs typeface="Times New Roman"/>
              </a:rPr>
              <a:t>già state trasmesse alle formule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ai modelli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planetaria </a:t>
            </a:r>
            <a:r>
              <a:rPr sz="1200" dirty="0">
                <a:latin typeface="Times New Roman"/>
                <a:cs typeface="Times New Roman"/>
              </a:rPr>
              <a:t>e fissate in  </a:t>
            </a:r>
            <a:r>
              <a:rPr sz="1200" spc="-5" dirty="0">
                <a:latin typeface="Times New Roman"/>
                <a:cs typeface="Times New Roman"/>
              </a:rPr>
              <a:t>essi. Ai Portatori </a:t>
            </a:r>
            <a:r>
              <a:rPr sz="1200" dirty="0">
                <a:latin typeface="Times New Roman"/>
                <a:cs typeface="Times New Roman"/>
              </a:rPr>
              <a:t>di Vita non è </a:t>
            </a:r>
            <a:r>
              <a:rPr sz="1200" spc="-5" dirty="0">
                <a:latin typeface="Times New Roman"/>
                <a:cs typeface="Times New Roman"/>
              </a:rPr>
              <a:t>permesso </a:t>
            </a:r>
            <a:r>
              <a:rPr sz="1200" dirty="0">
                <a:latin typeface="Times New Roman"/>
                <a:cs typeface="Times New Roman"/>
              </a:rPr>
              <a:t>fare </a:t>
            </a:r>
            <a:r>
              <a:rPr sz="1200" spc="-5" dirty="0">
                <a:latin typeface="Times New Roman"/>
                <a:cs typeface="Times New Roman"/>
              </a:rPr>
              <a:t>esperimenti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interferire con </a:t>
            </a:r>
            <a:r>
              <a:rPr sz="1200" dirty="0">
                <a:latin typeface="Times New Roman"/>
                <a:cs typeface="Times New Roman"/>
              </a:rPr>
              <a:t>la volontà; non è loro </a:t>
            </a:r>
            <a:r>
              <a:rPr sz="1200" spc="-5" dirty="0">
                <a:latin typeface="Times New Roman"/>
                <a:cs typeface="Times New Roman"/>
              </a:rPr>
              <a:t>concesso dominare </a:t>
            </a:r>
            <a:r>
              <a:rPr sz="1200" dirty="0">
                <a:latin typeface="Times New Roman"/>
                <a:cs typeface="Times New Roman"/>
              </a:rPr>
              <a:t>od influenzare  </a:t>
            </a:r>
            <a:r>
              <a:rPr sz="1200" spc="-5" dirty="0">
                <a:latin typeface="Times New Roman"/>
                <a:cs typeface="Times New Roman"/>
              </a:rPr>
              <a:t>arbitrariamente </a:t>
            </a:r>
            <a:r>
              <a:rPr sz="1200" dirty="0">
                <a:latin typeface="Times New Roman"/>
                <a:cs typeface="Times New Roman"/>
              </a:rPr>
              <a:t>le creature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55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(400.4) 36:3.9 </a:t>
            </a:r>
            <a:r>
              <a:rPr sz="1200" spc="-5" dirty="0">
                <a:latin typeface="Times New Roman"/>
                <a:cs typeface="Times New Roman"/>
              </a:rPr>
              <a:t>All’arrivo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Principe Planetario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si preparano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partire, </a:t>
            </a:r>
            <a:r>
              <a:rPr sz="1200" dirty="0">
                <a:latin typeface="Times New Roman"/>
                <a:cs typeface="Times New Roman"/>
              </a:rPr>
              <a:t>benché due dei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senior e dodici </a:t>
            </a:r>
            <a:r>
              <a:rPr sz="1200" spc="-5" dirty="0">
                <a:latin typeface="Times New Roman"/>
                <a:cs typeface="Times New Roman"/>
              </a:rPr>
              <a:t>custodi possano  offrirsi volontari, </a:t>
            </a:r>
            <a:r>
              <a:rPr sz="1200" dirty="0">
                <a:latin typeface="Times New Roman"/>
                <a:cs typeface="Times New Roman"/>
              </a:rPr>
              <a:t>facendo voto di </a:t>
            </a:r>
            <a:r>
              <a:rPr sz="1200" spc="-5" dirty="0">
                <a:latin typeface="Times New Roman"/>
                <a:cs typeface="Times New Roman"/>
              </a:rPr>
              <a:t>rinuncia temporanea,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restare </a:t>
            </a:r>
            <a:r>
              <a:rPr sz="1200" dirty="0">
                <a:latin typeface="Times New Roman"/>
                <a:cs typeface="Times New Roman"/>
              </a:rPr>
              <a:t>durante un </a:t>
            </a:r>
            <a:r>
              <a:rPr sz="1200" spc="-5" dirty="0">
                <a:latin typeface="Times New Roman"/>
                <a:cs typeface="Times New Roman"/>
              </a:rPr>
              <a:t>periodo indefinito sul pianeta come consiglieri </a:t>
            </a:r>
            <a:r>
              <a:rPr sz="1200" dirty="0">
                <a:latin typeface="Times New Roman"/>
                <a:cs typeface="Times New Roman"/>
              </a:rPr>
              <a:t>in 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di sviluppo e di </a:t>
            </a:r>
            <a:r>
              <a:rPr sz="1200" spc="-5" dirty="0">
                <a:latin typeface="Times New Roman"/>
                <a:cs typeface="Times New Roman"/>
              </a:rPr>
              <a:t>conservazione ulteriori del </a:t>
            </a:r>
            <a:r>
              <a:rPr sz="1200" dirty="0">
                <a:latin typeface="Times New Roman"/>
                <a:cs typeface="Times New Roman"/>
              </a:rPr>
              <a:t>plasma </a:t>
            </a:r>
            <a:r>
              <a:rPr sz="1200" spc="-5" dirty="0">
                <a:latin typeface="Times New Roman"/>
                <a:cs typeface="Times New Roman"/>
              </a:rPr>
              <a:t>vitale. Due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Figli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dodici </a:t>
            </a:r>
            <a:r>
              <a:rPr sz="1200" spc="-5" dirty="0">
                <a:latin typeface="Times New Roman"/>
                <a:cs typeface="Times New Roman"/>
              </a:rPr>
              <a:t>associati servono </a:t>
            </a:r>
            <a:r>
              <a:rPr sz="1200" dirty="0">
                <a:latin typeface="Times New Roman"/>
                <a:cs typeface="Times New Roman"/>
              </a:rPr>
              <a:t>attualmente  </a:t>
            </a:r>
            <a:r>
              <a:rPr sz="1200" spc="-5" dirty="0">
                <a:latin typeface="Times New Roman"/>
                <a:cs typeface="Times New Roman"/>
              </a:rPr>
              <a:t>su Urantia.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  <a:spcBef>
                <a:spcPts val="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I Portatori di Vita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Melchizedek</a:t>
            </a:r>
            <a:endParaRPr sz="1600">
              <a:latin typeface="Times New Roman"/>
              <a:cs typeface="Times New Roman"/>
            </a:endParaRPr>
          </a:p>
          <a:p>
            <a:pPr marL="76200" marR="81280">
              <a:lnSpc>
                <a:spcPts val="1380"/>
              </a:lnSpc>
              <a:spcBef>
                <a:spcPts val="140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(400.5) 36:4.1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sistema locale </a:t>
            </a:r>
            <a:r>
              <a:rPr sz="1200" dirty="0">
                <a:latin typeface="Times New Roman"/>
                <a:cs typeface="Times New Roman"/>
              </a:rPr>
              <a:t>di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Nebadon c’è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sola sfera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Melchizedek hanno operato </a:t>
            </a:r>
            <a:r>
              <a:rPr sz="120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vita. Queste dimore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conosciute </a:t>
            </a:r>
            <a:r>
              <a:rPr sz="1200" dirty="0">
                <a:latin typeface="Times New Roman"/>
                <a:cs typeface="Times New Roman"/>
              </a:rPr>
              <a:t>come i mondi </a:t>
            </a:r>
            <a:r>
              <a:rPr sz="1200" i="1" dirty="0">
                <a:latin typeface="Times New Roman"/>
                <a:cs typeface="Times New Roman"/>
              </a:rPr>
              <a:t>midsoniti </a:t>
            </a:r>
            <a:r>
              <a:rPr sz="1200" spc="-10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sistemi, e </a:t>
            </a:r>
            <a:r>
              <a:rPr sz="1200" spc="-5" dirty="0">
                <a:latin typeface="Times New Roman"/>
                <a:cs typeface="Times New Roman"/>
              </a:rPr>
              <a:t>su ciascuno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Melchizedek,  </a:t>
            </a:r>
            <a:r>
              <a:rPr sz="1200" spc="-5" dirty="0">
                <a:latin typeface="Times New Roman"/>
                <a:cs typeface="Times New Roman"/>
              </a:rPr>
              <a:t>modificato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forma materiale, 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congiunto con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Figlia selezionata </a:t>
            </a:r>
            <a:r>
              <a:rPr sz="1200" dirty="0">
                <a:latin typeface="Times New Roman"/>
                <a:cs typeface="Times New Roman"/>
              </a:rPr>
              <a:t>dell’ordine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di filiazione.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Madri </a:t>
            </a:r>
            <a:r>
              <a:rPr sz="1200" dirty="0">
                <a:latin typeface="Times New Roman"/>
                <a:cs typeface="Times New Roman"/>
              </a:rPr>
              <a:t>Eva di tali  mondi </a:t>
            </a:r>
            <a:r>
              <a:rPr sz="1200" spc="-5" dirty="0">
                <a:latin typeface="Times New Roman"/>
                <a:cs typeface="Times New Roman"/>
              </a:rPr>
              <a:t>midsoniti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inviate dalla capitale del </a:t>
            </a:r>
            <a:r>
              <a:rPr sz="1200" dirty="0">
                <a:latin typeface="Times New Roman"/>
                <a:cs typeface="Times New Roman"/>
              </a:rPr>
              <a:t>sistema di </a:t>
            </a:r>
            <a:r>
              <a:rPr sz="1200" spc="-5" dirty="0">
                <a:latin typeface="Times New Roman"/>
                <a:cs typeface="Times New Roman"/>
              </a:rPr>
              <a:t>giurisdizione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state </a:t>
            </a:r>
            <a:r>
              <a:rPr sz="1200" spc="-5" dirty="0">
                <a:latin typeface="Times New Roman"/>
                <a:cs typeface="Times New Roman"/>
              </a:rPr>
              <a:t>scelte </a:t>
            </a:r>
            <a:r>
              <a:rPr sz="1200" dirty="0">
                <a:latin typeface="Times New Roman"/>
                <a:cs typeface="Times New Roman"/>
              </a:rPr>
              <a:t>dal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vita Melchizedek  </a:t>
            </a:r>
            <a:r>
              <a:rPr sz="1200" spc="-5" dirty="0">
                <a:latin typeface="Times New Roman"/>
                <a:cs typeface="Times New Roman"/>
              </a:rPr>
              <a:t>designato </a:t>
            </a:r>
            <a:r>
              <a:rPr sz="1200" dirty="0">
                <a:latin typeface="Times New Roman"/>
                <a:cs typeface="Times New Roman"/>
              </a:rPr>
              <a:t>tra le numerose </a:t>
            </a:r>
            <a:r>
              <a:rPr sz="1200" spc="-5" dirty="0">
                <a:latin typeface="Times New Roman"/>
                <a:cs typeface="Times New Roman"/>
              </a:rPr>
              <a:t>volontarie </a:t>
            </a:r>
            <a:r>
              <a:rPr sz="1200" dirty="0">
                <a:latin typeface="Times New Roman"/>
                <a:cs typeface="Times New Roman"/>
              </a:rPr>
              <a:t>che rispondono </a:t>
            </a:r>
            <a:r>
              <a:rPr sz="1200" spc="-5" dirty="0">
                <a:latin typeface="Times New Roman"/>
                <a:cs typeface="Times New Roman"/>
              </a:rPr>
              <a:t>all’appello del </a:t>
            </a:r>
            <a:r>
              <a:rPr sz="1200" dirty="0">
                <a:latin typeface="Times New Roman"/>
                <a:cs typeface="Times New Roman"/>
              </a:rPr>
              <a:t>Sovrano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rivolto </a:t>
            </a:r>
            <a:r>
              <a:rPr sz="1200" dirty="0">
                <a:latin typeface="Times New Roman"/>
                <a:cs typeface="Times New Roman"/>
              </a:rPr>
              <a:t>alle </a:t>
            </a:r>
            <a:r>
              <a:rPr sz="1200" spc="-5" dirty="0">
                <a:latin typeface="Times New Roman"/>
                <a:cs typeface="Times New Roman"/>
              </a:rPr>
              <a:t>Figlie Materiali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10" dirty="0">
                <a:latin typeface="Times New Roman"/>
                <a:cs typeface="Times New Roman"/>
              </a:rPr>
              <a:t>sua</a:t>
            </a:r>
            <a:r>
              <a:rPr sz="1200" spc="14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206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(400.6) 36:4.2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discendenti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portatore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e di una </a:t>
            </a:r>
            <a:r>
              <a:rPr sz="1200" spc="-5" dirty="0">
                <a:latin typeface="Times New Roman"/>
                <a:cs typeface="Times New Roman"/>
              </a:rPr>
              <a:t>Figlia Materiale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i="1" dirty="0">
                <a:latin typeface="Times New Roman"/>
                <a:cs typeface="Times New Roman"/>
              </a:rPr>
              <a:t>midsonitari.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padre 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questa razza di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celesti alla </a:t>
            </a:r>
            <a:r>
              <a:rPr sz="1200" spc="-5" dirty="0">
                <a:latin typeface="Times New Roman"/>
                <a:cs typeface="Times New Roman"/>
              </a:rPr>
              <a:t>fine </a:t>
            </a:r>
            <a:r>
              <a:rPr sz="1200" dirty="0">
                <a:latin typeface="Times New Roman"/>
                <a:cs typeface="Times New Roman"/>
              </a:rPr>
              <a:t>lascia il </a:t>
            </a:r>
            <a:r>
              <a:rPr sz="1200" spc="-5" dirty="0">
                <a:latin typeface="Times New Roman"/>
                <a:cs typeface="Times New Roman"/>
              </a:rPr>
              <a:t>pianeta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esercitato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sua straordinaria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vitale,</a:t>
            </a:r>
            <a:r>
              <a:rPr sz="1200" spc="1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ed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85784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L’organizzazione di 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un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Universo</a:t>
            </a:r>
            <a:endParaRPr sz="1600">
              <a:latin typeface="Times New Roman"/>
              <a:cs typeface="Times New Roman"/>
            </a:endParaRPr>
          </a:p>
          <a:p>
            <a:pPr marL="63500" marR="281305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(358.3) 32:2.1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Creatori sono preceduti nell’organizzazione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Universo dai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da altri </a:t>
            </a:r>
            <a:r>
              <a:rPr sz="1200" spc="-5" dirty="0">
                <a:latin typeface="Times New Roman"/>
                <a:cs typeface="Times New Roman"/>
              </a:rPr>
              <a:t>esseri originati </a:t>
            </a:r>
            <a:r>
              <a:rPr sz="1200" dirty="0">
                <a:latin typeface="Times New Roman"/>
                <a:cs typeface="Times New Roman"/>
              </a:rPr>
              <a:t>dalla  </a:t>
            </a:r>
            <a:r>
              <a:rPr sz="1200" spc="-5" dirty="0">
                <a:latin typeface="Times New Roman"/>
                <a:cs typeface="Times New Roman"/>
              </a:rPr>
              <a:t>Terza Sorgente </a:t>
            </a:r>
            <a:r>
              <a:rPr sz="1200" dirty="0">
                <a:latin typeface="Times New Roman"/>
                <a:cs typeface="Times New Roman"/>
              </a:rPr>
              <a:t>e Centro. </a:t>
            </a:r>
            <a:r>
              <a:rPr sz="1200" spc="-5" dirty="0">
                <a:latin typeface="Times New Roman"/>
                <a:cs typeface="Times New Roman"/>
              </a:rPr>
              <a:t>A partire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energie </a:t>
            </a:r>
            <a:r>
              <a:rPr sz="1200" dirty="0">
                <a:latin typeface="Times New Roman"/>
                <a:cs typeface="Times New Roman"/>
              </a:rPr>
              <a:t>dello spazio, in tal modo </a:t>
            </a:r>
            <a:r>
              <a:rPr sz="1200" spc="-5" dirty="0">
                <a:latin typeface="Times New Roman"/>
                <a:cs typeface="Times New Roman"/>
              </a:rPr>
              <a:t>precedentemente organizzate, Micael,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5" dirty="0">
                <a:latin typeface="Times New Roman"/>
                <a:cs typeface="Times New Roman"/>
              </a:rPr>
              <a:t>Figlio  </a:t>
            </a:r>
            <a:r>
              <a:rPr sz="1200" spc="-5" dirty="0">
                <a:latin typeface="Times New Roman"/>
                <a:cs typeface="Times New Roman"/>
              </a:rPr>
              <a:t>Creatore, stabilì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abitati dell’Universo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allora si </a:t>
            </a:r>
            <a:r>
              <a:rPr sz="1200" dirty="0">
                <a:latin typeface="Times New Roman"/>
                <a:cs typeface="Times New Roman"/>
              </a:rPr>
              <a:t>è sempre </a:t>
            </a:r>
            <a:r>
              <a:rPr sz="1200" spc="-5" dirty="0">
                <a:latin typeface="Times New Roman"/>
                <a:cs typeface="Times New Roman"/>
              </a:rPr>
              <a:t>scrupolosamente dedicato </a:t>
            </a:r>
            <a:r>
              <a:rPr sz="1200" dirty="0">
                <a:latin typeface="Times New Roman"/>
                <a:cs typeface="Times New Roman"/>
              </a:rPr>
              <a:t>alla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amministrazione. Partendo dall’energia preesistente questi Figli </a:t>
            </a:r>
            <a:r>
              <a:rPr sz="1200" dirty="0">
                <a:latin typeface="Times New Roman"/>
                <a:cs typeface="Times New Roman"/>
              </a:rPr>
              <a:t>divini </a:t>
            </a:r>
            <a:r>
              <a:rPr sz="1200" spc="-5" dirty="0">
                <a:latin typeface="Times New Roman"/>
                <a:cs typeface="Times New Roman"/>
              </a:rPr>
              <a:t>materializzano materia visibile, progettano </a:t>
            </a:r>
            <a:r>
              <a:rPr sz="1200" dirty="0">
                <a:latin typeface="Times New Roman"/>
                <a:cs typeface="Times New Roman"/>
              </a:rPr>
              <a:t>creature viventi </a:t>
            </a:r>
            <a:r>
              <a:rPr sz="1200" spc="-5" dirty="0">
                <a:latin typeface="Times New Roman"/>
                <a:cs typeface="Times New Roman"/>
              </a:rPr>
              <a:t>e, 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collaborazione della presenza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Infinito, creano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seguito </a:t>
            </a:r>
            <a:r>
              <a:rPr sz="1200" dirty="0">
                <a:latin typeface="Times New Roman"/>
                <a:cs typeface="Times New Roman"/>
              </a:rPr>
              <a:t>diversificato di </a:t>
            </a:r>
            <a:r>
              <a:rPr sz="1200" spc="-5" dirty="0">
                <a:latin typeface="Times New Roman"/>
                <a:cs typeface="Times New Roman"/>
              </a:rPr>
              <a:t>personalità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spirituali.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(358.4) 32:2.2 </a:t>
            </a:r>
            <a:r>
              <a:rPr sz="1200" spc="-5" dirty="0">
                <a:latin typeface="Times New Roman"/>
                <a:cs typeface="Times New Roman"/>
              </a:rPr>
              <a:t>Questi direttori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controllori </a:t>
            </a:r>
            <a:r>
              <a:rPr sz="1200" spc="-5" dirty="0">
                <a:latin typeface="Times New Roman"/>
                <a:cs typeface="Times New Roman"/>
              </a:rPr>
              <a:t>dell’energia, che hanno </a:t>
            </a:r>
            <a:r>
              <a:rPr sz="1200" dirty="0">
                <a:latin typeface="Times New Roman"/>
                <a:cs typeface="Times New Roman"/>
              </a:rPr>
              <a:t>preceduto di molto il </a:t>
            </a:r>
            <a:r>
              <a:rPr sz="1200" spc="-5" dirty="0">
                <a:latin typeface="Times New Roman"/>
                <a:cs typeface="Times New Roman"/>
              </a:rPr>
              <a:t>Figlio Creatore </a:t>
            </a:r>
            <a:r>
              <a:rPr sz="1200" dirty="0">
                <a:latin typeface="Times New Roman"/>
                <a:cs typeface="Times New Roman"/>
              </a:rPr>
              <a:t>nel </a:t>
            </a:r>
            <a:r>
              <a:rPr sz="1200" spc="-5" dirty="0">
                <a:latin typeface="Times New Roman"/>
                <a:cs typeface="Times New Roman"/>
              </a:rPr>
              <a:t>lavoro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fisico</a:t>
            </a:r>
            <a:endParaRPr sz="1200">
              <a:latin typeface="Times New Roman"/>
              <a:cs typeface="Times New Roman"/>
            </a:endParaRPr>
          </a:p>
          <a:p>
            <a:pPr marL="63500" marR="146685">
              <a:lnSpc>
                <a:spcPct val="95900"/>
              </a:lnSpc>
              <a:spcBef>
                <a:spcPts val="30"/>
              </a:spcBef>
            </a:pPr>
            <a:r>
              <a:rPr sz="1200" spc="-5" dirty="0">
                <a:latin typeface="Times New Roman"/>
                <a:cs typeface="Times New Roman"/>
              </a:rPr>
              <a:t>preliminare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organizzazione dell’Universo, </a:t>
            </a:r>
            <a:r>
              <a:rPr sz="1200" dirty="0">
                <a:latin typeface="Times New Roman"/>
                <a:cs typeface="Times New Roman"/>
              </a:rPr>
              <a:t>servono poi in </a:t>
            </a:r>
            <a:r>
              <a:rPr sz="1200" spc="-5" dirty="0">
                <a:latin typeface="Times New Roman"/>
                <a:cs typeface="Times New Roman"/>
              </a:rPr>
              <a:t>collegamento stupendo con questo Figlio d’Universo, </a:t>
            </a:r>
            <a:r>
              <a:rPr sz="1200" dirty="0">
                <a:latin typeface="Times New Roman"/>
                <a:cs typeface="Times New Roman"/>
              </a:rPr>
              <a:t>mantenendo </a:t>
            </a:r>
            <a:r>
              <a:rPr sz="1200" spc="-5" dirty="0">
                <a:latin typeface="Times New Roman"/>
                <a:cs typeface="Times New Roman"/>
              </a:rPr>
              <a:t>per  sempre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associato </a:t>
            </a:r>
            <a:r>
              <a:rPr sz="1200" spc="-5" dirty="0">
                <a:latin typeface="Times New Roman"/>
                <a:cs typeface="Times New Roman"/>
              </a:rPr>
              <a:t>delle energie che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avevano originariamente organizzato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messo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circuito. Su Salvington </a:t>
            </a:r>
            <a:r>
              <a:rPr sz="1200" spc="1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attualmente </a:t>
            </a:r>
            <a:r>
              <a:rPr sz="1200" dirty="0">
                <a:latin typeface="Times New Roman"/>
                <a:cs typeface="Times New Roman"/>
              </a:rPr>
              <a:t>in funzione gli </a:t>
            </a:r>
            <a:r>
              <a:rPr sz="1200" spc="-5" dirty="0">
                <a:latin typeface="Times New Roman"/>
                <a:cs typeface="Times New Roman"/>
              </a:rPr>
              <a:t>stessi cento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collaborato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il vostro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</a:t>
            </a:r>
            <a:r>
              <a:rPr sz="1200" spc="-5" dirty="0">
                <a:latin typeface="Times New Roman"/>
                <a:cs typeface="Times New Roman"/>
              </a:rPr>
              <a:t>nella formazione  originaria </a:t>
            </a:r>
            <a:r>
              <a:rPr sz="1200" dirty="0">
                <a:latin typeface="Times New Roman"/>
                <a:cs typeface="Times New Roman"/>
              </a:rPr>
              <a:t>di questo Universo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63500" marR="543560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(358.5) 32:2.3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atto </a:t>
            </a:r>
            <a:r>
              <a:rPr sz="1200" dirty="0">
                <a:latin typeface="Times New Roman"/>
                <a:cs typeface="Times New Roman"/>
              </a:rPr>
              <a:t>completo di </a:t>
            </a:r>
            <a:r>
              <a:rPr sz="1200" spc="-5" dirty="0">
                <a:latin typeface="Times New Roman"/>
                <a:cs typeface="Times New Roman"/>
              </a:rPr>
              <a:t>creazione fisica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consistito nell’organizzazione del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capitale,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sfera  architettonica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con i suoi satelliti. </a:t>
            </a:r>
            <a:r>
              <a:rPr sz="1200" spc="-5" dirty="0">
                <a:latin typeface="Times New Roman"/>
                <a:cs typeface="Times New Roman"/>
              </a:rPr>
              <a:t>A partire dalle attività iniziali dei centri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potere </a:t>
            </a:r>
            <a:r>
              <a:rPr sz="1200" dirty="0">
                <a:latin typeface="Times New Roman"/>
                <a:cs typeface="Times New Roman"/>
              </a:rPr>
              <a:t>e dei </a:t>
            </a:r>
            <a:r>
              <a:rPr sz="1200" spc="-5" dirty="0">
                <a:latin typeface="Times New Roman"/>
                <a:cs typeface="Times New Roman"/>
              </a:rPr>
              <a:t>controllori fisici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fino</a:t>
            </a:r>
            <a:endParaRPr sz="1200">
              <a:latin typeface="Times New Roman"/>
              <a:cs typeface="Times New Roman"/>
            </a:endParaRPr>
          </a:p>
          <a:p>
            <a:pPr marL="63500" marR="98425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all’arrivo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sulle sfere </a:t>
            </a:r>
            <a:r>
              <a:rPr sz="1200" dirty="0">
                <a:latin typeface="Times New Roman"/>
                <a:cs typeface="Times New Roman"/>
              </a:rPr>
              <a:t>completate di </a:t>
            </a:r>
            <a:r>
              <a:rPr sz="1200" spc="-5" dirty="0">
                <a:latin typeface="Times New Roman"/>
                <a:cs typeface="Times New Roman"/>
              </a:rPr>
              <a:t>Salvington, trascorse poco </a:t>
            </a:r>
            <a:r>
              <a:rPr sz="1200" dirty="0">
                <a:latin typeface="Times New Roman"/>
                <a:cs typeface="Times New Roman"/>
              </a:rPr>
              <a:t>più di un </a:t>
            </a:r>
            <a:r>
              <a:rPr sz="1200" spc="-5" dirty="0">
                <a:latin typeface="Times New Roman"/>
                <a:cs typeface="Times New Roman"/>
              </a:rPr>
              <a:t>miliardo di </a:t>
            </a:r>
            <a:r>
              <a:rPr sz="1200" dirty="0">
                <a:latin typeface="Times New Roman"/>
                <a:cs typeface="Times New Roman"/>
              </a:rPr>
              <a:t>anni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vostro attuale  tempo </a:t>
            </a:r>
            <a:r>
              <a:rPr sz="1200" spc="-5" dirty="0">
                <a:latin typeface="Times New Roman"/>
                <a:cs typeface="Times New Roman"/>
              </a:rPr>
              <a:t>planetario.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costruzione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fu </a:t>
            </a:r>
            <a:r>
              <a:rPr sz="1200" spc="-5" dirty="0">
                <a:latin typeface="Times New Roman"/>
                <a:cs typeface="Times New Roman"/>
              </a:rPr>
              <a:t>immediatamente seguita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creazione dei cento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capitale delle progettate  costellazioni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diecimila </a:t>
            </a:r>
            <a:r>
              <a:rPr sz="1200" spc="-5" dirty="0">
                <a:latin typeface="Times New Roman"/>
                <a:cs typeface="Times New Roman"/>
              </a:rPr>
              <a:t>sfere capitale dei progettati sistemi locali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controllo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amministrazione planetaria, </a:t>
            </a:r>
            <a:r>
              <a:rPr sz="1200" spc="5" dirty="0">
                <a:latin typeface="Times New Roman"/>
                <a:cs typeface="Times New Roman"/>
              </a:rPr>
              <a:t>insieme </a:t>
            </a:r>
            <a:r>
              <a:rPr sz="1200" spc="-5" dirty="0">
                <a:latin typeface="Times New Roman"/>
                <a:cs typeface="Times New Roman"/>
              </a:rPr>
              <a:t>con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  <a:p>
            <a:pPr marL="63500" marR="7683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satelliti architettonici. 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architettonici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concepiti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accogliere personalità sia </a:t>
            </a:r>
            <a:r>
              <a:rPr sz="1200" dirty="0">
                <a:latin typeface="Times New Roman"/>
                <a:cs typeface="Times New Roman"/>
              </a:rPr>
              <a:t>fisiche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spirituali, come pure  </a:t>
            </a:r>
            <a:r>
              <a:rPr sz="1200" spc="-5" dirty="0">
                <a:latin typeface="Times New Roman"/>
                <a:cs typeface="Times New Roman"/>
              </a:rPr>
              <a:t>esseri degli stadi d’esistenza intermedi morontiali </a:t>
            </a:r>
            <a:r>
              <a:rPr sz="1200" dirty="0">
                <a:latin typeface="Times New Roman"/>
                <a:cs typeface="Times New Roman"/>
              </a:rPr>
              <a:t>o di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transizione.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39419" y="513333"/>
            <a:ext cx="8157209" cy="407733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01600" marR="68199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Eva di </a:t>
            </a:r>
            <a:r>
              <a:rPr sz="1200" spc="-5" dirty="0">
                <a:latin typeface="Times New Roman"/>
                <a:cs typeface="Times New Roman"/>
              </a:rPr>
              <a:t>quest’ordine speciale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dell’Universo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all’apparire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settima generazione della </a:t>
            </a:r>
            <a:r>
              <a:rPr sz="1200" dirty="0">
                <a:latin typeface="Times New Roman"/>
                <a:cs typeface="Times New Roman"/>
              </a:rPr>
              <a:t>sua  </a:t>
            </a:r>
            <a:r>
              <a:rPr sz="1200" spc="-5" dirty="0">
                <a:latin typeface="Times New Roman"/>
                <a:cs typeface="Times New Roman"/>
              </a:rPr>
              <a:t>discendenza planetaria.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tale mondo </a:t>
            </a:r>
            <a:r>
              <a:rPr sz="1200" spc="-5" dirty="0">
                <a:latin typeface="Times New Roman"/>
                <a:cs typeface="Times New Roman"/>
              </a:rPr>
              <a:t>passa allora al suo figlio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primogenito.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3886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(400.7) 36:4.3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midsonite vivono </a:t>
            </a:r>
            <a:r>
              <a:rPr sz="1200" spc="-5" dirty="0">
                <a:latin typeface="Times New Roman"/>
                <a:cs typeface="Times New Roman"/>
              </a:rPr>
              <a:t>ed operano sui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splendidi mondi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riproduttori </a:t>
            </a:r>
            <a:r>
              <a:rPr sz="1200" spc="-5" dirty="0">
                <a:latin typeface="Times New Roman"/>
                <a:cs typeface="Times New Roman"/>
              </a:rPr>
              <a:t>fino all’età </a:t>
            </a:r>
            <a:r>
              <a:rPr sz="1200" dirty="0">
                <a:latin typeface="Times New Roman"/>
                <a:cs typeface="Times New Roman"/>
              </a:rPr>
              <a:t>di mille </a:t>
            </a:r>
            <a:r>
              <a:rPr sz="1200" spc="-5" dirty="0">
                <a:latin typeface="Times New Roman"/>
                <a:cs typeface="Times New Roman"/>
              </a:rPr>
              <a:t>anni  standard, dopodiché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trasferite </a:t>
            </a:r>
            <a:r>
              <a:rPr sz="1200" dirty="0">
                <a:latin typeface="Times New Roman"/>
                <a:cs typeface="Times New Roman"/>
              </a:rPr>
              <a:t>mediante </a:t>
            </a:r>
            <a:r>
              <a:rPr sz="1200" spc="-5" dirty="0">
                <a:latin typeface="Times New Roman"/>
                <a:cs typeface="Times New Roman"/>
              </a:rPr>
              <a:t>trasporto serafico. Da allora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poi i </a:t>
            </a:r>
            <a:r>
              <a:rPr sz="1200" spc="-5" dirty="0">
                <a:latin typeface="Times New Roman"/>
                <a:cs typeface="Times New Roman"/>
              </a:rPr>
              <a:t>midsonitari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riproduttori,  </a:t>
            </a:r>
            <a:r>
              <a:rPr sz="1200" spc="-5" dirty="0">
                <a:latin typeface="Times New Roman"/>
                <a:cs typeface="Times New Roman"/>
              </a:rPr>
              <a:t>perché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smaterializzazione alla quale </a:t>
            </a:r>
            <a:r>
              <a:rPr sz="1200" dirty="0">
                <a:latin typeface="Times New Roman"/>
                <a:cs typeface="Times New Roman"/>
              </a:rPr>
              <a:t>sono sottoposti per </a:t>
            </a:r>
            <a:r>
              <a:rPr sz="1200" spc="-5" dirty="0">
                <a:latin typeface="Times New Roman"/>
                <a:cs typeface="Times New Roman"/>
              </a:rPr>
              <a:t>essere inserafinati </a:t>
            </a:r>
            <a:r>
              <a:rPr sz="1200" dirty="0">
                <a:latin typeface="Times New Roman"/>
                <a:cs typeface="Times New Roman"/>
              </a:rPr>
              <a:t>li priva </a:t>
            </a:r>
            <a:r>
              <a:rPr sz="1200" spc="-5" dirty="0">
                <a:latin typeface="Times New Roman"/>
                <a:cs typeface="Times New Roman"/>
              </a:rPr>
              <a:t>per sempre delle </a:t>
            </a:r>
            <a:r>
              <a:rPr sz="1200" dirty="0">
                <a:latin typeface="Times New Roman"/>
                <a:cs typeface="Times New Roman"/>
              </a:rPr>
              <a:t>prerogative  </a:t>
            </a:r>
            <a:r>
              <a:rPr sz="1200" spc="-5" dirty="0">
                <a:latin typeface="Times New Roman"/>
                <a:cs typeface="Times New Roman"/>
              </a:rPr>
              <a:t>riproduttrici.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101600" marR="1485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(400.8) 36:4.4 </a:t>
            </a:r>
            <a:r>
              <a:rPr sz="1200" spc="-15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attuale di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considerato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mortale </a:t>
            </a:r>
            <a:r>
              <a:rPr sz="1200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immortale,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nemmeno </a:t>
            </a:r>
            <a:r>
              <a:rPr sz="1200" dirty="0">
                <a:latin typeface="Times New Roman"/>
                <a:cs typeface="Times New Roman"/>
              </a:rPr>
              <a:t>loro possono </a:t>
            </a:r>
            <a:r>
              <a:rPr sz="1200" spc="-5" dirty="0">
                <a:latin typeface="Times New Roman"/>
                <a:cs typeface="Times New Roman"/>
              </a:rPr>
              <a:t>essere  classificati nettamente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umani </a:t>
            </a:r>
            <a:r>
              <a:rPr sz="1200" dirty="0">
                <a:latin typeface="Times New Roman"/>
                <a:cs typeface="Times New Roman"/>
              </a:rPr>
              <a:t>o divini. </a:t>
            </a:r>
            <a:r>
              <a:rPr sz="1200" spc="-5" dirty="0">
                <a:latin typeface="Times New Roman"/>
                <a:cs typeface="Times New Roman"/>
              </a:rPr>
              <a:t>Queste creature </a:t>
            </a:r>
            <a:r>
              <a:rPr sz="1200" dirty="0">
                <a:latin typeface="Times New Roman"/>
                <a:cs typeface="Times New Roman"/>
              </a:rPr>
              <a:t>non sono abitate da </a:t>
            </a:r>
            <a:r>
              <a:rPr sz="1200" spc="-5" dirty="0">
                <a:latin typeface="Times New Roman"/>
                <a:cs typeface="Times New Roman"/>
              </a:rPr>
              <a:t>Aggiustatori, </a:t>
            </a:r>
            <a:r>
              <a:rPr sz="1200" dirty="0">
                <a:latin typeface="Times New Roman"/>
                <a:cs typeface="Times New Roman"/>
              </a:rPr>
              <a:t>quindi non sono completamente  </a:t>
            </a:r>
            <a:r>
              <a:rPr sz="1200" spc="-5" dirty="0">
                <a:latin typeface="Times New Roman"/>
                <a:cs typeface="Times New Roman"/>
              </a:rPr>
              <a:t>immortali.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sembrano essere nemmeno </a:t>
            </a:r>
            <a:r>
              <a:rPr sz="1200" dirty="0">
                <a:latin typeface="Times New Roman"/>
                <a:cs typeface="Times New Roman"/>
              </a:rPr>
              <a:t>mortali; </a:t>
            </a:r>
            <a:r>
              <a:rPr sz="1200" spc="-5" dirty="0">
                <a:latin typeface="Times New Roman"/>
                <a:cs typeface="Times New Roman"/>
              </a:rPr>
              <a:t>nessun midsonitario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-5" dirty="0">
                <a:latin typeface="Times New Roman"/>
                <a:cs typeface="Times New Roman"/>
              </a:rPr>
              <a:t>sperimentato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morte.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midsonitari </a:t>
            </a:r>
            <a:r>
              <a:rPr sz="1200" dirty="0">
                <a:latin typeface="Times New Roman"/>
                <a:cs typeface="Times New Roman"/>
              </a:rPr>
              <a:t>nati in  </a:t>
            </a:r>
            <a:r>
              <a:rPr sz="1200" spc="-5" dirty="0">
                <a:latin typeface="Times New Roman"/>
                <a:cs typeface="Times New Roman"/>
              </a:rPr>
              <a:t>Nebadon sono ancora </a:t>
            </a:r>
            <a:r>
              <a:rPr sz="1200" dirty="0">
                <a:latin typeface="Times New Roman"/>
                <a:cs typeface="Times New Roman"/>
              </a:rPr>
              <a:t>viventi, </a:t>
            </a:r>
            <a:r>
              <a:rPr sz="1200" spc="-5" dirty="0">
                <a:latin typeface="Times New Roman"/>
                <a:cs typeface="Times New Roman"/>
              </a:rPr>
              <a:t>operanti sui </a:t>
            </a:r>
            <a:r>
              <a:rPr sz="1200" dirty="0">
                <a:latin typeface="Times New Roman"/>
                <a:cs typeface="Times New Roman"/>
              </a:rPr>
              <a:t>loro mondi </a:t>
            </a:r>
            <a:r>
              <a:rPr sz="1200" spc="-5" dirty="0">
                <a:latin typeface="Times New Roman"/>
                <a:cs typeface="Times New Roman"/>
              </a:rPr>
              <a:t>d’origine, su </a:t>
            </a:r>
            <a:r>
              <a:rPr sz="1200" dirty="0">
                <a:latin typeface="Times New Roman"/>
                <a:cs typeface="Times New Roman"/>
              </a:rPr>
              <a:t>qualche </a:t>
            </a:r>
            <a:r>
              <a:rPr sz="1200" spc="-5" dirty="0">
                <a:latin typeface="Times New Roman"/>
                <a:cs typeface="Times New Roman"/>
              </a:rPr>
              <a:t>sfera intermedia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sulla </a:t>
            </a:r>
            <a:r>
              <a:rPr sz="1200" dirty="0">
                <a:latin typeface="Times New Roman"/>
                <a:cs typeface="Times New Roman"/>
              </a:rPr>
              <a:t>sfera midsonita di Salvington  </a:t>
            </a:r>
            <a:r>
              <a:rPr sz="1200" spc="-5" dirty="0">
                <a:latin typeface="Times New Roman"/>
                <a:cs typeface="Times New Roman"/>
              </a:rPr>
              <a:t>nel gruppo </a:t>
            </a:r>
            <a:r>
              <a:rPr sz="1200" dirty="0">
                <a:latin typeface="Times New Roman"/>
                <a:cs typeface="Times New Roman"/>
              </a:rPr>
              <a:t>di mondi 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101600" marR="819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(401.1) 36:4.5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Mondi </a:t>
            </a:r>
            <a:r>
              <a:rPr sz="1200" i="1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Finalitari </a:t>
            </a:r>
            <a:r>
              <a:rPr sz="1200" i="1" dirty="0">
                <a:latin typeface="Times New Roman"/>
                <a:cs typeface="Times New Roman"/>
              </a:rPr>
              <a:t>di </a:t>
            </a:r>
            <a:r>
              <a:rPr sz="1200" i="1" spc="-5" dirty="0">
                <a:latin typeface="Times New Roman"/>
                <a:cs typeface="Times New Roman"/>
              </a:rPr>
              <a:t>Salvington. </a:t>
            </a:r>
            <a:r>
              <a:rPr sz="1200" dirty="0">
                <a:latin typeface="Times New Roman"/>
                <a:cs typeface="Times New Roman"/>
              </a:rPr>
              <a:t>I portatori di vita </a:t>
            </a:r>
            <a:r>
              <a:rPr sz="1200" spc="-5" dirty="0">
                <a:latin typeface="Times New Roman"/>
                <a:cs typeface="Times New Roman"/>
              </a:rPr>
              <a:t>Melchizedek, così </a:t>
            </a:r>
            <a:r>
              <a:rPr sz="1200" dirty="0">
                <a:latin typeface="Times New Roman"/>
                <a:cs typeface="Times New Roman"/>
              </a:rPr>
              <a:t>come le Madri Eva </a:t>
            </a:r>
            <a:r>
              <a:rPr sz="1200" spc="-5" dirty="0">
                <a:latin typeface="Times New Roman"/>
                <a:cs typeface="Times New Roman"/>
              </a:rPr>
              <a:t>associate, passano </a:t>
            </a:r>
            <a:r>
              <a:rPr sz="1200" dirty="0">
                <a:latin typeface="Times New Roman"/>
                <a:cs typeface="Times New Roman"/>
              </a:rPr>
              <a:t>dalle 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midsonite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sistema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mondi dei </a:t>
            </a:r>
            <a:r>
              <a:rPr sz="1200" spc="-5" dirty="0">
                <a:latin typeface="Times New Roman"/>
                <a:cs typeface="Times New Roman"/>
              </a:rPr>
              <a:t>finalitari del circuito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spc="5" dirty="0">
                <a:latin typeface="Times New Roman"/>
                <a:cs typeface="Times New Roman"/>
              </a:rPr>
              <a:t>dove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destinati </a:t>
            </a:r>
            <a:r>
              <a:rPr sz="1200" dirty="0">
                <a:latin typeface="Times New Roman"/>
                <a:cs typeface="Times New Roman"/>
              </a:rPr>
              <a:t>a riunirsi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1016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(401.2) 36:4.6 </a:t>
            </a:r>
            <a:r>
              <a:rPr sz="1200" spc="-5" dirty="0">
                <a:latin typeface="Times New Roman"/>
                <a:cs typeface="Times New Roman"/>
              </a:rPr>
              <a:t>A tale proposito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necessario spiegare </a:t>
            </a:r>
            <a:r>
              <a:rPr sz="1200" dirty="0">
                <a:latin typeface="Times New Roman"/>
                <a:cs typeface="Times New Roman"/>
              </a:rPr>
              <a:t>che il quinto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sette mondi </a:t>
            </a:r>
            <a:r>
              <a:rPr sz="1200" spc="-5" dirty="0">
                <a:latin typeface="Times New Roman"/>
                <a:cs typeface="Times New Roman"/>
              </a:rPr>
              <a:t>primari nel </a:t>
            </a:r>
            <a:r>
              <a:rPr sz="1200" dirty="0">
                <a:latin typeface="Times New Roman"/>
                <a:cs typeface="Times New Roman"/>
              </a:rPr>
              <a:t>circuito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quello dei 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dei finalitari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Nebadon.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dei </a:t>
            </a:r>
            <a:r>
              <a:rPr sz="1200" dirty="0">
                <a:latin typeface="Times New Roman"/>
                <a:cs typeface="Times New Roman"/>
              </a:rPr>
              <a:t>portatori di vita Melchizedek e </a:t>
            </a:r>
            <a:r>
              <a:rPr sz="1200" spc="-5" dirty="0">
                <a:latin typeface="Times New Roman"/>
                <a:cs typeface="Times New Roman"/>
              </a:rPr>
              <a:t>delle Figlie Materiali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domiciliati sul settimo mondo  dei finalitari, </a:t>
            </a:r>
            <a:r>
              <a:rPr sz="1200" dirty="0">
                <a:latin typeface="Times New Roman"/>
                <a:cs typeface="Times New Roman"/>
              </a:rPr>
              <a:t>la sfera midsonita di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Salvington.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101600" marR="46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(401.3) 36:4.7 </a:t>
            </a:r>
            <a:r>
              <a:rPr sz="1200" dirty="0">
                <a:latin typeface="Times New Roman"/>
                <a:cs typeface="Times New Roman"/>
              </a:rPr>
              <a:t>I satelliti </a:t>
            </a:r>
            <a:r>
              <a:rPr sz="1200" spc="-5" dirty="0">
                <a:latin typeface="Times New Roman"/>
                <a:cs typeface="Times New Roman"/>
              </a:rPr>
              <a:t>dei 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primari dei finalitari sono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d’incontro </a:t>
            </a:r>
            <a:r>
              <a:rPr sz="1200" spc="-5" dirty="0">
                <a:latin typeface="Times New Roman"/>
                <a:cs typeface="Times New Roman"/>
              </a:rPr>
              <a:t>delle personalità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dei  </a:t>
            </a:r>
            <a:r>
              <a:rPr sz="1200" spc="-5" dirty="0">
                <a:latin typeface="Times New Roman"/>
                <a:cs typeface="Times New Roman"/>
              </a:rPr>
              <a:t>Superuniversi che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trovarsi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svolgere </a:t>
            </a:r>
            <a:r>
              <a:rPr sz="1200" dirty="0">
                <a:latin typeface="Times New Roman"/>
                <a:cs typeface="Times New Roman"/>
              </a:rPr>
              <a:t>i loro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Nebadon. Sebbene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ascendenti </a:t>
            </a:r>
            <a:r>
              <a:rPr sz="1200" spc="-5" dirty="0">
                <a:latin typeface="Times New Roman"/>
                <a:cs typeface="Times New Roman"/>
              </a:rPr>
              <a:t>vadano liberamente </a:t>
            </a:r>
            <a:r>
              <a:rPr sz="1200" dirty="0">
                <a:latin typeface="Times New Roman"/>
                <a:cs typeface="Times New Roman"/>
              </a:rPr>
              <a:t>su</a:t>
            </a:r>
            <a:r>
              <a:rPr sz="1200" spc="2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tutti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5784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5085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i mondi </a:t>
            </a:r>
            <a:r>
              <a:rPr sz="1200" spc="-5" dirty="0">
                <a:latin typeface="Times New Roman"/>
                <a:cs typeface="Times New Roman"/>
              </a:rPr>
              <a:t>culturali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sfere educative dei </a:t>
            </a:r>
            <a:r>
              <a:rPr sz="1200" dirty="0">
                <a:latin typeface="Times New Roman"/>
                <a:cs typeface="Times New Roman"/>
              </a:rPr>
              <a:t>490 mondi che </a:t>
            </a:r>
            <a:r>
              <a:rPr sz="1200" spc="-5" dirty="0">
                <a:latin typeface="Times New Roman"/>
                <a:cs typeface="Times New Roman"/>
              </a:rPr>
              <a:t>formano </a:t>
            </a:r>
            <a:r>
              <a:rPr sz="1200" dirty="0">
                <a:latin typeface="Times New Roman"/>
                <a:cs typeface="Times New Roman"/>
              </a:rPr>
              <a:t>l’Università </a:t>
            </a:r>
            <a:r>
              <a:rPr sz="1200" spc="-5" dirty="0">
                <a:latin typeface="Times New Roman"/>
                <a:cs typeface="Times New Roman"/>
              </a:rPr>
              <a:t>Melchizedek, ci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scuole </a:t>
            </a:r>
            <a:r>
              <a:rPr sz="1200" spc="-5" dirty="0">
                <a:latin typeface="Times New Roman"/>
                <a:cs typeface="Times New Roman"/>
              </a:rPr>
              <a:t>speciali </a:t>
            </a:r>
            <a:r>
              <a:rPr sz="1200" dirty="0">
                <a:latin typeface="Times New Roman"/>
                <a:cs typeface="Times New Roman"/>
              </a:rPr>
              <a:t>e numerose  zone </a:t>
            </a:r>
            <a:r>
              <a:rPr sz="1200" spc="-5" dirty="0">
                <a:latin typeface="Times New Roman"/>
                <a:cs typeface="Times New Roman"/>
              </a:rPr>
              <a:t>riservate nelle </a:t>
            </a:r>
            <a:r>
              <a:rPr sz="1200" dirty="0">
                <a:latin typeface="Times New Roman"/>
                <a:cs typeface="Times New Roman"/>
              </a:rPr>
              <a:t>quali non è loro </a:t>
            </a:r>
            <a:r>
              <a:rPr sz="1200" spc="-5" dirty="0">
                <a:latin typeface="Times New Roman"/>
                <a:cs typeface="Times New Roman"/>
              </a:rPr>
              <a:t>permesso entrare. Questo </a:t>
            </a:r>
            <a:r>
              <a:rPr sz="1200" dirty="0">
                <a:latin typeface="Times New Roman"/>
                <a:cs typeface="Times New Roman"/>
              </a:rPr>
              <a:t>vale </a:t>
            </a:r>
            <a:r>
              <a:rPr sz="1200" spc="-5" dirty="0">
                <a:latin typeface="Times New Roman"/>
                <a:cs typeface="Times New Roman"/>
              </a:rPr>
              <a:t>particolarmente per </a:t>
            </a:r>
            <a:r>
              <a:rPr sz="1200" dirty="0">
                <a:latin typeface="Times New Roman"/>
                <a:cs typeface="Times New Roman"/>
              </a:rPr>
              <a:t>le quarantanove </a:t>
            </a:r>
            <a:r>
              <a:rPr sz="1200" spc="-5" dirty="0">
                <a:latin typeface="Times New Roman"/>
                <a:cs typeface="Times New Roman"/>
              </a:rPr>
              <a:t>sfere </a:t>
            </a:r>
            <a:r>
              <a:rPr sz="1200" dirty="0">
                <a:latin typeface="Times New Roman"/>
                <a:cs typeface="Times New Roman"/>
              </a:rPr>
              <a:t>poste sotto la  </a:t>
            </a:r>
            <a:r>
              <a:rPr sz="1200" spc="-5" dirty="0">
                <a:latin typeface="Times New Roman"/>
                <a:cs typeface="Times New Roman"/>
              </a:rPr>
              <a:t>giurisdizione dei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finalitari.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123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(401.4) 36:4.8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proposito 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midsonite non è </a:t>
            </a:r>
            <a:r>
              <a:rPr sz="1200" spc="-5" dirty="0">
                <a:latin typeface="Times New Roman"/>
                <a:cs typeface="Times New Roman"/>
              </a:rPr>
              <a:t>attualmente conosciuto, </a:t>
            </a:r>
            <a:r>
              <a:rPr sz="1200" dirty="0">
                <a:latin typeface="Times New Roman"/>
                <a:cs typeface="Times New Roman"/>
              </a:rPr>
              <a:t>ma sembrerebbe che queste </a:t>
            </a:r>
            <a:r>
              <a:rPr sz="1200" spc="-5" dirty="0">
                <a:latin typeface="Times New Roman"/>
                <a:cs typeface="Times New Roman"/>
              </a:rPr>
              <a:t>personalità si </a:t>
            </a:r>
            <a:r>
              <a:rPr sz="1200" dirty="0">
                <a:latin typeface="Times New Roman"/>
                <a:cs typeface="Times New Roman"/>
              </a:rPr>
              <a:t>stiano  </a:t>
            </a:r>
            <a:r>
              <a:rPr sz="1200" spc="-5" dirty="0">
                <a:latin typeface="Times New Roman"/>
                <a:cs typeface="Times New Roman"/>
              </a:rPr>
              <a:t>riunendo sul settimo mondo dei finalitari </a:t>
            </a:r>
            <a:r>
              <a:rPr sz="1200" dirty="0">
                <a:latin typeface="Times New Roman"/>
                <a:cs typeface="Times New Roman"/>
              </a:rPr>
              <a:t>in preparazione di </a:t>
            </a:r>
            <a:r>
              <a:rPr sz="1200" spc="-5" dirty="0">
                <a:latin typeface="Times New Roman"/>
                <a:cs typeface="Times New Roman"/>
              </a:rPr>
              <a:t>un’eventualità </a:t>
            </a:r>
            <a:r>
              <a:rPr sz="1200" dirty="0">
                <a:latin typeface="Times New Roman"/>
                <a:cs typeface="Times New Roman"/>
              </a:rPr>
              <a:t>futura </a:t>
            </a:r>
            <a:r>
              <a:rPr sz="1200" spc="-5" dirty="0">
                <a:latin typeface="Times New Roman"/>
                <a:cs typeface="Times New Roman"/>
              </a:rPr>
              <a:t>nell’evoluzione </a:t>
            </a:r>
            <a:r>
              <a:rPr sz="1200" dirty="0">
                <a:latin typeface="Times New Roman"/>
                <a:cs typeface="Times New Roman"/>
              </a:rPr>
              <a:t>dell’Universo. </a:t>
            </a:r>
            <a:r>
              <a:rPr sz="1200" spc="-10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nostre </a:t>
            </a:r>
            <a:r>
              <a:rPr sz="1200" spc="-5" dirty="0">
                <a:latin typeface="Times New Roman"/>
                <a:cs typeface="Times New Roman"/>
              </a:rPr>
              <a:t>indagini  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razze </a:t>
            </a:r>
            <a:r>
              <a:rPr sz="1200" dirty="0">
                <a:latin typeface="Times New Roman"/>
                <a:cs typeface="Times New Roman"/>
              </a:rPr>
              <a:t>midsonite sono </a:t>
            </a:r>
            <a:r>
              <a:rPr sz="1200" spc="-5" dirty="0">
                <a:latin typeface="Times New Roman"/>
                <a:cs typeface="Times New Roman"/>
              </a:rPr>
              <a:t>sempre sottoposte ai finalitari, </a:t>
            </a:r>
            <a:r>
              <a:rPr sz="1200" dirty="0">
                <a:latin typeface="Times New Roman"/>
                <a:cs typeface="Times New Roman"/>
              </a:rPr>
              <a:t>ed i finalitari </a:t>
            </a:r>
            <a:r>
              <a:rPr sz="1200" spc="-5" dirty="0">
                <a:latin typeface="Times New Roman"/>
                <a:cs typeface="Times New Roman"/>
              </a:rPr>
              <a:t>rifiutano sempre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discutere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destino dei loro  </a:t>
            </a:r>
            <a:r>
              <a:rPr sz="1200" dirty="0">
                <a:latin typeface="Times New Roman"/>
                <a:cs typeface="Times New Roman"/>
              </a:rPr>
              <a:t>pupilli. </a:t>
            </a:r>
            <a:r>
              <a:rPr sz="1200" spc="-5" dirty="0">
                <a:latin typeface="Times New Roman"/>
                <a:cs typeface="Times New Roman"/>
              </a:rPr>
              <a:t>Indipendentemente dalla </a:t>
            </a:r>
            <a:r>
              <a:rPr sz="1200" dirty="0">
                <a:latin typeface="Times New Roman"/>
                <a:cs typeface="Times New Roman"/>
              </a:rPr>
              <a:t>nostra incertezza </a:t>
            </a:r>
            <a:r>
              <a:rPr sz="1200" spc="-5" dirty="0">
                <a:latin typeface="Times New Roman"/>
                <a:cs typeface="Times New Roman"/>
              </a:rPr>
              <a:t>sul futuro dei midsonitari,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sappiamo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ogni Universo locale </a:t>
            </a:r>
            <a:r>
              <a:rPr sz="1200" dirty="0">
                <a:latin typeface="Times New Roman"/>
                <a:cs typeface="Times New Roman"/>
              </a:rPr>
              <a:t>di Orvonton  ospita un </a:t>
            </a:r>
            <a:r>
              <a:rPr sz="1200" spc="-5" dirty="0">
                <a:latin typeface="Times New Roman"/>
                <a:cs typeface="Times New Roman"/>
              </a:rPr>
              <a:t>corpo crescente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esseri misteriosi.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credenza </a:t>
            </a:r>
            <a:r>
              <a:rPr sz="1200" dirty="0">
                <a:latin typeface="Times New Roman"/>
                <a:cs typeface="Times New Roman"/>
              </a:rPr>
              <a:t>dei portatori di vita </a:t>
            </a:r>
            <a:r>
              <a:rPr sz="1200" spc="-5" dirty="0">
                <a:latin typeface="Times New Roman"/>
                <a:cs typeface="Times New Roman"/>
              </a:rPr>
              <a:t>Melchizedek che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figli </a:t>
            </a:r>
            <a:r>
              <a:rPr sz="1200" dirty="0">
                <a:latin typeface="Times New Roman"/>
                <a:cs typeface="Times New Roman"/>
              </a:rPr>
              <a:t>midsoniti </a:t>
            </a:r>
            <a:r>
              <a:rPr sz="1200" spc="-5" dirty="0">
                <a:latin typeface="Times New Roman"/>
                <a:cs typeface="Times New Roman"/>
              </a:rPr>
              <a:t>saranno 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giorno dotati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trascendentale ed </a:t>
            </a:r>
            <a:r>
              <a:rPr sz="1200" dirty="0">
                <a:latin typeface="Times New Roman"/>
                <a:cs typeface="Times New Roman"/>
              </a:rPr>
              <a:t>eterno </a:t>
            </a:r>
            <a:r>
              <a:rPr sz="1200" spc="-5" dirty="0">
                <a:latin typeface="Times New Roman"/>
                <a:cs typeface="Times New Roman"/>
              </a:rPr>
              <a:t>dell’absonità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Dio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l’Ultimo.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I sette spiriti aiutanti 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mente</a:t>
            </a:r>
            <a:endParaRPr sz="1600">
              <a:latin typeface="Times New Roman"/>
              <a:cs typeface="Times New Roman"/>
            </a:endParaRPr>
          </a:p>
          <a:p>
            <a:pPr marL="76200">
              <a:lnSpc>
                <a:spcPts val="1410"/>
              </a:lnSpc>
              <a:spcBef>
                <a:spcPts val="131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(401.5) 36:5.1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presenza dei </a:t>
            </a:r>
            <a:r>
              <a:rPr sz="1200" dirty="0">
                <a:latin typeface="Times New Roman"/>
                <a:cs typeface="Times New Roman"/>
              </a:rPr>
              <a:t>sette spiriti aiutanti della </a:t>
            </a:r>
            <a:r>
              <a:rPr sz="1200" spc="-5" dirty="0">
                <a:latin typeface="Times New Roman"/>
                <a:cs typeface="Times New Roman"/>
              </a:rPr>
              <a:t>mente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primitivi </a:t>
            </a:r>
            <a:r>
              <a:rPr sz="1200" dirty="0">
                <a:latin typeface="Times New Roman"/>
                <a:cs typeface="Times New Roman"/>
              </a:rPr>
              <a:t>che condiziona il </a:t>
            </a:r>
            <a:r>
              <a:rPr sz="1200" spc="-5" dirty="0">
                <a:latin typeface="Times New Roman"/>
                <a:cs typeface="Times New Roman"/>
              </a:rPr>
              <a:t>corso dell’evoluzione</a:t>
            </a:r>
            <a:r>
              <a:rPr sz="1200" spc="-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organica;</a:t>
            </a: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ciò spiega perché </a:t>
            </a:r>
            <a:r>
              <a:rPr sz="1200" dirty="0">
                <a:latin typeface="Times New Roman"/>
                <a:cs typeface="Times New Roman"/>
              </a:rPr>
              <a:t>l’evoluzione è intenzionale e non </a:t>
            </a:r>
            <a:r>
              <a:rPr sz="1200" spc="-5" dirty="0">
                <a:latin typeface="Times New Roman"/>
                <a:cs typeface="Times New Roman"/>
              </a:rPr>
              <a:t>accidentale. Questi </a:t>
            </a:r>
            <a:r>
              <a:rPr sz="1200" dirty="0">
                <a:latin typeface="Times New Roman"/>
                <a:cs typeface="Times New Roman"/>
              </a:rPr>
              <a:t>aiutanti </a:t>
            </a:r>
            <a:r>
              <a:rPr sz="1200" spc="-5" dirty="0">
                <a:latin typeface="Times New Roman"/>
                <a:cs typeface="Times New Roman"/>
              </a:rPr>
              <a:t>rappresentano quella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del ministero mentale 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estende </a:t>
            </a:r>
            <a:r>
              <a:rPr sz="1200" spc="-5" dirty="0">
                <a:latin typeface="Times New Roman"/>
                <a:cs typeface="Times New Roman"/>
              </a:rPr>
              <a:t>fino agli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intelligente tramite </a:t>
            </a:r>
            <a:r>
              <a:rPr sz="1200" dirty="0">
                <a:latin typeface="Times New Roman"/>
                <a:cs typeface="Times New Roman"/>
              </a:rPr>
              <a:t>le operazioni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un  </a:t>
            </a:r>
            <a:r>
              <a:rPr sz="1200" spc="-5" dirty="0">
                <a:latin typeface="Times New Roman"/>
                <a:cs typeface="Times New Roman"/>
              </a:rPr>
              <a:t>Universo locale. Gli </a:t>
            </a:r>
            <a:r>
              <a:rPr sz="1200" dirty="0">
                <a:latin typeface="Times New Roman"/>
                <a:cs typeface="Times New Roman"/>
              </a:rPr>
              <a:t>aiutanti sono </a:t>
            </a:r>
            <a:r>
              <a:rPr sz="1200" spc="-5" dirty="0">
                <a:latin typeface="Times New Roman"/>
                <a:cs typeface="Times New Roman"/>
              </a:rPr>
              <a:t>figli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e costituiscono il </a:t>
            </a:r>
            <a:r>
              <a:rPr sz="1200" spc="-5" dirty="0">
                <a:latin typeface="Times New Roman"/>
                <a:cs typeface="Times New Roman"/>
              </a:rPr>
              <a:t>suo ministero personale </a:t>
            </a:r>
            <a:r>
              <a:rPr sz="1200" dirty="0">
                <a:latin typeface="Times New Roman"/>
                <a:cs typeface="Times New Roman"/>
              </a:rPr>
              <a:t>per le menti  </a:t>
            </a:r>
            <a:r>
              <a:rPr sz="1200" spc="-5" dirty="0">
                <a:latin typeface="Times New Roman"/>
                <a:cs typeface="Times New Roman"/>
              </a:rPr>
              <a:t>materiali dei regni.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qualsiasi </a:t>
            </a:r>
            <a:r>
              <a:rPr sz="1200" spc="-5" dirty="0">
                <a:latin typeface="Times New Roman"/>
                <a:cs typeface="Times New Roman"/>
              </a:rPr>
              <a:t>luogo </a:t>
            </a:r>
            <a:r>
              <a:rPr sz="1200" dirty="0">
                <a:latin typeface="Times New Roman"/>
                <a:cs typeface="Times New Roman"/>
              </a:rPr>
              <a:t>e momento in cui </a:t>
            </a:r>
            <a:r>
              <a:rPr sz="1200" spc="-5" dirty="0">
                <a:latin typeface="Times New Roman"/>
                <a:cs typeface="Times New Roman"/>
              </a:rPr>
              <a:t>si manifesta tale </a:t>
            </a:r>
            <a:r>
              <a:rPr sz="1200" dirty="0">
                <a:latin typeface="Times New Roman"/>
                <a:cs typeface="Times New Roman"/>
              </a:rPr>
              <a:t>mente,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spiriti sono in funzione in modo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vario.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731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(401.6) 36:5.2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sono chiamati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nomi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gli equivalenti delle seguenti designazioni: intuizione,  comprensione, coraggio, conoscenza, consiglio, </a:t>
            </a:r>
            <a:r>
              <a:rPr sz="1200" dirty="0">
                <a:latin typeface="Times New Roman"/>
                <a:cs typeface="Times New Roman"/>
              </a:rPr>
              <a:t>adorazione e </a:t>
            </a:r>
            <a:r>
              <a:rPr sz="1200" spc="-5" dirty="0">
                <a:latin typeface="Times New Roman"/>
                <a:cs typeface="Times New Roman"/>
              </a:rPr>
              <a:t>saggezza. Questi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mentali fanno sentire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influenza in tutti  i mondi abitati sotto </a:t>
            </a:r>
            <a:r>
              <a:rPr sz="1200" spc="-5" dirty="0">
                <a:latin typeface="Times New Roman"/>
                <a:cs typeface="Times New Roman"/>
              </a:rPr>
              <a:t>forma </a:t>
            </a:r>
            <a:r>
              <a:rPr sz="1200" dirty="0">
                <a:latin typeface="Times New Roman"/>
                <a:cs typeface="Times New Roman"/>
              </a:rPr>
              <a:t>di uno stimolo </a:t>
            </a:r>
            <a:r>
              <a:rPr sz="1200" spc="-5" dirty="0">
                <a:latin typeface="Times New Roman"/>
                <a:cs typeface="Times New Roman"/>
              </a:rPr>
              <a:t>differenziale, cercando ognuno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ricezione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permetta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manifestarsi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8319" y="4453669"/>
            <a:ext cx="7454900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indipendentemente dal grado </a:t>
            </a:r>
            <a:r>
              <a:rPr sz="1200" dirty="0">
                <a:latin typeface="Times New Roman"/>
                <a:cs typeface="Times New Roman"/>
              </a:rPr>
              <a:t>di ricettività e di opportunità di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che possono </a:t>
            </a:r>
            <a:r>
              <a:rPr sz="1200" spc="-5" dirty="0">
                <a:latin typeface="Times New Roman"/>
                <a:cs typeface="Times New Roman"/>
              </a:rPr>
              <a:t>incontrare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suoi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compagni.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055" cy="38989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2425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(401.7) 36:5.3 </a:t>
            </a:r>
            <a:r>
              <a:rPr sz="1200" spc="-10" dirty="0">
                <a:latin typeface="Times New Roman"/>
                <a:cs typeface="Times New Roman"/>
              </a:rPr>
              <a:t>Sul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sede dei </a:t>
            </a:r>
            <a:r>
              <a:rPr sz="1200" dirty="0">
                <a:latin typeface="Times New Roman"/>
                <a:cs typeface="Times New Roman"/>
              </a:rPr>
              <a:t>Portatori di Vita le postazioni </a:t>
            </a:r>
            <a:r>
              <a:rPr sz="1200" spc="-5" dirty="0">
                <a:latin typeface="Times New Roman"/>
                <a:cs typeface="Times New Roman"/>
              </a:rPr>
              <a:t>centrali degli </a:t>
            </a:r>
            <a:r>
              <a:rPr sz="1200" dirty="0">
                <a:latin typeface="Times New Roman"/>
                <a:cs typeface="Times New Roman"/>
              </a:rPr>
              <a:t>spiriti aiutanti </a:t>
            </a:r>
            <a:r>
              <a:rPr sz="1200" spc="-5" dirty="0">
                <a:latin typeface="Times New Roman"/>
                <a:cs typeface="Times New Roman"/>
              </a:rPr>
              <a:t>indicano ai </a:t>
            </a:r>
            <a:r>
              <a:rPr sz="1200" dirty="0">
                <a:latin typeface="Times New Roman"/>
                <a:cs typeface="Times New Roman"/>
              </a:rPr>
              <a:t>Portatori di Vita </a:t>
            </a:r>
            <a:r>
              <a:rPr sz="1200" spc="-5" dirty="0">
                <a:latin typeface="Times New Roman"/>
                <a:cs typeface="Times New Roman"/>
              </a:rPr>
              <a:t>supervisori  l’estensione </a:t>
            </a:r>
            <a:r>
              <a:rPr sz="1200" dirty="0">
                <a:latin typeface="Times New Roman"/>
                <a:cs typeface="Times New Roman"/>
              </a:rPr>
              <a:t>e la qualità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funzione </a:t>
            </a:r>
            <a:r>
              <a:rPr sz="1200" spc="-5" dirty="0">
                <a:latin typeface="Times New Roman"/>
                <a:cs typeface="Times New Roman"/>
              </a:rPr>
              <a:t>mentale degli aiutanti su qualsiasi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dato organismo vivente di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status</a:t>
            </a:r>
            <a:endParaRPr sz="1200">
              <a:latin typeface="Times New Roman"/>
              <a:cs typeface="Times New Roman"/>
            </a:endParaRPr>
          </a:p>
          <a:p>
            <a:pPr marL="88900" marR="812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intellettivo. Queste </a:t>
            </a:r>
            <a:r>
              <a:rPr sz="1200" dirty="0">
                <a:latin typeface="Times New Roman"/>
                <a:cs typeface="Times New Roman"/>
              </a:rPr>
              <a:t>postazioni di </a:t>
            </a:r>
            <a:r>
              <a:rPr sz="1200" spc="-5" dirty="0">
                <a:latin typeface="Times New Roman"/>
                <a:cs typeface="Times New Roman"/>
              </a:rPr>
              <a:t>vita mentale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indicatori perfetti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funzione mentale </a:t>
            </a:r>
            <a:r>
              <a:rPr sz="1200" dirty="0">
                <a:latin typeface="Times New Roman"/>
                <a:cs typeface="Times New Roman"/>
              </a:rPr>
              <a:t>vivente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cinque aiutanti. </a:t>
            </a:r>
            <a:r>
              <a:rPr sz="1200" spc="-5" dirty="0">
                <a:latin typeface="Times New Roman"/>
                <a:cs typeface="Times New Roman"/>
              </a:rPr>
              <a:t>Ma  per quanto </a:t>
            </a:r>
            <a:r>
              <a:rPr sz="1200" dirty="0">
                <a:latin typeface="Times New Roman"/>
                <a:cs typeface="Times New Roman"/>
              </a:rPr>
              <a:t>concerne il sesto ed il settimo spirito </a:t>
            </a:r>
            <a:r>
              <a:rPr sz="1200" spc="-5" dirty="0">
                <a:latin typeface="Times New Roman"/>
                <a:cs typeface="Times New Roman"/>
              </a:rPr>
              <a:t>aiutante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adorazione </a:t>
            </a:r>
            <a:r>
              <a:rPr sz="1200" dirty="0">
                <a:latin typeface="Times New Roman"/>
                <a:cs typeface="Times New Roman"/>
              </a:rPr>
              <a:t>e saggezza —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postazioni </a:t>
            </a:r>
            <a:r>
              <a:rPr sz="1200" spc="-5" dirty="0">
                <a:latin typeface="Times New Roman"/>
                <a:cs typeface="Times New Roman"/>
              </a:rPr>
              <a:t>centrali indicano </a:t>
            </a:r>
            <a:r>
              <a:rPr sz="1200" dirty="0">
                <a:latin typeface="Times New Roman"/>
                <a:cs typeface="Times New Roman"/>
              </a:rPr>
              <a:t>soltanto  una funzione </a:t>
            </a:r>
            <a:r>
              <a:rPr sz="1200" spc="-5" dirty="0">
                <a:latin typeface="Times New Roman"/>
                <a:cs typeface="Times New Roman"/>
              </a:rPr>
              <a:t>qualitativa. L’attività quantitativa dell’aiutante dell’adorazione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dell’aiutante della saggezza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registrata </a:t>
            </a:r>
            <a:r>
              <a:rPr sz="1200" spc="5" dirty="0">
                <a:latin typeface="Times New Roman"/>
                <a:cs typeface="Times New Roman"/>
              </a:rPr>
              <a:t>nella  </a:t>
            </a:r>
            <a:r>
              <a:rPr sz="1200" spc="-5" dirty="0">
                <a:latin typeface="Times New Roman"/>
                <a:cs typeface="Times New Roman"/>
              </a:rPr>
              <a:t>presenza diretta </a:t>
            </a:r>
            <a:r>
              <a:rPr sz="1200" dirty="0">
                <a:latin typeface="Times New Roman"/>
                <a:cs typeface="Times New Roman"/>
              </a:rPr>
              <a:t>della Divina </a:t>
            </a:r>
            <a:r>
              <a:rPr sz="1200" spc="-5" dirty="0">
                <a:latin typeface="Times New Roman"/>
                <a:cs typeface="Times New Roman"/>
              </a:rPr>
              <a:t>Ministra su Salvington, essendo un’esperienza personale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d’Universo.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320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(402.1) 36:5.4 </a:t>
            </a:r>
            <a:r>
              <a:rPr sz="1200" dirty="0">
                <a:latin typeface="Times New Roman"/>
                <a:cs typeface="Times New Roman"/>
              </a:rPr>
              <a:t>I sette spiriti </a:t>
            </a:r>
            <a:r>
              <a:rPr sz="1200" spc="-5" dirty="0">
                <a:latin typeface="Times New Roman"/>
                <a:cs typeface="Times New Roman"/>
              </a:rPr>
              <a:t>aiutanti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sempre i Portatori di 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pianeta;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devono  essere considerati delle </a:t>
            </a:r>
            <a:r>
              <a:rPr sz="1200" dirty="0">
                <a:latin typeface="Times New Roman"/>
                <a:cs typeface="Times New Roman"/>
              </a:rPr>
              <a:t>entità;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simili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dei circuiti. Gli spiriti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sette aiutanti </a:t>
            </a:r>
            <a:r>
              <a:rPr sz="1200" dirty="0">
                <a:latin typeface="Times New Roman"/>
                <a:cs typeface="Times New Roman"/>
              </a:rPr>
              <a:t>dell’Universo non funzionano </a:t>
            </a:r>
            <a:r>
              <a:rPr sz="1200" spc="-5" dirty="0">
                <a:latin typeface="Times New Roman"/>
                <a:cs typeface="Times New Roman"/>
              </a:rPr>
              <a:t>come  personalità </a:t>
            </a:r>
            <a:r>
              <a:rPr sz="1200" dirty="0">
                <a:latin typeface="Times New Roman"/>
                <a:cs typeface="Times New Roman"/>
              </a:rPr>
              <a:t>distinte </a:t>
            </a:r>
            <a:r>
              <a:rPr sz="1200" spc="-5" dirty="0">
                <a:latin typeface="Times New Roman"/>
                <a:cs typeface="Times New Roman"/>
              </a:rPr>
              <a:t>dalla presenza universale della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Ministra; infatti essi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coscienza della </a:t>
            </a:r>
            <a:r>
              <a:rPr sz="1200" dirty="0">
                <a:latin typeface="Times New Roman"/>
                <a:cs typeface="Times New Roman"/>
              </a:rPr>
              <a:t>Divina </a:t>
            </a:r>
            <a:r>
              <a:rPr sz="1200" spc="-5" dirty="0">
                <a:latin typeface="Times New Roman"/>
                <a:cs typeface="Times New Roman"/>
              </a:rPr>
              <a:t>Ministra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sono sempre subordinati all’azione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presenza della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madre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574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(402.2) 36:5.5 </a:t>
            </a:r>
            <a:r>
              <a:rPr sz="1200" spc="-5" dirty="0">
                <a:latin typeface="Times New Roman"/>
                <a:cs typeface="Times New Roman"/>
              </a:rPr>
              <a:t>Ci mancano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termini per definire </a:t>
            </a:r>
            <a:r>
              <a:rPr sz="1200" dirty="0">
                <a:latin typeface="Times New Roman"/>
                <a:cs typeface="Times New Roman"/>
              </a:rPr>
              <a:t>in modo </a:t>
            </a:r>
            <a:r>
              <a:rPr sz="1200" spc="-5" dirty="0">
                <a:latin typeface="Times New Roman"/>
                <a:cs typeface="Times New Roman"/>
              </a:rPr>
              <a:t>adeguato </a:t>
            </a:r>
            <a:r>
              <a:rPr sz="1200" dirty="0">
                <a:latin typeface="Times New Roman"/>
                <a:cs typeface="Times New Roman"/>
              </a:rPr>
              <a:t>questi sette spiriti </a:t>
            </a:r>
            <a:r>
              <a:rPr sz="1200" spc="-5" dirty="0">
                <a:latin typeface="Times New Roman"/>
                <a:cs typeface="Times New Roman"/>
              </a:rPr>
              <a:t>aiutanti della mente. Essi </a:t>
            </a:r>
            <a:r>
              <a:rPr sz="1200" dirty="0">
                <a:latin typeface="Times New Roman"/>
                <a:cs typeface="Times New Roman"/>
              </a:rPr>
              <a:t>sono ministri dei </a:t>
            </a:r>
            <a:r>
              <a:rPr sz="1200" spc="-5" dirty="0">
                <a:latin typeface="Times New Roman"/>
                <a:cs typeface="Times New Roman"/>
              </a:rPr>
              <a:t>livelli  inferiori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esperienziale e possono essere </a:t>
            </a:r>
            <a:r>
              <a:rPr sz="1200" spc="-5" dirty="0">
                <a:latin typeface="Times New Roman"/>
                <a:cs typeface="Times New Roman"/>
              </a:rPr>
              <a:t>descritti, nell’ordine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realizzazione evoluzionaria, come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514984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(402.3) 36:5.6 </a:t>
            </a:r>
            <a:r>
              <a:rPr sz="1200" dirty="0">
                <a:latin typeface="Times New Roman"/>
                <a:cs typeface="Times New Roman"/>
              </a:rPr>
              <a:t>1. </a:t>
            </a:r>
            <a:r>
              <a:rPr sz="1200" i="1" dirty="0">
                <a:latin typeface="Times New Roman"/>
                <a:cs typeface="Times New Roman"/>
              </a:rPr>
              <a:t>Lo </a:t>
            </a:r>
            <a:r>
              <a:rPr sz="1200" i="1" spc="-5" dirty="0">
                <a:latin typeface="Times New Roman"/>
                <a:cs typeface="Times New Roman"/>
              </a:rPr>
              <a:t>spirito d’intuizione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percezione rapida, gli </a:t>
            </a:r>
            <a:r>
              <a:rPr sz="1200" dirty="0">
                <a:latin typeface="Times New Roman"/>
                <a:cs typeface="Times New Roman"/>
              </a:rPr>
              <a:t>istinti </a:t>
            </a:r>
            <a:r>
              <a:rPr sz="1200" spc="-5" dirty="0">
                <a:latin typeface="Times New Roman"/>
                <a:cs typeface="Times New Roman"/>
              </a:rPr>
              <a:t>primitivi fisici riflessi ed </a:t>
            </a:r>
            <a:r>
              <a:rPr sz="1200" dirty="0">
                <a:latin typeface="Times New Roman"/>
                <a:cs typeface="Times New Roman"/>
              </a:rPr>
              <a:t>innati, le dotazioni  </a:t>
            </a:r>
            <a:r>
              <a:rPr sz="1200" spc="-5" dirty="0">
                <a:latin typeface="Times New Roman"/>
                <a:cs typeface="Times New Roman"/>
              </a:rPr>
              <a:t>dell’orientamento ed </a:t>
            </a:r>
            <a:r>
              <a:rPr sz="1200" dirty="0">
                <a:latin typeface="Times New Roman"/>
                <a:cs typeface="Times New Roman"/>
              </a:rPr>
              <a:t>altre dotazioni di autoconservazione </a:t>
            </a:r>
            <a:r>
              <a:rPr sz="1200" spc="-5" dirty="0">
                <a:latin typeface="Times New Roman"/>
                <a:cs typeface="Times New Roman"/>
              </a:rPr>
              <a:t>proprie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creazioni mentali. 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l’unico degli  aiutanti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in modo così ampio </a:t>
            </a:r>
            <a:r>
              <a:rPr sz="1200" spc="-5" dirty="0">
                <a:latin typeface="Times New Roman"/>
                <a:cs typeface="Times New Roman"/>
              </a:rPr>
              <a:t>negli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inferiori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animale ed </a:t>
            </a:r>
            <a:r>
              <a:rPr sz="1200" dirty="0">
                <a:latin typeface="Times New Roman"/>
                <a:cs typeface="Times New Roman"/>
              </a:rPr>
              <a:t>il solo a stabilire un </a:t>
            </a:r>
            <a:r>
              <a:rPr sz="1200" spc="-5" dirty="0">
                <a:latin typeface="Times New Roman"/>
                <a:cs typeface="Times New Roman"/>
              </a:rPr>
              <a:t>contatto  </a:t>
            </a:r>
            <a:r>
              <a:rPr sz="1200" dirty="0">
                <a:latin typeface="Times New Roman"/>
                <a:cs typeface="Times New Roman"/>
              </a:rPr>
              <a:t>funzionale </a:t>
            </a:r>
            <a:r>
              <a:rPr sz="1200" spc="-5" dirty="0">
                <a:latin typeface="Times New Roman"/>
                <a:cs typeface="Times New Roman"/>
              </a:rPr>
              <a:t>esteso con </a:t>
            </a:r>
            <a:r>
              <a:rPr sz="1200" dirty="0">
                <a:latin typeface="Times New Roman"/>
                <a:cs typeface="Times New Roman"/>
              </a:rPr>
              <a:t>i livelli non istruibili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meccanica.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546100" marR="9626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(402.4) 36:5.7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i="1" spc="-5" dirty="0">
                <a:latin typeface="Times New Roman"/>
                <a:cs typeface="Times New Roman"/>
              </a:rPr>
              <a:t>Lo spirito della comprensione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l’impulso di </a:t>
            </a:r>
            <a:r>
              <a:rPr sz="1200" spc="-5" dirty="0">
                <a:latin typeface="Times New Roman"/>
                <a:cs typeface="Times New Roman"/>
              </a:rPr>
              <a:t>coordinazione, l’associazione d’idee spontanea ed  apparentemente automatica. Questo </a:t>
            </a:r>
            <a:r>
              <a:rPr sz="1200" dirty="0">
                <a:latin typeface="Times New Roman"/>
                <a:cs typeface="Times New Roman"/>
              </a:rPr>
              <a:t>è il dono </a:t>
            </a:r>
            <a:r>
              <a:rPr sz="1200" spc="-5" dirty="0">
                <a:latin typeface="Times New Roman"/>
                <a:cs typeface="Times New Roman"/>
              </a:rPr>
              <a:t>della coordinazione delle </a:t>
            </a:r>
            <a:r>
              <a:rPr sz="1200" dirty="0">
                <a:latin typeface="Times New Roman"/>
                <a:cs typeface="Times New Roman"/>
              </a:rPr>
              <a:t>conoscenze </a:t>
            </a:r>
            <a:r>
              <a:rPr sz="1200" spc="-5" dirty="0">
                <a:latin typeface="Times New Roman"/>
                <a:cs typeface="Times New Roman"/>
              </a:rPr>
              <a:t>acquisite, </a:t>
            </a:r>
            <a:r>
              <a:rPr sz="1200" dirty="0">
                <a:latin typeface="Times New Roman"/>
                <a:cs typeface="Times New Roman"/>
              </a:rPr>
              <a:t>il fenomeno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del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985824" y="4395757"/>
            <a:ext cx="4043679" cy="1943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410"/>
              </a:lnSpc>
            </a:pPr>
            <a:r>
              <a:rPr sz="1200" spc="-5" dirty="0">
                <a:latin typeface="Times New Roman"/>
                <a:cs typeface="Times New Roman"/>
              </a:rPr>
              <a:t>ragionamento </a:t>
            </a:r>
            <a:r>
              <a:rPr sz="1200" dirty="0">
                <a:latin typeface="Times New Roman"/>
                <a:cs typeface="Times New Roman"/>
              </a:rPr>
              <a:t>veloce, </a:t>
            </a:r>
            <a:r>
              <a:rPr sz="1200" spc="-5" dirty="0">
                <a:latin typeface="Times New Roman"/>
                <a:cs typeface="Times New Roman"/>
              </a:rPr>
              <a:t>del giudizio rapido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decisione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pronta.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909624" y="513333"/>
            <a:ext cx="7280909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9525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(402.5) 36:5.8 </a:t>
            </a:r>
            <a:r>
              <a:rPr sz="1200" dirty="0">
                <a:latin typeface="Times New Roman"/>
                <a:cs typeface="Times New Roman"/>
              </a:rPr>
              <a:t>3. </a:t>
            </a:r>
            <a:r>
              <a:rPr sz="1200" i="1" spc="-5" dirty="0">
                <a:latin typeface="Times New Roman"/>
                <a:cs typeface="Times New Roman"/>
              </a:rPr>
              <a:t>Lo spirito del </a:t>
            </a:r>
            <a:r>
              <a:rPr sz="1200" i="1" dirty="0">
                <a:latin typeface="Times New Roman"/>
                <a:cs typeface="Times New Roman"/>
              </a:rPr>
              <a:t>coraggio — </a:t>
            </a:r>
            <a:r>
              <a:rPr sz="1200" dirty="0">
                <a:latin typeface="Times New Roman"/>
                <a:cs typeface="Times New Roman"/>
              </a:rPr>
              <a:t>la dotazione </a:t>
            </a:r>
            <a:r>
              <a:rPr sz="1200" spc="-5" dirty="0">
                <a:latin typeface="Times New Roman"/>
                <a:cs typeface="Times New Roman"/>
              </a:rPr>
              <a:t>della fedeltà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negli esseri personali </a:t>
            </a:r>
            <a:r>
              <a:rPr sz="1200" dirty="0">
                <a:latin typeface="Times New Roman"/>
                <a:cs typeface="Times New Roman"/>
              </a:rPr>
              <a:t>è la base </a:t>
            </a:r>
            <a:r>
              <a:rPr sz="1200" spc="-5" dirty="0">
                <a:latin typeface="Times New Roman"/>
                <a:cs typeface="Times New Roman"/>
              </a:rPr>
              <a:t>dell’acquisizione  del carattere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radice </a:t>
            </a:r>
            <a:r>
              <a:rPr sz="1200" dirty="0">
                <a:latin typeface="Times New Roman"/>
                <a:cs typeface="Times New Roman"/>
              </a:rPr>
              <a:t>intellettuale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fermezza </a:t>
            </a:r>
            <a:r>
              <a:rPr sz="1200" spc="-5" dirty="0">
                <a:latin typeface="Times New Roman"/>
                <a:cs typeface="Times New Roman"/>
              </a:rPr>
              <a:t>morale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dell’audacia </a:t>
            </a:r>
            <a:r>
              <a:rPr sz="1200" dirty="0">
                <a:latin typeface="Times New Roman"/>
                <a:cs typeface="Times New Roman"/>
              </a:rPr>
              <a:t>spirituale. Quando è illuminato </a:t>
            </a:r>
            <a:r>
              <a:rPr sz="1200" spc="-5" dirty="0">
                <a:latin typeface="Times New Roman"/>
                <a:cs typeface="Times New Roman"/>
              </a:rPr>
              <a:t>dai fatti </a:t>
            </a:r>
            <a:r>
              <a:rPr sz="1200" dirty="0">
                <a:latin typeface="Times New Roman"/>
                <a:cs typeface="Times New Roman"/>
              </a:rPr>
              <a:t>ed  </a:t>
            </a:r>
            <a:r>
              <a:rPr sz="1200" spc="-5" dirty="0">
                <a:latin typeface="Times New Roman"/>
                <a:cs typeface="Times New Roman"/>
              </a:rPr>
              <a:t>ispirato </a:t>
            </a:r>
            <a:r>
              <a:rPr sz="1200" dirty="0">
                <a:latin typeface="Times New Roman"/>
                <a:cs typeface="Times New Roman"/>
              </a:rPr>
              <a:t>dalla </a:t>
            </a:r>
            <a:r>
              <a:rPr sz="1200" spc="-5" dirty="0">
                <a:latin typeface="Times New Roman"/>
                <a:cs typeface="Times New Roman"/>
              </a:rPr>
              <a:t>verità,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spirito diventa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segreto dell’impulso all’ascensione evoluzionaria per </a:t>
            </a:r>
            <a:r>
              <a:rPr sz="1200" dirty="0">
                <a:latin typeface="Times New Roman"/>
                <a:cs typeface="Times New Roman"/>
              </a:rPr>
              <a:t>mezzo </a:t>
            </a:r>
            <a:r>
              <a:rPr sz="1200" spc="-5" dirty="0">
                <a:latin typeface="Times New Roman"/>
                <a:cs typeface="Times New Roman"/>
              </a:rPr>
              <a:t>dei canali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autogoverno intelligente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cosciente.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771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(402.6) 36:5.9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i="1" spc="-5" dirty="0">
                <a:latin typeface="Times New Roman"/>
                <a:cs typeface="Times New Roman"/>
              </a:rPr>
              <a:t>Lo spirito della conoscenza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curiosità </a:t>
            </a:r>
            <a:r>
              <a:rPr sz="1200" spc="-5" dirty="0">
                <a:latin typeface="Times New Roman"/>
                <a:cs typeface="Times New Roman"/>
              </a:rPr>
              <a:t>madre dell’avventura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scoperta, lo </a:t>
            </a:r>
            <a:r>
              <a:rPr sz="1200" spc="-5" dirty="0">
                <a:latin typeface="Times New Roman"/>
                <a:cs typeface="Times New Roman"/>
              </a:rPr>
              <a:t>spirito scientifico;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guida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l’associato fedele degli spiriti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coraggio </a:t>
            </a:r>
            <a:r>
              <a:rPr sz="1200" dirty="0">
                <a:latin typeface="Times New Roman"/>
                <a:cs typeface="Times New Roman"/>
              </a:rPr>
              <a:t>e del </a:t>
            </a:r>
            <a:r>
              <a:rPr sz="1200" spc="-5" dirty="0">
                <a:latin typeface="Times New Roman"/>
                <a:cs typeface="Times New Roman"/>
              </a:rPr>
              <a:t>consiglio;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stimolo </a:t>
            </a:r>
            <a:r>
              <a:rPr sz="1200" dirty="0">
                <a:latin typeface="Times New Roman"/>
                <a:cs typeface="Times New Roman"/>
              </a:rPr>
              <a:t>ad </a:t>
            </a:r>
            <a:r>
              <a:rPr sz="1200" spc="-5" dirty="0">
                <a:latin typeface="Times New Roman"/>
                <a:cs typeface="Times New Roman"/>
              </a:rPr>
              <a:t>orientare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dirty="0">
                <a:latin typeface="Times New Roman"/>
                <a:cs typeface="Times New Roman"/>
              </a:rPr>
              <a:t>dotazioni </a:t>
            </a:r>
            <a:r>
              <a:rPr sz="1200" spc="-5" dirty="0">
                <a:latin typeface="Times New Roman"/>
                <a:cs typeface="Times New Roman"/>
              </a:rPr>
              <a:t>del  coraggio su sentieri </a:t>
            </a:r>
            <a:r>
              <a:rPr sz="1200" dirty="0">
                <a:latin typeface="Times New Roman"/>
                <a:cs typeface="Times New Roman"/>
              </a:rPr>
              <a:t>di crescita utili e </a:t>
            </a:r>
            <a:r>
              <a:rPr sz="1200" spc="-5" dirty="0">
                <a:latin typeface="Times New Roman"/>
                <a:cs typeface="Times New Roman"/>
              </a:rPr>
              <a:t>progressivi.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08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(402.7) 36:5.10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i="1" spc="-5" dirty="0">
                <a:latin typeface="Times New Roman"/>
                <a:cs typeface="Times New Roman"/>
              </a:rPr>
              <a:t>Lo spirito </a:t>
            </a:r>
            <a:r>
              <a:rPr sz="1200" i="1" spc="-10" dirty="0">
                <a:latin typeface="Times New Roman"/>
                <a:cs typeface="Times New Roman"/>
              </a:rPr>
              <a:t>del </a:t>
            </a:r>
            <a:r>
              <a:rPr sz="1200" i="1" dirty="0">
                <a:latin typeface="Times New Roman"/>
                <a:cs typeface="Times New Roman"/>
              </a:rPr>
              <a:t>consiglio — </a:t>
            </a:r>
            <a:r>
              <a:rPr sz="1200" dirty="0">
                <a:latin typeface="Times New Roman"/>
                <a:cs typeface="Times New Roman"/>
              </a:rPr>
              <a:t>la spinta </a:t>
            </a:r>
            <a:r>
              <a:rPr sz="1200" spc="-5" dirty="0">
                <a:latin typeface="Times New Roman"/>
                <a:cs typeface="Times New Roman"/>
              </a:rPr>
              <a:t>sociale, </a:t>
            </a:r>
            <a:r>
              <a:rPr sz="1200" dirty="0">
                <a:latin typeface="Times New Roman"/>
                <a:cs typeface="Times New Roman"/>
              </a:rPr>
              <a:t>il dono della </a:t>
            </a:r>
            <a:r>
              <a:rPr sz="1200" spc="-5" dirty="0">
                <a:latin typeface="Times New Roman"/>
                <a:cs typeface="Times New Roman"/>
              </a:rPr>
              <a:t>collaborazione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specie;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delle  creature </a:t>
            </a:r>
            <a:r>
              <a:rPr sz="1200" dirty="0">
                <a:latin typeface="Times New Roman"/>
                <a:cs typeface="Times New Roman"/>
              </a:rPr>
              <a:t>dotate di volontà di </a:t>
            </a:r>
            <a:r>
              <a:rPr sz="1200" spc="-5" dirty="0">
                <a:latin typeface="Times New Roman"/>
                <a:cs typeface="Times New Roman"/>
              </a:rPr>
              <a:t>armonizzarsi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simili; l’origine </a:t>
            </a:r>
            <a:r>
              <a:rPr sz="1200" dirty="0">
                <a:latin typeface="Times New Roman"/>
                <a:cs typeface="Times New Roman"/>
              </a:rPr>
              <a:t>dell’istinto </a:t>
            </a:r>
            <a:r>
              <a:rPr sz="1200" spc="-5" dirty="0">
                <a:latin typeface="Times New Roman"/>
                <a:cs typeface="Times New Roman"/>
              </a:rPr>
              <a:t>gregario </a:t>
            </a:r>
            <a:r>
              <a:rPr sz="1200" dirty="0">
                <a:latin typeface="Times New Roman"/>
                <a:cs typeface="Times New Roman"/>
              </a:rPr>
              <a:t>tra le creature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inferiori.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0287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(402.8) 36:5.11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i="1" spc="-5" dirty="0">
                <a:latin typeface="Times New Roman"/>
                <a:cs typeface="Times New Roman"/>
              </a:rPr>
              <a:t>Lo spirito dell’adorazione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l’impulso </a:t>
            </a:r>
            <a:r>
              <a:rPr sz="1200" spc="-5" dirty="0">
                <a:latin typeface="Times New Roman"/>
                <a:cs typeface="Times New Roman"/>
              </a:rPr>
              <a:t>religioso,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spinta </a:t>
            </a:r>
            <a:r>
              <a:rPr sz="1200" spc="-5" dirty="0">
                <a:latin typeface="Times New Roman"/>
                <a:cs typeface="Times New Roman"/>
              </a:rPr>
              <a:t>differenziale che </a:t>
            </a:r>
            <a:r>
              <a:rPr sz="1200" dirty="0">
                <a:latin typeface="Times New Roman"/>
                <a:cs typeface="Times New Roman"/>
              </a:rPr>
              <a:t>separa le </a:t>
            </a:r>
            <a:r>
              <a:rPr sz="1200" spc="-5" dirty="0">
                <a:latin typeface="Times New Roman"/>
                <a:cs typeface="Times New Roman"/>
              </a:rPr>
              <a:t>creature  mentali nelle </a:t>
            </a:r>
            <a:r>
              <a:rPr sz="1200" dirty="0">
                <a:latin typeface="Times New Roman"/>
                <a:cs typeface="Times New Roman"/>
              </a:rPr>
              <a:t>due </a:t>
            </a:r>
            <a:r>
              <a:rPr sz="1200" spc="-5" dirty="0">
                <a:latin typeface="Times New Roman"/>
                <a:cs typeface="Times New Roman"/>
              </a:rPr>
              <a:t>categorie basilari dell’esistenza mortale.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dell’adorazione distingue </a:t>
            </a:r>
            <a:r>
              <a:rPr sz="1200" dirty="0">
                <a:latin typeface="Times New Roman"/>
                <a:cs typeface="Times New Roman"/>
              </a:rPr>
              <a:t>per sempre</a:t>
            </a:r>
            <a:r>
              <a:rPr sz="1200" spc="2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l’animale</a:t>
            </a: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  <a:spcBef>
                <a:spcPts val="5"/>
              </a:spcBef>
            </a:pPr>
            <a:r>
              <a:rPr sz="1200" spc="-5" dirty="0">
                <a:latin typeface="Times New Roman"/>
                <a:cs typeface="Times New Roman"/>
              </a:rPr>
              <a:t>cui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associato </a:t>
            </a:r>
            <a:r>
              <a:rPr sz="1200" dirty="0">
                <a:latin typeface="Times New Roman"/>
                <a:cs typeface="Times New Roman"/>
              </a:rPr>
              <a:t>dalle </a:t>
            </a:r>
            <a:r>
              <a:rPr sz="1200" spc="-5" dirty="0">
                <a:latin typeface="Times New Roman"/>
                <a:cs typeface="Times New Roman"/>
              </a:rPr>
              <a:t>creature senz’anima </a:t>
            </a:r>
            <a:r>
              <a:rPr sz="1200" dirty="0">
                <a:latin typeface="Times New Roman"/>
                <a:cs typeface="Times New Roman"/>
              </a:rPr>
              <a:t>dotate di </a:t>
            </a:r>
            <a:r>
              <a:rPr sz="1200" spc="-5" dirty="0">
                <a:latin typeface="Times New Roman"/>
                <a:cs typeface="Times New Roman"/>
              </a:rPr>
              <a:t>mente. L’adorazione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l’emblema della </a:t>
            </a:r>
            <a:r>
              <a:rPr sz="1200" dirty="0">
                <a:latin typeface="Times New Roman"/>
                <a:cs typeface="Times New Roman"/>
              </a:rPr>
              <a:t>candidatura </a:t>
            </a:r>
            <a:r>
              <a:rPr sz="1200" spc="-5" dirty="0">
                <a:latin typeface="Times New Roman"/>
                <a:cs typeface="Times New Roman"/>
              </a:rPr>
              <a:t>all’ascensione  spirituale.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577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(402.9) 36:5.12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i="1" spc="-5" dirty="0">
                <a:latin typeface="Times New Roman"/>
                <a:cs typeface="Times New Roman"/>
              </a:rPr>
              <a:t>Lo spirito della saggezza </a:t>
            </a:r>
            <a:r>
              <a:rPr sz="1200" i="1" dirty="0">
                <a:latin typeface="Times New Roman"/>
                <a:cs typeface="Times New Roman"/>
              </a:rPr>
              <a:t>— </a:t>
            </a:r>
            <a:r>
              <a:rPr sz="1200" dirty="0">
                <a:latin typeface="Times New Roman"/>
                <a:cs typeface="Times New Roman"/>
              </a:rPr>
              <a:t>la tendenza innata di tutte le </a:t>
            </a:r>
            <a:r>
              <a:rPr sz="1200" spc="-5" dirty="0">
                <a:latin typeface="Times New Roman"/>
                <a:cs typeface="Times New Roman"/>
              </a:rPr>
              <a:t>creature morali verso </a:t>
            </a:r>
            <a:r>
              <a:rPr sz="1200" dirty="0">
                <a:latin typeface="Times New Roman"/>
                <a:cs typeface="Times New Roman"/>
              </a:rPr>
              <a:t>un avanzamento  </a:t>
            </a:r>
            <a:r>
              <a:rPr sz="1200" spc="-5" dirty="0">
                <a:latin typeface="Times New Roman"/>
                <a:cs typeface="Times New Roman"/>
              </a:rPr>
              <a:t>evoluzionario </a:t>
            </a:r>
            <a:r>
              <a:rPr sz="1200" dirty="0">
                <a:latin typeface="Times New Roman"/>
                <a:cs typeface="Times New Roman"/>
              </a:rPr>
              <a:t>ordinato e </a:t>
            </a:r>
            <a:r>
              <a:rPr sz="1200" spc="-5" dirty="0">
                <a:latin typeface="Times New Roman"/>
                <a:cs typeface="Times New Roman"/>
              </a:rPr>
              <a:t>progressivo. Questo </a:t>
            </a:r>
            <a:r>
              <a:rPr sz="1200" dirty="0">
                <a:latin typeface="Times New Roman"/>
                <a:cs typeface="Times New Roman"/>
              </a:rPr>
              <a:t>è il più elevato </a:t>
            </a:r>
            <a:r>
              <a:rPr sz="1200" spc="-5" dirty="0">
                <a:latin typeface="Times New Roman"/>
                <a:cs typeface="Times New Roman"/>
              </a:rPr>
              <a:t>degli aiutanti,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coordinatore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articolatore </a:t>
            </a:r>
            <a:r>
              <a:rPr sz="1200" dirty="0">
                <a:latin typeface="Times New Roman"/>
                <a:cs typeface="Times New Roman"/>
              </a:rPr>
              <a:t>del  </a:t>
            </a:r>
            <a:r>
              <a:rPr sz="1200" spc="-5" dirty="0">
                <a:latin typeface="Times New Roman"/>
                <a:cs typeface="Times New Roman"/>
              </a:rPr>
              <a:t>lavoro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altri. Questo </a:t>
            </a:r>
            <a:r>
              <a:rPr sz="1200" dirty="0">
                <a:latin typeface="Times New Roman"/>
                <a:cs typeface="Times New Roman"/>
              </a:rPr>
              <a:t>spirito è il </a:t>
            </a:r>
            <a:r>
              <a:rPr sz="1200" spc="-5" dirty="0">
                <a:latin typeface="Times New Roman"/>
                <a:cs typeface="Times New Roman"/>
              </a:rPr>
              <a:t>segreto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quella </a:t>
            </a:r>
            <a:r>
              <a:rPr sz="1200" dirty="0">
                <a:latin typeface="Times New Roman"/>
                <a:cs typeface="Times New Roman"/>
              </a:rPr>
              <a:t>spinta </a:t>
            </a:r>
            <a:r>
              <a:rPr sz="1200" spc="-5" dirty="0">
                <a:latin typeface="Times New Roman"/>
                <a:cs typeface="Times New Roman"/>
              </a:rPr>
              <a:t>connaturata delle creature </a:t>
            </a:r>
            <a:r>
              <a:rPr sz="1200" dirty="0">
                <a:latin typeface="Times New Roman"/>
                <a:cs typeface="Times New Roman"/>
              </a:rPr>
              <a:t>dotate di </a:t>
            </a:r>
            <a:r>
              <a:rPr sz="1200" spc="-5" dirty="0">
                <a:latin typeface="Times New Roman"/>
                <a:cs typeface="Times New Roman"/>
              </a:rPr>
              <a:t>mente che </a:t>
            </a:r>
            <a:r>
              <a:rPr sz="1200" dirty="0">
                <a:latin typeface="Times New Roman"/>
                <a:cs typeface="Times New Roman"/>
              </a:rPr>
              <a:t>avvia  e sostiene il </a:t>
            </a:r>
            <a:r>
              <a:rPr sz="1200" spc="-5" dirty="0">
                <a:latin typeface="Times New Roman"/>
                <a:cs typeface="Times New Roman"/>
              </a:rPr>
              <a:t>programma pratico effettivo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scala ascendente dell’esistenza.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quel </a:t>
            </a:r>
            <a:r>
              <a:rPr sz="1200" dirty="0">
                <a:latin typeface="Times New Roman"/>
                <a:cs typeface="Times New Roman"/>
              </a:rPr>
              <a:t>dono delle cose viventi che  </a:t>
            </a:r>
            <a:r>
              <a:rPr sz="1200" spc="-5" dirty="0">
                <a:latin typeface="Times New Roman"/>
                <a:cs typeface="Times New Roman"/>
              </a:rPr>
              <a:t>spiega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loro inesplicabile </a:t>
            </a:r>
            <a:r>
              <a:rPr sz="1200" spc="-5" dirty="0">
                <a:latin typeface="Times New Roman"/>
                <a:cs typeface="Times New Roman"/>
              </a:rPr>
              <a:t>tendenza </a:t>
            </a:r>
            <a:r>
              <a:rPr sz="1200" dirty="0">
                <a:latin typeface="Times New Roman"/>
                <a:cs typeface="Times New Roman"/>
              </a:rPr>
              <a:t>a sopravvivere </a:t>
            </a:r>
            <a:r>
              <a:rPr sz="1200" spc="-5" dirty="0">
                <a:latin typeface="Times New Roman"/>
                <a:cs typeface="Times New Roman"/>
              </a:rPr>
              <a:t>e, nella sopravvivenza, ad utilizzare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coordinazione </a:t>
            </a:r>
            <a:r>
              <a:rPr sz="1200" dirty="0">
                <a:latin typeface="Times New Roman"/>
                <a:cs typeface="Times New Roman"/>
              </a:rPr>
              <a:t>di tutta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88900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esperienza passata </a:t>
            </a:r>
            <a:r>
              <a:rPr sz="1200" dirty="0">
                <a:latin typeface="Times New Roman"/>
                <a:cs typeface="Times New Roman"/>
              </a:rPr>
              <a:t>e di tutte le </a:t>
            </a:r>
            <a:r>
              <a:rPr sz="1200" spc="-5" dirty="0">
                <a:latin typeface="Times New Roman"/>
                <a:cs typeface="Times New Roman"/>
              </a:rPr>
              <a:t>loro opportunità presenti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l’acquisizione </a:t>
            </a:r>
            <a:r>
              <a:rPr sz="1200" dirty="0">
                <a:latin typeface="Times New Roman"/>
                <a:cs typeface="Times New Roman"/>
              </a:rPr>
              <a:t>di tutto </a:t>
            </a:r>
            <a:r>
              <a:rPr sz="1200" spc="-5" dirty="0">
                <a:latin typeface="Times New Roman"/>
                <a:cs typeface="Times New Roman"/>
              </a:rPr>
              <a:t>ciò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gli altri sei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ministri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202930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46100" marR="103695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mentali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mobilitare nella </a:t>
            </a:r>
            <a:r>
              <a:rPr sz="1200" dirty="0">
                <a:latin typeface="Times New Roman"/>
                <a:cs typeface="Times New Roman"/>
              </a:rPr>
              <a:t>mente dell’organismo </a:t>
            </a:r>
            <a:r>
              <a:rPr sz="1200" spc="-5" dirty="0">
                <a:latin typeface="Times New Roman"/>
                <a:cs typeface="Times New Roman"/>
              </a:rPr>
              <a:t>interessato.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saggezza è </a:t>
            </a:r>
            <a:r>
              <a:rPr sz="1200" spc="-5" dirty="0">
                <a:latin typeface="Times New Roman"/>
                <a:cs typeface="Times New Roman"/>
              </a:rPr>
              <a:t>l’apice del </a:t>
            </a:r>
            <a:r>
              <a:rPr sz="1200" dirty="0">
                <a:latin typeface="Times New Roman"/>
                <a:cs typeface="Times New Roman"/>
              </a:rPr>
              <a:t>funzionamento  </a:t>
            </a:r>
            <a:r>
              <a:rPr sz="1200" spc="-5" dirty="0">
                <a:latin typeface="Times New Roman"/>
                <a:cs typeface="Times New Roman"/>
              </a:rPr>
              <a:t>intellettuale.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è la </a:t>
            </a:r>
            <a:r>
              <a:rPr sz="1200" spc="-5" dirty="0">
                <a:latin typeface="Times New Roman"/>
                <a:cs typeface="Times New Roman"/>
              </a:rPr>
              <a:t>meta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un’esistenza puramente </a:t>
            </a:r>
            <a:r>
              <a:rPr sz="1200" dirty="0">
                <a:latin typeface="Times New Roman"/>
                <a:cs typeface="Times New Roman"/>
              </a:rPr>
              <a:t>mentale e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572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(403.1) 36:5.13 </a:t>
            </a:r>
            <a:r>
              <a:rPr sz="1200" spc="-5" dirty="0">
                <a:latin typeface="Times New Roman"/>
                <a:cs typeface="Times New Roman"/>
              </a:rPr>
              <a:t>Gli spiriti aiutanti 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crescono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esperienza, </a:t>
            </a:r>
            <a:r>
              <a:rPr sz="1200" dirty="0">
                <a:latin typeface="Times New Roman"/>
                <a:cs typeface="Times New Roman"/>
              </a:rPr>
              <a:t>ma non diventano </a:t>
            </a:r>
            <a:r>
              <a:rPr sz="1200" spc="-5" dirty="0">
                <a:latin typeface="Times New Roman"/>
                <a:cs typeface="Times New Roman"/>
              </a:rPr>
              <a:t>mai personali. Essi si </a:t>
            </a:r>
            <a:r>
              <a:rPr sz="1200" dirty="0">
                <a:latin typeface="Times New Roman"/>
                <a:cs typeface="Times New Roman"/>
              </a:rPr>
              <a:t>evolvono nella </a:t>
            </a:r>
            <a:r>
              <a:rPr sz="1200" spc="-5" dirty="0">
                <a:latin typeface="Times New Roman"/>
                <a:cs typeface="Times New Roman"/>
              </a:rPr>
              <a:t>loro  </a:t>
            </a:r>
            <a:r>
              <a:rPr sz="1200" dirty="0">
                <a:latin typeface="Times New Roman"/>
                <a:cs typeface="Times New Roman"/>
              </a:rPr>
              <a:t>funzione; e la </a:t>
            </a:r>
            <a:r>
              <a:rPr sz="1200" spc="-5" dirty="0">
                <a:latin typeface="Times New Roman"/>
                <a:cs typeface="Times New Roman"/>
              </a:rPr>
              <a:t>funzione dei </a:t>
            </a:r>
            <a:r>
              <a:rPr sz="1200" dirty="0">
                <a:latin typeface="Times New Roman"/>
                <a:cs typeface="Times New Roman"/>
              </a:rPr>
              <a:t>primi cinque </a:t>
            </a:r>
            <a:r>
              <a:rPr sz="1200" spc="-5" dirty="0">
                <a:latin typeface="Times New Roman"/>
                <a:cs typeface="Times New Roman"/>
              </a:rPr>
              <a:t>aiutanti negli </a:t>
            </a:r>
            <a:r>
              <a:rPr sz="1200" dirty="0">
                <a:latin typeface="Times New Roman"/>
                <a:cs typeface="Times New Roman"/>
              </a:rPr>
              <a:t>ordini animali è in una </a:t>
            </a:r>
            <a:r>
              <a:rPr sz="1200" spc="-5" dirty="0">
                <a:latin typeface="Times New Roman"/>
                <a:cs typeface="Times New Roman"/>
              </a:rPr>
              <a:t>certa </a:t>
            </a:r>
            <a:r>
              <a:rPr sz="1200" dirty="0">
                <a:latin typeface="Times New Roman"/>
                <a:cs typeface="Times New Roman"/>
              </a:rPr>
              <a:t>misura essenziale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funzione di </a:t>
            </a:r>
            <a:r>
              <a:rPr sz="1200" spc="5" dirty="0">
                <a:latin typeface="Times New Roman"/>
                <a:cs typeface="Times New Roman"/>
              </a:rPr>
              <a:t>tutti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sette  come </a:t>
            </a:r>
            <a:r>
              <a:rPr sz="1200" dirty="0">
                <a:latin typeface="Times New Roman"/>
                <a:cs typeface="Times New Roman"/>
              </a:rPr>
              <a:t>intelletto </a:t>
            </a:r>
            <a:r>
              <a:rPr sz="1200" spc="-5" dirty="0">
                <a:latin typeface="Times New Roman"/>
                <a:cs typeface="Times New Roman"/>
              </a:rPr>
              <a:t>umano. Questa relazione con gli </a:t>
            </a:r>
            <a:r>
              <a:rPr sz="1200" dirty="0">
                <a:latin typeface="Times New Roman"/>
                <a:cs typeface="Times New Roman"/>
              </a:rPr>
              <a:t>animali </a:t>
            </a:r>
            <a:r>
              <a:rPr sz="1200" spc="-5" dirty="0">
                <a:latin typeface="Times New Roman"/>
                <a:cs typeface="Times New Roman"/>
              </a:rPr>
              <a:t>rende gli aiutanti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praticamente efficaci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mente umana. Gli </a:t>
            </a:r>
            <a:r>
              <a:rPr sz="1200" dirty="0">
                <a:latin typeface="Times New Roman"/>
                <a:cs typeface="Times New Roman"/>
              </a:rPr>
              <a:t>animali  quindi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in un </a:t>
            </a:r>
            <a:r>
              <a:rPr sz="1200" spc="-5" dirty="0">
                <a:latin typeface="Times New Roman"/>
                <a:cs typeface="Times New Roman"/>
              </a:rPr>
              <a:t>certo grado indispensabili </a:t>
            </a:r>
            <a:r>
              <a:rPr sz="1200" dirty="0">
                <a:latin typeface="Times New Roman"/>
                <a:cs typeface="Times New Roman"/>
              </a:rPr>
              <a:t>all’evoluzione intellettuale </a:t>
            </a:r>
            <a:r>
              <a:rPr sz="1200" spc="-5" dirty="0">
                <a:latin typeface="Times New Roman"/>
                <a:cs typeface="Times New Roman"/>
              </a:rPr>
              <a:t>dell’uomo come pure alla </a:t>
            </a:r>
            <a:r>
              <a:rPr sz="1200" dirty="0">
                <a:latin typeface="Times New Roman"/>
                <a:cs typeface="Times New Roman"/>
              </a:rPr>
              <a:t>sua evoluzione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990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(403.2) 36:5.14 </a:t>
            </a:r>
            <a:r>
              <a:rPr sz="1200" spc="-5" dirty="0">
                <a:latin typeface="Times New Roman"/>
                <a:cs typeface="Times New Roman"/>
              </a:rPr>
              <a:t>Questi aiutanti mentali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un Universo locale </a:t>
            </a:r>
            <a:r>
              <a:rPr sz="1200" spc="-5" dirty="0">
                <a:latin typeface="Times New Roman"/>
                <a:cs typeface="Times New Roman"/>
              </a:rPr>
              <a:t>hanno con </a:t>
            </a:r>
            <a:r>
              <a:rPr sz="1200" dirty="0">
                <a:latin typeface="Times New Roman"/>
                <a:cs typeface="Times New Roman"/>
              </a:rPr>
              <a:t>la vita 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status intelligente </a:t>
            </a:r>
            <a:r>
              <a:rPr sz="1200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stessa relazione </a:t>
            </a:r>
            <a:r>
              <a:rPr sz="1200" dirty="0">
                <a:latin typeface="Times New Roman"/>
                <a:cs typeface="Times New Roman"/>
              </a:rPr>
              <a:t>che i centri di </a:t>
            </a:r>
            <a:r>
              <a:rPr sz="1200" spc="-5" dirty="0">
                <a:latin typeface="Times New Roman"/>
                <a:cs typeface="Times New Roman"/>
              </a:rPr>
              <a:t>potere ed </a:t>
            </a:r>
            <a:r>
              <a:rPr sz="1200" dirty="0">
                <a:latin typeface="Times New Roman"/>
                <a:cs typeface="Times New Roman"/>
              </a:rPr>
              <a:t>i controllori </a:t>
            </a:r>
            <a:r>
              <a:rPr sz="1200" spc="-5" dirty="0">
                <a:latin typeface="Times New Roman"/>
                <a:cs typeface="Times New Roman"/>
              </a:rPr>
              <a:t>fisici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forze non viventi dell’Universo. </a:t>
            </a:r>
            <a:r>
              <a:rPr sz="1200" spc="-5" dirty="0">
                <a:latin typeface="Times New Roman"/>
                <a:cs typeface="Times New Roman"/>
              </a:rPr>
              <a:t>Essi svolgono </a:t>
            </a:r>
            <a:r>
              <a:rPr sz="1200" dirty="0">
                <a:latin typeface="Times New Roman"/>
                <a:cs typeface="Times New Roman"/>
              </a:rPr>
              <a:t>un servizio  </a:t>
            </a:r>
            <a:r>
              <a:rPr sz="1200" spc="-5" dirty="0">
                <a:latin typeface="Times New Roman"/>
                <a:cs typeface="Times New Roman"/>
              </a:rPr>
              <a:t>inestimabile nei circuiti mentali </a:t>
            </a:r>
            <a:r>
              <a:rPr sz="1200" dirty="0">
                <a:latin typeface="Times New Roman"/>
                <a:cs typeface="Times New Roman"/>
              </a:rPr>
              <a:t>dei mondi </a:t>
            </a:r>
            <a:r>
              <a:rPr sz="1200" spc="-5" dirty="0">
                <a:latin typeface="Times New Roman"/>
                <a:cs typeface="Times New Roman"/>
              </a:rPr>
              <a:t>abitati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collaborano efficacemente con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Controllori </a:t>
            </a:r>
            <a:r>
              <a:rPr sz="1200" dirty="0">
                <a:latin typeface="Times New Roman"/>
                <a:cs typeface="Times New Roman"/>
              </a:rPr>
              <a:t>Fisici </a:t>
            </a:r>
            <a:r>
              <a:rPr sz="1200" spc="-5" dirty="0">
                <a:latin typeface="Times New Roman"/>
                <a:cs typeface="Times New Roman"/>
              </a:rPr>
              <a:t>Maestri, </a:t>
            </a:r>
            <a:r>
              <a:rPr sz="1200" dirty="0">
                <a:latin typeface="Times New Roman"/>
                <a:cs typeface="Times New Roman"/>
              </a:rPr>
              <a:t>che servono </a:t>
            </a:r>
            <a:r>
              <a:rPr sz="1200" spc="5" dirty="0">
                <a:latin typeface="Times New Roman"/>
                <a:cs typeface="Times New Roman"/>
              </a:rPr>
              <a:t>anche  </a:t>
            </a:r>
            <a:r>
              <a:rPr sz="1200" spc="-5" dirty="0">
                <a:latin typeface="Times New Roman"/>
                <a:cs typeface="Times New Roman"/>
              </a:rPr>
              <a:t>come controllori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direttori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livelli mentali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preaiuto, </a:t>
            </a:r>
            <a:r>
              <a:rPr sz="1200" dirty="0">
                <a:latin typeface="Times New Roman"/>
                <a:cs typeface="Times New Roman"/>
              </a:rPr>
              <a:t>i livelli non </a:t>
            </a:r>
            <a:r>
              <a:rPr sz="1200" spc="-5" dirty="0">
                <a:latin typeface="Times New Roman"/>
                <a:cs typeface="Times New Roman"/>
              </a:rPr>
              <a:t>istruibili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meccanici della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(403.3) 36:5.15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vivente, </a:t>
            </a:r>
            <a:r>
              <a:rPr sz="1200" spc="-5" dirty="0">
                <a:latin typeface="Times New Roman"/>
                <a:cs typeface="Times New Roman"/>
              </a:rPr>
              <a:t>prima della </a:t>
            </a:r>
            <a:r>
              <a:rPr sz="1200" dirty="0">
                <a:latin typeface="Times New Roman"/>
                <a:cs typeface="Times New Roman"/>
              </a:rPr>
              <a:t>comparsa </a:t>
            </a:r>
            <a:r>
              <a:rPr sz="1200" spc="-5" dirty="0">
                <a:latin typeface="Times New Roman"/>
                <a:cs typeface="Times New Roman"/>
              </a:rPr>
              <a:t>della capacità </a:t>
            </a:r>
            <a:r>
              <a:rPr sz="1200" dirty="0">
                <a:latin typeface="Times New Roman"/>
                <a:cs typeface="Times New Roman"/>
              </a:rPr>
              <a:t>di apprendere per </a:t>
            </a:r>
            <a:r>
              <a:rPr sz="1200" spc="-5" dirty="0">
                <a:latin typeface="Times New Roman"/>
                <a:cs typeface="Times New Roman"/>
              </a:rPr>
              <a:t>esperienza, </a:t>
            </a:r>
            <a:r>
              <a:rPr sz="1200" dirty="0">
                <a:latin typeface="Times New Roman"/>
                <a:cs typeface="Times New Roman"/>
              </a:rPr>
              <a:t>è il dominio del </a:t>
            </a:r>
            <a:r>
              <a:rPr sz="1200" spc="-5" dirty="0">
                <a:latin typeface="Times New Roman"/>
                <a:cs typeface="Times New Roman"/>
              </a:rPr>
              <a:t>ministero dei  Controllori Fisici Maestri.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della creatura, </a:t>
            </a:r>
            <a:r>
              <a:rPr sz="1200" dirty="0">
                <a:latin typeface="Times New Roman"/>
                <a:cs typeface="Times New Roman"/>
              </a:rPr>
              <a:t>prima di </a:t>
            </a:r>
            <a:r>
              <a:rPr sz="1200" spc="-5" dirty="0">
                <a:latin typeface="Times New Roman"/>
                <a:cs typeface="Times New Roman"/>
              </a:rPr>
              <a:t>acquisire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riconoscere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divinità e di </a:t>
            </a:r>
            <a:r>
              <a:rPr sz="1200" spc="-5" dirty="0">
                <a:latin typeface="Times New Roman"/>
                <a:cs typeface="Times New Roman"/>
              </a:rPr>
              <a:t>adorare </a:t>
            </a:r>
            <a:r>
              <a:rPr sz="1200" spc="2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Deità, </a:t>
            </a:r>
            <a:r>
              <a:rPr sz="1200" dirty="0">
                <a:latin typeface="Times New Roman"/>
                <a:cs typeface="Times New Roman"/>
              </a:rPr>
              <a:t>è il  dominio </a:t>
            </a:r>
            <a:r>
              <a:rPr sz="1200" spc="-5" dirty="0">
                <a:latin typeface="Times New Roman"/>
                <a:cs typeface="Times New Roman"/>
              </a:rPr>
              <a:t>esclusivo degli spiriti aiutanti. Quando compare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risposta spirituale dell’intelletto delle creature,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menti </a:t>
            </a:r>
            <a:r>
              <a:rPr sz="1200" dirty="0">
                <a:latin typeface="Times New Roman"/>
                <a:cs typeface="Times New Roman"/>
              </a:rPr>
              <a:t>create  </a:t>
            </a:r>
            <a:r>
              <a:rPr sz="1200" spc="-5" dirty="0">
                <a:latin typeface="Times New Roman"/>
                <a:cs typeface="Times New Roman"/>
              </a:rPr>
              <a:t>diventano subito supermentali,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sono istantaneamente </a:t>
            </a:r>
            <a:r>
              <a:rPr sz="1200" dirty="0">
                <a:latin typeface="Times New Roman"/>
                <a:cs typeface="Times New Roman"/>
              </a:rPr>
              <a:t>messe in </a:t>
            </a:r>
            <a:r>
              <a:rPr sz="1200" spc="-5" dirty="0">
                <a:latin typeface="Times New Roman"/>
                <a:cs typeface="Times New Roman"/>
              </a:rPr>
              <a:t>circuito </a:t>
            </a:r>
            <a:r>
              <a:rPr sz="1200" dirty="0">
                <a:latin typeface="Times New Roman"/>
                <a:cs typeface="Times New Roman"/>
              </a:rPr>
              <a:t>nei </a:t>
            </a:r>
            <a:r>
              <a:rPr sz="1200" spc="-5" dirty="0">
                <a:latin typeface="Times New Roman"/>
                <a:cs typeface="Times New Roman"/>
              </a:rPr>
              <a:t>cicli spirituali </a:t>
            </a:r>
            <a:r>
              <a:rPr sz="1200" dirty="0">
                <a:latin typeface="Times New Roman"/>
                <a:cs typeface="Times New Roman"/>
              </a:rPr>
              <a:t>dello </a:t>
            </a:r>
            <a:r>
              <a:rPr sz="1200" spc="-5" dirty="0">
                <a:latin typeface="Times New Roman"/>
                <a:cs typeface="Times New Roman"/>
              </a:rPr>
              <a:t>Spirito Madre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2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467359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(403.4) 36:5.16 </a:t>
            </a:r>
            <a:r>
              <a:rPr sz="1200" spc="-5" dirty="0">
                <a:latin typeface="Times New Roman"/>
                <a:cs typeface="Times New Roman"/>
              </a:rPr>
              <a:t>Gli spiriti aiutanti della </a:t>
            </a:r>
            <a:r>
              <a:rPr sz="1200" dirty="0">
                <a:latin typeface="Times New Roman"/>
                <a:cs typeface="Times New Roman"/>
              </a:rPr>
              <a:t>mente non sono 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direttamente collegati con </a:t>
            </a:r>
            <a:r>
              <a:rPr sz="1200" dirty="0">
                <a:latin typeface="Times New Roman"/>
                <a:cs typeface="Times New Roman"/>
              </a:rPr>
              <a:t>la funzione </a:t>
            </a:r>
            <a:r>
              <a:rPr sz="1200" spc="-5" dirty="0">
                <a:latin typeface="Times New Roman"/>
                <a:cs typeface="Times New Roman"/>
              </a:rPr>
              <a:t>diversa ed altamente  spirituale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della presenza personale </a:t>
            </a:r>
            <a:r>
              <a:rPr sz="1200" dirty="0">
                <a:latin typeface="Times New Roman"/>
                <a:cs typeface="Times New Roman"/>
              </a:rPr>
              <a:t>della Divina </a:t>
            </a:r>
            <a:r>
              <a:rPr sz="1200" spc="-5" dirty="0">
                <a:latin typeface="Times New Roman"/>
                <a:cs typeface="Times New Roman"/>
              </a:rPr>
              <a:t>Ministra, </a:t>
            </a:r>
            <a:r>
              <a:rPr sz="1200" dirty="0">
                <a:latin typeface="Times New Roman"/>
                <a:cs typeface="Times New Roman"/>
              </a:rPr>
              <a:t>lo </a:t>
            </a:r>
            <a:r>
              <a:rPr sz="1200" spc="-5" dirty="0">
                <a:latin typeface="Times New Roman"/>
                <a:cs typeface="Times New Roman"/>
              </a:rPr>
              <a:t>Spirito </a:t>
            </a:r>
            <a:r>
              <a:rPr sz="1200" dirty="0">
                <a:latin typeface="Times New Roman"/>
                <a:cs typeface="Times New Roman"/>
              </a:rPr>
              <a:t>Santo dei mondi </a:t>
            </a:r>
            <a:r>
              <a:rPr sz="1200" spc="-5" dirty="0">
                <a:latin typeface="Times New Roman"/>
                <a:cs typeface="Times New Roman"/>
              </a:rPr>
              <a:t>abitati;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5" dirty="0">
                <a:latin typeface="Times New Roman"/>
                <a:cs typeface="Times New Roman"/>
              </a:rPr>
              <a:t>essi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88900" marR="131445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funzionalmente </a:t>
            </a:r>
            <a:r>
              <a:rPr sz="1200" spc="-5" dirty="0">
                <a:latin typeface="Times New Roman"/>
                <a:cs typeface="Times New Roman"/>
              </a:rPr>
              <a:t>antecedenti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preparatori </a:t>
            </a:r>
            <a:r>
              <a:rPr sz="1200" dirty="0">
                <a:latin typeface="Times New Roman"/>
                <a:cs typeface="Times New Roman"/>
              </a:rPr>
              <a:t>all’apparizione di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stesso </a:t>
            </a:r>
            <a:r>
              <a:rPr sz="1200" spc="-5" dirty="0">
                <a:latin typeface="Times New Roman"/>
                <a:cs typeface="Times New Roman"/>
              </a:rPr>
              <a:t>spirito nell’uomo evoluzionario. Gli aiutanti </a:t>
            </a:r>
            <a:r>
              <a:rPr sz="1200" dirty="0">
                <a:latin typeface="Times New Roman"/>
                <a:cs typeface="Times New Roman"/>
              </a:rPr>
              <a:t>consentono  </a:t>
            </a:r>
            <a:r>
              <a:rPr sz="1200" spc="-5" dirty="0">
                <a:latin typeface="Times New Roman"/>
                <a:cs typeface="Times New Roman"/>
              </a:rPr>
              <a:t>allo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 un </a:t>
            </a:r>
            <a:r>
              <a:rPr sz="1200" spc="-5" dirty="0">
                <a:latin typeface="Times New Roman"/>
                <a:cs typeface="Times New Roman"/>
              </a:rPr>
              <a:t>contatto diversificato </a:t>
            </a:r>
            <a:r>
              <a:rPr sz="1200" dirty="0">
                <a:latin typeface="Times New Roman"/>
                <a:cs typeface="Times New Roman"/>
              </a:rPr>
              <a:t>con le </a:t>
            </a:r>
            <a:r>
              <a:rPr sz="1200" spc="-5" dirty="0">
                <a:latin typeface="Times New Roman"/>
                <a:cs typeface="Times New Roman"/>
              </a:rPr>
              <a:t>creature materiali </a:t>
            </a:r>
            <a:r>
              <a:rPr sz="1200" dirty="0">
                <a:latin typeface="Times New Roman"/>
                <a:cs typeface="Times New Roman"/>
              </a:rPr>
              <a:t>viventi di un </a:t>
            </a:r>
            <a:r>
              <a:rPr sz="1200" spc="-5" dirty="0">
                <a:latin typeface="Times New Roman"/>
                <a:cs typeface="Times New Roman"/>
              </a:rPr>
              <a:t>Universo locale 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controllo su </a:t>
            </a:r>
            <a:r>
              <a:rPr sz="1200" dirty="0">
                <a:latin typeface="Times New Roman"/>
                <a:cs typeface="Times New Roman"/>
              </a:rPr>
              <a:t>di  loro, ma </a:t>
            </a:r>
            <a:r>
              <a:rPr sz="1200" spc="-5" dirty="0">
                <a:latin typeface="Times New Roman"/>
                <a:cs typeface="Times New Roman"/>
              </a:rPr>
              <a:t>non producono ripercussioni </a:t>
            </a:r>
            <a:r>
              <a:rPr sz="1200" dirty="0">
                <a:latin typeface="Times New Roman"/>
                <a:cs typeface="Times New Roman"/>
              </a:rPr>
              <a:t>nell’Essere </a:t>
            </a:r>
            <a:r>
              <a:rPr sz="1200" spc="-5" dirty="0">
                <a:latin typeface="Times New Roman"/>
                <a:cs typeface="Times New Roman"/>
              </a:rPr>
              <a:t>Supremo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agiscono su </a:t>
            </a:r>
            <a:r>
              <a:rPr sz="1200" dirty="0">
                <a:latin typeface="Times New Roman"/>
                <a:cs typeface="Times New Roman"/>
              </a:rPr>
              <a:t>livelli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prepersonali.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59750" cy="395732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9588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(403.5) 36:5.17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non </a:t>
            </a:r>
            <a:r>
              <a:rPr sz="1200" spc="-5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manifestazione d’energia spirituale sia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d’energia fisica. Anche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 </a:t>
            </a:r>
            <a:r>
              <a:rPr sz="1200" spc="-5" dirty="0">
                <a:latin typeface="Times New Roman"/>
                <a:cs typeface="Times New Roman"/>
              </a:rPr>
              <a:t>umana,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mente personale,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possiede qualità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sopravvivenza all’infuori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sua identificazione con </a:t>
            </a:r>
            <a:r>
              <a:rPr sz="1200" dirty="0">
                <a:latin typeface="Times New Roman"/>
                <a:cs typeface="Times New Roman"/>
              </a:rPr>
              <a:t>lo spirito.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è un 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divinità, </a:t>
            </a:r>
            <a:r>
              <a:rPr sz="1200" dirty="0">
                <a:latin typeface="Times New Roman"/>
                <a:cs typeface="Times New Roman"/>
              </a:rPr>
              <a:t>ma non è </a:t>
            </a:r>
            <a:r>
              <a:rPr sz="1200" spc="-5" dirty="0">
                <a:latin typeface="Times New Roman"/>
                <a:cs typeface="Times New Roman"/>
              </a:rPr>
              <a:t>immortale </a:t>
            </a:r>
            <a:r>
              <a:rPr sz="1200" dirty="0">
                <a:latin typeface="Times New Roman"/>
                <a:cs typeface="Times New Roman"/>
              </a:rPr>
              <a:t>quando funziona in </a:t>
            </a:r>
            <a:r>
              <a:rPr sz="1200" spc="-5" dirty="0">
                <a:latin typeface="Times New Roman"/>
                <a:cs typeface="Times New Roman"/>
              </a:rPr>
              <a:t>assenza </a:t>
            </a:r>
            <a:r>
              <a:rPr sz="1200" dirty="0">
                <a:latin typeface="Times New Roman"/>
                <a:cs typeface="Times New Roman"/>
              </a:rPr>
              <a:t>dell’intuizione </a:t>
            </a:r>
            <a:r>
              <a:rPr sz="1200" spc="-10" dirty="0">
                <a:latin typeface="Times New Roman"/>
                <a:cs typeface="Times New Roman"/>
              </a:rPr>
              <a:t>spirituale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è priva </a:t>
            </a:r>
            <a:r>
              <a:rPr sz="1200" spc="-5" dirty="0">
                <a:latin typeface="Times New Roman"/>
                <a:cs typeface="Times New Roman"/>
              </a:rPr>
              <a:t>della  capacità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adorare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anelare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sopravvivere.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Le forze viventi</a:t>
            </a:r>
            <a:endParaRPr sz="1600">
              <a:latin typeface="Times New Roman"/>
              <a:cs typeface="Times New Roman"/>
            </a:endParaRPr>
          </a:p>
          <a:p>
            <a:pPr marL="76200" marR="125730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(403.6) 36:6.1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è </a:t>
            </a:r>
            <a:r>
              <a:rPr sz="1200" spc="-5" dirty="0">
                <a:latin typeface="Times New Roman"/>
                <a:cs typeface="Times New Roman"/>
              </a:rPr>
              <a:t>sia </a:t>
            </a:r>
            <a:r>
              <a:rPr sz="1200" dirty="0">
                <a:latin typeface="Times New Roman"/>
                <a:cs typeface="Times New Roman"/>
              </a:rPr>
              <a:t>meccanicistica che </a:t>
            </a:r>
            <a:r>
              <a:rPr sz="1200" spc="-5" dirty="0">
                <a:latin typeface="Times New Roman"/>
                <a:cs typeface="Times New Roman"/>
              </a:rPr>
              <a:t>vitalistica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e spirituale. I fisici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chimici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progrediranno </a:t>
            </a:r>
            <a:r>
              <a:rPr sz="1200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nella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comprensione delle forme protoplasmiche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vegetale </a:t>
            </a:r>
            <a:r>
              <a:rPr sz="1200" dirty="0">
                <a:latin typeface="Times New Roman"/>
                <a:cs typeface="Times New Roman"/>
              </a:rPr>
              <a:t>e animale, ma non </a:t>
            </a:r>
            <a:r>
              <a:rPr sz="1200" spc="-5" dirty="0">
                <a:latin typeface="Times New Roman"/>
                <a:cs typeface="Times New Roman"/>
              </a:rPr>
              <a:t>saranno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produrre </a:t>
            </a:r>
            <a:r>
              <a:rPr sz="1200" dirty="0">
                <a:latin typeface="Times New Roman"/>
                <a:cs typeface="Times New Roman"/>
              </a:rPr>
              <a:t>degli  </a:t>
            </a:r>
            <a:r>
              <a:rPr sz="1200" spc="-5" dirty="0">
                <a:latin typeface="Times New Roman"/>
                <a:cs typeface="Times New Roman"/>
              </a:rPr>
              <a:t>organismi viventi.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è qualcosa di </a:t>
            </a:r>
            <a:r>
              <a:rPr sz="1200" spc="-5" dirty="0">
                <a:latin typeface="Times New Roman"/>
                <a:cs typeface="Times New Roman"/>
              </a:rPr>
              <a:t>differente </a:t>
            </a:r>
            <a:r>
              <a:rPr sz="1200" dirty="0">
                <a:latin typeface="Times New Roman"/>
                <a:cs typeface="Times New Roman"/>
              </a:rPr>
              <a:t>da tutte le </a:t>
            </a:r>
            <a:r>
              <a:rPr sz="1200" spc="-5" dirty="0">
                <a:latin typeface="Times New Roman"/>
                <a:cs typeface="Times New Roman"/>
              </a:rPr>
              <a:t>manifestazioni dell’energia; </a:t>
            </a:r>
            <a:r>
              <a:rPr sz="1200" dirty="0">
                <a:latin typeface="Times New Roman"/>
                <a:cs typeface="Times New Roman"/>
              </a:rPr>
              <a:t>anche la vita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delle creature  fisiche non è innata nella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27241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(403.7) 36:6.2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cose materiali </a:t>
            </a:r>
            <a:r>
              <a:rPr sz="1200" dirty="0">
                <a:latin typeface="Times New Roman"/>
                <a:cs typeface="Times New Roman"/>
              </a:rPr>
              <a:t>possono </a:t>
            </a:r>
            <a:r>
              <a:rPr sz="1200" spc="-5" dirty="0">
                <a:latin typeface="Times New Roman"/>
                <a:cs typeface="Times New Roman"/>
              </a:rPr>
              <a:t>godere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un’esistenza indipendente, </a:t>
            </a:r>
            <a:r>
              <a:rPr sz="1200" dirty="0">
                <a:latin typeface="Times New Roman"/>
                <a:cs typeface="Times New Roman"/>
              </a:rPr>
              <a:t>ma la vita </a:t>
            </a:r>
            <a:r>
              <a:rPr sz="1200" spc="-5" dirty="0">
                <a:latin typeface="Times New Roman"/>
                <a:cs typeface="Times New Roman"/>
              </a:rPr>
              <a:t>scaturisce soltanto dalla vita.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può  </a:t>
            </a:r>
            <a:r>
              <a:rPr sz="1200" spc="-5" dirty="0">
                <a:latin typeface="Times New Roman"/>
                <a:cs typeface="Times New Roman"/>
              </a:rPr>
              <a:t>essere derivata </a:t>
            </a:r>
            <a:r>
              <a:rPr sz="1200" dirty="0">
                <a:latin typeface="Times New Roman"/>
                <a:cs typeface="Times New Roman"/>
              </a:rPr>
              <a:t>solo da una mente </a:t>
            </a:r>
            <a:r>
              <a:rPr sz="1200" spc="-5" dirty="0">
                <a:latin typeface="Times New Roman"/>
                <a:cs typeface="Times New Roman"/>
              </a:rPr>
              <a:t>preesistente. </a:t>
            </a:r>
            <a:r>
              <a:rPr sz="1200" spc="-10" dirty="0">
                <a:latin typeface="Times New Roman"/>
                <a:cs typeface="Times New Roman"/>
              </a:rPr>
              <a:t>Lo </a:t>
            </a:r>
            <a:r>
              <a:rPr sz="1200" dirty="0">
                <a:latin typeface="Times New Roman"/>
                <a:cs typeface="Times New Roman"/>
              </a:rPr>
              <a:t>spirito ha </a:t>
            </a:r>
            <a:r>
              <a:rPr sz="1200" spc="-5" dirty="0">
                <a:latin typeface="Times New Roman"/>
                <a:cs typeface="Times New Roman"/>
              </a:rPr>
              <a:t>origine </a:t>
            </a:r>
            <a:r>
              <a:rPr sz="1200" dirty="0">
                <a:latin typeface="Times New Roman"/>
                <a:cs typeface="Times New Roman"/>
              </a:rPr>
              <a:t>soltanto da </a:t>
            </a:r>
            <a:r>
              <a:rPr sz="1200" spc="-5" dirty="0">
                <a:latin typeface="Times New Roman"/>
                <a:cs typeface="Times New Roman"/>
              </a:rPr>
              <a:t>predecessori </a:t>
            </a:r>
            <a:r>
              <a:rPr sz="1200" dirty="0">
                <a:latin typeface="Times New Roman"/>
                <a:cs typeface="Times New Roman"/>
              </a:rPr>
              <a:t>spirituali.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creatura può produrre 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di vita, ma solo una </a:t>
            </a:r>
            <a:r>
              <a:rPr sz="1200" spc="-5" dirty="0">
                <a:latin typeface="Times New Roman"/>
                <a:cs typeface="Times New Roman"/>
              </a:rPr>
              <a:t>personalità creatrice </a:t>
            </a:r>
            <a:r>
              <a:rPr sz="1200" dirty="0">
                <a:latin typeface="Times New Roman"/>
                <a:cs typeface="Times New Roman"/>
              </a:rPr>
              <a:t>o una </a:t>
            </a:r>
            <a:r>
              <a:rPr sz="1200" spc="-5" dirty="0">
                <a:latin typeface="Times New Roman"/>
                <a:cs typeface="Times New Roman"/>
              </a:rPr>
              <a:t>forza creativa </a:t>
            </a:r>
            <a:r>
              <a:rPr sz="1200" dirty="0">
                <a:latin typeface="Times New Roman"/>
                <a:cs typeface="Times New Roman"/>
              </a:rPr>
              <a:t>può fornire la </a:t>
            </a:r>
            <a:r>
              <a:rPr sz="1200" spc="-5" dirty="0">
                <a:latin typeface="Times New Roman"/>
                <a:cs typeface="Times New Roman"/>
              </a:rPr>
              <a:t>scintilla vivente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attivante.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(404.1) 36:6.3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possono </a:t>
            </a:r>
            <a:r>
              <a:rPr sz="1200" spc="-5" dirty="0">
                <a:latin typeface="Times New Roman"/>
                <a:cs typeface="Times New Roman"/>
              </a:rPr>
              <a:t>organizzare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forme materiali, </a:t>
            </a:r>
            <a:r>
              <a:rPr sz="1200" dirty="0">
                <a:latin typeface="Times New Roman"/>
                <a:cs typeface="Times New Roman"/>
              </a:rPr>
              <a:t>o modelli </a:t>
            </a:r>
            <a:r>
              <a:rPr sz="1200" spc="-5" dirty="0">
                <a:latin typeface="Times New Roman"/>
                <a:cs typeface="Times New Roman"/>
              </a:rPr>
              <a:t>fisici, degli esseri viventi, </a:t>
            </a:r>
            <a:r>
              <a:rPr sz="1200" dirty="0">
                <a:latin typeface="Times New Roman"/>
                <a:cs typeface="Times New Roman"/>
              </a:rPr>
              <a:t>ma è lo Spirito </a:t>
            </a:r>
            <a:r>
              <a:rPr sz="1200" spc="-5" dirty="0">
                <a:latin typeface="Times New Roman"/>
                <a:cs typeface="Times New Roman"/>
              </a:rPr>
              <a:t>che  fornisce </a:t>
            </a:r>
            <a:r>
              <a:rPr sz="1200" dirty="0">
                <a:latin typeface="Times New Roman"/>
                <a:cs typeface="Times New Roman"/>
              </a:rPr>
              <a:t>la scintilla </a:t>
            </a:r>
            <a:r>
              <a:rPr sz="1200" spc="-5" dirty="0">
                <a:latin typeface="Times New Roman"/>
                <a:cs typeface="Times New Roman"/>
              </a:rPr>
              <a:t>iniziale della </a:t>
            </a:r>
            <a:r>
              <a:rPr sz="1200" dirty="0">
                <a:latin typeface="Times New Roman"/>
                <a:cs typeface="Times New Roman"/>
              </a:rPr>
              <a:t>vita e conferisce il dono </a:t>
            </a:r>
            <a:r>
              <a:rPr sz="1200" spc="-5" dirty="0">
                <a:latin typeface="Times New Roman"/>
                <a:cs typeface="Times New Roman"/>
              </a:rPr>
              <a:t>della mente. </a:t>
            </a:r>
            <a:r>
              <a:rPr sz="1200" dirty="0">
                <a:latin typeface="Times New Roman"/>
                <a:cs typeface="Times New Roman"/>
              </a:rPr>
              <a:t>Anche le </a:t>
            </a:r>
            <a:r>
              <a:rPr sz="1200" spc="-5" dirty="0">
                <a:latin typeface="Times New Roman"/>
                <a:cs typeface="Times New Roman"/>
              </a:rPr>
              <a:t>forme </a:t>
            </a:r>
            <a:r>
              <a:rPr sz="1200" dirty="0">
                <a:latin typeface="Times New Roman"/>
                <a:cs typeface="Times New Roman"/>
              </a:rPr>
              <a:t>viventi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sperimentale </a:t>
            </a:r>
            <a:r>
              <a:rPr sz="1200" dirty="0">
                <a:latin typeface="Times New Roman"/>
                <a:cs typeface="Times New Roman"/>
              </a:rPr>
              <a:t>che i Portatori  di Vita </a:t>
            </a:r>
            <a:r>
              <a:rPr sz="1200" spc="-5" dirty="0">
                <a:latin typeface="Times New Roman"/>
                <a:cs typeface="Times New Roman"/>
              </a:rPr>
              <a:t>organizzano sui loro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prive di poteri </a:t>
            </a:r>
            <a:r>
              <a:rPr sz="1200" spc="-5" dirty="0">
                <a:latin typeface="Times New Roman"/>
                <a:cs typeface="Times New Roman"/>
              </a:rPr>
              <a:t>riproduttori. Quando </a:t>
            </a:r>
            <a:r>
              <a:rPr sz="1200" spc="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formule della </a:t>
            </a:r>
            <a:r>
              <a:rPr sz="1200" dirty="0">
                <a:latin typeface="Times New Roman"/>
                <a:cs typeface="Times New Roman"/>
              </a:rPr>
              <a:t>vita e i modelli  </a:t>
            </a:r>
            <a:r>
              <a:rPr sz="1200" spc="-5" dirty="0">
                <a:latin typeface="Times New Roman"/>
                <a:cs typeface="Times New Roman"/>
              </a:rPr>
              <a:t>vitali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correttamente assemblati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adeguatamente organizzati,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presenza </a:t>
            </a:r>
            <a:r>
              <a:rPr sz="1200" dirty="0">
                <a:latin typeface="Times New Roman"/>
                <a:cs typeface="Times New Roman"/>
              </a:rPr>
              <a:t>di un Portatore di Vita è </a:t>
            </a:r>
            <a:r>
              <a:rPr sz="1200" spc="-5" dirty="0">
                <a:latin typeface="Times New Roman"/>
                <a:cs typeface="Times New Roman"/>
              </a:rPr>
              <a:t>sufficiente </a:t>
            </a:r>
            <a:r>
              <a:rPr sz="1200" dirty="0">
                <a:latin typeface="Times New Roman"/>
                <a:cs typeface="Times New Roman"/>
              </a:rPr>
              <a:t>per dare inizio  </a:t>
            </a:r>
            <a:r>
              <a:rPr sz="1200" spc="-5" dirty="0">
                <a:latin typeface="Times New Roman"/>
                <a:cs typeface="Times New Roman"/>
              </a:rPr>
              <a:t>alla vita, </a:t>
            </a:r>
            <a:r>
              <a:rPr sz="1200" dirty="0">
                <a:latin typeface="Times New Roman"/>
                <a:cs typeface="Times New Roman"/>
              </a:rPr>
              <a:t>ma tutti questi </a:t>
            </a:r>
            <a:r>
              <a:rPr sz="1200" spc="-5" dirty="0">
                <a:latin typeface="Times New Roman"/>
                <a:cs typeface="Times New Roman"/>
              </a:rPr>
              <a:t>organismi viventi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mancanti </a:t>
            </a:r>
            <a:r>
              <a:rPr sz="1200" dirty="0">
                <a:latin typeface="Times New Roman"/>
                <a:cs typeface="Times New Roman"/>
              </a:rPr>
              <a:t>di due </a:t>
            </a:r>
            <a:r>
              <a:rPr sz="1200" spc="-5" dirty="0">
                <a:latin typeface="Times New Roman"/>
                <a:cs typeface="Times New Roman"/>
              </a:rPr>
              <a:t>attributi essenziali </a:t>
            </a:r>
            <a:r>
              <a:rPr sz="1200" dirty="0">
                <a:latin typeface="Times New Roman"/>
                <a:cs typeface="Times New Roman"/>
              </a:rPr>
              <a:t>— la dotazione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poteri </a:t>
            </a:r>
            <a:r>
              <a:rPr sz="1200" dirty="0">
                <a:latin typeface="Times New Roman"/>
                <a:cs typeface="Times New Roman"/>
              </a:rPr>
              <a:t>di  riproduzione.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mente </a:t>
            </a:r>
            <a:r>
              <a:rPr sz="1200" spc="-5" dirty="0">
                <a:latin typeface="Times New Roman"/>
                <a:cs typeface="Times New Roman"/>
              </a:rPr>
              <a:t>animale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mente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doni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dell’Universo locale,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funziona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sette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99120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13462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spiriti </a:t>
            </a:r>
            <a:r>
              <a:rPr sz="1200" dirty="0">
                <a:latin typeface="Times New Roman"/>
                <a:cs typeface="Times New Roman"/>
              </a:rPr>
              <a:t>aiutanti della </a:t>
            </a:r>
            <a:r>
              <a:rPr sz="1200" spc="-5" dirty="0">
                <a:latin typeface="Times New Roman"/>
                <a:cs typeface="Times New Roman"/>
              </a:rPr>
              <a:t>mente, mentre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capacità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riprodursi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l’apporto specifico </a:t>
            </a:r>
            <a:r>
              <a:rPr sz="1200" dirty="0">
                <a:latin typeface="Times New Roman"/>
                <a:cs typeface="Times New Roman"/>
              </a:rPr>
              <a:t>e personale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d’Universo  al plasma vitale ancestrale inaugurato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7556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(404.2) 36:6.4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Vita hanno elaborato </a:t>
            </a:r>
            <a:r>
              <a:rPr sz="1200" dirty="0">
                <a:latin typeface="Times New Roman"/>
                <a:cs typeface="Times New Roman"/>
              </a:rPr>
              <a:t>i modelli </a:t>
            </a:r>
            <a:r>
              <a:rPr sz="1200" spc="-5" dirty="0">
                <a:latin typeface="Times New Roman"/>
                <a:cs typeface="Times New Roman"/>
              </a:rPr>
              <a:t>della vita, </a:t>
            </a:r>
            <a:r>
              <a:rPr sz="1200" dirty="0">
                <a:latin typeface="Times New Roman"/>
                <a:cs typeface="Times New Roman"/>
              </a:rPr>
              <a:t>dopo </a:t>
            </a:r>
            <a:r>
              <a:rPr sz="1200" spc="-5" dirty="0">
                <a:latin typeface="Times New Roman"/>
                <a:cs typeface="Times New Roman"/>
              </a:rPr>
              <a:t>aver </a:t>
            </a:r>
            <a:r>
              <a:rPr sz="1200" dirty="0">
                <a:latin typeface="Times New Roman"/>
                <a:cs typeface="Times New Roman"/>
              </a:rPr>
              <a:t>organizzato i </a:t>
            </a:r>
            <a:r>
              <a:rPr sz="1200" spc="-5" dirty="0">
                <a:latin typeface="Times New Roman"/>
                <a:cs typeface="Times New Roman"/>
              </a:rPr>
              <a:t>sistemi d’energia, </a:t>
            </a:r>
            <a:r>
              <a:rPr sz="1200" dirty="0">
                <a:latin typeface="Times New Roman"/>
                <a:cs typeface="Times New Roman"/>
              </a:rPr>
              <a:t>deve ancora  </a:t>
            </a:r>
            <a:r>
              <a:rPr sz="1200" spc="-5" dirty="0">
                <a:latin typeface="Times New Roman"/>
                <a:cs typeface="Times New Roman"/>
              </a:rPr>
              <a:t>prodursi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fenomeno </a:t>
            </a:r>
            <a:r>
              <a:rPr sz="1200" dirty="0">
                <a:latin typeface="Times New Roman"/>
                <a:cs typeface="Times New Roman"/>
              </a:rPr>
              <a:t>addizionale; deve </a:t>
            </a:r>
            <a:r>
              <a:rPr sz="1200" spc="-5" dirty="0">
                <a:latin typeface="Times New Roman"/>
                <a:cs typeface="Times New Roman"/>
              </a:rPr>
              <a:t>essere trasmesso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</a:t>
            </a:r>
            <a:r>
              <a:rPr sz="1200" dirty="0">
                <a:latin typeface="Times New Roman"/>
                <a:cs typeface="Times New Roman"/>
              </a:rPr>
              <a:t>forme inanimate il </a:t>
            </a:r>
            <a:r>
              <a:rPr sz="1200" spc="-5" dirty="0">
                <a:latin typeface="Times New Roman"/>
                <a:cs typeface="Times New Roman"/>
              </a:rPr>
              <a:t>“soffio </a:t>
            </a:r>
            <a:r>
              <a:rPr sz="1200" dirty="0">
                <a:latin typeface="Times New Roman"/>
                <a:cs typeface="Times New Roman"/>
              </a:rPr>
              <a:t>di vita”. 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possono  </a:t>
            </a:r>
            <a:r>
              <a:rPr sz="1200" spc="-5" dirty="0">
                <a:latin typeface="Times New Roman"/>
                <a:cs typeface="Times New Roman"/>
              </a:rPr>
              <a:t>costruire </a:t>
            </a:r>
            <a:r>
              <a:rPr sz="1200" dirty="0">
                <a:latin typeface="Times New Roman"/>
                <a:cs typeface="Times New Roman"/>
              </a:rPr>
              <a:t>le forme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vita, ma è lo Spirito di </a:t>
            </a:r>
            <a:r>
              <a:rPr sz="1200" spc="-5" dirty="0">
                <a:latin typeface="Times New Roman"/>
                <a:cs typeface="Times New Roman"/>
              </a:rPr>
              <a:t>Dio che fornisce realmente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scintilla </a:t>
            </a:r>
            <a:r>
              <a:rPr sz="1200" spc="-5" dirty="0">
                <a:latin typeface="Times New Roman"/>
                <a:cs typeface="Times New Roman"/>
              </a:rPr>
              <a:t>vitale. </a:t>
            </a:r>
            <a:r>
              <a:rPr sz="1200" dirty="0">
                <a:latin typeface="Times New Roman"/>
                <a:cs typeface="Times New Roman"/>
              </a:rPr>
              <a:t>E quando la vita </a:t>
            </a:r>
            <a:r>
              <a:rPr sz="1200" spc="-5" dirty="0">
                <a:latin typeface="Times New Roman"/>
                <a:cs typeface="Times New Roman"/>
              </a:rPr>
              <a:t>trasmessa </a:t>
            </a:r>
            <a:r>
              <a:rPr sz="1200" dirty="0">
                <a:latin typeface="Times New Roman"/>
                <a:cs typeface="Times New Roman"/>
              </a:rPr>
              <a:t>in questo  modo è </a:t>
            </a:r>
            <a:r>
              <a:rPr sz="1200" spc="-5" dirty="0">
                <a:latin typeface="Times New Roman"/>
                <a:cs typeface="Times New Roman"/>
              </a:rPr>
              <a:t>consumata, </a:t>
            </a:r>
            <a:r>
              <a:rPr sz="1200" dirty="0">
                <a:latin typeface="Times New Roman"/>
                <a:cs typeface="Times New Roman"/>
              </a:rPr>
              <a:t>il corpo </a:t>
            </a:r>
            <a:r>
              <a:rPr sz="1200" spc="-5" dirty="0">
                <a:latin typeface="Times New Roman"/>
                <a:cs typeface="Times New Roman"/>
              </a:rPr>
              <a:t>materiale </a:t>
            </a:r>
            <a:r>
              <a:rPr sz="1200" dirty="0">
                <a:latin typeface="Times New Roman"/>
                <a:cs typeface="Times New Roman"/>
              </a:rPr>
              <a:t>che resta ridiventa </a:t>
            </a:r>
            <a:r>
              <a:rPr sz="1200" spc="-5" dirty="0">
                <a:latin typeface="Times New Roman"/>
                <a:cs typeface="Times New Roman"/>
              </a:rPr>
              <a:t>materia </a:t>
            </a:r>
            <a:r>
              <a:rPr sz="1200" dirty="0">
                <a:latin typeface="Times New Roman"/>
                <a:cs typeface="Times New Roman"/>
              </a:rPr>
              <a:t>morta. Quando la vita </a:t>
            </a:r>
            <a:r>
              <a:rPr sz="1200" spc="-5" dirty="0">
                <a:latin typeface="Times New Roman"/>
                <a:cs typeface="Times New Roman"/>
              </a:rPr>
              <a:t>conferita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esaurita,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ritorna nel seno  </a:t>
            </a:r>
            <a:r>
              <a:rPr sz="1200" spc="-5" dirty="0">
                <a:latin typeface="Times New Roman"/>
                <a:cs typeface="Times New Roman"/>
              </a:rPr>
              <a:t>dell’Universo materiale </a:t>
            </a:r>
            <a:r>
              <a:rPr sz="1200" dirty="0">
                <a:latin typeface="Times New Roman"/>
                <a:cs typeface="Times New Roman"/>
              </a:rPr>
              <a:t>dal quale è stato preso in </a:t>
            </a:r>
            <a:r>
              <a:rPr sz="1200" spc="-5" dirty="0">
                <a:latin typeface="Times New Roman"/>
                <a:cs typeface="Times New Roman"/>
              </a:rPr>
              <a:t>prestito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Portatori </a:t>
            </a:r>
            <a:r>
              <a:rPr sz="1200" dirty="0">
                <a:latin typeface="Times New Roman"/>
                <a:cs typeface="Times New Roman"/>
              </a:rPr>
              <a:t>di Vita </a:t>
            </a:r>
            <a:r>
              <a:rPr sz="1200" spc="-5" dirty="0">
                <a:latin typeface="Times New Roman"/>
                <a:cs typeface="Times New Roman"/>
              </a:rPr>
              <a:t>per servire </a:t>
            </a:r>
            <a:r>
              <a:rPr sz="1200" dirty="0">
                <a:latin typeface="Times New Roman"/>
                <a:cs typeface="Times New Roman"/>
              </a:rPr>
              <a:t>da veicolo </a:t>
            </a:r>
            <a:r>
              <a:rPr sz="1200" spc="-5" dirty="0">
                <a:latin typeface="Times New Roman"/>
                <a:cs typeface="Times New Roman"/>
              </a:rPr>
              <a:t>provvisorio </a:t>
            </a:r>
            <a:r>
              <a:rPr sz="1200" dirty="0">
                <a:latin typeface="Times New Roman"/>
                <a:cs typeface="Times New Roman"/>
              </a:rPr>
              <a:t>per la dotazione  </a:t>
            </a:r>
            <a:r>
              <a:rPr sz="1200" spc="-5" dirty="0">
                <a:latin typeface="Times New Roman"/>
                <a:cs typeface="Times New Roman"/>
              </a:rPr>
              <a:t>vitale che essi avevano trasmesso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questa associazione </a:t>
            </a:r>
            <a:r>
              <a:rPr sz="1200" dirty="0">
                <a:latin typeface="Times New Roman"/>
                <a:cs typeface="Times New Roman"/>
              </a:rPr>
              <a:t>visibile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d’energia-materia.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(404.3) 36:6.5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conferita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piante e </a:t>
            </a:r>
            <a:r>
              <a:rPr sz="1200" spc="-5" dirty="0">
                <a:latin typeface="Times New Roman"/>
                <a:cs typeface="Times New Roman"/>
              </a:rPr>
              <a:t>agli animali dai </a:t>
            </a:r>
            <a:r>
              <a:rPr sz="1200" dirty="0">
                <a:latin typeface="Times New Roman"/>
                <a:cs typeface="Times New Roman"/>
              </a:rPr>
              <a:t>Portatori di Vita non </a:t>
            </a:r>
            <a:r>
              <a:rPr sz="1200" spc="-5" dirty="0">
                <a:latin typeface="Times New Roman"/>
                <a:cs typeface="Times New Roman"/>
              </a:rPr>
              <a:t>ritorna ai </a:t>
            </a:r>
            <a:r>
              <a:rPr sz="1200" dirty="0">
                <a:latin typeface="Times New Roman"/>
                <a:cs typeface="Times New Roman"/>
              </a:rPr>
              <a:t>Portatori di Vita dopo la morte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spc="5" dirty="0">
                <a:latin typeface="Times New Roman"/>
                <a:cs typeface="Times New Roman"/>
              </a:rPr>
              <a:t>pianta </a:t>
            </a:r>
            <a:r>
              <a:rPr sz="1200" dirty="0">
                <a:latin typeface="Times New Roman"/>
                <a:cs typeface="Times New Roman"/>
              </a:rPr>
              <a:t>o  </a:t>
            </a:r>
            <a:r>
              <a:rPr sz="1200" spc="-5" dirty="0">
                <a:latin typeface="Times New Roman"/>
                <a:cs typeface="Times New Roman"/>
              </a:rPr>
              <a:t>dell’animale.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che abbandona </a:t>
            </a:r>
            <a:r>
              <a:rPr sz="1200" dirty="0">
                <a:latin typeface="Times New Roman"/>
                <a:cs typeface="Times New Roman"/>
              </a:rPr>
              <a:t>tale </a:t>
            </a:r>
            <a:r>
              <a:rPr sz="1200" spc="-5" dirty="0">
                <a:latin typeface="Times New Roman"/>
                <a:cs typeface="Times New Roman"/>
              </a:rPr>
              <a:t>cosa </a:t>
            </a:r>
            <a:r>
              <a:rPr sz="1200" dirty="0">
                <a:latin typeface="Times New Roman"/>
                <a:cs typeface="Times New Roman"/>
              </a:rPr>
              <a:t>vivente non possiede né identità né </a:t>
            </a:r>
            <a:r>
              <a:rPr sz="1200" spc="-5" dirty="0">
                <a:latin typeface="Times New Roman"/>
                <a:cs typeface="Times New Roman"/>
              </a:rPr>
              <a:t>personalità; </a:t>
            </a:r>
            <a:r>
              <a:rPr sz="1200" dirty="0">
                <a:latin typeface="Times New Roman"/>
                <a:cs typeface="Times New Roman"/>
              </a:rPr>
              <a:t>essa non </a:t>
            </a:r>
            <a:r>
              <a:rPr sz="1200" spc="-5" dirty="0">
                <a:latin typeface="Times New Roman"/>
                <a:cs typeface="Times New Roman"/>
              </a:rPr>
              <a:t>sopravvive individualmente  alla </a:t>
            </a:r>
            <a:r>
              <a:rPr sz="1200" dirty="0">
                <a:latin typeface="Times New Roman"/>
                <a:cs typeface="Times New Roman"/>
              </a:rPr>
              <a:t>morte.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la sua </a:t>
            </a:r>
            <a:r>
              <a:rPr sz="1200" spc="-5" dirty="0">
                <a:latin typeface="Times New Roman"/>
                <a:cs typeface="Times New Roman"/>
              </a:rPr>
              <a:t>esistenza ed </a:t>
            </a:r>
            <a:r>
              <a:rPr sz="1200" dirty="0">
                <a:latin typeface="Times New Roman"/>
                <a:cs typeface="Times New Roman"/>
              </a:rPr>
              <a:t>il tempo </a:t>
            </a:r>
            <a:r>
              <a:rPr sz="1200" spc="-5" dirty="0">
                <a:latin typeface="Times New Roman"/>
                <a:cs typeface="Times New Roman"/>
              </a:rPr>
              <a:t>del suo soggiorno </a:t>
            </a:r>
            <a:r>
              <a:rPr sz="1200" dirty="0">
                <a:latin typeface="Times New Roman"/>
                <a:cs typeface="Times New Roman"/>
              </a:rPr>
              <a:t>nel corpo </a:t>
            </a:r>
            <a:r>
              <a:rPr sz="1200" spc="-5" dirty="0">
                <a:latin typeface="Times New Roman"/>
                <a:cs typeface="Times New Roman"/>
              </a:rPr>
              <a:t>materiale essa </a:t>
            </a:r>
            <a:r>
              <a:rPr sz="1200" dirty="0">
                <a:latin typeface="Times New Roman"/>
                <a:cs typeface="Times New Roman"/>
              </a:rPr>
              <a:t>ha subìto un </a:t>
            </a:r>
            <a:r>
              <a:rPr sz="1200" spc="-5" dirty="0">
                <a:latin typeface="Times New Roman"/>
                <a:cs typeface="Times New Roman"/>
              </a:rPr>
              <a:t>cambiamento; </a:t>
            </a:r>
            <a:r>
              <a:rPr sz="1200" dirty="0">
                <a:latin typeface="Times New Roman"/>
                <a:cs typeface="Times New Roman"/>
              </a:rPr>
              <a:t>ha </a:t>
            </a:r>
            <a:r>
              <a:rPr sz="1200" spc="5" dirty="0">
                <a:latin typeface="Times New Roman"/>
                <a:cs typeface="Times New Roman"/>
              </a:rPr>
              <a:t>subìto  </a:t>
            </a:r>
            <a:r>
              <a:rPr sz="1200" spc="-5" dirty="0">
                <a:latin typeface="Times New Roman"/>
                <a:cs typeface="Times New Roman"/>
              </a:rPr>
              <a:t>un’evoluzione dell’energia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sopravvive solo </a:t>
            </a:r>
            <a:r>
              <a:rPr sz="1200" spc="5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parte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forze </a:t>
            </a:r>
            <a:r>
              <a:rPr sz="1200" dirty="0">
                <a:latin typeface="Times New Roman"/>
                <a:cs typeface="Times New Roman"/>
              </a:rPr>
              <a:t>cosmiche dell’Universo;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sopravvive come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vita</a:t>
            </a:r>
            <a:endParaRPr sz="1200">
              <a:latin typeface="Times New Roman"/>
              <a:cs typeface="Times New Roman"/>
            </a:endParaRPr>
          </a:p>
          <a:p>
            <a:pPr marL="76200" marR="309880">
              <a:lnSpc>
                <a:spcPts val="138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individuale.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sopravvivenza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mortali è </a:t>
            </a:r>
            <a:r>
              <a:rPr sz="1200" spc="-5" dirty="0">
                <a:latin typeface="Times New Roman"/>
                <a:cs typeface="Times New Roman"/>
              </a:rPr>
              <a:t>interamente basata </a:t>
            </a:r>
            <a:r>
              <a:rPr sz="1200" dirty="0">
                <a:latin typeface="Times New Roman"/>
                <a:cs typeface="Times New Roman"/>
              </a:rPr>
              <a:t>sullo </a:t>
            </a:r>
            <a:r>
              <a:rPr sz="1200" spc="-5" dirty="0">
                <a:latin typeface="Times New Roman"/>
                <a:cs typeface="Times New Roman"/>
              </a:rPr>
              <a:t>sviluppo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 immortale all’interno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dirty="0">
                <a:latin typeface="Times New Roman"/>
                <a:cs typeface="Times New Roman"/>
              </a:rPr>
              <a:t>mente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mortale.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9906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(404.4) 36:6.6 </a:t>
            </a:r>
            <a:r>
              <a:rPr sz="1200" spc="-5" dirty="0">
                <a:latin typeface="Times New Roman"/>
                <a:cs typeface="Times New Roman"/>
              </a:rPr>
              <a:t>Noi parliamo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come “energia”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come “forza”, </a:t>
            </a:r>
            <a:r>
              <a:rPr sz="1200" dirty="0">
                <a:latin typeface="Times New Roman"/>
                <a:cs typeface="Times New Roman"/>
              </a:rPr>
              <a:t>ma in realtà </a:t>
            </a:r>
            <a:r>
              <a:rPr sz="1200" spc="-5" dirty="0">
                <a:latin typeface="Times New Roman"/>
                <a:cs typeface="Times New Roman"/>
              </a:rPr>
              <a:t>essa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dirty="0">
                <a:latin typeface="Times New Roman"/>
                <a:cs typeface="Times New Roman"/>
              </a:rPr>
              <a:t>l’una </a:t>
            </a:r>
            <a:r>
              <a:rPr sz="1200" spc="5" dirty="0">
                <a:latin typeface="Times New Roman"/>
                <a:cs typeface="Times New Roman"/>
              </a:rPr>
              <a:t>né </a:t>
            </a:r>
            <a:r>
              <a:rPr sz="1200" spc="-5" dirty="0">
                <a:latin typeface="Times New Roman"/>
                <a:cs typeface="Times New Roman"/>
              </a:rPr>
              <a:t>l’altra. </a:t>
            </a:r>
            <a:r>
              <a:rPr sz="1200" dirty="0">
                <a:latin typeface="Times New Roman"/>
                <a:cs typeface="Times New Roman"/>
              </a:rPr>
              <a:t>L’energia-forza è  </a:t>
            </a:r>
            <a:r>
              <a:rPr sz="1200" spc="-5" dirty="0">
                <a:latin typeface="Times New Roman"/>
                <a:cs typeface="Times New Roman"/>
              </a:rPr>
              <a:t>variamente </a:t>
            </a:r>
            <a:r>
              <a:rPr sz="1200" dirty="0">
                <a:latin typeface="Times New Roman"/>
                <a:cs typeface="Times New Roman"/>
              </a:rPr>
              <a:t>sensibile </a:t>
            </a:r>
            <a:r>
              <a:rPr sz="1200" spc="-5" dirty="0">
                <a:latin typeface="Times New Roman"/>
                <a:cs typeface="Times New Roman"/>
              </a:rPr>
              <a:t>alla gravità; </a:t>
            </a:r>
            <a:r>
              <a:rPr sz="1200" dirty="0">
                <a:latin typeface="Times New Roman"/>
                <a:cs typeface="Times New Roman"/>
              </a:rPr>
              <a:t>la vita non lo è. </a:t>
            </a:r>
            <a:r>
              <a:rPr sz="1200" spc="-5" dirty="0">
                <a:latin typeface="Times New Roman"/>
                <a:cs typeface="Times New Roman"/>
              </a:rPr>
              <a:t>Anche </a:t>
            </a:r>
            <a:r>
              <a:rPr sz="1200" dirty="0">
                <a:latin typeface="Times New Roman"/>
                <a:cs typeface="Times New Roman"/>
              </a:rPr>
              <a:t>il modello è insensibile </a:t>
            </a:r>
            <a:r>
              <a:rPr sz="1200" spc="-5" dirty="0">
                <a:latin typeface="Times New Roman"/>
                <a:cs typeface="Times New Roman"/>
              </a:rPr>
              <a:t>alla gravità, essendo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configurazione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energie  che hanno già </a:t>
            </a:r>
            <a:r>
              <a:rPr sz="1200" dirty="0">
                <a:latin typeface="Times New Roman"/>
                <a:cs typeface="Times New Roman"/>
              </a:rPr>
              <a:t>soddisfatto tutti </a:t>
            </a:r>
            <a:r>
              <a:rPr sz="1200" spc="-5" dirty="0">
                <a:latin typeface="Times New Roman"/>
                <a:cs typeface="Times New Roman"/>
              </a:rPr>
              <a:t>gli obblighi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reazione alla gravità.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tale, costituisce l’animazione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 d’energia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materiale, mentale </a:t>
            </a:r>
            <a:r>
              <a:rPr sz="1200" dirty="0">
                <a:latin typeface="Times New Roman"/>
                <a:cs typeface="Times New Roman"/>
              </a:rPr>
              <a:t>o spirituale — </a:t>
            </a:r>
            <a:r>
              <a:rPr sz="1200" spc="-5" dirty="0">
                <a:latin typeface="Times New Roman"/>
                <a:cs typeface="Times New Roman"/>
              </a:rPr>
              <a:t>conforme ad </a:t>
            </a:r>
            <a:r>
              <a:rPr sz="1200" dirty="0">
                <a:latin typeface="Times New Roman"/>
                <a:cs typeface="Times New Roman"/>
              </a:rPr>
              <a:t>un modello o </a:t>
            </a:r>
            <a:r>
              <a:rPr sz="1200" spc="-5" dirty="0">
                <a:latin typeface="Times New Roman"/>
                <a:cs typeface="Times New Roman"/>
              </a:rPr>
              <a:t>selezionato </a:t>
            </a:r>
            <a:r>
              <a:rPr sz="1200" dirty="0">
                <a:latin typeface="Times New Roman"/>
                <a:cs typeface="Times New Roman"/>
              </a:rPr>
              <a:t>in altro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90219" y="513333"/>
            <a:ext cx="8146415" cy="24892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50800" marR="18669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(404.5) 36:6.7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delle cose connesse con l’elaborazione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sui pianeti evoluzionari </a:t>
            </a:r>
            <a:r>
              <a:rPr sz="1200" dirty="0">
                <a:latin typeface="Times New Roman"/>
                <a:cs typeface="Times New Roman"/>
              </a:rPr>
              <a:t>che non </a:t>
            </a:r>
            <a:r>
              <a:rPr sz="1200" spc="-5" dirty="0">
                <a:latin typeface="Times New Roman"/>
                <a:cs typeface="Times New Roman"/>
              </a:rPr>
              <a:t>ci sono del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chiare. Noi  comprendiamo </a:t>
            </a:r>
            <a:r>
              <a:rPr sz="1200" dirty="0">
                <a:latin typeface="Times New Roman"/>
                <a:cs typeface="Times New Roman"/>
              </a:rPr>
              <a:t>pienamente </a:t>
            </a:r>
            <a:r>
              <a:rPr sz="1200" spc="-5" dirty="0">
                <a:latin typeface="Times New Roman"/>
                <a:cs typeface="Times New Roman"/>
              </a:rPr>
              <a:t>l’organizzazione fisica delle formule </a:t>
            </a:r>
            <a:r>
              <a:rPr sz="1200" dirty="0">
                <a:latin typeface="Times New Roman"/>
                <a:cs typeface="Times New Roman"/>
              </a:rPr>
              <a:t>elettrochimiche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Portatori di </a:t>
            </a:r>
            <a:r>
              <a:rPr sz="1200" spc="-5" dirty="0">
                <a:latin typeface="Times New Roman"/>
                <a:cs typeface="Times New Roman"/>
              </a:rPr>
              <a:t>Vita,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comprendiamo  totalmente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sorgente della </a:t>
            </a:r>
            <a:r>
              <a:rPr sz="1200" i="1" spc="-5" dirty="0">
                <a:latin typeface="Times New Roman"/>
                <a:cs typeface="Times New Roman"/>
              </a:rPr>
              <a:t>scintilla attivatrice della vita. </a:t>
            </a:r>
            <a:r>
              <a:rPr sz="1200" spc="-5" dirty="0">
                <a:latin typeface="Times New Roman"/>
                <a:cs typeface="Times New Roman"/>
              </a:rPr>
              <a:t>Noi sappiamo che </a:t>
            </a:r>
            <a:r>
              <a:rPr sz="1200" dirty="0">
                <a:latin typeface="Times New Roman"/>
                <a:cs typeface="Times New Roman"/>
              </a:rPr>
              <a:t>la vita fluisce </a:t>
            </a:r>
            <a:r>
              <a:rPr sz="1200" spc="-5" dirty="0">
                <a:latin typeface="Times New Roman"/>
                <a:cs typeface="Times New Roman"/>
              </a:rPr>
              <a:t>dal </a:t>
            </a:r>
            <a:r>
              <a:rPr sz="1200" dirty="0">
                <a:latin typeface="Times New Roman"/>
                <a:cs typeface="Times New Roman"/>
              </a:rPr>
              <a:t>Padre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i="1" spc="-5" dirty="0">
                <a:latin typeface="Times New Roman"/>
                <a:cs typeface="Times New Roman"/>
              </a:rPr>
              <a:t>per mezzo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Spirito. È più che possibile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gli Spiriti </a:t>
            </a:r>
            <a:r>
              <a:rPr sz="1200" spc="-5" dirty="0">
                <a:latin typeface="Times New Roman"/>
                <a:cs typeface="Times New Roman"/>
              </a:rPr>
              <a:t>Maestri siano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settuplo canale del </a:t>
            </a:r>
            <a:r>
              <a:rPr sz="1200" dirty="0">
                <a:latin typeface="Times New Roman"/>
                <a:cs typeface="Times New Roman"/>
              </a:rPr>
              <a:t>fiume di vita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è sparso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tutta </a:t>
            </a:r>
            <a:r>
              <a:rPr sz="1200" spc="15" dirty="0">
                <a:latin typeface="Times New Roman"/>
                <a:cs typeface="Times New Roman"/>
              </a:rPr>
              <a:t>la  </a:t>
            </a:r>
            <a:r>
              <a:rPr sz="1200" spc="-5" dirty="0">
                <a:latin typeface="Times New Roman"/>
                <a:cs typeface="Times New Roman"/>
              </a:rPr>
              <a:t>creazione. Ma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comprendiamo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tecnica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quale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Maestro supervisore partecipa </a:t>
            </a:r>
            <a:r>
              <a:rPr sz="1200" dirty="0">
                <a:latin typeface="Times New Roman"/>
                <a:cs typeface="Times New Roman"/>
              </a:rPr>
              <a:t>nell’episodio iniziale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15"/>
              </a:lnSpc>
            </a:pPr>
            <a:r>
              <a:rPr sz="1200" dirty="0">
                <a:latin typeface="Times New Roman"/>
                <a:cs typeface="Times New Roman"/>
              </a:rPr>
              <a:t>donazione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nuovo </a:t>
            </a:r>
            <a:r>
              <a:rPr sz="1200" spc="-5" dirty="0">
                <a:latin typeface="Times New Roman"/>
                <a:cs typeface="Times New Roman"/>
              </a:rPr>
              <a:t>pianeta. Gli Antichi dei Giorni,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siamo convinti, </a:t>
            </a:r>
            <a:r>
              <a:rPr sz="1200" dirty="0">
                <a:latin typeface="Times New Roman"/>
                <a:cs typeface="Times New Roman"/>
              </a:rPr>
              <a:t>hanno </a:t>
            </a:r>
            <a:r>
              <a:rPr sz="1200" spc="-5" dirty="0">
                <a:latin typeface="Times New Roman"/>
                <a:cs typeface="Times New Roman"/>
              </a:rPr>
              <a:t>anch’essi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ruolo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questa</a:t>
            </a:r>
            <a:endParaRPr sz="1200">
              <a:latin typeface="Times New Roman"/>
              <a:cs typeface="Times New Roman"/>
            </a:endParaRPr>
          </a:p>
          <a:p>
            <a:pPr marL="50800" marR="177800">
              <a:lnSpc>
                <a:spcPct val="95600"/>
              </a:lnSpc>
              <a:spcBef>
                <a:spcPts val="35"/>
              </a:spcBef>
            </a:pPr>
            <a:r>
              <a:rPr sz="1200" spc="-5" dirty="0">
                <a:latin typeface="Times New Roman"/>
                <a:cs typeface="Times New Roman"/>
              </a:rPr>
              <a:t>inaugurazione della </a:t>
            </a:r>
            <a:r>
              <a:rPr sz="1200" dirty="0">
                <a:latin typeface="Times New Roman"/>
                <a:cs typeface="Times New Roman"/>
              </a:rPr>
              <a:t>vita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nuovo mondo, ma noi ne </a:t>
            </a:r>
            <a:r>
              <a:rPr sz="1200" spc="-5" dirty="0">
                <a:latin typeface="Times New Roman"/>
                <a:cs typeface="Times New Roman"/>
              </a:rPr>
              <a:t>ignoriamo completamente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natura. </a:t>
            </a:r>
            <a:r>
              <a:rPr sz="1200" dirty="0">
                <a:latin typeface="Times New Roman"/>
                <a:cs typeface="Times New Roman"/>
              </a:rPr>
              <a:t>Sappiamo che lo Spirito </a:t>
            </a:r>
            <a:r>
              <a:rPr sz="1200" spc="-5" dirty="0">
                <a:latin typeface="Times New Roman"/>
                <a:cs typeface="Times New Roman"/>
              </a:rPr>
              <a:t>Madre  d’Universo </a:t>
            </a:r>
            <a:r>
              <a:rPr sz="1200" dirty="0">
                <a:latin typeface="Times New Roman"/>
                <a:cs typeface="Times New Roman"/>
              </a:rPr>
              <a:t>vitalizza </a:t>
            </a:r>
            <a:r>
              <a:rPr sz="1200" spc="-5" dirty="0">
                <a:latin typeface="Times New Roman"/>
                <a:cs typeface="Times New Roman"/>
              </a:rPr>
              <a:t>effettivamente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modelli inanimati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conferisce </a:t>
            </a:r>
            <a:r>
              <a:rPr sz="1200" dirty="0">
                <a:latin typeface="Times New Roman"/>
                <a:cs typeface="Times New Roman"/>
              </a:rPr>
              <a:t>a tale plasma </a:t>
            </a:r>
            <a:r>
              <a:rPr sz="1200" spc="-5" dirty="0">
                <a:latin typeface="Times New Roman"/>
                <a:cs typeface="Times New Roman"/>
              </a:rPr>
              <a:t>attivato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prerogative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riproduzione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organismi. Osserviamo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tre sono i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 Settuplo, </a:t>
            </a:r>
            <a:r>
              <a:rPr sz="1200" spc="-5" dirty="0">
                <a:latin typeface="Times New Roman"/>
                <a:cs typeface="Times New Roman"/>
              </a:rPr>
              <a:t>talvolta designati come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Creatori Supremi del tempo </a:t>
            </a:r>
            <a:r>
              <a:rPr sz="1200" dirty="0">
                <a:latin typeface="Times New Roman"/>
                <a:cs typeface="Times New Roman"/>
              </a:rPr>
              <a:t>e dello  spazio; ma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resto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sappiamo poco </a:t>
            </a:r>
            <a:r>
              <a:rPr sz="1200" dirty="0">
                <a:latin typeface="Times New Roman"/>
                <a:cs typeface="Times New Roman"/>
              </a:rPr>
              <a:t>più dei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— sappiamo solo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il concetto è </a:t>
            </a:r>
            <a:r>
              <a:rPr sz="1200" spc="-5" dirty="0">
                <a:latin typeface="Times New Roman"/>
                <a:cs typeface="Times New Roman"/>
              </a:rPr>
              <a:t>inerente al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Padre,</a:t>
            </a:r>
            <a:endParaRPr sz="1200">
              <a:latin typeface="Times New Roman"/>
              <a:cs typeface="Times New Roman"/>
            </a:endParaRPr>
          </a:p>
          <a:p>
            <a:pPr marL="508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l’espressione al Figlio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realizzazione della </a:t>
            </a:r>
            <a:r>
              <a:rPr sz="1200" dirty="0">
                <a:latin typeface="Times New Roman"/>
                <a:cs typeface="Times New Roman"/>
              </a:rPr>
              <a:t>vita allo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508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(405.1) 36:6.8 </a:t>
            </a:r>
            <a:r>
              <a:rPr sz="1200" spc="-5" dirty="0">
                <a:latin typeface="Times New Roman"/>
                <a:cs typeface="Times New Roman"/>
              </a:rPr>
              <a:t>[Redatto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Figlio Vorondadek </a:t>
            </a:r>
            <a:r>
              <a:rPr sz="1200" dirty="0">
                <a:latin typeface="Times New Roman"/>
                <a:cs typeface="Times New Roman"/>
              </a:rPr>
              <a:t>stazionato </a:t>
            </a:r>
            <a:r>
              <a:rPr sz="1200" spc="-5" dirty="0">
                <a:latin typeface="Times New Roman"/>
                <a:cs typeface="Times New Roman"/>
              </a:rPr>
              <a:t>su Urantia </a:t>
            </a:r>
            <a:r>
              <a:rPr sz="1200" dirty="0">
                <a:latin typeface="Times New Roman"/>
                <a:cs typeface="Times New Roman"/>
              </a:rPr>
              <a:t>in qualità di </a:t>
            </a:r>
            <a:r>
              <a:rPr sz="1200" spc="-5" dirty="0">
                <a:latin typeface="Times New Roman"/>
                <a:cs typeface="Times New Roman"/>
              </a:rPr>
              <a:t>osservatore ed </a:t>
            </a:r>
            <a:r>
              <a:rPr sz="1200" dirty="0">
                <a:latin typeface="Times New Roman"/>
                <a:cs typeface="Times New Roman"/>
              </a:rPr>
              <a:t>agente in questa funzione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richiesta  </a:t>
            </a:r>
            <a:r>
              <a:rPr sz="1200" spc="-5" dirty="0">
                <a:latin typeface="Times New Roman"/>
                <a:cs typeface="Times New Roman"/>
              </a:rPr>
              <a:t>del Capo Melchizedek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Corpo Rivelatore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Supervisore.]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L’Universo</a:t>
            </a:r>
            <a:r>
              <a:rPr sz="1500" spc="-40" dirty="0">
                <a:solidFill>
                  <a:srgbClr val="C00000"/>
                </a:solidFill>
                <a:latin typeface="Times New Roman"/>
                <a:cs typeface="Times New Roman"/>
              </a:rPr>
              <a:t> </a:t>
            </a:r>
            <a:r>
              <a:rPr sz="1500" spc="-5" dirty="0">
                <a:solidFill>
                  <a:srgbClr val="C00000"/>
                </a:solidFill>
                <a:latin typeface="Times New Roman"/>
                <a:cs typeface="Times New Roman"/>
              </a:rPr>
              <a:t>Locale</a:t>
            </a:r>
            <a:endParaRPr sz="15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528319" y="508761"/>
            <a:ext cx="5777865" cy="3606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Fascicolo </a:t>
            </a:r>
            <a:r>
              <a:rPr sz="2200" b="1" dirty="0">
                <a:solidFill>
                  <a:srgbClr val="933634"/>
                </a:solidFill>
                <a:latin typeface="Times New Roman"/>
                <a:cs typeface="Times New Roman"/>
              </a:rPr>
              <a:t>37: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Le personalità dell’Universo</a:t>
            </a:r>
            <a:r>
              <a:rPr sz="2200" b="1" spc="10" dirty="0">
                <a:solidFill>
                  <a:srgbClr val="933634"/>
                </a:solidFill>
                <a:latin typeface="Times New Roman"/>
                <a:cs typeface="Times New Roman"/>
              </a:rPr>
              <a:t> </a:t>
            </a:r>
            <a:r>
              <a:rPr sz="2200" b="1" spc="-5" dirty="0">
                <a:solidFill>
                  <a:srgbClr val="933634"/>
                </a:solidFill>
                <a:latin typeface="Times New Roman"/>
                <a:cs typeface="Times New Roman"/>
              </a:rPr>
              <a:t>locale</a:t>
            </a:r>
            <a:endParaRPr sz="2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64819" y="1011682"/>
            <a:ext cx="8107045" cy="354266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86995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(406.1) 37:0.1 </a:t>
            </a:r>
            <a:r>
              <a:rPr sz="1200" spc="-10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testa di tutte 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sta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Creatore e </a:t>
            </a:r>
            <a:r>
              <a:rPr sz="1200" spc="-5" dirty="0">
                <a:latin typeface="Times New Roman"/>
                <a:cs typeface="Times New Roman"/>
              </a:rPr>
              <a:t>Maestro, Micael,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padre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sovrano </a:t>
            </a:r>
            <a:r>
              <a:rPr sz="1200" dirty="0">
                <a:latin typeface="Times New Roman"/>
                <a:cs typeface="Times New Roman"/>
              </a:rPr>
              <a:t>dell’Universo.  </a:t>
            </a:r>
            <a:r>
              <a:rPr sz="1200" spc="-5" dirty="0">
                <a:latin typeface="Times New Roman"/>
                <a:cs typeface="Times New Roman"/>
              </a:rPr>
              <a:t>Coordinato </a:t>
            </a:r>
            <a:r>
              <a:rPr sz="1200" dirty="0">
                <a:latin typeface="Times New Roman"/>
                <a:cs typeface="Times New Roman"/>
              </a:rPr>
              <a:t>in divinità e </a:t>
            </a:r>
            <a:r>
              <a:rPr sz="1200" spc="-5" dirty="0">
                <a:latin typeface="Times New Roman"/>
                <a:cs typeface="Times New Roman"/>
              </a:rPr>
              <a:t>complementare </a:t>
            </a:r>
            <a:r>
              <a:rPr sz="1200" dirty="0">
                <a:latin typeface="Times New Roman"/>
                <a:cs typeface="Times New Roman"/>
              </a:rPr>
              <a:t>in attributi </a:t>
            </a:r>
            <a:r>
              <a:rPr sz="1200" spc="-5" dirty="0">
                <a:latin typeface="Times New Roman"/>
                <a:cs typeface="Times New Roman"/>
              </a:rPr>
              <a:t>creativi </a:t>
            </a:r>
            <a:r>
              <a:rPr sz="1200" dirty="0">
                <a:latin typeface="Times New Roman"/>
                <a:cs typeface="Times New Roman"/>
              </a:rPr>
              <a:t>c’è 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dell’Universo locale, la </a:t>
            </a:r>
            <a:r>
              <a:rPr sz="1200" spc="-5" dirty="0">
                <a:latin typeface="Times New Roman"/>
                <a:cs typeface="Times New Roman"/>
              </a:rPr>
              <a:t>Divina </a:t>
            </a:r>
            <a:r>
              <a:rPr sz="1200" dirty="0">
                <a:latin typeface="Times New Roman"/>
                <a:cs typeface="Times New Roman"/>
              </a:rPr>
              <a:t>Ministra di  </a:t>
            </a:r>
            <a:r>
              <a:rPr sz="1200" spc="-5" dirty="0">
                <a:latin typeface="Times New Roman"/>
                <a:cs typeface="Times New Roman"/>
              </a:rPr>
              <a:t>Salvington.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creatori sono in </a:t>
            </a:r>
            <a:r>
              <a:rPr sz="1200" spc="-5" dirty="0">
                <a:latin typeface="Times New Roman"/>
                <a:cs typeface="Times New Roman"/>
              </a:rPr>
              <a:t>senso veramente letterale </a:t>
            </a:r>
            <a:r>
              <a:rPr sz="1200" dirty="0">
                <a:latin typeface="Times New Roman"/>
                <a:cs typeface="Times New Roman"/>
              </a:rPr>
              <a:t>il Padre-Figlio e lo 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native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50">
              <a:latin typeface="Times New Roman"/>
              <a:cs typeface="Times New Roman"/>
            </a:endParaRPr>
          </a:p>
          <a:p>
            <a:pPr marL="76200" marR="685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(406.2) 37:0.2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fascicoli precedenti hanno trattato </a:t>
            </a:r>
            <a:r>
              <a:rPr sz="1200" dirty="0">
                <a:latin typeface="Times New Roman"/>
                <a:cs typeface="Times New Roman"/>
              </a:rPr>
              <a:t>degli ordini di filiazione </a:t>
            </a:r>
            <a:r>
              <a:rPr sz="1200" spc="-5" dirty="0">
                <a:latin typeface="Times New Roman"/>
                <a:cs typeface="Times New Roman"/>
              </a:rPr>
              <a:t>creati;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narrazione </a:t>
            </a:r>
            <a:r>
              <a:rPr sz="1200" dirty="0">
                <a:latin typeface="Times New Roman"/>
                <a:cs typeface="Times New Roman"/>
              </a:rPr>
              <a:t>seguente </a:t>
            </a:r>
            <a:r>
              <a:rPr sz="1200" spc="-5" dirty="0">
                <a:latin typeface="Times New Roman"/>
                <a:cs typeface="Times New Roman"/>
              </a:rPr>
              <a:t>descriverà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gli </a:t>
            </a:r>
            <a:r>
              <a:rPr sz="1200" dirty="0">
                <a:latin typeface="Times New Roman"/>
                <a:cs typeface="Times New Roman"/>
              </a:rPr>
              <a:t>ordini di </a:t>
            </a:r>
            <a:r>
              <a:rPr sz="1200" spc="-5" dirty="0">
                <a:latin typeface="Times New Roman"/>
                <a:cs typeface="Times New Roman"/>
              </a:rPr>
              <a:t>filiazione ascendenti. Questo </a:t>
            </a:r>
            <a:r>
              <a:rPr sz="1200" dirty="0">
                <a:latin typeface="Times New Roman"/>
                <a:cs typeface="Times New Roman"/>
              </a:rPr>
              <a:t>fascicolo </a:t>
            </a:r>
            <a:r>
              <a:rPr sz="1200" spc="-5" dirty="0">
                <a:latin typeface="Times New Roman"/>
                <a:cs typeface="Times New Roman"/>
              </a:rPr>
              <a:t>concerne principalmente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intermedio, gli Aiuti </a:t>
            </a:r>
            <a:r>
              <a:rPr sz="1200" dirty="0">
                <a:latin typeface="Times New Roman"/>
                <a:cs typeface="Times New Roman"/>
              </a:rPr>
              <a:t>d’Universo, ma  </a:t>
            </a:r>
            <a:r>
              <a:rPr sz="1200" spc="-5" dirty="0">
                <a:latin typeface="Times New Roman"/>
                <a:cs typeface="Times New Roman"/>
              </a:rPr>
              <a:t>prenderà brevemente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considerazione anche </a:t>
            </a:r>
            <a:r>
              <a:rPr sz="1200" dirty="0">
                <a:latin typeface="Times New Roman"/>
                <a:cs typeface="Times New Roman"/>
              </a:rPr>
              <a:t>alcuni spiriti </a:t>
            </a:r>
            <a:r>
              <a:rPr sz="1200" spc="-5" dirty="0">
                <a:latin typeface="Times New Roman"/>
                <a:cs typeface="Times New Roman"/>
              </a:rPr>
              <a:t>superiori stazionati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ed </a:t>
            </a:r>
            <a:r>
              <a:rPr sz="1200" dirty="0">
                <a:latin typeface="Times New Roman"/>
                <a:cs typeface="Times New Roman"/>
              </a:rPr>
              <a:t>alcuni ordini di </a:t>
            </a:r>
            <a:r>
              <a:rPr sz="1200" spc="-5" dirty="0">
                <a:latin typeface="Times New Roman"/>
                <a:cs typeface="Times New Roman"/>
              </a:rPr>
              <a:t>cittadinanza  permanente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762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1.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Aiuti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d’Universo</a:t>
            </a:r>
            <a:endParaRPr sz="1600">
              <a:latin typeface="Times New Roman"/>
              <a:cs typeface="Times New Roman"/>
            </a:endParaRPr>
          </a:p>
          <a:p>
            <a:pPr marL="76200" marR="149860">
              <a:lnSpc>
                <a:spcPts val="1370"/>
              </a:lnSpc>
              <a:spcBef>
                <a:spcPts val="14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(406.3) 37:1.1 </a:t>
            </a:r>
            <a:r>
              <a:rPr sz="1200" spc="-5" dirty="0">
                <a:latin typeface="Times New Roman"/>
                <a:cs typeface="Times New Roman"/>
              </a:rPr>
              <a:t>Molti degli </a:t>
            </a:r>
            <a:r>
              <a:rPr sz="1200" dirty="0">
                <a:latin typeface="Times New Roman"/>
                <a:cs typeface="Times New Roman"/>
              </a:rPr>
              <a:t>ordini </a:t>
            </a:r>
            <a:r>
              <a:rPr sz="1200" spc="-5" dirty="0">
                <a:latin typeface="Times New Roman"/>
                <a:cs typeface="Times New Roman"/>
              </a:rPr>
              <a:t>straordinari generalmente raggruppati </a:t>
            </a:r>
            <a:r>
              <a:rPr sz="1200" dirty="0">
                <a:latin typeface="Times New Roman"/>
                <a:cs typeface="Times New Roman"/>
              </a:rPr>
              <a:t>in questa </a:t>
            </a:r>
            <a:r>
              <a:rPr sz="1200" spc="-5" dirty="0">
                <a:latin typeface="Times New Roman"/>
                <a:cs typeface="Times New Roman"/>
              </a:rPr>
              <a:t>categoria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sono </a:t>
            </a:r>
            <a:r>
              <a:rPr sz="1200" dirty="0">
                <a:latin typeface="Times New Roman"/>
                <a:cs typeface="Times New Roman"/>
              </a:rPr>
              <a:t>rivelati, ma </a:t>
            </a:r>
            <a:r>
              <a:rPr sz="1200" spc="-5" dirty="0">
                <a:latin typeface="Times New Roman"/>
                <a:cs typeface="Times New Roman"/>
              </a:rPr>
              <a:t>gli Aiuti </a:t>
            </a:r>
            <a:r>
              <a:rPr sz="1200" dirty="0">
                <a:latin typeface="Times New Roman"/>
                <a:cs typeface="Times New Roman"/>
              </a:rPr>
              <a:t>d’Universo,  </a:t>
            </a:r>
            <a:r>
              <a:rPr sz="1200" spc="-5" dirty="0">
                <a:latin typeface="Times New Roman"/>
                <a:cs typeface="Times New Roman"/>
              </a:rPr>
              <a:t>così </a:t>
            </a:r>
            <a:r>
              <a:rPr sz="1200" dirty="0">
                <a:latin typeface="Times New Roman"/>
                <a:cs typeface="Times New Roman"/>
              </a:rPr>
              <a:t>come sono presentati in questi </a:t>
            </a:r>
            <a:r>
              <a:rPr sz="1200" spc="-5" dirty="0">
                <a:latin typeface="Times New Roman"/>
                <a:cs typeface="Times New Roman"/>
              </a:rPr>
              <a:t>fascicoli, comprendono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ordini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seguenti: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(406.4) 37:1.2 </a:t>
            </a:r>
            <a:r>
              <a:rPr sz="1200" dirty="0">
                <a:latin typeface="Times New Roman"/>
                <a:cs typeface="Times New Roman"/>
              </a:rPr>
              <a:t>1. Radiosi </a:t>
            </a:r>
            <a:r>
              <a:rPr sz="1200" spc="-5" dirty="0">
                <a:latin typeface="Times New Roman"/>
                <a:cs typeface="Times New Roman"/>
              </a:rPr>
              <a:t>Astri del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Mattino.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(406.5) 37:1.3 </a:t>
            </a:r>
            <a:r>
              <a:rPr sz="1200" dirty="0">
                <a:latin typeface="Times New Roman"/>
                <a:cs typeface="Times New Roman"/>
              </a:rPr>
              <a:t>2. </a:t>
            </a:r>
            <a:r>
              <a:rPr sz="1200" spc="-5" dirty="0">
                <a:latin typeface="Times New Roman"/>
                <a:cs typeface="Times New Roman"/>
              </a:rPr>
              <a:t>Brillanti Astri della</a:t>
            </a:r>
            <a:r>
              <a:rPr sz="1200" spc="-1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Sera.</a:t>
            </a:r>
            <a:endParaRPr sz="1200">
              <a:latin typeface="Times New Roman"/>
              <a:cs typeface="Times New Roman"/>
            </a:endParaRPr>
          </a:p>
          <a:p>
            <a:pPr marL="533400">
              <a:lnSpc>
                <a:spcPct val="100000"/>
              </a:lnSpc>
              <a:spcBef>
                <a:spcPts val="780"/>
              </a:spcBef>
            </a:pPr>
            <a:r>
              <a:rPr sz="800" spc="-5" dirty="0">
                <a:latin typeface="Times New Roman"/>
                <a:cs typeface="Times New Roman"/>
              </a:rPr>
              <a:t>(406.6) 37:1.4 </a:t>
            </a:r>
            <a:r>
              <a:rPr sz="1800" baseline="-25462" dirty="0">
                <a:latin typeface="Times New Roman"/>
                <a:cs typeface="Times New Roman"/>
              </a:rPr>
              <a:t>3.</a:t>
            </a:r>
            <a:r>
              <a:rPr sz="1800" spc="-277" baseline="-25462" dirty="0">
                <a:latin typeface="Times New Roman"/>
                <a:cs typeface="Times New Roman"/>
              </a:rPr>
              <a:t> </a:t>
            </a:r>
            <a:r>
              <a:rPr sz="1800" spc="-7" baseline="-25462" dirty="0">
                <a:latin typeface="Times New Roman"/>
                <a:cs typeface="Times New Roman"/>
              </a:rPr>
              <a:t>Arcangeli.</a:t>
            </a:r>
            <a:endParaRPr sz="1800" baseline="-25462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89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90865" cy="414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700">
              <a:lnSpc>
                <a:spcPct val="100000"/>
              </a:lnSpc>
              <a:spcBef>
                <a:spcPts val="10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(406.7) 37:1.5 </a:t>
            </a:r>
            <a:r>
              <a:rPr sz="1200" dirty="0">
                <a:latin typeface="Times New Roman"/>
                <a:cs typeface="Times New Roman"/>
              </a:rPr>
              <a:t>4. </a:t>
            </a:r>
            <a:r>
              <a:rPr sz="1200" spc="-5" dirty="0">
                <a:latin typeface="Times New Roman"/>
                <a:cs typeface="Times New Roman"/>
              </a:rPr>
              <a:t>Altissimi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Assistenti.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3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(406.8) 37:1.6 </a:t>
            </a:r>
            <a:r>
              <a:rPr sz="1200" dirty="0">
                <a:latin typeface="Times New Roman"/>
                <a:cs typeface="Times New Roman"/>
              </a:rPr>
              <a:t>5. </a:t>
            </a:r>
            <a:r>
              <a:rPr sz="1200" spc="-5" dirty="0">
                <a:latin typeface="Times New Roman"/>
                <a:cs typeface="Times New Roman"/>
              </a:rPr>
              <a:t>Alti</a:t>
            </a:r>
            <a:r>
              <a:rPr sz="1200" spc="-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Commissari.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(406.9) 37:1.7 </a:t>
            </a:r>
            <a:r>
              <a:rPr sz="1200" dirty="0">
                <a:latin typeface="Times New Roman"/>
                <a:cs typeface="Times New Roman"/>
              </a:rPr>
              <a:t>6. </a:t>
            </a:r>
            <a:r>
              <a:rPr sz="1200" spc="-5" dirty="0">
                <a:latin typeface="Times New Roman"/>
                <a:cs typeface="Times New Roman"/>
              </a:rPr>
              <a:t>Sovrintendenti</a:t>
            </a:r>
            <a:r>
              <a:rPr sz="1200" spc="-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Celesti.</a:t>
            </a:r>
            <a:endParaRPr sz="1200">
              <a:latin typeface="Times New Roman"/>
              <a:cs typeface="Times New Roman"/>
            </a:endParaRPr>
          </a:p>
          <a:p>
            <a:pPr marL="520700">
              <a:lnSpc>
                <a:spcPct val="100000"/>
              </a:lnSpc>
              <a:spcBef>
                <a:spcPts val="134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(406.10) 37:1.8 </a:t>
            </a:r>
            <a:r>
              <a:rPr sz="1200" dirty="0">
                <a:latin typeface="Times New Roman"/>
                <a:cs typeface="Times New Roman"/>
              </a:rPr>
              <a:t>7. </a:t>
            </a:r>
            <a:r>
              <a:rPr sz="1200" spc="-5" dirty="0">
                <a:latin typeface="Times New Roman"/>
                <a:cs typeface="Times New Roman"/>
              </a:rPr>
              <a:t>Insegnanti dei </a:t>
            </a:r>
            <a:r>
              <a:rPr sz="1200" dirty="0">
                <a:latin typeface="Times New Roman"/>
                <a:cs typeface="Times New Roman"/>
              </a:rPr>
              <a:t>Mondi delle</a:t>
            </a:r>
            <a:r>
              <a:rPr sz="1200" spc="-16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Dimore.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558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(406.11) 37:1.9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primo </a:t>
            </a:r>
            <a:r>
              <a:rPr sz="1200" spc="-5" dirty="0">
                <a:latin typeface="Times New Roman"/>
                <a:cs typeface="Times New Roman"/>
              </a:rPr>
              <a:t>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Aiuti d’Universo,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Radiosi Astri del Mattino, 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solo rappresentante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Universo locale, </a:t>
            </a:r>
            <a:r>
              <a:rPr sz="1200" spc="-5" dirty="0">
                <a:latin typeface="Times New Roman"/>
                <a:cs typeface="Times New Roman"/>
              </a:rPr>
              <a:t>ed 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primogenito </a:t>
            </a:r>
            <a:r>
              <a:rPr sz="1200" dirty="0">
                <a:latin typeface="Times New Roman"/>
                <a:cs typeface="Times New Roman"/>
              </a:rPr>
              <a:t>di tutte 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native di un </a:t>
            </a:r>
            <a:r>
              <a:rPr sz="1200" spc="-5" dirty="0">
                <a:latin typeface="Times New Roman"/>
                <a:cs typeface="Times New Roman"/>
              </a:rPr>
              <a:t>Universo locale. </a:t>
            </a:r>
            <a:r>
              <a:rPr sz="1200" spc="-1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Radioso Astro del </a:t>
            </a:r>
            <a:r>
              <a:rPr sz="1200" dirty="0">
                <a:latin typeface="Times New Roman"/>
                <a:cs typeface="Times New Roman"/>
              </a:rPr>
              <a:t>Mattino del nostro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è conosciuto  </a:t>
            </a:r>
            <a:r>
              <a:rPr sz="1200" spc="-5" dirty="0">
                <a:latin typeface="Times New Roman"/>
                <a:cs typeface="Times New Roman"/>
              </a:rPr>
              <a:t>come Gabriele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Salvington. Egli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esecutivo di tutto </a:t>
            </a:r>
            <a:r>
              <a:rPr sz="1200" spc="-5" dirty="0">
                <a:latin typeface="Times New Roman"/>
                <a:cs typeface="Times New Roman"/>
              </a:rPr>
              <a:t>Nebadon, che opera </a:t>
            </a:r>
            <a:r>
              <a:rPr sz="1200" dirty="0">
                <a:latin typeface="Times New Roman"/>
                <a:cs typeface="Times New Roman"/>
              </a:rPr>
              <a:t>come rappresentante </a:t>
            </a:r>
            <a:r>
              <a:rPr sz="1200" spc="-5" dirty="0">
                <a:latin typeface="Times New Roman"/>
                <a:cs typeface="Times New Roman"/>
              </a:rPr>
              <a:t>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</a:t>
            </a:r>
            <a:r>
              <a:rPr sz="1200" dirty="0">
                <a:latin typeface="Times New Roman"/>
                <a:cs typeface="Times New Roman"/>
              </a:rPr>
              <a:t>Sovrano  e </a:t>
            </a:r>
            <a:r>
              <a:rPr sz="1200" spc="-5" dirty="0">
                <a:latin typeface="Times New Roman"/>
                <a:cs typeface="Times New Roman"/>
              </a:rPr>
              <a:t>come portavoce </a:t>
            </a:r>
            <a:r>
              <a:rPr sz="1200" dirty="0">
                <a:latin typeface="Times New Roman"/>
                <a:cs typeface="Times New Roman"/>
              </a:rPr>
              <a:t>della sua </a:t>
            </a:r>
            <a:r>
              <a:rPr sz="1200" spc="-5" dirty="0">
                <a:latin typeface="Times New Roman"/>
                <a:cs typeface="Times New Roman"/>
              </a:rPr>
              <a:t>consorte</a:t>
            </a:r>
            <a:r>
              <a:rPr sz="120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creativa.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739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(406.12) 37:1.10 </a:t>
            </a:r>
            <a:r>
              <a:rPr sz="1200" spc="-5" dirty="0">
                <a:latin typeface="Times New Roman"/>
                <a:cs typeface="Times New Roman"/>
              </a:rPr>
              <a:t>Durante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epoche </a:t>
            </a:r>
            <a:r>
              <a:rPr sz="1200" dirty="0">
                <a:latin typeface="Times New Roman"/>
                <a:cs typeface="Times New Roman"/>
              </a:rPr>
              <a:t>iniziali di </a:t>
            </a:r>
            <a:r>
              <a:rPr sz="1200" spc="-5" dirty="0">
                <a:latin typeface="Times New Roman"/>
                <a:cs typeface="Times New Roman"/>
              </a:rPr>
              <a:t>Nebadon, Gabriele </a:t>
            </a:r>
            <a:r>
              <a:rPr sz="1200" dirty="0">
                <a:latin typeface="Times New Roman"/>
                <a:cs typeface="Times New Roman"/>
              </a:rPr>
              <a:t>lavorava completamente da solo </a:t>
            </a:r>
            <a:r>
              <a:rPr sz="1200" spc="-5" dirty="0">
                <a:latin typeface="Times New Roman"/>
                <a:cs typeface="Times New Roman"/>
              </a:rPr>
              <a:t>con Micael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lo Spirito </a:t>
            </a:r>
            <a:r>
              <a:rPr sz="1200" spc="-5" dirty="0">
                <a:latin typeface="Times New Roman"/>
                <a:cs typeface="Times New Roman"/>
              </a:rPr>
              <a:t>Creativo.  Via </a:t>
            </a:r>
            <a:r>
              <a:rPr sz="1200" dirty="0">
                <a:latin typeface="Times New Roman"/>
                <a:cs typeface="Times New Roman"/>
              </a:rPr>
              <a:t>via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cresceva </a:t>
            </a:r>
            <a:r>
              <a:rPr sz="1200" dirty="0">
                <a:latin typeface="Times New Roman"/>
                <a:cs typeface="Times New Roman"/>
              </a:rPr>
              <a:t>e che i problemi amministrativi </a:t>
            </a:r>
            <a:r>
              <a:rPr sz="1200" spc="-5" dirty="0">
                <a:latin typeface="Times New Roman"/>
                <a:cs typeface="Times New Roman"/>
              </a:rPr>
              <a:t>si moltiplicavano, egli fu provvisto </a:t>
            </a:r>
            <a:r>
              <a:rPr sz="1200" spc="1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personale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assistenti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fine questo gruppo fu accresciuto con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creazione del corpo </a:t>
            </a:r>
            <a:r>
              <a:rPr sz="1200" dirty="0">
                <a:latin typeface="Times New Roman"/>
                <a:cs typeface="Times New Roman"/>
              </a:rPr>
              <a:t>degli </a:t>
            </a:r>
            <a:r>
              <a:rPr sz="1200" spc="-5" dirty="0">
                <a:latin typeface="Times New Roman"/>
                <a:cs typeface="Times New Roman"/>
              </a:rPr>
              <a:t>Astri della Sera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2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2. I Brillanti Astri della</a:t>
            </a:r>
            <a:r>
              <a:rPr sz="1600" b="1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Sera</a:t>
            </a:r>
            <a:endParaRPr sz="1600">
              <a:latin typeface="Times New Roman"/>
              <a:cs typeface="Times New Roman"/>
            </a:endParaRPr>
          </a:p>
          <a:p>
            <a:pPr marL="63500" marR="201295">
              <a:lnSpc>
                <a:spcPct val="95600"/>
              </a:lnSpc>
              <a:spcBef>
                <a:spcPts val="139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(407.1) 37:2.1 </a:t>
            </a:r>
            <a:r>
              <a:rPr sz="1200" spc="-5" dirty="0">
                <a:latin typeface="Times New Roman"/>
                <a:cs typeface="Times New Roman"/>
              </a:rPr>
              <a:t>Queste brillanti creature furono </a:t>
            </a:r>
            <a:r>
              <a:rPr sz="1200" dirty="0">
                <a:latin typeface="Times New Roman"/>
                <a:cs typeface="Times New Roman"/>
              </a:rPr>
              <a:t>progettate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Melchizedek e furono poi portate </a:t>
            </a:r>
            <a:r>
              <a:rPr sz="1200" spc="-5" dirty="0">
                <a:latin typeface="Times New Roman"/>
                <a:cs typeface="Times New Roman"/>
              </a:rPr>
              <a:t>all’esistenza dal Figlio </a:t>
            </a:r>
            <a:r>
              <a:rPr sz="1200" dirty="0">
                <a:latin typeface="Times New Roman"/>
                <a:cs typeface="Times New Roman"/>
              </a:rPr>
              <a:t>Creatore e dallo  Spirito </a:t>
            </a:r>
            <a:r>
              <a:rPr sz="1200" spc="-5" dirty="0">
                <a:latin typeface="Times New Roman"/>
                <a:cs typeface="Times New Roman"/>
              </a:rPr>
              <a:t>Creativo. Esse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molte </a:t>
            </a:r>
            <a:r>
              <a:rPr sz="1200" spc="-5" dirty="0">
                <a:latin typeface="Times New Roman"/>
                <a:cs typeface="Times New Roman"/>
              </a:rPr>
              <a:t>funzioni,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principalmente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agenti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Gabriele,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capo </a:t>
            </a:r>
            <a:r>
              <a:rPr sz="1200" dirty="0">
                <a:latin typeface="Times New Roman"/>
                <a:cs typeface="Times New Roman"/>
              </a:rPr>
              <a:t>esecutivo  </a:t>
            </a:r>
            <a:r>
              <a:rPr sz="1200" spc="-5" dirty="0">
                <a:latin typeface="Times New Roman"/>
                <a:cs typeface="Times New Roman"/>
              </a:rPr>
              <a:t>dell’Universo locale. </a:t>
            </a:r>
            <a:r>
              <a:rPr sz="1200" dirty="0">
                <a:latin typeface="Times New Roman"/>
                <a:cs typeface="Times New Roman"/>
              </a:rPr>
              <a:t>Uno o più di </a:t>
            </a:r>
            <a:r>
              <a:rPr sz="1200" spc="-5" dirty="0">
                <a:latin typeface="Times New Roman"/>
                <a:cs typeface="Times New Roman"/>
              </a:rPr>
              <a:t>questi esseri </a:t>
            </a:r>
            <a:r>
              <a:rPr sz="1200" dirty="0">
                <a:latin typeface="Times New Roman"/>
                <a:cs typeface="Times New Roman"/>
              </a:rPr>
              <a:t>funzionano come suoi </a:t>
            </a:r>
            <a:r>
              <a:rPr sz="1200" spc="-5" dirty="0">
                <a:latin typeface="Times New Roman"/>
                <a:cs typeface="Times New Roman"/>
              </a:rPr>
              <a:t>rappresentanti </a:t>
            </a:r>
            <a:r>
              <a:rPr sz="1200" dirty="0">
                <a:latin typeface="Times New Roman"/>
                <a:cs typeface="Times New Roman"/>
              </a:rPr>
              <a:t>nella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</a:t>
            </a:r>
            <a:r>
              <a:rPr sz="1200" dirty="0">
                <a:latin typeface="Times New Roman"/>
                <a:cs typeface="Times New Roman"/>
              </a:rPr>
              <a:t>costellazione e di </a:t>
            </a:r>
            <a:r>
              <a:rPr sz="1200" spc="-5" dirty="0">
                <a:latin typeface="Times New Roman"/>
                <a:cs typeface="Times New Roman"/>
              </a:rPr>
              <a:t>ogni  sistema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5" dirty="0">
                <a:latin typeface="Times New Roman"/>
                <a:cs typeface="Times New Roman"/>
              </a:rPr>
              <a:t> Nebadon.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208645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44577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(359.1) 32:2.4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capitale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</a:t>
            </a:r>
            <a:r>
              <a:rPr sz="1200" dirty="0">
                <a:latin typeface="Times New Roman"/>
                <a:cs typeface="Times New Roman"/>
              </a:rPr>
              <a:t>è situata esattamente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centro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massa </a:t>
            </a:r>
            <a:r>
              <a:rPr sz="1200" spc="-5" dirty="0">
                <a:latin typeface="Times New Roman"/>
                <a:cs typeface="Times New Roman"/>
              </a:rPr>
              <a:t>d’energia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locale. Ma </a:t>
            </a:r>
            <a:r>
              <a:rPr sz="1200" spc="5" dirty="0">
                <a:latin typeface="Times New Roman"/>
                <a:cs typeface="Times New Roman"/>
              </a:rPr>
              <a:t>il 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non è un </a:t>
            </a:r>
            <a:r>
              <a:rPr sz="1200" spc="-5" dirty="0">
                <a:latin typeface="Times New Roman"/>
                <a:cs typeface="Times New Roman"/>
              </a:rPr>
              <a:t>singolo sistema </a:t>
            </a:r>
            <a:r>
              <a:rPr sz="1200" dirty="0">
                <a:latin typeface="Times New Roman"/>
                <a:cs typeface="Times New Roman"/>
              </a:rPr>
              <a:t>astronomico, </a:t>
            </a:r>
            <a:r>
              <a:rPr sz="1200" spc="-5" dirty="0">
                <a:latin typeface="Times New Roman"/>
                <a:cs typeface="Times New Roman"/>
              </a:rPr>
              <a:t>sebbene </a:t>
            </a:r>
            <a:r>
              <a:rPr sz="1200" dirty="0">
                <a:latin typeface="Times New Roman"/>
                <a:cs typeface="Times New Roman"/>
              </a:rPr>
              <a:t>esista un </a:t>
            </a:r>
            <a:r>
              <a:rPr sz="1200" spc="-5" dirty="0">
                <a:latin typeface="Times New Roman"/>
                <a:cs typeface="Times New Roman"/>
              </a:rPr>
              <a:t>vasto sistema al suo centro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fisico.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(359.2) 32:2.5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quartier generale </a:t>
            </a:r>
            <a:r>
              <a:rPr sz="1200" dirty="0">
                <a:latin typeface="Times New Roman"/>
                <a:cs typeface="Times New Roman"/>
              </a:rPr>
              <a:t>personale di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di Nebadon, ma </a:t>
            </a:r>
            <a:r>
              <a:rPr sz="1200" spc="-5" dirty="0">
                <a:latin typeface="Times New Roman"/>
                <a:cs typeface="Times New Roman"/>
              </a:rPr>
              <a:t>egli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trova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là. </a:t>
            </a:r>
            <a:r>
              <a:rPr sz="1200" spc="-5" dirty="0">
                <a:latin typeface="Times New Roman"/>
                <a:cs typeface="Times New Roman"/>
              </a:rPr>
              <a:t>Mentre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funzionamento regolare del </a:t>
            </a:r>
            <a:r>
              <a:rPr sz="1200" dirty="0">
                <a:latin typeface="Times New Roman"/>
                <a:cs typeface="Times New Roman"/>
              </a:rPr>
              <a:t>vostro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locale ora non esige più la presenza </a:t>
            </a:r>
            <a:r>
              <a:rPr sz="1200" spc="-5" dirty="0">
                <a:latin typeface="Times New Roman"/>
                <a:cs typeface="Times New Roman"/>
              </a:rPr>
              <a:t>continua del Figlio Creatore </a:t>
            </a:r>
            <a:r>
              <a:rPr sz="1200" dirty="0">
                <a:latin typeface="Times New Roman"/>
                <a:cs typeface="Times New Roman"/>
              </a:rPr>
              <a:t>sulla sfera capitale,  non </a:t>
            </a:r>
            <a:r>
              <a:rPr sz="1200" spc="-5" dirty="0">
                <a:latin typeface="Times New Roman"/>
                <a:cs typeface="Times New Roman"/>
              </a:rPr>
              <a:t>fu così </a:t>
            </a:r>
            <a:r>
              <a:rPr sz="1200" dirty="0">
                <a:latin typeface="Times New Roman"/>
                <a:cs typeface="Times New Roman"/>
              </a:rPr>
              <a:t>nelle epoche iniziali </a:t>
            </a:r>
            <a:r>
              <a:rPr sz="1200" spc="-5" dirty="0">
                <a:latin typeface="Times New Roman"/>
                <a:cs typeface="Times New Roman"/>
              </a:rPr>
              <a:t>dell’organizzazione fisica. Un Figlio </a:t>
            </a:r>
            <a:r>
              <a:rPr sz="1200" dirty="0">
                <a:latin typeface="Times New Roman"/>
                <a:cs typeface="Times New Roman"/>
              </a:rPr>
              <a:t>Creatore non può </a:t>
            </a:r>
            <a:r>
              <a:rPr sz="1200" spc="-5" dirty="0">
                <a:latin typeface="Times New Roman"/>
                <a:cs typeface="Times New Roman"/>
              </a:rPr>
              <a:t>lasciare </a:t>
            </a:r>
            <a:r>
              <a:rPr sz="1200" dirty="0">
                <a:latin typeface="Times New Roman"/>
                <a:cs typeface="Times New Roman"/>
              </a:rPr>
              <a:t>il suo mondo </a:t>
            </a:r>
            <a:r>
              <a:rPr sz="1200" spc="-5" dirty="0">
                <a:latin typeface="Times New Roman"/>
                <a:cs typeface="Times New Roman"/>
              </a:rPr>
              <a:t>capitale finché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 trascorso questo </a:t>
            </a:r>
            <a:r>
              <a:rPr sz="1200" dirty="0">
                <a:latin typeface="Times New Roman"/>
                <a:cs typeface="Times New Roman"/>
              </a:rPr>
              <a:t>periodo di </a:t>
            </a:r>
            <a:r>
              <a:rPr sz="1200" spc="-5" dirty="0">
                <a:latin typeface="Times New Roman"/>
                <a:cs typeface="Times New Roman"/>
              </a:rPr>
              <a:t>stabilizzazione gravitazionale del regno </a:t>
            </a:r>
            <a:r>
              <a:rPr sz="1200" dirty="0">
                <a:latin typeface="Times New Roman"/>
                <a:cs typeface="Times New Roman"/>
              </a:rPr>
              <a:t>mediante la </a:t>
            </a:r>
            <a:r>
              <a:rPr sz="1200" spc="-5" dirty="0">
                <a:latin typeface="Times New Roman"/>
                <a:cs typeface="Times New Roman"/>
              </a:rPr>
              <a:t>materializzazione d’energia sufficiente </a:t>
            </a:r>
            <a:r>
              <a:rPr sz="1200" dirty="0">
                <a:latin typeface="Times New Roman"/>
                <a:cs typeface="Times New Roman"/>
              </a:rPr>
              <a:t>a consentire  </a:t>
            </a:r>
            <a:r>
              <a:rPr sz="1200" spc="-5" dirty="0">
                <a:latin typeface="Times New Roman"/>
                <a:cs typeface="Times New Roman"/>
              </a:rPr>
              <a:t>ai vari </a:t>
            </a:r>
            <a:r>
              <a:rPr sz="1200" dirty="0">
                <a:latin typeface="Times New Roman"/>
                <a:cs typeface="Times New Roman"/>
              </a:rPr>
              <a:t>circuiti e </a:t>
            </a:r>
            <a:r>
              <a:rPr sz="1200" spc="-5" dirty="0">
                <a:latin typeface="Times New Roman"/>
                <a:cs typeface="Times New Roman"/>
              </a:rPr>
              <a:t>sistemi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controbilanciarsi </a:t>
            </a:r>
            <a:r>
              <a:rPr sz="1200" dirty="0">
                <a:latin typeface="Times New Roman"/>
                <a:cs typeface="Times New Roman"/>
              </a:rPr>
              <a:t>l’un l’altro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reciproca attrazione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materiale.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76200" marR="6604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(359.3) 32:2.6 </a:t>
            </a:r>
            <a:r>
              <a:rPr sz="1200" dirty="0">
                <a:latin typeface="Times New Roman"/>
                <a:cs typeface="Times New Roman"/>
              </a:rPr>
              <a:t>Allora il piano fisico di 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è completato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in associazione con lo Spirito </a:t>
            </a:r>
            <a:r>
              <a:rPr sz="1200" spc="-5" dirty="0">
                <a:latin typeface="Times New Roman"/>
                <a:cs typeface="Times New Roman"/>
              </a:rPr>
              <a:t>Creativo, progetta </a:t>
            </a:r>
            <a:r>
              <a:rPr sz="1200" dirty="0">
                <a:latin typeface="Times New Roman"/>
                <a:cs typeface="Times New Roman"/>
              </a:rPr>
              <a:t>il  </a:t>
            </a:r>
            <a:r>
              <a:rPr sz="1200" spc="-5" dirty="0">
                <a:latin typeface="Times New Roman"/>
                <a:cs typeface="Times New Roman"/>
              </a:rPr>
              <a:t>suo piano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creazione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vita; </a:t>
            </a:r>
            <a:r>
              <a:rPr sz="1200" dirty="0">
                <a:latin typeface="Times New Roman"/>
                <a:cs typeface="Times New Roman"/>
              </a:rPr>
              <a:t>dopo di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questa </a:t>
            </a:r>
            <a:r>
              <a:rPr sz="1200" spc="-5" dirty="0">
                <a:latin typeface="Times New Roman"/>
                <a:cs typeface="Times New Roman"/>
              </a:rPr>
              <a:t>rappresentazione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Infinito </a:t>
            </a:r>
            <a:r>
              <a:rPr sz="1200" dirty="0">
                <a:latin typeface="Times New Roman"/>
                <a:cs typeface="Times New Roman"/>
              </a:rPr>
              <a:t>inizia la </a:t>
            </a:r>
            <a:r>
              <a:rPr sz="1200" spc="-5" dirty="0">
                <a:latin typeface="Times New Roman"/>
                <a:cs typeface="Times New Roman"/>
              </a:rPr>
              <a:t>sua funzione nell’Universo  come personalità creativa distinta. Quando </a:t>
            </a:r>
            <a:r>
              <a:rPr sz="1200" dirty="0">
                <a:latin typeface="Times New Roman"/>
                <a:cs typeface="Times New Roman"/>
              </a:rPr>
              <a:t>tale primo atto </a:t>
            </a:r>
            <a:r>
              <a:rPr sz="1200" spc="-5" dirty="0">
                <a:latin typeface="Times New Roman"/>
                <a:cs typeface="Times New Roman"/>
              </a:rPr>
              <a:t>creativo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formulato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eseguito, </a:t>
            </a:r>
            <a:r>
              <a:rPr sz="1200" dirty="0">
                <a:latin typeface="Times New Roman"/>
                <a:cs typeface="Times New Roman"/>
              </a:rPr>
              <a:t>scaturisce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il Radioso </a:t>
            </a:r>
            <a:r>
              <a:rPr sz="1200" spc="-5" dirty="0">
                <a:latin typeface="Times New Roman"/>
                <a:cs typeface="Times New Roman"/>
              </a:rPr>
              <a:t>Astro  del Mattino,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personificazione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questo concetto creativo </a:t>
            </a:r>
            <a:r>
              <a:rPr sz="1200" dirty="0">
                <a:latin typeface="Times New Roman"/>
                <a:cs typeface="Times New Roman"/>
              </a:rPr>
              <a:t>iniziale d’identità e </a:t>
            </a:r>
            <a:r>
              <a:rPr sz="1200" spc="-5" dirty="0">
                <a:latin typeface="Times New Roman"/>
                <a:cs typeface="Times New Roman"/>
              </a:rPr>
              <a:t>d’ideale </a:t>
            </a:r>
            <a:r>
              <a:rPr sz="1200" dirty="0">
                <a:latin typeface="Times New Roman"/>
                <a:cs typeface="Times New Roman"/>
              </a:rPr>
              <a:t>di divinità. Esso è il </a:t>
            </a:r>
            <a:r>
              <a:rPr sz="1200" spc="-5" dirty="0">
                <a:latin typeface="Times New Roman"/>
                <a:cs typeface="Times New Roman"/>
              </a:rPr>
              <a:t>capo</a:t>
            </a:r>
            <a:r>
              <a:rPr sz="1200" spc="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esecutivo</a:t>
            </a:r>
            <a:endParaRPr sz="1200">
              <a:latin typeface="Times New Roman"/>
              <a:cs typeface="Times New Roman"/>
            </a:endParaRPr>
          </a:p>
          <a:p>
            <a:pPr marL="76200" marR="24511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dell’Universo, l’associato personale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Figlio Creatore, simile </a:t>
            </a:r>
            <a:r>
              <a:rPr sz="1200" dirty="0">
                <a:latin typeface="Times New Roman"/>
                <a:cs typeface="Times New Roman"/>
              </a:rPr>
              <a:t>a lui in tutti </a:t>
            </a:r>
            <a:r>
              <a:rPr sz="1200" spc="-5" dirty="0">
                <a:latin typeface="Times New Roman"/>
                <a:cs typeface="Times New Roman"/>
              </a:rPr>
              <a:t>gli aspetti del carattere, benché </a:t>
            </a:r>
            <a:r>
              <a:rPr sz="1200" dirty="0">
                <a:latin typeface="Times New Roman"/>
                <a:cs typeface="Times New Roman"/>
              </a:rPr>
              <a:t>notevolmente limitato  </a:t>
            </a:r>
            <a:r>
              <a:rPr sz="1200" spc="-5" dirty="0">
                <a:latin typeface="Times New Roman"/>
                <a:cs typeface="Times New Roman"/>
              </a:rPr>
              <a:t>negli attributi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divinità.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02235" algn="just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(359.4) 32:2.7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ora che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fornito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braccio destro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capo esecutivo del Figlio Creatore, segue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venuta </a:t>
            </a:r>
            <a:r>
              <a:rPr sz="1200" spc="-5" dirty="0">
                <a:latin typeface="Times New Roman"/>
                <a:cs typeface="Times New Roman"/>
              </a:rPr>
              <a:t>all’esistenza </a:t>
            </a:r>
            <a:r>
              <a:rPr sz="1200" dirty="0">
                <a:latin typeface="Times New Roman"/>
                <a:cs typeface="Times New Roman"/>
              </a:rPr>
              <a:t>di una </a:t>
            </a:r>
            <a:r>
              <a:rPr sz="1200" spc="-5" dirty="0">
                <a:latin typeface="Times New Roman"/>
                <a:cs typeface="Times New Roman"/>
              </a:rPr>
              <a:t>vasta 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meravigliosa schiera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creature differenti. Appaiono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e le </a:t>
            </a:r>
            <a:r>
              <a:rPr sz="1200" spc="-5" dirty="0">
                <a:latin typeface="Times New Roman"/>
                <a:cs typeface="Times New Roman"/>
              </a:rPr>
              <a:t>figlie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e subito dopo </a:t>
            </a:r>
            <a:r>
              <a:rPr sz="1200" spc="-5" dirty="0">
                <a:latin typeface="Times New Roman"/>
                <a:cs typeface="Times New Roman"/>
              </a:rPr>
              <a:t>viene </a:t>
            </a:r>
            <a:r>
              <a:rPr sz="1200" dirty="0">
                <a:latin typeface="Times New Roman"/>
                <a:cs typeface="Times New Roman"/>
              </a:rPr>
              <a:t>istituito il </a:t>
            </a:r>
            <a:r>
              <a:rPr sz="1200" spc="-5" dirty="0">
                <a:latin typeface="Times New Roman"/>
                <a:cs typeface="Times New Roman"/>
              </a:rPr>
              <a:t>governo 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tale creazione, che si estende dai consigli supremi dell’Universo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padri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costellazioni ed ai sovrani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sistemi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locali</a:t>
            </a:r>
            <a:endParaRPr sz="1200">
              <a:latin typeface="Times New Roman"/>
              <a:cs typeface="Times New Roman"/>
            </a:endParaRPr>
          </a:p>
          <a:p>
            <a:pPr marL="76200" marR="332105" algn="just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— le </a:t>
            </a:r>
            <a:r>
              <a:rPr sz="1200" spc="-5" dirty="0">
                <a:latin typeface="Times New Roman"/>
                <a:cs typeface="Times New Roman"/>
              </a:rPr>
              <a:t>aggregazioni dei </a:t>
            </a:r>
            <a:r>
              <a:rPr sz="1200" dirty="0">
                <a:latin typeface="Times New Roman"/>
                <a:cs typeface="Times New Roman"/>
              </a:rPr>
              <a:t>mondi che sono </a:t>
            </a:r>
            <a:r>
              <a:rPr sz="1200" spc="-5" dirty="0">
                <a:latin typeface="Times New Roman"/>
                <a:cs typeface="Times New Roman"/>
              </a:rPr>
              <a:t>concepiti </a:t>
            </a:r>
            <a:r>
              <a:rPr sz="1200" dirty="0">
                <a:latin typeface="Times New Roman"/>
                <a:cs typeface="Times New Roman"/>
              </a:rPr>
              <a:t>per diventare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dimore delle </a:t>
            </a:r>
            <a:r>
              <a:rPr sz="1200" dirty="0">
                <a:latin typeface="Times New Roman"/>
                <a:cs typeface="Times New Roman"/>
              </a:rPr>
              <a:t>diverse razze mortali di </a:t>
            </a:r>
            <a:r>
              <a:rPr sz="1200" spc="-5" dirty="0">
                <a:latin typeface="Times New Roman"/>
                <a:cs typeface="Times New Roman"/>
              </a:rPr>
              <a:t>creature  dotate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volontà.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ciascuno </a:t>
            </a:r>
            <a:r>
              <a:rPr sz="1200" dirty="0">
                <a:latin typeface="Times New Roman"/>
                <a:cs typeface="Times New Roman"/>
              </a:rPr>
              <a:t>di questi mondi </a:t>
            </a:r>
            <a:r>
              <a:rPr sz="1200" spc="-5" dirty="0">
                <a:latin typeface="Times New Roman"/>
                <a:cs typeface="Times New Roman"/>
              </a:rPr>
              <a:t>sarà presieduto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Principe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Planetario.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90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60384" cy="372110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76200" marR="344805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(407.2) 37:2.2 </a:t>
            </a:r>
            <a:r>
              <a:rPr sz="1200" spc="-5" dirty="0">
                <a:latin typeface="Times New Roman"/>
                <a:cs typeface="Times New Roman"/>
              </a:rPr>
              <a:t>Quale capo esecutivo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Gabriele assiste alla 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conclavi di </a:t>
            </a:r>
            <a:r>
              <a:rPr sz="1200" spc="-5" dirty="0">
                <a:latin typeface="Times New Roman"/>
                <a:cs typeface="Times New Roman"/>
              </a:rPr>
              <a:t>Salvington sia come </a:t>
            </a:r>
            <a:r>
              <a:rPr sz="1200" dirty="0">
                <a:latin typeface="Times New Roman"/>
                <a:cs typeface="Times New Roman"/>
              </a:rPr>
              <a:t>presidente  </a:t>
            </a:r>
            <a:r>
              <a:rPr sz="1200" spc="-5" dirty="0">
                <a:latin typeface="Times New Roman"/>
                <a:cs typeface="Times New Roman"/>
              </a:rPr>
              <a:t>d’ufficio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come osservatore, </a:t>
            </a:r>
            <a:r>
              <a:rPr sz="1200" dirty="0">
                <a:latin typeface="Times New Roman"/>
                <a:cs typeface="Times New Roman"/>
              </a:rPr>
              <a:t>e spesso finanche un </a:t>
            </a:r>
            <a:r>
              <a:rPr sz="1200" spc="-5" dirty="0">
                <a:latin typeface="Times New Roman"/>
                <a:cs typeface="Times New Roman"/>
              </a:rPr>
              <a:t>migliaio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conclavi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simultaneamente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sessione.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queste  occasioni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Brillanti Astri della Sera rappresentano Gabriele. Egli </a:t>
            </a:r>
            <a:r>
              <a:rPr sz="1200" dirty="0">
                <a:latin typeface="Times New Roman"/>
                <a:cs typeface="Times New Roman"/>
              </a:rPr>
              <a:t>non può </a:t>
            </a:r>
            <a:r>
              <a:rPr sz="1200" spc="-5" dirty="0">
                <a:latin typeface="Times New Roman"/>
                <a:cs typeface="Times New Roman"/>
              </a:rPr>
              <a:t>essere </a:t>
            </a:r>
            <a:r>
              <a:rPr sz="1200" dirty="0">
                <a:latin typeface="Times New Roman"/>
                <a:cs typeface="Times New Roman"/>
              </a:rPr>
              <a:t>in due </a:t>
            </a:r>
            <a:r>
              <a:rPr sz="1200" spc="-5" dirty="0">
                <a:latin typeface="Times New Roman"/>
                <a:cs typeface="Times New Roman"/>
              </a:rPr>
              <a:t>luoghi </a:t>
            </a:r>
            <a:r>
              <a:rPr sz="1200" dirty="0">
                <a:latin typeface="Times New Roman"/>
                <a:cs typeface="Times New Roman"/>
              </a:rPr>
              <a:t>nello </a:t>
            </a:r>
            <a:r>
              <a:rPr sz="1200" spc="-5" dirty="0">
                <a:latin typeface="Times New Roman"/>
                <a:cs typeface="Times New Roman"/>
              </a:rPr>
              <a:t>stesso </a:t>
            </a:r>
            <a:r>
              <a:rPr sz="1200" dirty="0">
                <a:latin typeface="Times New Roman"/>
                <a:cs typeface="Times New Roman"/>
              </a:rPr>
              <a:t>momento e </a:t>
            </a:r>
            <a:r>
              <a:rPr sz="1200" spc="5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superangeli </a:t>
            </a:r>
            <a:r>
              <a:rPr sz="1200" dirty="0">
                <a:latin typeface="Times New Roman"/>
                <a:cs typeface="Times New Roman"/>
              </a:rPr>
              <a:t>compensano tale limitazione. </a:t>
            </a:r>
            <a:r>
              <a:rPr sz="1200" spc="-5" dirty="0">
                <a:latin typeface="Times New Roman"/>
                <a:cs typeface="Times New Roman"/>
              </a:rPr>
              <a:t>Essi svolgono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analogo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dei Figli Istruttori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Trinitari.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76200" marR="15875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(407.3) 37:2.3 </a:t>
            </a:r>
            <a:r>
              <a:rPr sz="1200" spc="-5" dirty="0">
                <a:latin typeface="Times New Roman"/>
                <a:cs typeface="Times New Roman"/>
              </a:rPr>
              <a:t>Benché personalmente occupato </a:t>
            </a:r>
            <a:r>
              <a:rPr sz="1200" dirty="0">
                <a:latin typeface="Times New Roman"/>
                <a:cs typeface="Times New Roman"/>
              </a:rPr>
              <a:t>nei suoi compiti </a:t>
            </a:r>
            <a:r>
              <a:rPr sz="1200" spc="-5" dirty="0">
                <a:latin typeface="Times New Roman"/>
                <a:cs typeface="Times New Roman"/>
              </a:rPr>
              <a:t>amministrativi, Gabriele si </a:t>
            </a:r>
            <a:r>
              <a:rPr sz="1200" dirty="0">
                <a:latin typeface="Times New Roman"/>
                <a:cs typeface="Times New Roman"/>
              </a:rPr>
              <a:t>mantiene in contatto con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fasi  </a:t>
            </a:r>
            <a:r>
              <a:rPr sz="1200" spc="-5" dirty="0">
                <a:latin typeface="Times New Roman"/>
                <a:cs typeface="Times New Roman"/>
              </a:rPr>
              <a:t>della </a:t>
            </a:r>
            <a:r>
              <a:rPr sz="1200" dirty="0">
                <a:latin typeface="Times New Roman"/>
                <a:cs typeface="Times New Roman"/>
              </a:rPr>
              <a:t>vita e </a:t>
            </a:r>
            <a:r>
              <a:rPr sz="1200" spc="-5" dirty="0">
                <a:latin typeface="Times New Roman"/>
                <a:cs typeface="Times New Roman"/>
              </a:rPr>
              <a:t>degli affari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tramite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Brillanti Astri della Sera. </a:t>
            </a:r>
            <a:r>
              <a:rPr sz="1200" dirty="0">
                <a:latin typeface="Times New Roman"/>
                <a:cs typeface="Times New Roman"/>
              </a:rPr>
              <a:t>Essi lo </a:t>
            </a:r>
            <a:r>
              <a:rPr sz="1200" spc="-5" dirty="0">
                <a:latin typeface="Times New Roman"/>
                <a:cs typeface="Times New Roman"/>
              </a:rPr>
              <a:t>accompagnano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nei </a:t>
            </a:r>
            <a:r>
              <a:rPr sz="1200" dirty="0">
                <a:latin typeface="Times New Roman"/>
                <a:cs typeface="Times New Roman"/>
              </a:rPr>
              <a:t>suoi </a:t>
            </a:r>
            <a:r>
              <a:rPr sz="1200" spc="-5" dirty="0">
                <a:latin typeface="Times New Roman"/>
                <a:cs typeface="Times New Roman"/>
              </a:rPr>
              <a:t>viaggi planetari </a:t>
            </a:r>
            <a:r>
              <a:rPr sz="1200" dirty="0">
                <a:latin typeface="Times New Roman"/>
                <a:cs typeface="Times New Roman"/>
              </a:rPr>
              <a:t>e  </a:t>
            </a:r>
            <a:r>
              <a:rPr sz="1200" spc="-5" dirty="0">
                <a:latin typeface="Times New Roman"/>
                <a:cs typeface="Times New Roman"/>
              </a:rPr>
              <a:t>vanno spesso </a:t>
            </a:r>
            <a:r>
              <a:rPr sz="1200" dirty="0">
                <a:latin typeface="Times New Roman"/>
                <a:cs typeface="Times New Roman"/>
              </a:rPr>
              <a:t>in missioni </a:t>
            </a:r>
            <a:r>
              <a:rPr sz="1200" spc="-5" dirty="0">
                <a:latin typeface="Times New Roman"/>
                <a:cs typeface="Times New Roman"/>
              </a:rPr>
              <a:t>speciali sui singoli </a:t>
            </a:r>
            <a:r>
              <a:rPr sz="1200" dirty="0">
                <a:latin typeface="Times New Roman"/>
                <a:cs typeface="Times New Roman"/>
              </a:rPr>
              <a:t>pianeti come suoi </a:t>
            </a:r>
            <a:r>
              <a:rPr sz="1200" spc="-5" dirty="0">
                <a:latin typeface="Times New Roman"/>
                <a:cs typeface="Times New Roman"/>
              </a:rPr>
              <a:t>rappresentanti personali.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incarichi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talvolta  </a:t>
            </a:r>
            <a:r>
              <a:rPr sz="1200" spc="-5" dirty="0">
                <a:latin typeface="Times New Roman"/>
                <a:cs typeface="Times New Roman"/>
              </a:rPr>
              <a:t>conosciuti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“l’angelo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Signore”. </a:t>
            </a:r>
            <a:r>
              <a:rPr sz="1200" dirty="0">
                <a:latin typeface="Times New Roman"/>
                <a:cs typeface="Times New Roman"/>
              </a:rPr>
              <a:t>Essi vanno di </a:t>
            </a:r>
            <a:r>
              <a:rPr sz="1200" spc="-5" dirty="0">
                <a:latin typeface="Times New Roman"/>
                <a:cs typeface="Times New Roman"/>
              </a:rPr>
              <a:t>frequente su Uversa per rappresentare </a:t>
            </a:r>
            <a:r>
              <a:rPr sz="1200" dirty="0">
                <a:latin typeface="Times New Roman"/>
                <a:cs typeface="Times New Roman"/>
              </a:rPr>
              <a:t>il Radioso </a:t>
            </a:r>
            <a:r>
              <a:rPr sz="1200" spc="-5" dirty="0">
                <a:latin typeface="Times New Roman"/>
                <a:cs typeface="Times New Roman"/>
              </a:rPr>
              <a:t>Astro del Mattino davanti  ai tribunali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alle </a:t>
            </a:r>
            <a:r>
              <a:rPr sz="1200" dirty="0">
                <a:latin typeface="Times New Roman"/>
                <a:cs typeface="Times New Roman"/>
              </a:rPr>
              <a:t>assemblee </a:t>
            </a:r>
            <a:r>
              <a:rPr sz="1200" spc="-5" dirty="0">
                <a:latin typeface="Times New Roman"/>
                <a:cs typeface="Times New Roman"/>
              </a:rPr>
              <a:t>degli </a:t>
            </a:r>
            <a:r>
              <a:rPr sz="1200" dirty="0">
                <a:latin typeface="Times New Roman"/>
                <a:cs typeface="Times New Roman"/>
              </a:rPr>
              <a:t>Antichi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Giorni, ma </a:t>
            </a:r>
            <a:r>
              <a:rPr sz="1200" spc="-5" dirty="0">
                <a:latin typeface="Times New Roman"/>
                <a:cs typeface="Times New Roman"/>
              </a:rPr>
              <a:t>raramente viaggiano fuori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confini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Orvonton.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558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(407.4) 37:2.4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Brillanti </a:t>
            </a:r>
            <a:r>
              <a:rPr sz="1200" dirty="0">
                <a:latin typeface="Times New Roman"/>
                <a:cs typeface="Times New Roman"/>
              </a:rPr>
              <a:t>Astri della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dirty="0">
                <a:latin typeface="Times New Roman"/>
                <a:cs typeface="Times New Roman"/>
              </a:rPr>
              <a:t>sono uno </a:t>
            </a:r>
            <a:r>
              <a:rPr sz="1200" spc="-5" dirty="0">
                <a:latin typeface="Times New Roman"/>
                <a:cs typeface="Times New Roman"/>
              </a:rPr>
              <a:t>straordinario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duplice, che comprende </a:t>
            </a:r>
            <a:r>
              <a:rPr sz="1200" dirty="0">
                <a:latin typeface="Times New Roman"/>
                <a:cs typeface="Times New Roman"/>
              </a:rPr>
              <a:t>alcuni </a:t>
            </a:r>
            <a:r>
              <a:rPr sz="1200" spc="-5" dirty="0">
                <a:latin typeface="Times New Roman"/>
                <a:cs typeface="Times New Roman"/>
              </a:rPr>
              <a:t>membri per dignità creata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altri  per servizio </a:t>
            </a:r>
            <a:r>
              <a:rPr sz="1200" dirty="0">
                <a:latin typeface="Times New Roman"/>
                <a:cs typeface="Times New Roman"/>
              </a:rPr>
              <a:t>compiuto.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superangeli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conta </a:t>
            </a:r>
            <a:r>
              <a:rPr sz="1200" dirty="0">
                <a:latin typeface="Times New Roman"/>
                <a:cs typeface="Times New Roman"/>
              </a:rPr>
              <a:t>ora 13.641. Ce ne sono 4.832 </a:t>
            </a:r>
            <a:r>
              <a:rPr sz="1200" spc="-5" dirty="0">
                <a:latin typeface="Times New Roman"/>
                <a:cs typeface="Times New Roman"/>
              </a:rPr>
              <a:t>per dignità creata, </a:t>
            </a:r>
            <a:r>
              <a:rPr sz="1200" spc="5" dirty="0">
                <a:latin typeface="Times New Roman"/>
                <a:cs typeface="Times New Roman"/>
              </a:rPr>
              <a:t>mentre  </a:t>
            </a:r>
            <a:r>
              <a:rPr sz="1200" dirty="0">
                <a:latin typeface="Times New Roman"/>
                <a:cs typeface="Times New Roman"/>
              </a:rPr>
              <a:t>8.809 sono spiriti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hanno raggiunto questa meta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servizio elevato. </a:t>
            </a:r>
            <a:r>
              <a:rPr sz="1200" dirty="0">
                <a:latin typeface="Times New Roman"/>
                <a:cs typeface="Times New Roman"/>
              </a:rPr>
              <a:t>Molti di </a:t>
            </a:r>
            <a:r>
              <a:rPr sz="1200" spc="-5" dirty="0">
                <a:latin typeface="Times New Roman"/>
                <a:cs typeface="Times New Roman"/>
              </a:rPr>
              <a:t>questi Astri della Sera ascendenti hanno  </a:t>
            </a:r>
            <a:r>
              <a:rPr sz="1200" dirty="0">
                <a:latin typeface="Times New Roman"/>
                <a:cs typeface="Times New Roman"/>
              </a:rPr>
              <a:t>iniziato la </a:t>
            </a:r>
            <a:r>
              <a:rPr sz="1200" spc="-5" dirty="0">
                <a:latin typeface="Times New Roman"/>
                <a:cs typeface="Times New Roman"/>
              </a:rPr>
              <a:t>loro carriera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come </a:t>
            </a:r>
            <a:r>
              <a:rPr sz="1200" dirty="0">
                <a:latin typeface="Times New Roman"/>
                <a:cs typeface="Times New Roman"/>
              </a:rPr>
              <a:t>serafini, altri sono </a:t>
            </a:r>
            <a:r>
              <a:rPr sz="1200" spc="-5" dirty="0">
                <a:latin typeface="Times New Roman"/>
                <a:cs typeface="Times New Roman"/>
              </a:rPr>
              <a:t>ascesi </a:t>
            </a:r>
            <a:r>
              <a:rPr sz="1200" dirty="0">
                <a:latin typeface="Times New Roman"/>
                <a:cs typeface="Times New Roman"/>
              </a:rPr>
              <a:t>da livelli non </a:t>
            </a:r>
            <a:r>
              <a:rPr sz="1200" spc="-5" dirty="0">
                <a:latin typeface="Times New Roman"/>
                <a:cs typeface="Times New Roman"/>
              </a:rPr>
              <a:t>rivelati </a:t>
            </a:r>
            <a:r>
              <a:rPr sz="1200" dirty="0">
                <a:latin typeface="Times New Roman"/>
                <a:cs typeface="Times New Roman"/>
              </a:rPr>
              <a:t>della vita </a:t>
            </a:r>
            <a:r>
              <a:rPr sz="1200" spc="-5" dirty="0">
                <a:latin typeface="Times New Roman"/>
                <a:cs typeface="Times New Roman"/>
              </a:rPr>
              <a:t>delle creature. </a:t>
            </a:r>
            <a:r>
              <a:rPr sz="1200" dirty="0">
                <a:latin typeface="Times New Roman"/>
                <a:cs typeface="Times New Roman"/>
              </a:rPr>
              <a:t>Come meta da  </a:t>
            </a:r>
            <a:r>
              <a:rPr sz="1200" spc="-5" dirty="0">
                <a:latin typeface="Times New Roman"/>
                <a:cs typeface="Times New Roman"/>
              </a:rPr>
              <a:t>raggiungere, </a:t>
            </a:r>
            <a:r>
              <a:rPr sz="1200" dirty="0">
                <a:latin typeface="Times New Roman"/>
                <a:cs typeface="Times New Roman"/>
              </a:rPr>
              <a:t>questo corpo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non è </a:t>
            </a:r>
            <a:r>
              <a:rPr sz="1200" spc="-5" dirty="0">
                <a:latin typeface="Times New Roman"/>
                <a:cs typeface="Times New Roman"/>
              </a:rPr>
              <a:t>mai </a:t>
            </a:r>
            <a:r>
              <a:rPr sz="1200" dirty="0">
                <a:latin typeface="Times New Roman"/>
                <a:cs typeface="Times New Roman"/>
              </a:rPr>
              <a:t>precluso </a:t>
            </a:r>
            <a:r>
              <a:rPr sz="1200" spc="-5" dirty="0">
                <a:latin typeface="Times New Roman"/>
                <a:cs typeface="Times New Roman"/>
              </a:rPr>
              <a:t>ai candidati all’ascensione 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Universo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sia stabilizzato </a:t>
            </a:r>
            <a:r>
              <a:rPr sz="1200" dirty="0">
                <a:latin typeface="Times New Roman"/>
                <a:cs typeface="Times New Roman"/>
              </a:rPr>
              <a:t>in  luce 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vita.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38862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(407.5) 37:2.5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tipi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Brillanti Astri della Sera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facilmente </a:t>
            </a:r>
            <a:r>
              <a:rPr sz="1200" dirty="0">
                <a:latin typeface="Times New Roman"/>
                <a:cs typeface="Times New Roman"/>
              </a:rPr>
              <a:t>visibili alle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morontiali e a certi tipi di </a:t>
            </a:r>
            <a:r>
              <a:rPr sz="1200" spc="-5" dirty="0">
                <a:latin typeface="Times New Roman"/>
                <a:cs typeface="Times New Roman"/>
              </a:rPr>
              <a:t>esseri  materiali supermortali. </a:t>
            </a:r>
            <a:r>
              <a:rPr sz="1200" dirty="0">
                <a:latin typeface="Times New Roman"/>
                <a:cs typeface="Times New Roman"/>
              </a:rPr>
              <a:t>Gli </a:t>
            </a:r>
            <a:r>
              <a:rPr sz="1200" spc="-5" dirty="0">
                <a:latin typeface="Times New Roman"/>
                <a:cs typeface="Times New Roman"/>
              </a:rPr>
              <a:t>esseri creati </a:t>
            </a:r>
            <a:r>
              <a:rPr sz="1200" dirty="0">
                <a:latin typeface="Times New Roman"/>
                <a:cs typeface="Times New Roman"/>
              </a:rPr>
              <a:t>di questo </a:t>
            </a:r>
            <a:r>
              <a:rPr sz="1200" spc="-5" dirty="0">
                <a:latin typeface="Times New Roman"/>
                <a:cs typeface="Times New Roman"/>
              </a:rPr>
              <a:t>interessante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versatile </a:t>
            </a:r>
            <a:r>
              <a:rPr sz="1200" dirty="0">
                <a:latin typeface="Times New Roman"/>
                <a:cs typeface="Times New Roman"/>
              </a:rPr>
              <a:t>ordine possiedono una forza spirituale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può essere  </a:t>
            </a:r>
            <a:r>
              <a:rPr sz="1200" spc="-5" dirty="0">
                <a:latin typeface="Times New Roman"/>
                <a:cs typeface="Times New Roman"/>
              </a:rPr>
              <a:t>manifestata indipendentemente dalla </a:t>
            </a:r>
            <a:r>
              <a:rPr sz="1200" dirty="0">
                <a:latin typeface="Times New Roman"/>
                <a:cs typeface="Times New Roman"/>
              </a:rPr>
              <a:t>loro presenza</a:t>
            </a:r>
            <a:r>
              <a:rPr sz="1200" spc="-5" dirty="0">
                <a:latin typeface="Times New Roman"/>
                <a:cs typeface="Times New Roman"/>
              </a:rPr>
              <a:t> personale.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91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87055" cy="40741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81280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(407.6) 37:2.6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capo di questi </a:t>
            </a:r>
            <a:r>
              <a:rPr sz="1200" spc="-5" dirty="0">
                <a:latin typeface="Times New Roman"/>
                <a:cs typeface="Times New Roman"/>
              </a:rPr>
              <a:t>superangeli </a:t>
            </a:r>
            <a:r>
              <a:rPr sz="1200" dirty="0">
                <a:latin typeface="Times New Roman"/>
                <a:cs typeface="Times New Roman"/>
              </a:rPr>
              <a:t>è Gavalia, il </a:t>
            </a:r>
            <a:r>
              <a:rPr sz="1200" spc="-5" dirty="0">
                <a:latin typeface="Times New Roman"/>
                <a:cs typeface="Times New Roman"/>
              </a:rPr>
              <a:t>primogenito </a:t>
            </a:r>
            <a:r>
              <a:rPr sz="1200" dirty="0">
                <a:latin typeface="Times New Roman"/>
                <a:cs typeface="Times New Roman"/>
              </a:rPr>
              <a:t>di quest’ordine in </a:t>
            </a:r>
            <a:r>
              <a:rPr sz="1200" spc="-5" dirty="0">
                <a:latin typeface="Times New Roman"/>
                <a:cs typeface="Times New Roman"/>
              </a:rPr>
              <a:t>Nebadon. Dopo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ritorno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Micael </a:t>
            </a:r>
            <a:r>
              <a:rPr sz="1200" dirty="0">
                <a:latin typeface="Times New Roman"/>
                <a:cs typeface="Times New Roman"/>
              </a:rPr>
              <a:t>dal  </a:t>
            </a:r>
            <a:r>
              <a:rPr sz="1200" spc="-5" dirty="0">
                <a:latin typeface="Times New Roman"/>
                <a:cs typeface="Times New Roman"/>
              </a:rPr>
              <a:t>suo trionfale conferimento su Urantia, Gavalia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assegnato </a:t>
            </a:r>
            <a:r>
              <a:rPr sz="1200" dirty="0">
                <a:latin typeface="Times New Roman"/>
                <a:cs typeface="Times New Roman"/>
              </a:rPr>
              <a:t>al ministero </a:t>
            </a:r>
            <a:r>
              <a:rPr sz="1200" spc="-5" dirty="0">
                <a:latin typeface="Times New Roman"/>
                <a:cs typeface="Times New Roman"/>
              </a:rPr>
              <a:t>dei mortali ascendenti,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durante gli </a:t>
            </a:r>
            <a:r>
              <a:rPr sz="1200" dirty="0">
                <a:latin typeface="Times New Roman"/>
                <a:cs typeface="Times New Roman"/>
              </a:rPr>
              <a:t>ultimi  </a:t>
            </a:r>
            <a:r>
              <a:rPr sz="1200" spc="-5" dirty="0">
                <a:latin typeface="Times New Roman"/>
                <a:cs typeface="Times New Roman"/>
              </a:rPr>
              <a:t>millenovecento </a:t>
            </a:r>
            <a:r>
              <a:rPr sz="1200" dirty="0">
                <a:latin typeface="Times New Roman"/>
                <a:cs typeface="Times New Roman"/>
              </a:rPr>
              <a:t>anni di Urantia il </a:t>
            </a:r>
            <a:r>
              <a:rPr sz="1200" spc="-5" dirty="0">
                <a:latin typeface="Times New Roman"/>
                <a:cs typeface="Times New Roman"/>
              </a:rPr>
              <a:t>suo associato, </a:t>
            </a:r>
            <a:r>
              <a:rPr sz="1200" dirty="0">
                <a:latin typeface="Times New Roman"/>
                <a:cs typeface="Times New Roman"/>
              </a:rPr>
              <a:t>Galantia, ha </a:t>
            </a:r>
            <a:r>
              <a:rPr sz="1200" spc="-5" dirty="0">
                <a:latin typeface="Times New Roman"/>
                <a:cs typeface="Times New Roman"/>
              </a:rPr>
              <a:t>mantenuto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propria </a:t>
            </a:r>
            <a:r>
              <a:rPr sz="1200" dirty="0">
                <a:latin typeface="Times New Roman"/>
                <a:cs typeface="Times New Roman"/>
              </a:rPr>
              <a:t>sede </a:t>
            </a:r>
            <a:r>
              <a:rPr sz="1200" spc="-5" dirty="0">
                <a:latin typeface="Times New Roman"/>
                <a:cs typeface="Times New Roman"/>
              </a:rPr>
              <a:t>su Jerusem, </a:t>
            </a:r>
            <a:r>
              <a:rPr sz="1200" dirty="0">
                <a:latin typeface="Times New Roman"/>
                <a:cs typeface="Times New Roman"/>
              </a:rPr>
              <a:t>dove </a:t>
            </a:r>
            <a:r>
              <a:rPr sz="1200" spc="-5" dirty="0">
                <a:latin typeface="Times New Roman"/>
                <a:cs typeface="Times New Roman"/>
              </a:rPr>
              <a:t>trascorre </a:t>
            </a:r>
            <a:r>
              <a:rPr sz="1200" dirty="0">
                <a:latin typeface="Times New Roman"/>
                <a:cs typeface="Times New Roman"/>
              </a:rPr>
              <a:t>quasi la metà </a:t>
            </a:r>
            <a:r>
              <a:rPr sz="1200" spc="-5" dirty="0">
                <a:latin typeface="Times New Roman"/>
                <a:cs typeface="Times New Roman"/>
              </a:rPr>
              <a:t>del  suo tempo. Galantia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primo dei superangeli ascendenti ad aver </a:t>
            </a:r>
            <a:r>
              <a:rPr sz="1200" dirty="0">
                <a:latin typeface="Times New Roman"/>
                <a:cs typeface="Times New Roman"/>
              </a:rPr>
              <a:t>raggiunto </a:t>
            </a:r>
            <a:r>
              <a:rPr sz="1200" spc="-5" dirty="0">
                <a:latin typeface="Times New Roman"/>
                <a:cs typeface="Times New Roman"/>
              </a:rPr>
              <a:t>questa elevata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posizione.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5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(407.7) 37:2.7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esiste alcun raggruppamento </a:t>
            </a:r>
            <a:r>
              <a:rPr sz="1200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organizzazione corporativa dei Brillanti Astri della Sera diversi </a:t>
            </a:r>
            <a:r>
              <a:rPr sz="1200" dirty="0">
                <a:latin typeface="Times New Roman"/>
                <a:cs typeface="Times New Roman"/>
              </a:rPr>
              <a:t>dalla loro consueta  </a:t>
            </a:r>
            <a:r>
              <a:rPr sz="1200" spc="-5" dirty="0">
                <a:latin typeface="Times New Roman"/>
                <a:cs typeface="Times New Roman"/>
              </a:rPr>
              <a:t>associazione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numerose destinazioni. Essi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assegnati frequentemente </a:t>
            </a:r>
            <a:r>
              <a:rPr sz="1200" dirty="0">
                <a:latin typeface="Times New Roman"/>
                <a:cs typeface="Times New Roman"/>
              </a:rPr>
              <a:t>a missioni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carriera  ascendente dei mortali,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hanno </a:t>
            </a:r>
            <a:r>
              <a:rPr sz="1200" dirty="0">
                <a:latin typeface="Times New Roman"/>
                <a:cs typeface="Times New Roman"/>
              </a:rPr>
              <a:t>tali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5" dirty="0">
                <a:latin typeface="Times New Roman"/>
                <a:cs typeface="Times New Roman"/>
              </a:rPr>
              <a:t>da </a:t>
            </a:r>
            <a:r>
              <a:rPr sz="1200" dirty="0">
                <a:latin typeface="Times New Roman"/>
                <a:cs typeface="Times New Roman"/>
              </a:rPr>
              <a:t>soli. </a:t>
            </a:r>
            <a:r>
              <a:rPr sz="1200" spc="-5" dirty="0">
                <a:latin typeface="Times New Roman"/>
                <a:cs typeface="Times New Roman"/>
              </a:rPr>
              <a:t>Lavorano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— l’uno un </a:t>
            </a:r>
            <a:r>
              <a:rPr sz="1200" spc="-5" dirty="0">
                <a:latin typeface="Times New Roman"/>
                <a:cs typeface="Times New Roman"/>
              </a:rPr>
              <a:t>essere  creato, </a:t>
            </a:r>
            <a:r>
              <a:rPr sz="1200" dirty="0">
                <a:latin typeface="Times New Roman"/>
                <a:cs typeface="Times New Roman"/>
              </a:rPr>
              <a:t>l’altro un </a:t>
            </a:r>
            <a:r>
              <a:rPr sz="1200" spc="-5" dirty="0">
                <a:latin typeface="Times New Roman"/>
                <a:cs typeface="Times New Roman"/>
              </a:rPr>
              <a:t>Astro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ascendente.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6319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(407.8) 37:2.8 </a:t>
            </a:r>
            <a:r>
              <a:rPr sz="1200" dirty="0">
                <a:latin typeface="Times New Roman"/>
                <a:cs typeface="Times New Roman"/>
              </a:rPr>
              <a:t>Uno </a:t>
            </a:r>
            <a:r>
              <a:rPr sz="1200" spc="-5" dirty="0">
                <a:latin typeface="Times New Roman"/>
                <a:cs typeface="Times New Roman"/>
              </a:rPr>
              <a:t>degli alti incarichi degli Astri della Sera </a:t>
            </a:r>
            <a:r>
              <a:rPr sz="1200" dirty="0">
                <a:latin typeface="Times New Roman"/>
                <a:cs typeface="Times New Roman"/>
              </a:rPr>
              <a:t>è di </a:t>
            </a:r>
            <a:r>
              <a:rPr sz="1200" spc="-5" dirty="0">
                <a:latin typeface="Times New Roman"/>
                <a:cs typeface="Times New Roman"/>
              </a:rPr>
              <a:t>accompagnare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Avonal 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missioni  </a:t>
            </a:r>
            <a:r>
              <a:rPr sz="1200" spc="-5" dirty="0">
                <a:latin typeface="Times New Roman"/>
                <a:cs typeface="Times New Roman"/>
              </a:rPr>
              <a:t>planetarie, così </a:t>
            </a:r>
            <a:r>
              <a:rPr sz="1200" dirty="0">
                <a:latin typeface="Times New Roman"/>
                <a:cs typeface="Times New Roman"/>
              </a:rPr>
              <a:t>come Gabriele </a:t>
            </a:r>
            <a:r>
              <a:rPr sz="1200" spc="-5" dirty="0">
                <a:latin typeface="Times New Roman"/>
                <a:cs typeface="Times New Roman"/>
              </a:rPr>
              <a:t>accompagnò </a:t>
            </a:r>
            <a:r>
              <a:rPr sz="1200" dirty="0">
                <a:latin typeface="Times New Roman"/>
                <a:cs typeface="Times New Roman"/>
              </a:rPr>
              <a:t>Micael nel </a:t>
            </a:r>
            <a:r>
              <a:rPr sz="1200" spc="-5" dirty="0">
                <a:latin typeface="Times New Roman"/>
                <a:cs typeface="Times New Roman"/>
              </a:rPr>
              <a:t>suo conferimento su Urantia. </a:t>
            </a:r>
            <a:r>
              <a:rPr sz="1200" dirty="0">
                <a:latin typeface="Times New Roman"/>
                <a:cs typeface="Times New Roman"/>
              </a:rPr>
              <a:t>I due superangeli </a:t>
            </a:r>
            <a:r>
              <a:rPr sz="1200" spc="-5" dirty="0">
                <a:latin typeface="Times New Roman"/>
                <a:cs typeface="Times New Roman"/>
              </a:rPr>
              <a:t>accompagnatori </a:t>
            </a:r>
            <a:r>
              <a:rPr sz="1200" dirty="0">
                <a:latin typeface="Times New Roman"/>
                <a:cs typeface="Times New Roman"/>
              </a:rPr>
              <a:t>sono le 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grado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in tali missioni e </a:t>
            </a:r>
            <a:r>
              <a:rPr sz="1200" spc="-5" dirty="0">
                <a:latin typeface="Times New Roman"/>
                <a:cs typeface="Times New Roman"/>
              </a:rPr>
              <a:t>servono come comandanti congiunti degli arcangeli </a:t>
            </a:r>
            <a:r>
              <a:rPr sz="1200" dirty="0">
                <a:latin typeface="Times New Roman"/>
                <a:cs typeface="Times New Roman"/>
              </a:rPr>
              <a:t>e di tutte 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personalità  </a:t>
            </a:r>
            <a:r>
              <a:rPr sz="1200" spc="-5" dirty="0">
                <a:latin typeface="Times New Roman"/>
                <a:cs typeface="Times New Roman"/>
              </a:rPr>
              <a:t>assegnate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queste imprese. </a:t>
            </a:r>
            <a:r>
              <a:rPr sz="1200" dirty="0">
                <a:latin typeface="Times New Roman"/>
                <a:cs typeface="Times New Roman"/>
              </a:rPr>
              <a:t>È il </a:t>
            </a:r>
            <a:r>
              <a:rPr sz="1200" spc="-5" dirty="0">
                <a:latin typeface="Times New Roman"/>
                <a:cs typeface="Times New Roman"/>
              </a:rPr>
              <a:t>decano </a:t>
            </a:r>
            <a:r>
              <a:rPr sz="1200" dirty="0">
                <a:latin typeface="Times New Roman"/>
                <a:cs typeface="Times New Roman"/>
              </a:rPr>
              <a:t>di questi </a:t>
            </a:r>
            <a:r>
              <a:rPr sz="1200" spc="-5" dirty="0">
                <a:latin typeface="Times New Roman"/>
                <a:cs typeface="Times New Roman"/>
              </a:rPr>
              <a:t>comandanti superangelici che, nel </a:t>
            </a:r>
            <a:r>
              <a:rPr sz="1200" dirty="0">
                <a:latin typeface="Times New Roman"/>
                <a:cs typeface="Times New Roman"/>
              </a:rPr>
              <a:t>momento e </a:t>
            </a:r>
            <a:r>
              <a:rPr sz="1200" spc="-5" dirty="0">
                <a:latin typeface="Times New Roman"/>
                <a:cs typeface="Times New Roman"/>
              </a:rPr>
              <a:t>nell’età opportuni, </a:t>
            </a:r>
            <a:r>
              <a:rPr sz="1200" dirty="0">
                <a:latin typeface="Times New Roman"/>
                <a:cs typeface="Times New Roman"/>
              </a:rPr>
              <a:t>ordina </a:t>
            </a:r>
            <a:r>
              <a:rPr sz="1200" spc="-5" dirty="0">
                <a:latin typeface="Times New Roman"/>
                <a:cs typeface="Times New Roman"/>
              </a:rPr>
              <a:t>al Figlio  Avonal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conferimento: “Occupati degli affari </a:t>
            </a:r>
            <a:r>
              <a:rPr sz="1200" dirty="0">
                <a:latin typeface="Times New Roman"/>
                <a:cs typeface="Times New Roman"/>
              </a:rPr>
              <a:t>di tuo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fratello.”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>
              <a:lnSpc>
                <a:spcPts val="141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(408.1) 37:2.9 </a:t>
            </a:r>
            <a:r>
              <a:rPr sz="1200" spc="-5" dirty="0">
                <a:latin typeface="Times New Roman"/>
                <a:cs typeface="Times New Roman"/>
              </a:rPr>
              <a:t>Coppie </a:t>
            </a:r>
            <a:r>
              <a:rPr sz="1200" dirty="0">
                <a:latin typeface="Times New Roman"/>
                <a:cs typeface="Times New Roman"/>
              </a:rPr>
              <a:t>simili di questi </a:t>
            </a:r>
            <a:r>
              <a:rPr sz="1200" spc="-5" dirty="0">
                <a:latin typeface="Times New Roman"/>
                <a:cs typeface="Times New Roman"/>
              </a:rPr>
              <a:t>superangeli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assegnate al corpo </a:t>
            </a:r>
            <a:r>
              <a:rPr sz="1200" dirty="0">
                <a:latin typeface="Times New Roman"/>
                <a:cs typeface="Times New Roman"/>
              </a:rPr>
              <a:t>planetario dei </a:t>
            </a:r>
            <a:r>
              <a:rPr sz="1200" spc="-5" dirty="0">
                <a:latin typeface="Times New Roman"/>
                <a:cs typeface="Times New Roman"/>
              </a:rPr>
              <a:t>Figli Istruttori Trinitari, </a:t>
            </a:r>
            <a:r>
              <a:rPr sz="1200" dirty="0">
                <a:latin typeface="Times New Roman"/>
                <a:cs typeface="Times New Roman"/>
              </a:rPr>
              <a:t>che funziona</a:t>
            </a:r>
            <a:r>
              <a:rPr sz="1200" spc="-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88900" marR="251460">
              <a:lnSpc>
                <a:spcPts val="1380"/>
              </a:lnSpc>
              <a:spcBef>
                <a:spcPts val="65"/>
              </a:spcBef>
            </a:pPr>
            <a:r>
              <a:rPr sz="1200" spc="-5" dirty="0">
                <a:latin typeface="Times New Roman"/>
                <a:cs typeface="Times New Roman"/>
              </a:rPr>
              <a:t>instaurare </a:t>
            </a:r>
            <a:r>
              <a:rPr sz="1200" dirty="0">
                <a:latin typeface="Times New Roman"/>
                <a:cs typeface="Times New Roman"/>
              </a:rPr>
              <a:t>l’era posteriore </a:t>
            </a:r>
            <a:r>
              <a:rPr sz="1200" spc="-5" dirty="0">
                <a:latin typeface="Times New Roman"/>
                <a:cs typeface="Times New Roman"/>
              </a:rPr>
              <a:t>al conferimento </a:t>
            </a:r>
            <a:r>
              <a:rPr sz="1200" dirty="0">
                <a:latin typeface="Times New Roman"/>
                <a:cs typeface="Times New Roman"/>
              </a:rPr>
              <a:t>o era </a:t>
            </a:r>
            <a:r>
              <a:rPr sz="1200" spc="-5" dirty="0">
                <a:latin typeface="Times New Roman"/>
                <a:cs typeface="Times New Roman"/>
              </a:rPr>
              <a:t>dell’aurora spirituale </a:t>
            </a:r>
            <a:r>
              <a:rPr sz="1200" dirty="0">
                <a:latin typeface="Times New Roman"/>
                <a:cs typeface="Times New Roman"/>
              </a:rPr>
              <a:t>di un mondo abitato.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questi incarichi gli Astri </a:t>
            </a:r>
            <a:r>
              <a:rPr sz="1200" spc="5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 servono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tra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regno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invisibile </a:t>
            </a:r>
            <a:r>
              <a:rPr sz="1200" spc="-5" dirty="0">
                <a:latin typeface="Times New Roman"/>
                <a:cs typeface="Times New Roman"/>
              </a:rPr>
              <a:t>dei Figli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Istruttori.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175895">
              <a:lnSpc>
                <a:spcPts val="138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(408.2) 37:2.10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Mondi </a:t>
            </a:r>
            <a:r>
              <a:rPr sz="1200" i="1" dirty="0">
                <a:latin typeface="Times New Roman"/>
                <a:cs typeface="Times New Roman"/>
              </a:rPr>
              <a:t>degli </a:t>
            </a:r>
            <a:r>
              <a:rPr sz="1200" i="1" spc="-5" dirty="0">
                <a:latin typeface="Times New Roman"/>
                <a:cs typeface="Times New Roman"/>
              </a:rPr>
              <a:t>Astri </a:t>
            </a:r>
            <a:r>
              <a:rPr sz="1200" i="1" dirty="0">
                <a:latin typeface="Times New Roman"/>
                <a:cs typeface="Times New Roman"/>
              </a:rPr>
              <a:t>della </a:t>
            </a:r>
            <a:r>
              <a:rPr sz="1200" i="1" spc="-5" dirty="0">
                <a:latin typeface="Times New Roman"/>
                <a:cs typeface="Times New Roman"/>
              </a:rPr>
              <a:t>Sera.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sesto gruppo </a:t>
            </a:r>
            <a:r>
              <a:rPr sz="1200" dirty="0">
                <a:latin typeface="Times New Roman"/>
                <a:cs typeface="Times New Roman"/>
              </a:rPr>
              <a:t>di sette mondi di </a:t>
            </a:r>
            <a:r>
              <a:rPr sz="1200" spc="-5" dirty="0">
                <a:latin typeface="Times New Roman"/>
                <a:cs typeface="Times New Roman"/>
              </a:rPr>
              <a:t>Salvington </a:t>
            </a:r>
            <a:r>
              <a:rPr sz="1200" dirty="0">
                <a:latin typeface="Times New Roman"/>
                <a:cs typeface="Times New Roman"/>
              </a:rPr>
              <a:t>ed i loro </a:t>
            </a:r>
            <a:r>
              <a:rPr sz="1200" spc="-5" dirty="0">
                <a:latin typeface="Times New Roman"/>
                <a:cs typeface="Times New Roman"/>
              </a:rPr>
              <a:t>quarantadue satelliti tributari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affidati all’amministrazione dei </a:t>
            </a:r>
            <a:r>
              <a:rPr sz="1200" dirty="0">
                <a:latin typeface="Times New Roman"/>
                <a:cs typeface="Times New Roman"/>
              </a:rPr>
              <a:t>Brillanti </a:t>
            </a:r>
            <a:r>
              <a:rPr sz="1200" spc="-5" dirty="0">
                <a:latin typeface="Times New Roman"/>
                <a:cs typeface="Times New Roman"/>
              </a:rPr>
              <a:t>Astri della Sera. </a:t>
            </a:r>
            <a:r>
              <a:rPr sz="1200" dirty="0">
                <a:latin typeface="Times New Roman"/>
                <a:cs typeface="Times New Roman"/>
              </a:rPr>
              <a:t>I sette mondi </a:t>
            </a:r>
            <a:r>
              <a:rPr sz="1200" spc="-5" dirty="0">
                <a:latin typeface="Times New Roman"/>
                <a:cs typeface="Times New Roman"/>
              </a:rPr>
              <a:t>primari sono presieduti </a:t>
            </a:r>
            <a:r>
              <a:rPr sz="1200" dirty="0">
                <a:latin typeface="Times New Roman"/>
                <a:cs typeface="Times New Roman"/>
              </a:rPr>
              <a:t>dagli ordini </a:t>
            </a:r>
            <a:r>
              <a:rPr sz="1200" spc="-5" dirty="0">
                <a:latin typeface="Times New Roman"/>
                <a:cs typeface="Times New Roman"/>
              </a:rPr>
              <a:t>creati </a:t>
            </a:r>
            <a:r>
              <a:rPr sz="1200" dirty="0">
                <a:latin typeface="Times New Roman"/>
                <a:cs typeface="Times New Roman"/>
              </a:rPr>
              <a:t>di questi  </a:t>
            </a:r>
            <a:r>
              <a:rPr sz="1200" spc="-5" dirty="0">
                <a:latin typeface="Times New Roman"/>
                <a:cs typeface="Times New Roman"/>
              </a:rPr>
              <a:t>superangeli, </a:t>
            </a:r>
            <a:r>
              <a:rPr sz="1200" dirty="0">
                <a:latin typeface="Times New Roman"/>
                <a:cs typeface="Times New Roman"/>
              </a:rPr>
              <a:t>mentre i satelliti </a:t>
            </a:r>
            <a:r>
              <a:rPr sz="1200" spc="-5" dirty="0">
                <a:latin typeface="Times New Roman"/>
                <a:cs typeface="Times New Roman"/>
              </a:rPr>
              <a:t>tributari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amministrati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Astri della Sera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92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46415" cy="3780154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(408.3) 37:2.11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dei </a:t>
            </a:r>
            <a:r>
              <a:rPr sz="1200" spc="-5" dirty="0">
                <a:latin typeface="Times New Roman"/>
                <a:cs typeface="Times New Roman"/>
              </a:rPr>
              <a:t>primi </a:t>
            </a:r>
            <a:r>
              <a:rPr sz="1200" dirty="0">
                <a:latin typeface="Times New Roman"/>
                <a:cs typeface="Times New Roman"/>
              </a:rPr>
              <a:t>tre mondi sono </a:t>
            </a:r>
            <a:r>
              <a:rPr sz="1200" spc="-5" dirty="0">
                <a:latin typeface="Times New Roman"/>
                <a:cs typeface="Times New Roman"/>
              </a:rPr>
              <a:t>destinati alle scuole dei Figli </a:t>
            </a:r>
            <a:r>
              <a:rPr sz="1200" dirty="0">
                <a:latin typeface="Times New Roman"/>
                <a:cs typeface="Times New Roman"/>
              </a:rPr>
              <a:t>Istruttori e </a:t>
            </a:r>
            <a:r>
              <a:rPr sz="1200" spc="-5" dirty="0">
                <a:latin typeface="Times New Roman"/>
                <a:cs typeface="Times New Roman"/>
              </a:rPr>
              <a:t>degli Astri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Sera </a:t>
            </a:r>
            <a:r>
              <a:rPr sz="1200" spc="10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personalità  spirituali dell’Universo locale. </a:t>
            </a:r>
            <a:r>
              <a:rPr sz="1200" dirty="0">
                <a:latin typeface="Times New Roman"/>
                <a:cs typeface="Times New Roman"/>
              </a:rPr>
              <a:t>I tre </a:t>
            </a:r>
            <a:r>
              <a:rPr sz="1200" spc="-5" dirty="0">
                <a:latin typeface="Times New Roman"/>
                <a:cs typeface="Times New Roman"/>
              </a:rPr>
              <a:t>gruppi successivi sono occupati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simili scuole congiunte, consacrate all’istruzione dei mortali  ascendenti. </a:t>
            </a:r>
            <a:r>
              <a:rPr sz="1200" dirty="0">
                <a:latin typeface="Times New Roman"/>
                <a:cs typeface="Times New Roman"/>
              </a:rPr>
              <a:t>I satelliti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settimo mondo sono </a:t>
            </a:r>
            <a:r>
              <a:rPr sz="1200" spc="-5" dirty="0">
                <a:latin typeface="Times New Roman"/>
                <a:cs typeface="Times New Roman"/>
              </a:rPr>
              <a:t>riservati alle deliberazioni </a:t>
            </a:r>
            <a:r>
              <a:rPr sz="1200" dirty="0">
                <a:latin typeface="Times New Roman"/>
                <a:cs typeface="Times New Roman"/>
              </a:rPr>
              <a:t>trine </a:t>
            </a:r>
            <a:r>
              <a:rPr sz="1200" spc="-5" dirty="0">
                <a:latin typeface="Times New Roman"/>
                <a:cs typeface="Times New Roman"/>
              </a:rPr>
              <a:t>dei Figli </a:t>
            </a:r>
            <a:r>
              <a:rPr sz="1200" dirty="0">
                <a:latin typeface="Times New Roman"/>
                <a:cs typeface="Times New Roman"/>
              </a:rPr>
              <a:t>Istruttori, </a:t>
            </a:r>
            <a:r>
              <a:rPr sz="1200" spc="-5" dirty="0">
                <a:latin typeface="Times New Roman"/>
                <a:cs typeface="Times New Roman"/>
              </a:rPr>
              <a:t>degli Astri della </a:t>
            </a:r>
            <a:r>
              <a:rPr sz="1200" dirty="0">
                <a:latin typeface="Times New Roman"/>
                <a:cs typeface="Times New Roman"/>
              </a:rPr>
              <a:t>Sera e </a:t>
            </a:r>
            <a:r>
              <a:rPr sz="1200" spc="-5" dirty="0">
                <a:latin typeface="Times New Roman"/>
                <a:cs typeface="Times New Roman"/>
              </a:rPr>
              <a:t>dei  finalitari.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tempi recenti questi </a:t>
            </a:r>
            <a:r>
              <a:rPr sz="1200" spc="-5" dirty="0">
                <a:latin typeface="Times New Roman"/>
                <a:cs typeface="Times New Roman"/>
              </a:rPr>
              <a:t>superangeli </a:t>
            </a:r>
            <a:r>
              <a:rPr sz="1200" dirty="0">
                <a:latin typeface="Times New Roman"/>
                <a:cs typeface="Times New Roman"/>
              </a:rPr>
              <a:t>sono stati </a:t>
            </a:r>
            <a:r>
              <a:rPr sz="1200" spc="-5" dirty="0">
                <a:latin typeface="Times New Roman"/>
                <a:cs typeface="Times New Roman"/>
              </a:rPr>
              <a:t>strettamente identificati con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lavoro del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della Finalità </a:t>
            </a:r>
            <a:r>
              <a:rPr sz="1200" dirty="0">
                <a:latin typeface="Times New Roman"/>
                <a:cs typeface="Times New Roman"/>
              </a:rPr>
              <a:t>dell’Universo 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e sono </a:t>
            </a:r>
            <a:r>
              <a:rPr sz="1200" spc="-5" dirty="0">
                <a:latin typeface="Times New Roman"/>
                <a:cs typeface="Times New Roman"/>
              </a:rPr>
              <a:t>stati </a:t>
            </a:r>
            <a:r>
              <a:rPr sz="1200" dirty="0">
                <a:latin typeface="Times New Roman"/>
                <a:cs typeface="Times New Roman"/>
              </a:rPr>
              <a:t>a lungo </a:t>
            </a:r>
            <a:r>
              <a:rPr sz="1200" spc="-5" dirty="0">
                <a:latin typeface="Times New Roman"/>
                <a:cs typeface="Times New Roman"/>
              </a:rPr>
              <a:t>associati ai Figli Istruttori. Esiste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collegamento </a:t>
            </a:r>
            <a:r>
              <a:rPr sz="1200" dirty="0">
                <a:latin typeface="Times New Roman"/>
                <a:cs typeface="Times New Roman"/>
              </a:rPr>
              <a:t>di potere e di </a:t>
            </a:r>
            <a:r>
              <a:rPr sz="1200" spc="-5" dirty="0">
                <a:latin typeface="Times New Roman"/>
                <a:cs typeface="Times New Roman"/>
              </a:rPr>
              <a:t>significato grandissimi </a:t>
            </a:r>
            <a:r>
              <a:rPr sz="1200" dirty="0">
                <a:latin typeface="Times New Roman"/>
                <a:cs typeface="Times New Roman"/>
              </a:rPr>
              <a:t>tra </a:t>
            </a:r>
            <a:r>
              <a:rPr sz="1200" spc="-5" dirty="0">
                <a:latin typeface="Times New Roman"/>
                <a:cs typeface="Times New Roman"/>
              </a:rPr>
              <a:t>gli Astri della  Sera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Messaggeri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Gravità assegnati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lavoro finalitari. </a:t>
            </a:r>
            <a:r>
              <a:rPr sz="1200" dirty="0">
                <a:latin typeface="Times New Roman"/>
                <a:cs typeface="Times New Roman"/>
              </a:rPr>
              <a:t>Quanto al </a:t>
            </a:r>
            <a:r>
              <a:rPr sz="1200" spc="-5" dirty="0">
                <a:latin typeface="Times New Roman"/>
                <a:cs typeface="Times New Roman"/>
              </a:rPr>
              <a:t>settimo </a:t>
            </a:r>
            <a:r>
              <a:rPr sz="1200" dirty="0">
                <a:latin typeface="Times New Roman"/>
                <a:cs typeface="Times New Roman"/>
              </a:rPr>
              <a:t>mondo </a:t>
            </a:r>
            <a:r>
              <a:rPr sz="1200" spc="-5" dirty="0">
                <a:latin typeface="Times New Roman"/>
                <a:cs typeface="Times New Roman"/>
              </a:rPr>
              <a:t>primario, esso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riservato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quelle  materie </a:t>
            </a:r>
            <a:r>
              <a:rPr sz="1200" dirty="0">
                <a:latin typeface="Times New Roman"/>
                <a:cs typeface="Times New Roman"/>
              </a:rPr>
              <a:t>non rivelate </a:t>
            </a:r>
            <a:r>
              <a:rPr sz="1200" spc="-5" dirty="0">
                <a:latin typeface="Times New Roman"/>
                <a:cs typeface="Times New Roman"/>
              </a:rPr>
              <a:t>concernenti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relazioni future che si </a:t>
            </a:r>
            <a:r>
              <a:rPr sz="1200" dirty="0">
                <a:latin typeface="Times New Roman"/>
                <a:cs typeface="Times New Roman"/>
              </a:rPr>
              <a:t>stabiliranno tra i </a:t>
            </a:r>
            <a:r>
              <a:rPr sz="1200" spc="-5" dirty="0">
                <a:latin typeface="Times New Roman"/>
                <a:cs typeface="Times New Roman"/>
              </a:rPr>
              <a:t>Figli Istruttori,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finalitari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gli Astri della Sera,  conseguenti alla </a:t>
            </a:r>
            <a:r>
              <a:rPr sz="1200" dirty="0">
                <a:latin typeface="Times New Roman"/>
                <a:cs typeface="Times New Roman"/>
              </a:rPr>
              <a:t>completa </a:t>
            </a:r>
            <a:r>
              <a:rPr sz="1200" spc="-5" dirty="0">
                <a:latin typeface="Times New Roman"/>
                <a:cs typeface="Times New Roman"/>
              </a:rPr>
              <a:t>emersione </a:t>
            </a:r>
            <a:r>
              <a:rPr sz="1200" dirty="0">
                <a:latin typeface="Times New Roman"/>
                <a:cs typeface="Times New Roman"/>
              </a:rPr>
              <a:t>della manifestazione </a:t>
            </a:r>
            <a:r>
              <a:rPr sz="1200" spc="-5" dirty="0">
                <a:latin typeface="Times New Roman"/>
                <a:cs typeface="Times New Roman"/>
              </a:rPr>
              <a:t>superuniversale della personalità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Supremo.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3.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arcangeli</a:t>
            </a:r>
            <a:endParaRPr sz="1600">
              <a:latin typeface="Times New Roman"/>
              <a:cs typeface="Times New Roman"/>
            </a:endParaRPr>
          </a:p>
          <a:p>
            <a:pPr marL="63500" marR="207010">
              <a:lnSpc>
                <a:spcPts val="1380"/>
              </a:lnSpc>
              <a:spcBef>
                <a:spcPts val="141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(408.4) 37:3.1 </a:t>
            </a:r>
            <a:r>
              <a:rPr sz="1200" spc="-5" dirty="0">
                <a:latin typeface="Times New Roman"/>
                <a:cs typeface="Times New Roman"/>
              </a:rPr>
              <a:t>Gli Arcangeli </a:t>
            </a:r>
            <a:r>
              <a:rPr sz="1200" dirty="0">
                <a:latin typeface="Times New Roman"/>
                <a:cs typeface="Times New Roman"/>
              </a:rPr>
              <a:t>sono la </a:t>
            </a:r>
            <a:r>
              <a:rPr sz="1200" spc="-5" dirty="0">
                <a:latin typeface="Times New Roman"/>
                <a:cs typeface="Times New Roman"/>
              </a:rPr>
              <a:t>progenie del Figlio </a:t>
            </a:r>
            <a:r>
              <a:rPr sz="1200" dirty="0">
                <a:latin typeface="Times New Roman"/>
                <a:cs typeface="Times New Roman"/>
              </a:rPr>
              <a:t>Creatore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d’Universo.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il tipo più </a:t>
            </a:r>
            <a:r>
              <a:rPr sz="1200" spc="-5" dirty="0">
                <a:latin typeface="Times New Roman"/>
                <a:cs typeface="Times New Roman"/>
              </a:rPr>
              <a:t>elevato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esseri altamente </a:t>
            </a:r>
            <a:r>
              <a:rPr sz="1200" dirty="0">
                <a:latin typeface="Times New Roman"/>
                <a:cs typeface="Times New Roman"/>
              </a:rPr>
              <a:t>spirituali </a:t>
            </a:r>
            <a:r>
              <a:rPr sz="1200" spc="-5" dirty="0">
                <a:latin typeface="Times New Roman"/>
                <a:cs typeface="Times New Roman"/>
              </a:rPr>
              <a:t>prodotti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10" dirty="0">
                <a:latin typeface="Times New Roman"/>
                <a:cs typeface="Times New Roman"/>
              </a:rPr>
              <a:t>gran </a:t>
            </a:r>
            <a:r>
              <a:rPr sz="1200" dirty="0">
                <a:latin typeface="Times New Roman"/>
                <a:cs typeface="Times New Roman"/>
              </a:rPr>
              <a:t>numero in un </a:t>
            </a:r>
            <a:r>
              <a:rPr sz="1200" spc="-5" dirty="0">
                <a:latin typeface="Times New Roman"/>
                <a:cs typeface="Times New Roman"/>
              </a:rPr>
              <a:t>Universo locale, </a:t>
            </a:r>
            <a:r>
              <a:rPr sz="1200" dirty="0">
                <a:latin typeface="Times New Roman"/>
                <a:cs typeface="Times New Roman"/>
              </a:rPr>
              <a:t>e al momento </a:t>
            </a:r>
            <a:r>
              <a:rPr sz="1200" spc="-5" dirty="0">
                <a:latin typeface="Times New Roman"/>
                <a:cs typeface="Times New Roman"/>
              </a:rPr>
              <a:t>dell’ultima registrazione </a:t>
            </a:r>
            <a:r>
              <a:rPr sz="1200" dirty="0">
                <a:latin typeface="Times New Roman"/>
                <a:cs typeface="Times New Roman"/>
              </a:rPr>
              <a:t>ce </a:t>
            </a:r>
            <a:r>
              <a:rPr sz="1200" spc="-5" dirty="0">
                <a:latin typeface="Times New Roman"/>
                <a:cs typeface="Times New Roman"/>
              </a:rPr>
              <a:t>n’erano quasi  ottocentomila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Nebadon.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63500">
              <a:lnSpc>
                <a:spcPts val="1410"/>
              </a:lnSpc>
              <a:spcBef>
                <a:spcPts val="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(408.5) 37:3.2 </a:t>
            </a:r>
            <a:r>
              <a:rPr sz="1200" spc="-5" dirty="0">
                <a:latin typeface="Times New Roman"/>
                <a:cs typeface="Times New Roman"/>
              </a:rPr>
              <a:t>Gli arcangeli </a:t>
            </a:r>
            <a:r>
              <a:rPr sz="1200" dirty="0">
                <a:latin typeface="Times New Roman"/>
                <a:cs typeface="Times New Roman"/>
              </a:rPr>
              <a:t>sono uno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personalità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che non sono normalmente sotto</a:t>
            </a:r>
            <a:r>
              <a:rPr sz="1200" spc="-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endParaRPr sz="1200">
              <a:latin typeface="Times New Roman"/>
              <a:cs typeface="Times New Roman"/>
            </a:endParaRPr>
          </a:p>
          <a:p>
            <a:pPr marL="63500" marR="82550">
              <a:lnSpc>
                <a:spcPct val="95900"/>
              </a:lnSpc>
              <a:spcBef>
                <a:spcPts val="25"/>
              </a:spcBef>
            </a:pPr>
            <a:r>
              <a:rPr sz="1200" spc="-5" dirty="0">
                <a:latin typeface="Times New Roman"/>
                <a:cs typeface="Times New Roman"/>
              </a:rPr>
              <a:t>giurisdizione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Gabriele. </a:t>
            </a:r>
            <a:r>
              <a:rPr sz="1200" dirty="0">
                <a:latin typeface="Times New Roman"/>
                <a:cs typeface="Times New Roman"/>
              </a:rPr>
              <a:t>Essi non </a:t>
            </a:r>
            <a:r>
              <a:rPr sz="1200" spc="-5" dirty="0">
                <a:latin typeface="Times New Roman"/>
                <a:cs typeface="Times New Roman"/>
              </a:rPr>
              <a:t>si occupano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alcun </a:t>
            </a:r>
            <a:r>
              <a:rPr sz="1200" dirty="0">
                <a:latin typeface="Times New Roman"/>
                <a:cs typeface="Times New Roman"/>
              </a:rPr>
              <a:t>modo </a:t>
            </a:r>
            <a:r>
              <a:rPr sz="1200" spc="-5" dirty="0">
                <a:latin typeface="Times New Roman"/>
                <a:cs typeface="Times New Roman"/>
              </a:rPr>
              <a:t>dell’amministrazione corrente </a:t>
            </a:r>
            <a:r>
              <a:rPr sz="1200" dirty="0">
                <a:latin typeface="Times New Roman"/>
                <a:cs typeface="Times New Roman"/>
              </a:rPr>
              <a:t>dell’Universo, poiché sono </a:t>
            </a:r>
            <a:r>
              <a:rPr sz="1200" spc="-5" dirty="0">
                <a:latin typeface="Times New Roman"/>
                <a:cs typeface="Times New Roman"/>
              </a:rPr>
              <a:t>consacrati  al lavoro </a:t>
            </a:r>
            <a:r>
              <a:rPr sz="1200" dirty="0">
                <a:latin typeface="Times New Roman"/>
                <a:cs typeface="Times New Roman"/>
              </a:rPr>
              <a:t>di sopravvivenza delle </a:t>
            </a:r>
            <a:r>
              <a:rPr sz="1200" spc="-5" dirty="0">
                <a:latin typeface="Times New Roman"/>
                <a:cs typeface="Times New Roman"/>
              </a:rPr>
              <a:t>creature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</a:t>
            </a:r>
            <a:r>
              <a:rPr sz="1200" dirty="0">
                <a:latin typeface="Times New Roman"/>
                <a:cs typeface="Times New Roman"/>
              </a:rPr>
              <a:t>progresso della </a:t>
            </a:r>
            <a:r>
              <a:rPr sz="1200" spc="-5" dirty="0">
                <a:latin typeface="Times New Roman"/>
                <a:cs typeface="Times New Roman"/>
              </a:rPr>
              <a:t>carriera </a:t>
            </a:r>
            <a:r>
              <a:rPr sz="1200" dirty="0">
                <a:latin typeface="Times New Roman"/>
                <a:cs typeface="Times New Roman"/>
              </a:rPr>
              <a:t>ascendente </a:t>
            </a:r>
            <a:r>
              <a:rPr sz="1200" spc="-5" dirty="0">
                <a:latin typeface="Times New Roman"/>
                <a:cs typeface="Times New Roman"/>
              </a:rPr>
              <a:t>dei mortali </a:t>
            </a:r>
            <a:r>
              <a:rPr sz="1200" dirty="0">
                <a:latin typeface="Times New Roman"/>
                <a:cs typeface="Times New Roman"/>
              </a:rPr>
              <a:t>del tempo e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spazio. </a:t>
            </a:r>
            <a:r>
              <a:rPr sz="1200" spc="-5" dirty="0">
                <a:latin typeface="Times New Roman"/>
                <a:cs typeface="Times New Roman"/>
              </a:rPr>
              <a:t>Benché </a:t>
            </a:r>
            <a:r>
              <a:rPr sz="1200" dirty="0">
                <a:latin typeface="Times New Roman"/>
                <a:cs typeface="Times New Roman"/>
              </a:rPr>
              <a:t>non  siano </a:t>
            </a:r>
            <a:r>
              <a:rPr sz="1200" spc="-5" dirty="0">
                <a:latin typeface="Times New Roman"/>
                <a:cs typeface="Times New Roman"/>
              </a:rPr>
              <a:t>ordinariamente soggetti </a:t>
            </a:r>
            <a:r>
              <a:rPr sz="1200" dirty="0">
                <a:latin typeface="Times New Roman"/>
                <a:cs typeface="Times New Roman"/>
              </a:rPr>
              <a:t>alla direzione </a:t>
            </a:r>
            <a:r>
              <a:rPr sz="1200" spc="-5" dirty="0">
                <a:latin typeface="Times New Roman"/>
                <a:cs typeface="Times New Roman"/>
              </a:rPr>
              <a:t>del Radioso Astro del </a:t>
            </a:r>
            <a:r>
              <a:rPr sz="1200" dirty="0">
                <a:latin typeface="Times New Roman"/>
                <a:cs typeface="Times New Roman"/>
              </a:rPr>
              <a:t>Mattino, </a:t>
            </a:r>
            <a:r>
              <a:rPr sz="1200" spc="-5" dirty="0">
                <a:latin typeface="Times New Roman"/>
                <a:cs typeface="Times New Roman"/>
              </a:rPr>
              <a:t>gli arcangeli agiscono </a:t>
            </a:r>
            <a:r>
              <a:rPr sz="1200" dirty="0">
                <a:latin typeface="Times New Roman"/>
                <a:cs typeface="Times New Roman"/>
              </a:rPr>
              <a:t>talvolta </a:t>
            </a:r>
            <a:r>
              <a:rPr sz="1200" spc="-5" dirty="0">
                <a:latin typeface="Times New Roman"/>
                <a:cs typeface="Times New Roman"/>
              </a:rPr>
              <a:t>per sua autorità. </a:t>
            </a:r>
            <a:r>
              <a:rPr sz="1200" dirty="0">
                <a:latin typeface="Times New Roman"/>
                <a:cs typeface="Times New Roman"/>
              </a:rPr>
              <a:t>Essi  </a:t>
            </a:r>
            <a:r>
              <a:rPr sz="1200" spc="-5" dirty="0">
                <a:latin typeface="Times New Roman"/>
                <a:cs typeface="Times New Roman"/>
              </a:rPr>
              <a:t>collaborano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altri </a:t>
            </a:r>
            <a:r>
              <a:rPr sz="1200" spc="-5" dirty="0">
                <a:latin typeface="Times New Roman"/>
                <a:cs typeface="Times New Roman"/>
              </a:rPr>
              <a:t>Aiuti d’Universo, </a:t>
            </a:r>
            <a:r>
              <a:rPr sz="1200" dirty="0">
                <a:latin typeface="Times New Roman"/>
                <a:cs typeface="Times New Roman"/>
              </a:rPr>
              <a:t>quali </a:t>
            </a:r>
            <a:r>
              <a:rPr sz="1200" spc="-5" dirty="0">
                <a:latin typeface="Times New Roman"/>
                <a:cs typeface="Times New Roman"/>
              </a:rPr>
              <a:t>gli Astri della Sera, </a:t>
            </a:r>
            <a:r>
              <a:rPr sz="1200" dirty="0">
                <a:latin typeface="Times New Roman"/>
                <a:cs typeface="Times New Roman"/>
              </a:rPr>
              <a:t>com’è </a:t>
            </a:r>
            <a:r>
              <a:rPr sz="1200" spc="-5" dirty="0">
                <a:latin typeface="Times New Roman"/>
                <a:cs typeface="Times New Roman"/>
              </a:rPr>
              <a:t>illustrato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operazioni </a:t>
            </a:r>
            <a:r>
              <a:rPr sz="1200" spc="-5" dirty="0">
                <a:latin typeface="Times New Roman"/>
                <a:cs typeface="Times New Roman"/>
              </a:rPr>
              <a:t>descritte nel </a:t>
            </a:r>
            <a:r>
              <a:rPr sz="1200" dirty="0">
                <a:latin typeface="Times New Roman"/>
                <a:cs typeface="Times New Roman"/>
              </a:rPr>
              <a:t>racconto  </a:t>
            </a:r>
            <a:r>
              <a:rPr sz="1200" spc="-5" dirty="0">
                <a:latin typeface="Times New Roman"/>
                <a:cs typeface="Times New Roman"/>
              </a:rPr>
              <a:t>del trapianto della </a:t>
            </a:r>
            <a:r>
              <a:rPr sz="1200" dirty="0">
                <a:latin typeface="Times New Roman"/>
                <a:cs typeface="Times New Roman"/>
              </a:rPr>
              <a:t>vita sul vostro mondo.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93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3333"/>
            <a:ext cx="8180705" cy="389636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76200" marR="104139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(408.6) 37:3.3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degli arcangeli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diretto </a:t>
            </a:r>
            <a:r>
              <a:rPr sz="1200" spc="-5" dirty="0">
                <a:latin typeface="Times New Roman"/>
                <a:cs typeface="Times New Roman"/>
              </a:rPr>
              <a:t>dal primogenito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quest’ordine, </a:t>
            </a:r>
            <a:r>
              <a:rPr sz="1200" dirty="0">
                <a:latin typeface="Times New Roman"/>
                <a:cs typeface="Times New Roman"/>
              </a:rPr>
              <a:t>e in tempi </a:t>
            </a:r>
            <a:r>
              <a:rPr sz="1200" spc="5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recenti </a:t>
            </a:r>
            <a:r>
              <a:rPr sz="1200" dirty="0">
                <a:latin typeface="Times New Roman"/>
                <a:cs typeface="Times New Roman"/>
              </a:rPr>
              <a:t>è stato </a:t>
            </a:r>
            <a:r>
              <a:rPr sz="1200" spc="-5" dirty="0">
                <a:latin typeface="Times New Roman"/>
                <a:cs typeface="Times New Roman"/>
              </a:rPr>
              <a:t>stabilito su  Urantia </a:t>
            </a:r>
            <a:r>
              <a:rPr sz="1200" dirty="0">
                <a:latin typeface="Times New Roman"/>
                <a:cs typeface="Times New Roman"/>
              </a:rPr>
              <a:t>un 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divisionale </a:t>
            </a:r>
            <a:r>
              <a:rPr sz="1200" spc="-5" dirty="0">
                <a:latin typeface="Times New Roman"/>
                <a:cs typeface="Times New Roman"/>
              </a:rPr>
              <a:t>degli arcangeli.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fatto insolito che </a:t>
            </a:r>
            <a:r>
              <a:rPr sz="1200" spc="-5" dirty="0">
                <a:latin typeface="Times New Roman"/>
                <a:cs typeface="Times New Roman"/>
              </a:rPr>
              <a:t>attira subito l’attenzione degli </a:t>
            </a:r>
            <a:r>
              <a:rPr sz="1200" dirty="0">
                <a:latin typeface="Times New Roman"/>
                <a:cs typeface="Times New Roman"/>
              </a:rPr>
              <a:t>studenti visitatori 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fuori </a:t>
            </a:r>
            <a:r>
              <a:rPr sz="1200" dirty="0">
                <a:latin typeface="Times New Roman"/>
                <a:cs typeface="Times New Roman"/>
              </a:rPr>
              <a:t>Nebadon. </a:t>
            </a:r>
            <a:r>
              <a:rPr sz="1200" spc="-5" dirty="0">
                <a:latin typeface="Times New Roman"/>
                <a:cs typeface="Times New Roman"/>
              </a:rPr>
              <a:t>Tra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prime osservazioni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operazioni interne </a:t>
            </a:r>
            <a:r>
              <a:rPr sz="1200" spc="-5" dirty="0">
                <a:latin typeface="Times New Roman"/>
                <a:cs typeface="Times New Roman"/>
              </a:rPr>
              <a:t>dell’Universo c’è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scoperta che </a:t>
            </a:r>
            <a:r>
              <a:rPr sz="1200" dirty="0">
                <a:latin typeface="Times New Roman"/>
                <a:cs typeface="Times New Roman"/>
              </a:rPr>
              <a:t>molte  </a:t>
            </a:r>
            <a:r>
              <a:rPr sz="1200" spc="-5" dirty="0">
                <a:latin typeface="Times New Roman"/>
                <a:cs typeface="Times New Roman"/>
              </a:rPr>
              <a:t>attività ascendenti dei Brillanti Astri della Sera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dirette dalla capitale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sistema locale, </a:t>
            </a:r>
            <a:r>
              <a:rPr sz="1200" dirty="0">
                <a:latin typeface="Times New Roman"/>
                <a:cs typeface="Times New Roman"/>
              </a:rPr>
              <a:t>Satania.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ulteriore esame essi  scoprono che certe attività degli arcangeli </a:t>
            </a:r>
            <a:r>
              <a:rPr sz="1200" dirty="0">
                <a:latin typeface="Times New Roman"/>
                <a:cs typeface="Times New Roman"/>
              </a:rPr>
              <a:t>sono dirette da un </a:t>
            </a:r>
            <a:r>
              <a:rPr sz="1200" spc="-5" dirty="0">
                <a:latin typeface="Times New Roman"/>
                <a:cs typeface="Times New Roman"/>
              </a:rPr>
              <a:t>piccolo ed </a:t>
            </a:r>
            <a:r>
              <a:rPr sz="1200" dirty="0">
                <a:latin typeface="Times New Roman"/>
                <a:cs typeface="Times New Roman"/>
              </a:rPr>
              <a:t>apparentemente </a:t>
            </a:r>
            <a:r>
              <a:rPr sz="1200" spc="-5" dirty="0">
                <a:latin typeface="Times New Roman"/>
                <a:cs typeface="Times New Roman"/>
              </a:rPr>
              <a:t>insignificante </a:t>
            </a:r>
            <a:r>
              <a:rPr sz="1200" dirty="0">
                <a:latin typeface="Times New Roman"/>
                <a:cs typeface="Times New Roman"/>
              </a:rPr>
              <a:t>mondo abitato chiamato  </a:t>
            </a:r>
            <a:r>
              <a:rPr sz="1200" spc="-5" dirty="0">
                <a:latin typeface="Times New Roman"/>
                <a:cs typeface="Times New Roman"/>
              </a:rPr>
              <a:t>Urantia. </a:t>
            </a:r>
            <a:r>
              <a:rPr sz="1200" dirty="0">
                <a:latin typeface="Times New Roman"/>
                <a:cs typeface="Times New Roman"/>
              </a:rPr>
              <a:t>E poi </a:t>
            </a:r>
            <a:r>
              <a:rPr sz="1200" spc="-5" dirty="0">
                <a:latin typeface="Times New Roman"/>
                <a:cs typeface="Times New Roman"/>
              </a:rPr>
              <a:t>segue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rivelazione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conferimento di </a:t>
            </a:r>
            <a:r>
              <a:rPr sz="1200" spc="-5" dirty="0">
                <a:latin typeface="Times New Roman"/>
                <a:cs typeface="Times New Roman"/>
              </a:rPr>
              <a:t>Micael su Urantia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si accende </a:t>
            </a:r>
            <a:r>
              <a:rPr sz="1200" dirty="0">
                <a:latin typeface="Times New Roman"/>
                <a:cs typeface="Times New Roman"/>
              </a:rPr>
              <a:t>il loro </a:t>
            </a:r>
            <a:r>
              <a:rPr sz="1200" spc="-5" dirty="0">
                <a:latin typeface="Times New Roman"/>
                <a:cs typeface="Times New Roman"/>
              </a:rPr>
              <a:t>immediato interesse </a:t>
            </a:r>
            <a:r>
              <a:rPr sz="1200" dirty="0">
                <a:latin typeface="Times New Roman"/>
                <a:cs typeface="Times New Roman"/>
              </a:rPr>
              <a:t>per voi e per la  vostra umile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sfera.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095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(409.1) 37:3.4 </a:t>
            </a:r>
            <a:r>
              <a:rPr sz="1200" spc="-5" dirty="0">
                <a:latin typeface="Times New Roman"/>
                <a:cs typeface="Times New Roman"/>
              </a:rPr>
              <a:t>Afferrate </a:t>
            </a:r>
            <a:r>
              <a:rPr sz="1200" dirty="0">
                <a:latin typeface="Times New Roman"/>
                <a:cs typeface="Times New Roman"/>
              </a:rPr>
              <a:t>il significato del </a:t>
            </a:r>
            <a:r>
              <a:rPr sz="1200" spc="-5" dirty="0">
                <a:latin typeface="Times New Roman"/>
                <a:cs typeface="Times New Roman"/>
              </a:rPr>
              <a:t>fatto </a:t>
            </a:r>
            <a:r>
              <a:rPr sz="1200" dirty="0">
                <a:latin typeface="Times New Roman"/>
                <a:cs typeface="Times New Roman"/>
              </a:rPr>
              <a:t>che il vostro umile e </a:t>
            </a:r>
            <a:r>
              <a:rPr sz="1200" spc="-5" dirty="0">
                <a:latin typeface="Times New Roman"/>
                <a:cs typeface="Times New Roman"/>
              </a:rPr>
              <a:t>confuso </a:t>
            </a:r>
            <a:r>
              <a:rPr sz="1200" dirty="0">
                <a:latin typeface="Times New Roman"/>
                <a:cs typeface="Times New Roman"/>
              </a:rPr>
              <a:t>pianeta è divenuto un quartier </a:t>
            </a:r>
            <a:r>
              <a:rPr sz="1200" spc="-5" dirty="0">
                <a:latin typeface="Times New Roman"/>
                <a:cs typeface="Times New Roman"/>
              </a:rPr>
              <a:t>generale </a:t>
            </a:r>
            <a:r>
              <a:rPr sz="1200" dirty="0">
                <a:latin typeface="Times New Roman"/>
                <a:cs typeface="Times New Roman"/>
              </a:rPr>
              <a:t>divisionale per  </a:t>
            </a:r>
            <a:r>
              <a:rPr sz="1200" spc="-5" dirty="0">
                <a:latin typeface="Times New Roman"/>
                <a:cs typeface="Times New Roman"/>
              </a:rPr>
              <a:t>l’amministrazione dell’Universo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direzione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certe attività degli arcangeli connesse con </a:t>
            </a:r>
            <a:r>
              <a:rPr sz="1200" dirty="0">
                <a:latin typeface="Times New Roman"/>
                <a:cs typeface="Times New Roman"/>
              </a:rPr>
              <a:t>lo schema </a:t>
            </a:r>
            <a:r>
              <a:rPr sz="1200" spc="-5" dirty="0">
                <a:latin typeface="Times New Roman"/>
                <a:cs typeface="Times New Roman"/>
              </a:rPr>
              <a:t>d’ascensione</a:t>
            </a:r>
            <a:r>
              <a:rPr sz="1200" spc="19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</a:t>
            </a:r>
            <a:endParaRPr sz="1200">
              <a:latin typeface="Times New Roman"/>
              <a:cs typeface="Times New Roman"/>
            </a:endParaRPr>
          </a:p>
          <a:p>
            <a:pPr marL="76200" marR="14097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Paradiso? Ciò presagisce indubbiamente </a:t>
            </a:r>
            <a:r>
              <a:rPr sz="1200" dirty="0">
                <a:latin typeface="Times New Roman"/>
                <a:cs typeface="Times New Roman"/>
              </a:rPr>
              <a:t>la concentrazione </a:t>
            </a:r>
            <a:r>
              <a:rPr sz="1200" spc="-5" dirty="0">
                <a:latin typeface="Times New Roman"/>
                <a:cs typeface="Times New Roman"/>
              </a:rPr>
              <a:t>futura </a:t>
            </a:r>
            <a:r>
              <a:rPr sz="1200" dirty="0">
                <a:latin typeface="Times New Roman"/>
                <a:cs typeface="Times New Roman"/>
              </a:rPr>
              <a:t>di altre attività </a:t>
            </a:r>
            <a:r>
              <a:rPr sz="1200" spc="-5" dirty="0">
                <a:latin typeface="Times New Roman"/>
                <a:cs typeface="Times New Roman"/>
              </a:rPr>
              <a:t>ascendenti sul </a:t>
            </a:r>
            <a:r>
              <a:rPr sz="1200" dirty="0">
                <a:latin typeface="Times New Roman"/>
                <a:cs typeface="Times New Roman"/>
              </a:rPr>
              <a:t>mondo del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Micael  ed </a:t>
            </a:r>
            <a:r>
              <a:rPr sz="1200" dirty="0">
                <a:latin typeface="Times New Roman"/>
                <a:cs typeface="Times New Roman"/>
              </a:rPr>
              <a:t>infonde un’enorme e solenne </a:t>
            </a:r>
            <a:r>
              <a:rPr sz="1200" spc="-5" dirty="0">
                <a:latin typeface="Times New Roman"/>
                <a:cs typeface="Times New Roman"/>
              </a:rPr>
              <a:t>importanza alla </a:t>
            </a:r>
            <a:r>
              <a:rPr sz="1200" dirty="0">
                <a:latin typeface="Times New Roman"/>
                <a:cs typeface="Times New Roman"/>
              </a:rPr>
              <a:t>promessa </a:t>
            </a:r>
            <a:r>
              <a:rPr sz="1200" spc="-5" dirty="0">
                <a:latin typeface="Times New Roman"/>
                <a:cs typeface="Times New Roman"/>
              </a:rPr>
              <a:t>personale del Maestro: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“Ritornerò.”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793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(409.2) 37:3.5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generale gli arcangeli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assegnati al </a:t>
            </a:r>
            <a:r>
              <a:rPr sz="1200" dirty="0">
                <a:latin typeface="Times New Roman"/>
                <a:cs typeface="Times New Roman"/>
              </a:rPr>
              <a:t>servizio e </a:t>
            </a:r>
            <a:r>
              <a:rPr sz="1200" spc="-5" dirty="0">
                <a:latin typeface="Times New Roman"/>
                <a:cs typeface="Times New Roman"/>
              </a:rPr>
              <a:t>al ministero dell’ordine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filiazione Avonal, </a:t>
            </a:r>
            <a:r>
              <a:rPr sz="1200" dirty="0">
                <a:latin typeface="Times New Roman"/>
                <a:cs typeface="Times New Roman"/>
              </a:rPr>
              <a:t>ma non </a:t>
            </a:r>
            <a:r>
              <a:rPr sz="1200" spc="-5" dirty="0">
                <a:latin typeface="Times New Roman"/>
                <a:cs typeface="Times New Roman"/>
              </a:rPr>
              <a:t>prima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essere  passati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un’estesa </a:t>
            </a:r>
            <a:r>
              <a:rPr sz="1200" dirty="0">
                <a:latin typeface="Times New Roman"/>
                <a:cs typeface="Times New Roman"/>
              </a:rPr>
              <a:t>istruzione </a:t>
            </a:r>
            <a:r>
              <a:rPr sz="1200" spc="-5" dirty="0">
                <a:latin typeface="Times New Roman"/>
                <a:cs typeface="Times New Roman"/>
              </a:rPr>
              <a:t>preliminare </a:t>
            </a:r>
            <a:r>
              <a:rPr sz="1200" dirty="0">
                <a:latin typeface="Times New Roman"/>
                <a:cs typeface="Times New Roman"/>
              </a:rPr>
              <a:t>in tutte le </a:t>
            </a:r>
            <a:r>
              <a:rPr sz="1200" spc="-5" dirty="0">
                <a:latin typeface="Times New Roman"/>
                <a:cs typeface="Times New Roman"/>
              </a:rPr>
              <a:t>fasi </a:t>
            </a:r>
            <a:r>
              <a:rPr sz="1200" dirty="0">
                <a:latin typeface="Times New Roman"/>
                <a:cs typeface="Times New Roman"/>
              </a:rPr>
              <a:t>del lavoro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vari </a:t>
            </a:r>
            <a:r>
              <a:rPr sz="1200" spc="-5" dirty="0">
                <a:latin typeface="Times New Roman"/>
                <a:cs typeface="Times New Roman"/>
              </a:rPr>
              <a:t>spiriti tutelari. Un </a:t>
            </a:r>
            <a:r>
              <a:rPr sz="1200" dirty="0">
                <a:latin typeface="Times New Roman"/>
                <a:cs typeface="Times New Roman"/>
              </a:rPr>
              <a:t>corpo di </a:t>
            </a:r>
            <a:r>
              <a:rPr sz="1200" spc="-5" dirty="0">
                <a:latin typeface="Times New Roman"/>
                <a:cs typeface="Times New Roman"/>
              </a:rPr>
              <a:t>cento </a:t>
            </a:r>
            <a:r>
              <a:rPr sz="1200" dirty="0">
                <a:latin typeface="Times New Roman"/>
                <a:cs typeface="Times New Roman"/>
              </a:rPr>
              <a:t>arcangeli  </a:t>
            </a:r>
            <a:r>
              <a:rPr sz="1200" spc="-5" dirty="0">
                <a:latin typeface="Times New Roman"/>
                <a:cs typeface="Times New Roman"/>
              </a:rPr>
              <a:t>accompagna ogni Figlio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del Paradiso </a:t>
            </a:r>
            <a:r>
              <a:rPr sz="1200" spc="-5" dirty="0">
                <a:latin typeface="Times New Roman"/>
                <a:cs typeface="Times New Roman"/>
              </a:rPr>
              <a:t>su </a:t>
            </a:r>
            <a:r>
              <a:rPr sz="1200" dirty="0">
                <a:latin typeface="Times New Roman"/>
                <a:cs typeface="Times New Roman"/>
              </a:rPr>
              <a:t>un mondo abitato, </a:t>
            </a:r>
            <a:r>
              <a:rPr sz="1200" spc="-5" dirty="0">
                <a:latin typeface="Times New Roman"/>
                <a:cs typeface="Times New Roman"/>
              </a:rPr>
              <a:t>restando temporaneamente assegnato </a:t>
            </a:r>
            <a:r>
              <a:rPr sz="1200" dirty="0">
                <a:latin typeface="Times New Roman"/>
                <a:cs typeface="Times New Roman"/>
              </a:rPr>
              <a:t>a lui per la </a:t>
            </a:r>
            <a:r>
              <a:rPr sz="1200" spc="-5" dirty="0">
                <a:latin typeface="Times New Roman"/>
                <a:cs typeface="Times New Roman"/>
              </a:rPr>
              <a:t>durata 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tale conferimento. </a:t>
            </a:r>
            <a:r>
              <a:rPr sz="1200" dirty="0">
                <a:latin typeface="Times New Roman"/>
                <a:cs typeface="Times New Roman"/>
              </a:rPr>
              <a:t>Se il </a:t>
            </a:r>
            <a:r>
              <a:rPr sz="1200" spc="-5" dirty="0">
                <a:latin typeface="Times New Roman"/>
                <a:cs typeface="Times New Roman"/>
              </a:rPr>
              <a:t>Figlio Magistrale </a:t>
            </a:r>
            <a:r>
              <a:rPr sz="1200" dirty="0">
                <a:latin typeface="Times New Roman"/>
                <a:cs typeface="Times New Roman"/>
              </a:rPr>
              <a:t>divenisse </a:t>
            </a:r>
            <a:r>
              <a:rPr sz="1200" spc="-5" dirty="0">
                <a:latin typeface="Times New Roman"/>
                <a:cs typeface="Times New Roman"/>
              </a:rPr>
              <a:t>governante temporaneo del </a:t>
            </a:r>
            <a:r>
              <a:rPr sz="1200" dirty="0">
                <a:latin typeface="Times New Roman"/>
                <a:cs typeface="Times New Roman"/>
              </a:rPr>
              <a:t>pianeta, </a:t>
            </a:r>
            <a:r>
              <a:rPr sz="1200" spc="-5" dirty="0">
                <a:latin typeface="Times New Roman"/>
                <a:cs typeface="Times New Roman"/>
              </a:rPr>
              <a:t>questi arcangeli opererebbero </a:t>
            </a:r>
            <a:r>
              <a:rPr sz="1200" spc="10" dirty="0">
                <a:latin typeface="Times New Roman"/>
                <a:cs typeface="Times New Roman"/>
              </a:rPr>
              <a:t>come  </a:t>
            </a:r>
            <a:r>
              <a:rPr sz="1200" spc="-5" dirty="0">
                <a:latin typeface="Times New Roman"/>
                <a:cs typeface="Times New Roman"/>
              </a:rPr>
              <a:t>capi dirigenti </a:t>
            </a:r>
            <a:r>
              <a:rPr sz="1200" dirty="0">
                <a:latin typeface="Times New Roman"/>
                <a:cs typeface="Times New Roman"/>
              </a:rPr>
              <a:t>di tutti </a:t>
            </a:r>
            <a:r>
              <a:rPr sz="1200" spc="-5" dirty="0">
                <a:latin typeface="Times New Roman"/>
                <a:cs typeface="Times New Roman"/>
              </a:rPr>
              <a:t>gli esseri celesti su quella</a:t>
            </a:r>
            <a:r>
              <a:rPr sz="1200" spc="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sfera.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4318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(409.3) 37:3.6 </a:t>
            </a:r>
            <a:r>
              <a:rPr sz="1200" spc="-5" dirty="0">
                <a:latin typeface="Times New Roman"/>
                <a:cs typeface="Times New Roman"/>
              </a:rPr>
              <a:t>Due arcangeli decani sono </a:t>
            </a:r>
            <a:r>
              <a:rPr sz="1200" dirty="0">
                <a:latin typeface="Times New Roman"/>
                <a:cs typeface="Times New Roman"/>
              </a:rPr>
              <a:t>sempre </a:t>
            </a:r>
            <a:r>
              <a:rPr sz="1200" spc="-5" dirty="0">
                <a:latin typeface="Times New Roman"/>
                <a:cs typeface="Times New Roman"/>
              </a:rPr>
              <a:t>assegnati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aiuti personali </a:t>
            </a:r>
            <a:r>
              <a:rPr sz="1200" dirty="0">
                <a:latin typeface="Times New Roman"/>
                <a:cs typeface="Times New Roman"/>
              </a:rPr>
              <a:t>di un </a:t>
            </a:r>
            <a:r>
              <a:rPr sz="1200" spc="-5" dirty="0">
                <a:latin typeface="Times New Roman"/>
                <a:cs typeface="Times New Roman"/>
              </a:rPr>
              <a:t>Avonal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Paradiso </a:t>
            </a:r>
            <a:r>
              <a:rPr sz="1200" dirty="0">
                <a:latin typeface="Times New Roman"/>
                <a:cs typeface="Times New Roman"/>
              </a:rPr>
              <a:t>in tutte le missioni </a:t>
            </a:r>
            <a:r>
              <a:rPr sz="1200" spc="-5" dirty="0">
                <a:latin typeface="Times New Roman"/>
                <a:cs typeface="Times New Roman"/>
              </a:rPr>
              <a:t>planetarie,  sia che implichino </a:t>
            </a:r>
            <a:r>
              <a:rPr sz="1200" dirty="0">
                <a:latin typeface="Times New Roman"/>
                <a:cs typeface="Times New Roman"/>
              </a:rPr>
              <a:t>azioni </a:t>
            </a:r>
            <a:r>
              <a:rPr sz="1200" spc="-5" dirty="0">
                <a:latin typeface="Times New Roman"/>
                <a:cs typeface="Times New Roman"/>
              </a:rPr>
              <a:t>giudiziarie, missioni magistrali </a:t>
            </a:r>
            <a:r>
              <a:rPr sz="1200" dirty="0">
                <a:latin typeface="Times New Roman"/>
                <a:cs typeface="Times New Roman"/>
              </a:rPr>
              <a:t>o </a:t>
            </a:r>
            <a:r>
              <a:rPr sz="1200" spc="-5" dirty="0">
                <a:latin typeface="Times New Roman"/>
                <a:cs typeface="Times New Roman"/>
              </a:rPr>
              <a:t>incarnazioni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conferimento. </a:t>
            </a:r>
            <a:r>
              <a:rPr sz="1200" dirty="0">
                <a:latin typeface="Times New Roman"/>
                <a:cs typeface="Times New Roman"/>
              </a:rPr>
              <a:t>Quando questo </a:t>
            </a:r>
            <a:r>
              <a:rPr sz="1200" spc="-5" dirty="0">
                <a:latin typeface="Times New Roman"/>
                <a:cs typeface="Times New Roman"/>
              </a:rPr>
              <a:t>Figlio del Paradiso </a:t>
            </a:r>
            <a:r>
              <a:rPr sz="1200" dirty="0">
                <a:latin typeface="Times New Roman"/>
                <a:cs typeface="Times New Roman"/>
              </a:rPr>
              <a:t>ha  </a:t>
            </a:r>
            <a:r>
              <a:rPr sz="1200" spc="-5" dirty="0">
                <a:latin typeface="Times New Roman"/>
                <a:cs typeface="Times New Roman"/>
              </a:rPr>
              <a:t>terminato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giudizio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1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regno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morti </a:t>
            </a:r>
            <a:r>
              <a:rPr sz="1200" dirty="0">
                <a:latin typeface="Times New Roman"/>
                <a:cs typeface="Times New Roman"/>
              </a:rPr>
              <a:t>sono chiamati a </a:t>
            </a:r>
            <a:r>
              <a:rPr sz="1200" spc="-5" dirty="0">
                <a:latin typeface="Times New Roman"/>
                <a:cs typeface="Times New Roman"/>
              </a:rPr>
              <a:t>registrarsi </a:t>
            </a:r>
            <a:r>
              <a:rPr sz="1200" dirty="0">
                <a:latin typeface="Times New Roman"/>
                <a:cs typeface="Times New Roman"/>
              </a:rPr>
              <a:t>(la cosiddetta </a:t>
            </a:r>
            <a:r>
              <a:rPr sz="1200" spc="-5" dirty="0">
                <a:latin typeface="Times New Roman"/>
                <a:cs typeface="Times New Roman"/>
              </a:rPr>
              <a:t>risurrezione),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letteralmente </a:t>
            </a:r>
            <a:r>
              <a:rPr sz="1200" dirty="0">
                <a:latin typeface="Times New Roman"/>
                <a:cs typeface="Times New Roman"/>
              </a:rPr>
              <a:t>vero </a:t>
            </a:r>
            <a:r>
              <a:rPr sz="1200" spc="10" dirty="0">
                <a:latin typeface="Times New Roman"/>
                <a:cs typeface="Times New Roman"/>
              </a:rPr>
              <a:t>che</a:t>
            </a:r>
            <a:r>
              <a:rPr sz="1200" spc="11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68005" cy="395986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55880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guardiani serafici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personalità addormentate </a:t>
            </a:r>
            <a:r>
              <a:rPr sz="1200" dirty="0">
                <a:latin typeface="Times New Roman"/>
                <a:cs typeface="Times New Roman"/>
              </a:rPr>
              <a:t>rispondono </a:t>
            </a:r>
            <a:r>
              <a:rPr sz="1200" spc="-5" dirty="0">
                <a:latin typeface="Times New Roman"/>
                <a:cs typeface="Times New Roman"/>
              </a:rPr>
              <a:t>alla “voce dell’arcangelo”. L’appello della fine </a:t>
            </a:r>
            <a:r>
              <a:rPr sz="1200" dirty="0">
                <a:latin typeface="Times New Roman"/>
                <a:cs typeface="Times New Roman"/>
              </a:rPr>
              <a:t>di una dispensazione è  </a:t>
            </a:r>
            <a:r>
              <a:rPr sz="1200" spc="-5" dirty="0">
                <a:latin typeface="Times New Roman"/>
                <a:cs typeface="Times New Roman"/>
              </a:rPr>
              <a:t>promulgato </a:t>
            </a:r>
            <a:r>
              <a:rPr sz="1200" dirty="0">
                <a:latin typeface="Times New Roman"/>
                <a:cs typeface="Times New Roman"/>
              </a:rPr>
              <a:t>da un </a:t>
            </a:r>
            <a:r>
              <a:rPr sz="1200" spc="-5" dirty="0">
                <a:latin typeface="Times New Roman"/>
                <a:cs typeface="Times New Roman"/>
              </a:rPr>
              <a:t>arcangelo assistente. Questo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l’arcangelo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risurrezione, talvolta denominato “l’arcangelo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18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Micael”.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31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(409.4) 37:3.7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Mondi </a:t>
            </a:r>
            <a:r>
              <a:rPr sz="1200" i="1" dirty="0">
                <a:latin typeface="Times New Roman"/>
                <a:cs typeface="Times New Roman"/>
              </a:rPr>
              <a:t>degli </a:t>
            </a:r>
            <a:r>
              <a:rPr sz="1200" i="1" spc="-5" dirty="0">
                <a:latin typeface="Times New Roman"/>
                <a:cs typeface="Times New Roman"/>
              </a:rPr>
              <a:t>Arcangeli.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dirty="0">
                <a:latin typeface="Times New Roman"/>
                <a:cs typeface="Times New Roman"/>
              </a:rPr>
              <a:t>settimo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mondi che </a:t>
            </a:r>
            <a:r>
              <a:rPr sz="1200" spc="-5" dirty="0">
                <a:latin typeface="Times New Roman"/>
                <a:cs typeface="Times New Roman"/>
              </a:rPr>
              <a:t>circondano Salvington, </a:t>
            </a:r>
            <a:r>
              <a:rPr sz="1200" dirty="0">
                <a:latin typeface="Times New Roman"/>
                <a:cs typeface="Times New Roman"/>
              </a:rPr>
              <a:t>con tutti i loro </a:t>
            </a:r>
            <a:r>
              <a:rPr sz="1200" spc="-5" dirty="0">
                <a:latin typeface="Times New Roman"/>
                <a:cs typeface="Times New Roman"/>
              </a:rPr>
              <a:t>satelliti </a:t>
            </a:r>
            <a:r>
              <a:rPr sz="1200" dirty="0">
                <a:latin typeface="Times New Roman"/>
                <a:cs typeface="Times New Roman"/>
              </a:rPr>
              <a:t>associati, è  </a:t>
            </a:r>
            <a:r>
              <a:rPr sz="1200" spc="-5" dirty="0">
                <a:latin typeface="Times New Roman"/>
                <a:cs typeface="Times New Roman"/>
              </a:rPr>
              <a:t>assegnato agli arcangeli. </a:t>
            </a:r>
            <a:r>
              <a:rPr sz="1200" spc="-10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sfera </a:t>
            </a:r>
            <a:r>
              <a:rPr sz="1200" spc="-5" dirty="0">
                <a:latin typeface="Times New Roman"/>
                <a:cs typeface="Times New Roman"/>
              </a:rPr>
              <a:t>numero </a:t>
            </a:r>
            <a:r>
              <a:rPr sz="1200" dirty="0">
                <a:latin typeface="Times New Roman"/>
                <a:cs typeface="Times New Roman"/>
              </a:rPr>
              <a:t>uno e tutti i </a:t>
            </a:r>
            <a:r>
              <a:rPr sz="1200" spc="-5" dirty="0">
                <a:latin typeface="Times New Roman"/>
                <a:cs typeface="Times New Roman"/>
              </a:rPr>
              <a:t>suoi sei satelliti tributari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occupati dai conservatori dei </a:t>
            </a:r>
            <a:r>
              <a:rPr sz="1200" dirty="0">
                <a:latin typeface="Times New Roman"/>
                <a:cs typeface="Times New Roman"/>
              </a:rPr>
              <a:t>fascicoli delle  </a:t>
            </a:r>
            <a:r>
              <a:rPr sz="1200" spc="-5" dirty="0">
                <a:latin typeface="Times New Roman"/>
                <a:cs typeface="Times New Roman"/>
              </a:rPr>
              <a:t>personalità. Questo immenso 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archivisti si occupa </a:t>
            </a:r>
            <a:r>
              <a:rPr sz="1200" dirty="0">
                <a:latin typeface="Times New Roman"/>
                <a:cs typeface="Times New Roman"/>
              </a:rPr>
              <a:t>di tenere aggiornato il </a:t>
            </a:r>
            <a:r>
              <a:rPr sz="1200" spc="-5" dirty="0">
                <a:latin typeface="Times New Roman"/>
                <a:cs typeface="Times New Roman"/>
              </a:rPr>
              <a:t>fascicolo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ogni mortale </a:t>
            </a:r>
            <a:r>
              <a:rPr sz="1200" spc="5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tempo, </a:t>
            </a:r>
            <a:r>
              <a:rPr sz="1200" dirty="0">
                <a:latin typeface="Times New Roman"/>
                <a:cs typeface="Times New Roman"/>
              </a:rPr>
              <a:t>dal momento  </a:t>
            </a:r>
            <a:r>
              <a:rPr sz="1200" spc="-5" dirty="0">
                <a:latin typeface="Times New Roman"/>
                <a:cs typeface="Times New Roman"/>
              </a:rPr>
              <a:t>della nascita </a:t>
            </a:r>
            <a:r>
              <a:rPr sz="1200" dirty="0">
                <a:latin typeface="Times New Roman"/>
                <a:cs typeface="Times New Roman"/>
              </a:rPr>
              <a:t>e durante la </a:t>
            </a:r>
            <a:r>
              <a:rPr sz="1200" spc="-5" dirty="0">
                <a:latin typeface="Times New Roman"/>
                <a:cs typeface="Times New Roman"/>
              </a:rPr>
              <a:t>sua carriera </a:t>
            </a:r>
            <a:r>
              <a:rPr sz="1200" dirty="0">
                <a:latin typeface="Times New Roman"/>
                <a:cs typeface="Times New Roman"/>
              </a:rPr>
              <a:t>nell’Universo, </a:t>
            </a:r>
            <a:r>
              <a:rPr sz="1200" spc="-5" dirty="0">
                <a:latin typeface="Times New Roman"/>
                <a:cs typeface="Times New Roman"/>
              </a:rPr>
              <a:t>fino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tale individuo </a:t>
            </a:r>
            <a:r>
              <a:rPr sz="1200" spc="-5" dirty="0">
                <a:latin typeface="Times New Roman"/>
                <a:cs typeface="Times New Roman"/>
              </a:rPr>
              <a:t>lascia Salvington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regime superuniversale </a:t>
            </a:r>
            <a:r>
              <a:rPr sz="1200" dirty="0">
                <a:latin typeface="Times New Roman"/>
                <a:cs typeface="Times New Roman"/>
              </a:rPr>
              <a:t>o  non </a:t>
            </a:r>
            <a:r>
              <a:rPr sz="1200" spc="-5" dirty="0">
                <a:latin typeface="Times New Roman"/>
                <a:cs typeface="Times New Roman"/>
              </a:rPr>
              <a:t>sia “radiato dall’esistenza registrata” per </a:t>
            </a:r>
            <a:r>
              <a:rPr sz="1200" dirty="0">
                <a:latin typeface="Times New Roman"/>
                <a:cs typeface="Times New Roman"/>
              </a:rPr>
              <a:t>ordine </a:t>
            </a:r>
            <a:r>
              <a:rPr sz="1200" spc="-5" dirty="0">
                <a:latin typeface="Times New Roman"/>
                <a:cs typeface="Times New Roman"/>
              </a:rPr>
              <a:t>degli Antichi dei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Giorni.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2254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(409.5) 37:3.8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su questi mondi </a:t>
            </a:r>
            <a:r>
              <a:rPr sz="1200" dirty="0">
                <a:latin typeface="Times New Roman"/>
                <a:cs typeface="Times New Roman"/>
              </a:rPr>
              <a:t>che le </a:t>
            </a:r>
            <a:r>
              <a:rPr sz="1200" spc="-5" dirty="0">
                <a:latin typeface="Times New Roman"/>
                <a:cs typeface="Times New Roman"/>
              </a:rPr>
              <a:t>cartelle delle personalità </a:t>
            </a:r>
            <a:r>
              <a:rPr sz="1200" dirty="0">
                <a:latin typeface="Times New Roman"/>
                <a:cs typeface="Times New Roman"/>
              </a:rPr>
              <a:t>e i dati d’identificazione </a:t>
            </a:r>
            <a:r>
              <a:rPr sz="1200" spc="-5" dirty="0">
                <a:latin typeface="Times New Roman"/>
                <a:cs typeface="Times New Roman"/>
              </a:rPr>
              <a:t>vengono classificati, archiviati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conservati  durante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periodo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intercorre </a:t>
            </a:r>
            <a:r>
              <a:rPr sz="1200" dirty="0">
                <a:latin typeface="Times New Roman"/>
                <a:cs typeface="Times New Roman"/>
              </a:rPr>
              <a:t>tra la </a:t>
            </a:r>
            <a:r>
              <a:rPr sz="1200" spc="-5" dirty="0">
                <a:latin typeface="Times New Roman"/>
                <a:cs typeface="Times New Roman"/>
              </a:rPr>
              <a:t>morte </a:t>
            </a:r>
            <a:r>
              <a:rPr sz="1200" dirty="0">
                <a:latin typeface="Times New Roman"/>
                <a:cs typeface="Times New Roman"/>
              </a:rPr>
              <a:t>umana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momento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ripersonalizzazione,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risurrezione dalla</a:t>
            </a:r>
            <a:r>
              <a:rPr sz="1200" spc="1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morte.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88900">
              <a:lnSpc>
                <a:spcPct val="100000"/>
              </a:lnSpc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4.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Altissimi</a:t>
            </a:r>
            <a:r>
              <a:rPr sz="1600" b="1" spc="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Assistenti</a:t>
            </a:r>
            <a:endParaRPr sz="1600">
              <a:latin typeface="Times New Roman"/>
              <a:cs typeface="Times New Roman"/>
            </a:endParaRPr>
          </a:p>
          <a:p>
            <a:pPr marL="88900">
              <a:lnSpc>
                <a:spcPts val="1405"/>
              </a:lnSpc>
              <a:spcBef>
                <a:spcPts val="132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(409.6) 37:4.1 </a:t>
            </a:r>
            <a:r>
              <a:rPr sz="1200" spc="-5" dirty="0">
                <a:latin typeface="Times New Roman"/>
                <a:cs typeface="Times New Roman"/>
              </a:rPr>
              <a:t>Gli Altissimi Assistenti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volontari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origine esterna </a:t>
            </a:r>
            <a:r>
              <a:rPr sz="1200" dirty="0">
                <a:latin typeface="Times New Roman"/>
                <a:cs typeface="Times New Roman"/>
              </a:rPr>
              <a:t>all’Universo </a:t>
            </a:r>
            <a:r>
              <a:rPr sz="1200" spc="-5" dirty="0">
                <a:latin typeface="Times New Roman"/>
                <a:cs typeface="Times New Roman"/>
              </a:rPr>
              <a:t>locale, </a:t>
            </a:r>
            <a:r>
              <a:rPr sz="1200" dirty="0">
                <a:latin typeface="Times New Roman"/>
                <a:cs typeface="Times New Roman"/>
              </a:rPr>
              <a:t>che</a:t>
            </a:r>
            <a:r>
              <a:rPr sz="1200" spc="-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sono</a:t>
            </a:r>
            <a:endParaRPr sz="1200">
              <a:latin typeface="Times New Roman"/>
              <a:cs typeface="Times New Roman"/>
            </a:endParaRPr>
          </a:p>
          <a:p>
            <a:pPr marL="88900" marR="397510">
              <a:lnSpc>
                <a:spcPts val="1380"/>
              </a:lnSpc>
              <a:spcBef>
                <a:spcPts val="60"/>
              </a:spcBef>
            </a:pPr>
            <a:r>
              <a:rPr sz="1200" spc="-5" dirty="0">
                <a:latin typeface="Times New Roman"/>
                <a:cs typeface="Times New Roman"/>
              </a:rPr>
              <a:t>temporaneamente incaricati come rappresentanti </a:t>
            </a:r>
            <a:r>
              <a:rPr sz="1200" spc="5" dirty="0">
                <a:latin typeface="Times New Roman"/>
                <a:cs typeface="Times New Roman"/>
              </a:rPr>
              <a:t>od </a:t>
            </a:r>
            <a:r>
              <a:rPr sz="1200" spc="-5" dirty="0">
                <a:latin typeface="Times New Roman"/>
                <a:cs typeface="Times New Roman"/>
              </a:rPr>
              <a:t>osservatori </a:t>
            </a:r>
            <a:r>
              <a:rPr sz="1200" dirty="0">
                <a:latin typeface="Times New Roman"/>
                <a:cs typeface="Times New Roman"/>
              </a:rPr>
              <a:t>dell’Universo </a:t>
            </a:r>
            <a:r>
              <a:rPr sz="1200" spc="-5" dirty="0">
                <a:latin typeface="Times New Roman"/>
                <a:cs typeface="Times New Roman"/>
              </a:rPr>
              <a:t>centrale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Superuniverso presso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creazioni  locali.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numero varia </a:t>
            </a:r>
            <a:r>
              <a:rPr sz="1200" spc="-5" dirty="0">
                <a:latin typeface="Times New Roman"/>
                <a:cs typeface="Times New Roman"/>
              </a:rPr>
              <a:t>costantemente </a:t>
            </a:r>
            <a:r>
              <a:rPr sz="1200" dirty="0">
                <a:latin typeface="Times New Roman"/>
                <a:cs typeface="Times New Roman"/>
              </a:rPr>
              <a:t>ma è sempre </a:t>
            </a:r>
            <a:r>
              <a:rPr sz="1200" spc="-5" dirty="0">
                <a:latin typeface="Times New Roman"/>
                <a:cs typeface="Times New Roman"/>
              </a:rPr>
              <a:t>nell’ordine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milioni.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5938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(409.7) 37:4.2 </a:t>
            </a:r>
            <a:r>
              <a:rPr sz="1200" spc="-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tanto in </a:t>
            </a:r>
            <a:r>
              <a:rPr sz="1200" spc="-5" dirty="0">
                <a:latin typeface="Times New Roman"/>
                <a:cs typeface="Times New Roman"/>
              </a:rPr>
              <a:t>tanto </a:t>
            </a:r>
            <a:r>
              <a:rPr sz="1200" dirty="0">
                <a:latin typeface="Times New Roman"/>
                <a:cs typeface="Times New Roman"/>
              </a:rPr>
              <a:t>noi </a:t>
            </a:r>
            <a:r>
              <a:rPr sz="1200" spc="-5" dirty="0">
                <a:latin typeface="Times New Roman"/>
                <a:cs typeface="Times New Roman"/>
              </a:rPr>
              <a:t>beneficiamo così </a:t>
            </a:r>
            <a:r>
              <a:rPr sz="1200" dirty="0">
                <a:latin typeface="Times New Roman"/>
                <a:cs typeface="Times New Roman"/>
              </a:rPr>
              <a:t>del </a:t>
            </a:r>
            <a:r>
              <a:rPr sz="1200" spc="-5" dirty="0">
                <a:latin typeface="Times New Roman"/>
                <a:cs typeface="Times New Roman"/>
              </a:rPr>
              <a:t>ministero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dell’assistenza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esseri originari del Paradiso </a:t>
            </a:r>
            <a:r>
              <a:rPr sz="1200" dirty="0">
                <a:latin typeface="Times New Roman"/>
                <a:cs typeface="Times New Roman"/>
              </a:rPr>
              <a:t>come i </a:t>
            </a:r>
            <a:r>
              <a:rPr sz="1200" spc="-5" dirty="0">
                <a:latin typeface="Times New Roman"/>
                <a:cs typeface="Times New Roman"/>
              </a:rPr>
              <a:t>Perfettori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Saggezza,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Consiglieri </a:t>
            </a:r>
            <a:r>
              <a:rPr sz="1200" dirty="0">
                <a:latin typeface="Times New Roman"/>
                <a:cs typeface="Times New Roman"/>
              </a:rPr>
              <a:t>Divini, i </a:t>
            </a:r>
            <a:r>
              <a:rPr sz="1200" spc="-5" dirty="0">
                <a:latin typeface="Times New Roman"/>
                <a:cs typeface="Times New Roman"/>
              </a:rPr>
              <a:t>Censori Universali, 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Trinitari Ispirati,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Trinitizzati, i </a:t>
            </a:r>
            <a:r>
              <a:rPr sz="1200" spc="-5" dirty="0">
                <a:latin typeface="Times New Roman"/>
                <a:cs typeface="Times New Roman"/>
              </a:rPr>
              <a:t>Messaggeri Solitari, </a:t>
            </a:r>
            <a:r>
              <a:rPr sz="1200" dirty="0">
                <a:latin typeface="Times New Roman"/>
                <a:cs typeface="Times New Roman"/>
              </a:rPr>
              <a:t>i  </a:t>
            </a:r>
            <a:r>
              <a:rPr sz="1200" spc="-5" dirty="0">
                <a:latin typeface="Times New Roman"/>
                <a:cs typeface="Times New Roman"/>
              </a:rPr>
              <a:t>supernafini,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seconafini,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terziafini ed altri benevoli </a:t>
            </a:r>
            <a:r>
              <a:rPr sz="1200" dirty="0">
                <a:latin typeface="Times New Roman"/>
                <a:cs typeface="Times New Roman"/>
              </a:rPr>
              <a:t>ministri, </a:t>
            </a:r>
            <a:r>
              <a:rPr sz="1200" spc="-5" dirty="0">
                <a:latin typeface="Times New Roman"/>
                <a:cs typeface="Times New Roman"/>
              </a:rPr>
              <a:t>che soggiornano con </a:t>
            </a:r>
            <a:r>
              <a:rPr sz="1200" dirty="0">
                <a:latin typeface="Times New Roman"/>
                <a:cs typeface="Times New Roman"/>
              </a:rPr>
              <a:t>noi allo scopo di </a:t>
            </a:r>
            <a:r>
              <a:rPr sz="1200" spc="-5" dirty="0">
                <a:latin typeface="Times New Roman"/>
                <a:cs typeface="Times New Roman"/>
              </a:rPr>
              <a:t>aiutare </a:t>
            </a:r>
            <a:r>
              <a:rPr sz="1200" dirty="0">
                <a:latin typeface="Times New Roman"/>
                <a:cs typeface="Times New Roman"/>
              </a:rPr>
              <a:t>le nostre personalità  </a:t>
            </a:r>
            <a:r>
              <a:rPr sz="1200" spc="-5" dirty="0">
                <a:latin typeface="Times New Roman"/>
                <a:cs typeface="Times New Roman"/>
              </a:rPr>
              <a:t>native nello </a:t>
            </a:r>
            <a:r>
              <a:rPr sz="1200" dirty="0">
                <a:latin typeface="Times New Roman"/>
                <a:cs typeface="Times New Roman"/>
              </a:rPr>
              <a:t>sforzo di </a:t>
            </a:r>
            <a:r>
              <a:rPr sz="1200" spc="-5" dirty="0">
                <a:latin typeface="Times New Roman"/>
                <a:cs typeface="Times New Roman"/>
              </a:rPr>
              <a:t>portare </a:t>
            </a:r>
            <a:r>
              <a:rPr sz="1200" dirty="0">
                <a:latin typeface="Times New Roman"/>
                <a:cs typeface="Times New Roman"/>
              </a:rPr>
              <a:t>tutto </a:t>
            </a:r>
            <a:r>
              <a:rPr sz="1200" spc="-5" dirty="0">
                <a:latin typeface="Times New Roman"/>
                <a:cs typeface="Times New Roman"/>
              </a:rPr>
              <a:t>Nebadon all’armonia </a:t>
            </a:r>
            <a:r>
              <a:rPr sz="1200" dirty="0">
                <a:latin typeface="Times New Roman"/>
                <a:cs typeface="Times New Roman"/>
              </a:rPr>
              <a:t>più completa </a:t>
            </a:r>
            <a:r>
              <a:rPr sz="1200" spc="-5" dirty="0">
                <a:latin typeface="Times New Roman"/>
                <a:cs typeface="Times New Roman"/>
              </a:rPr>
              <a:t>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idee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Orvonton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con gli ideali del</a:t>
            </a:r>
            <a:r>
              <a:rPr sz="1200" spc="1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80705" cy="3368675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63500" marR="55880">
              <a:lnSpc>
                <a:spcPct val="95900"/>
              </a:lnSpc>
              <a:spcBef>
                <a:spcPts val="16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(410.1) 37:4.3 </a:t>
            </a:r>
            <a:r>
              <a:rPr sz="1200" spc="-5" dirty="0">
                <a:latin typeface="Times New Roman"/>
                <a:cs typeface="Times New Roman"/>
              </a:rPr>
              <a:t>Alcuni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questi esseri possono servire come volontari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perciò essere </a:t>
            </a:r>
            <a:r>
              <a:rPr sz="1200" dirty="0">
                <a:latin typeface="Times New Roman"/>
                <a:cs typeface="Times New Roman"/>
              </a:rPr>
              <a:t>tecnicamente </a:t>
            </a:r>
            <a:r>
              <a:rPr sz="1200" spc="-5" dirty="0">
                <a:latin typeface="Times New Roman"/>
                <a:cs typeface="Times New Roman"/>
              </a:rPr>
              <a:t>fuori della </a:t>
            </a:r>
            <a:r>
              <a:rPr sz="1200" dirty="0">
                <a:latin typeface="Times New Roman"/>
                <a:cs typeface="Times New Roman"/>
              </a:rPr>
              <a:t>nostra  </a:t>
            </a:r>
            <a:r>
              <a:rPr sz="1200" spc="-5" dirty="0">
                <a:latin typeface="Times New Roman"/>
                <a:cs typeface="Times New Roman"/>
              </a:rPr>
              <a:t>giurisdizione,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quando operano su incarico, </a:t>
            </a:r>
            <a:r>
              <a:rPr sz="1200" dirty="0">
                <a:latin typeface="Times New Roman"/>
                <a:cs typeface="Times New Roman"/>
              </a:rPr>
              <a:t>queste </a:t>
            </a:r>
            <a:r>
              <a:rPr sz="1200" spc="-5" dirty="0">
                <a:latin typeface="Times New Roman"/>
                <a:cs typeface="Times New Roman"/>
              </a:rPr>
              <a:t>personalità dei Superuniversi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dell’Universo centrale </a:t>
            </a:r>
            <a:r>
              <a:rPr sz="1200" dirty="0">
                <a:latin typeface="Times New Roman"/>
                <a:cs typeface="Times New Roman"/>
              </a:rPr>
              <a:t>non sono del tutto  </a:t>
            </a:r>
            <a:r>
              <a:rPr sz="1200" spc="-5" dirty="0">
                <a:latin typeface="Times New Roman"/>
                <a:cs typeface="Times New Roman"/>
              </a:rPr>
              <a:t>esenti dalle regole dell’Universo locale </a:t>
            </a:r>
            <a:r>
              <a:rPr sz="1200" dirty="0">
                <a:latin typeface="Times New Roman"/>
                <a:cs typeface="Times New Roman"/>
              </a:rPr>
              <a:t>nel quale </a:t>
            </a:r>
            <a:r>
              <a:rPr sz="1200" spc="-5" dirty="0">
                <a:latin typeface="Times New Roman"/>
                <a:cs typeface="Times New Roman"/>
              </a:rPr>
              <a:t>soggiornano, </a:t>
            </a:r>
            <a:r>
              <a:rPr sz="1200" dirty="0">
                <a:latin typeface="Times New Roman"/>
                <a:cs typeface="Times New Roman"/>
              </a:rPr>
              <a:t>anche </a:t>
            </a:r>
            <a:r>
              <a:rPr sz="1200" spc="-5" dirty="0">
                <a:latin typeface="Times New Roman"/>
                <a:cs typeface="Times New Roman"/>
              </a:rPr>
              <a:t>se continuano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funzionare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rappresentanti degli Universi  superiori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ad </a:t>
            </a:r>
            <a:r>
              <a:rPr sz="1200" dirty="0">
                <a:latin typeface="Times New Roman"/>
                <a:cs typeface="Times New Roman"/>
              </a:rPr>
              <a:t>operare secondo le istruzioni </a:t>
            </a:r>
            <a:r>
              <a:rPr sz="1200" spc="-5" dirty="0">
                <a:latin typeface="Times New Roman"/>
                <a:cs typeface="Times New Roman"/>
              </a:rPr>
              <a:t>che costituiscono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loro missione nel </a:t>
            </a:r>
            <a:r>
              <a:rPr sz="1200" dirty="0">
                <a:latin typeface="Times New Roman"/>
                <a:cs typeface="Times New Roman"/>
              </a:rPr>
              <a:t>nostro </a:t>
            </a:r>
            <a:r>
              <a:rPr sz="1200" spc="-5" dirty="0">
                <a:latin typeface="Times New Roman"/>
                <a:cs typeface="Times New Roman"/>
              </a:rPr>
              <a:t>regno.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loro quartier generale </a:t>
            </a:r>
            <a:r>
              <a:rPr sz="1200" dirty="0">
                <a:latin typeface="Times New Roman"/>
                <a:cs typeface="Times New Roman"/>
              </a:rPr>
              <a:t>è situato </a:t>
            </a:r>
            <a:r>
              <a:rPr sz="1200" spc="-5" dirty="0">
                <a:latin typeface="Times New Roman"/>
                <a:cs typeface="Times New Roman"/>
              </a:rPr>
              <a:t>nel  settore dell’Unione </a:t>
            </a:r>
            <a:r>
              <a:rPr sz="1200" dirty="0">
                <a:latin typeface="Times New Roman"/>
                <a:cs typeface="Times New Roman"/>
              </a:rPr>
              <a:t>dei Giorni </a:t>
            </a:r>
            <a:r>
              <a:rPr sz="1200" spc="-5" dirty="0">
                <a:latin typeface="Times New Roman"/>
                <a:cs typeface="Times New Roman"/>
              </a:rPr>
              <a:t>su Salvington, </a:t>
            </a:r>
            <a:r>
              <a:rPr sz="1200" dirty="0">
                <a:latin typeface="Times New Roman"/>
                <a:cs typeface="Times New Roman"/>
              </a:rPr>
              <a:t>ed </a:t>
            </a:r>
            <a:r>
              <a:rPr sz="1200" spc="-5" dirty="0">
                <a:latin typeface="Times New Roman"/>
                <a:cs typeface="Times New Roman"/>
              </a:rPr>
              <a:t>essi operano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 soggetti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supercontrollo </a:t>
            </a:r>
            <a:r>
              <a:rPr sz="1200" spc="5" dirty="0">
                <a:latin typeface="Times New Roman"/>
                <a:cs typeface="Times New Roman"/>
              </a:rPr>
              <a:t>di </a:t>
            </a:r>
            <a:r>
              <a:rPr sz="1200" dirty="0">
                <a:latin typeface="Times New Roman"/>
                <a:cs typeface="Times New Roman"/>
              </a:rPr>
              <a:t>questo </a:t>
            </a:r>
            <a:r>
              <a:rPr sz="1200" spc="-5" dirty="0">
                <a:latin typeface="Times New Roman"/>
                <a:cs typeface="Times New Roman"/>
              </a:rPr>
              <a:t>ambasciatore </a:t>
            </a:r>
            <a:r>
              <a:rPr sz="1200" spc="5" dirty="0">
                <a:latin typeface="Times New Roman"/>
                <a:cs typeface="Times New Roman"/>
              </a:rPr>
              <a:t>della  </a:t>
            </a:r>
            <a:r>
              <a:rPr sz="1200" spc="-5" dirty="0">
                <a:latin typeface="Times New Roman"/>
                <a:cs typeface="Times New Roman"/>
              </a:rPr>
              <a:t>Trinità del Paradiso. </a:t>
            </a:r>
            <a:r>
              <a:rPr sz="1200" dirty="0">
                <a:latin typeface="Times New Roman"/>
                <a:cs typeface="Times New Roman"/>
              </a:rPr>
              <a:t>Quando </a:t>
            </a:r>
            <a:r>
              <a:rPr sz="1200" spc="-5" dirty="0">
                <a:latin typeface="Times New Roman"/>
                <a:cs typeface="Times New Roman"/>
              </a:rPr>
              <a:t>servono </a:t>
            </a:r>
            <a:r>
              <a:rPr sz="1200" dirty="0">
                <a:latin typeface="Times New Roman"/>
                <a:cs typeface="Times New Roman"/>
              </a:rPr>
              <a:t>in gruppi senza </a:t>
            </a:r>
            <a:r>
              <a:rPr sz="1200" spc="-5" dirty="0">
                <a:latin typeface="Times New Roman"/>
                <a:cs typeface="Times New Roman"/>
              </a:rPr>
              <a:t>incarichi </a:t>
            </a:r>
            <a:r>
              <a:rPr sz="1200" dirty="0">
                <a:latin typeface="Times New Roman"/>
                <a:cs typeface="Times New Roman"/>
              </a:rPr>
              <a:t>queste personalità </a:t>
            </a:r>
            <a:r>
              <a:rPr sz="1200" spc="-5" dirty="0">
                <a:latin typeface="Times New Roman"/>
                <a:cs typeface="Times New Roman"/>
              </a:rPr>
              <a:t>provenienti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superiori </a:t>
            </a:r>
            <a:r>
              <a:rPr sz="1200" spc="-5" dirty="0">
                <a:latin typeface="Times New Roman"/>
                <a:cs typeface="Times New Roman"/>
              </a:rPr>
              <a:t>abitualmente </a:t>
            </a:r>
            <a:r>
              <a:rPr sz="1200" spc="10" dirty="0">
                <a:latin typeface="Times New Roman"/>
                <a:cs typeface="Times New Roman"/>
              </a:rPr>
              <a:t>si  </a:t>
            </a:r>
            <a:r>
              <a:rPr sz="1200" spc="-5" dirty="0">
                <a:latin typeface="Times New Roman"/>
                <a:cs typeface="Times New Roman"/>
              </a:rPr>
              <a:t>governano </a:t>
            </a:r>
            <a:r>
              <a:rPr sz="1200" dirty="0">
                <a:latin typeface="Times New Roman"/>
                <a:cs typeface="Times New Roman"/>
              </a:rPr>
              <a:t>in modo autonomo, 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servono </a:t>
            </a:r>
            <a:r>
              <a:rPr sz="1200" spc="-5" dirty="0">
                <a:latin typeface="Times New Roman"/>
                <a:cs typeface="Times New Roman"/>
              </a:rPr>
              <a:t>su richiesta essi si </a:t>
            </a:r>
            <a:r>
              <a:rPr sz="1200" dirty="0">
                <a:latin typeface="Times New Roman"/>
                <a:cs typeface="Times New Roman"/>
              </a:rPr>
              <a:t>pongono </a:t>
            </a:r>
            <a:r>
              <a:rPr sz="1200" spc="-5" dirty="0">
                <a:latin typeface="Times New Roman"/>
                <a:cs typeface="Times New Roman"/>
              </a:rPr>
              <a:t>spesso volontariamente </a:t>
            </a:r>
            <a:r>
              <a:rPr sz="1200" dirty="0">
                <a:latin typeface="Times New Roman"/>
                <a:cs typeface="Times New Roman"/>
              </a:rPr>
              <a:t>sotto la </a:t>
            </a:r>
            <a:r>
              <a:rPr sz="1200" spc="-5" dirty="0">
                <a:latin typeface="Times New Roman"/>
                <a:cs typeface="Times New Roman"/>
              </a:rPr>
              <a:t>piena </a:t>
            </a:r>
            <a:r>
              <a:rPr sz="1200" dirty="0">
                <a:latin typeface="Times New Roman"/>
                <a:cs typeface="Times New Roman"/>
              </a:rPr>
              <a:t>giurisdizione  </a:t>
            </a:r>
            <a:r>
              <a:rPr sz="1200" spc="-5" dirty="0">
                <a:latin typeface="Times New Roman"/>
                <a:cs typeface="Times New Roman"/>
              </a:rPr>
              <a:t>dei dirigenti </a:t>
            </a:r>
            <a:r>
              <a:rPr sz="1200" dirty="0">
                <a:latin typeface="Times New Roman"/>
                <a:cs typeface="Times New Roman"/>
              </a:rPr>
              <a:t>che sovrintendono i </a:t>
            </a:r>
            <a:r>
              <a:rPr sz="1200" spc="-5" dirty="0">
                <a:latin typeface="Times New Roman"/>
                <a:cs typeface="Times New Roman"/>
              </a:rPr>
              <a:t>regni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cui sono assegnati ad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operare.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13843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(410.2) 37:4.4 </a:t>
            </a:r>
            <a:r>
              <a:rPr sz="1200" spc="-5" dirty="0">
                <a:latin typeface="Times New Roman"/>
                <a:cs typeface="Times New Roman"/>
              </a:rPr>
              <a:t>Gli Altissimi Assistenti servono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livello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Universo locale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costellazione, </a:t>
            </a:r>
            <a:r>
              <a:rPr sz="1200" dirty="0">
                <a:latin typeface="Times New Roman"/>
                <a:cs typeface="Times New Roman"/>
              </a:rPr>
              <a:t>ma non sono </a:t>
            </a:r>
            <a:r>
              <a:rPr sz="1200" spc="-5" dirty="0">
                <a:latin typeface="Times New Roman"/>
                <a:cs typeface="Times New Roman"/>
              </a:rPr>
              <a:t>direttamente assegnati ai  governi dei sistemi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dei pianeti. Essi </a:t>
            </a:r>
            <a:r>
              <a:rPr sz="1200" dirty="0">
                <a:latin typeface="Times New Roman"/>
                <a:cs typeface="Times New Roman"/>
              </a:rPr>
              <a:t>possono tuttavia </a:t>
            </a:r>
            <a:r>
              <a:rPr sz="1200" spc="-5" dirty="0">
                <a:latin typeface="Times New Roman"/>
                <a:cs typeface="Times New Roman"/>
              </a:rPr>
              <a:t>operare </a:t>
            </a:r>
            <a:r>
              <a:rPr sz="1200" dirty="0">
                <a:latin typeface="Times New Roman"/>
                <a:cs typeface="Times New Roman"/>
              </a:rPr>
              <a:t>ovunque nell’Universo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e possono </a:t>
            </a:r>
            <a:r>
              <a:rPr sz="1200" spc="-5" dirty="0">
                <a:latin typeface="Times New Roman"/>
                <a:cs typeface="Times New Roman"/>
              </a:rPr>
              <a:t>essere assegnati </a:t>
            </a:r>
            <a:r>
              <a:rPr sz="1200" dirty="0">
                <a:latin typeface="Times New Roman"/>
                <a:cs typeface="Times New Roman"/>
              </a:rPr>
              <a:t>a qualsiasi  </a:t>
            </a:r>
            <a:r>
              <a:rPr sz="1200" spc="-5" dirty="0">
                <a:latin typeface="Times New Roman"/>
                <a:cs typeface="Times New Roman"/>
              </a:rPr>
              <a:t>fase dell’attività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— </a:t>
            </a:r>
            <a:r>
              <a:rPr sz="1200" spc="-5" dirty="0">
                <a:latin typeface="Times New Roman"/>
                <a:cs typeface="Times New Roman"/>
              </a:rPr>
              <a:t>amministrativa, esecutiva, educativa ed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altre.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6794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(410.3) 37:4.5 </a:t>
            </a:r>
            <a:r>
              <a:rPr sz="1200" spc="-15" dirty="0">
                <a:latin typeface="Times New Roman"/>
                <a:cs typeface="Times New Roman"/>
              </a:rPr>
              <a:t>La </a:t>
            </a:r>
            <a:r>
              <a:rPr sz="1200" dirty="0">
                <a:latin typeface="Times New Roman"/>
                <a:cs typeface="Times New Roman"/>
              </a:rPr>
              <a:t>maggior parte di questo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è </a:t>
            </a:r>
            <a:r>
              <a:rPr sz="1200" spc="-5" dirty="0">
                <a:latin typeface="Times New Roman"/>
                <a:cs typeface="Times New Roman"/>
              </a:rPr>
              <a:t>impegnata ad assistere </a:t>
            </a:r>
            <a:r>
              <a:rPr sz="1200" dirty="0">
                <a:latin typeface="Times New Roman"/>
                <a:cs typeface="Times New Roman"/>
              </a:rPr>
              <a:t>le personalità paradisiache in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— l’Unione </a:t>
            </a:r>
            <a:r>
              <a:rPr sz="1200" spc="-5" dirty="0">
                <a:latin typeface="Times New Roman"/>
                <a:cs typeface="Times New Roman"/>
              </a:rPr>
              <a:t>dei Giorni, 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Figlio Creatore, </a:t>
            </a:r>
            <a:r>
              <a:rPr sz="1200" dirty="0">
                <a:latin typeface="Times New Roman"/>
                <a:cs typeface="Times New Roman"/>
              </a:rPr>
              <a:t>i Fedeli dei </a:t>
            </a:r>
            <a:r>
              <a:rPr sz="1200" spc="-5" dirty="0">
                <a:latin typeface="Times New Roman"/>
                <a:cs typeface="Times New Roman"/>
              </a:rPr>
              <a:t>Giorni,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Magistrali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Figli Istruttori Trinitari. Nella </a:t>
            </a:r>
            <a:r>
              <a:rPr sz="1200" dirty="0">
                <a:latin typeface="Times New Roman"/>
                <a:cs typeface="Times New Roman"/>
              </a:rPr>
              <a:t>conduzione </a:t>
            </a:r>
            <a:r>
              <a:rPr sz="1200" spc="-5" dirty="0">
                <a:latin typeface="Times New Roman"/>
                <a:cs typeface="Times New Roman"/>
              </a:rPr>
              <a:t>degli affari </a:t>
            </a:r>
            <a:r>
              <a:rPr sz="1200" dirty="0">
                <a:latin typeface="Times New Roman"/>
                <a:cs typeface="Times New Roman"/>
              </a:rPr>
              <a:t>di una creazione  </a:t>
            </a:r>
            <a:r>
              <a:rPr sz="1200" spc="-5" dirty="0">
                <a:latin typeface="Times New Roman"/>
                <a:cs typeface="Times New Roman"/>
              </a:rPr>
              <a:t>locale diventa saggio,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in quando, </a:t>
            </a:r>
            <a:r>
              <a:rPr sz="1200" spc="-5" dirty="0">
                <a:latin typeface="Times New Roman"/>
                <a:cs typeface="Times New Roman"/>
              </a:rPr>
              <a:t>nascondere </a:t>
            </a:r>
            <a:r>
              <a:rPr sz="1200" dirty="0">
                <a:latin typeface="Times New Roman"/>
                <a:cs typeface="Times New Roman"/>
              </a:rPr>
              <a:t>temporaneamente </a:t>
            </a:r>
            <a:r>
              <a:rPr sz="1200" spc="5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conoscenza </a:t>
            </a:r>
            <a:r>
              <a:rPr sz="1200" dirty="0">
                <a:latin typeface="Times New Roman"/>
                <a:cs typeface="Times New Roman"/>
              </a:rPr>
              <a:t>di certi </a:t>
            </a:r>
            <a:r>
              <a:rPr sz="1200" spc="-5" dirty="0">
                <a:latin typeface="Times New Roman"/>
                <a:cs typeface="Times New Roman"/>
              </a:rPr>
              <a:t>dettagli </a:t>
            </a:r>
            <a:r>
              <a:rPr sz="1200" dirty="0">
                <a:latin typeface="Times New Roman"/>
                <a:cs typeface="Times New Roman"/>
              </a:rPr>
              <a:t>a quasi tutte le </a:t>
            </a:r>
            <a:r>
              <a:rPr sz="1200" spc="-5" dirty="0">
                <a:latin typeface="Times New Roman"/>
                <a:cs typeface="Times New Roman"/>
              </a:rPr>
              <a:t>personalità  native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quell’Universo locale. Certi piani </a:t>
            </a:r>
            <a:r>
              <a:rPr sz="1200" dirty="0">
                <a:latin typeface="Times New Roman"/>
                <a:cs typeface="Times New Roman"/>
              </a:rPr>
              <a:t>avanzati e </a:t>
            </a:r>
            <a:r>
              <a:rPr sz="1200" spc="-5" dirty="0">
                <a:latin typeface="Times New Roman"/>
                <a:cs typeface="Times New Roman"/>
              </a:rPr>
              <a:t>certe </a:t>
            </a:r>
            <a:r>
              <a:rPr sz="1200" dirty="0">
                <a:latin typeface="Times New Roman"/>
                <a:cs typeface="Times New Roman"/>
              </a:rPr>
              <a:t>ordinanze complesse sono anche </a:t>
            </a:r>
            <a:r>
              <a:rPr sz="1200" spc="-5" dirty="0">
                <a:latin typeface="Times New Roman"/>
                <a:cs typeface="Times New Roman"/>
              </a:rPr>
              <a:t>meglio afferrate </a:t>
            </a:r>
            <a:r>
              <a:rPr sz="1200" dirty="0">
                <a:latin typeface="Times New Roman"/>
                <a:cs typeface="Times New Roman"/>
              </a:rPr>
              <a:t>e più pienamente  </a:t>
            </a:r>
            <a:r>
              <a:rPr sz="1200" spc="-5" dirty="0">
                <a:latin typeface="Times New Roman"/>
                <a:cs typeface="Times New Roman"/>
              </a:rPr>
              <a:t>capite dal </a:t>
            </a:r>
            <a:r>
              <a:rPr sz="1200" dirty="0">
                <a:latin typeface="Times New Roman"/>
                <a:cs typeface="Times New Roman"/>
              </a:rPr>
              <a:t>corpo </a:t>
            </a:r>
            <a:r>
              <a:rPr sz="1200" spc="-5" dirty="0">
                <a:latin typeface="Times New Roman"/>
                <a:cs typeface="Times New Roman"/>
              </a:rPr>
              <a:t>più maturo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lungimirante degli </a:t>
            </a:r>
            <a:r>
              <a:rPr sz="1200" dirty="0">
                <a:latin typeface="Times New Roman"/>
                <a:cs typeface="Times New Roman"/>
              </a:rPr>
              <a:t>Altissimi </a:t>
            </a:r>
            <a:r>
              <a:rPr sz="1200" spc="-5" dirty="0">
                <a:latin typeface="Times New Roman"/>
                <a:cs typeface="Times New Roman"/>
              </a:rPr>
              <a:t>Assistenti, ed </a:t>
            </a:r>
            <a:r>
              <a:rPr sz="1200" dirty="0">
                <a:latin typeface="Times New Roman"/>
                <a:cs typeface="Times New Roman"/>
              </a:rPr>
              <a:t>è in simili </a:t>
            </a:r>
            <a:r>
              <a:rPr sz="1200" spc="-5" dirty="0">
                <a:latin typeface="Times New Roman"/>
                <a:cs typeface="Times New Roman"/>
              </a:rPr>
              <a:t>situazioni, </a:t>
            </a:r>
            <a:r>
              <a:rPr sz="1200" dirty="0">
                <a:latin typeface="Times New Roman"/>
                <a:cs typeface="Times New Roman"/>
              </a:rPr>
              <a:t>e in </a:t>
            </a:r>
            <a:r>
              <a:rPr sz="1200" spc="-5" dirty="0">
                <a:latin typeface="Times New Roman"/>
                <a:cs typeface="Times New Roman"/>
              </a:rPr>
              <a:t>molte altre, che essi </a:t>
            </a:r>
            <a:r>
              <a:rPr sz="1200" dirty="0">
                <a:latin typeface="Times New Roman"/>
                <a:cs typeface="Times New Roman"/>
              </a:rPr>
              <a:t>sono</a:t>
            </a:r>
            <a:r>
              <a:rPr sz="1200" spc="2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così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45"/>
              </a:lnSpc>
            </a:pPr>
            <a:r>
              <a:rPr sz="1200" spc="-5" dirty="0">
                <a:latin typeface="Times New Roman"/>
                <a:cs typeface="Times New Roman"/>
              </a:rPr>
              <a:t>altamente </a:t>
            </a:r>
            <a:r>
              <a:rPr sz="1200" dirty="0">
                <a:latin typeface="Times New Roman"/>
                <a:cs typeface="Times New Roman"/>
              </a:rPr>
              <a:t>utili </a:t>
            </a:r>
            <a:r>
              <a:rPr sz="1200" spc="-5" dirty="0">
                <a:latin typeface="Times New Roman"/>
                <a:cs typeface="Times New Roman"/>
              </a:rPr>
              <a:t>ai governanti ed amministratori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locale.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64819" y="514858"/>
            <a:ext cx="8190230" cy="41306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5. </a:t>
            </a:r>
            <a:r>
              <a:rPr sz="1600" b="1" spc="-10" dirty="0">
                <a:solidFill>
                  <a:srgbClr val="1F487C"/>
                </a:solidFill>
                <a:latin typeface="Times New Roman"/>
                <a:cs typeface="Times New Roman"/>
              </a:rPr>
              <a:t>Gli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Alti</a:t>
            </a:r>
            <a:r>
              <a:rPr sz="1600" b="1" spc="10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Commissari</a:t>
            </a:r>
            <a:endParaRPr sz="1600">
              <a:latin typeface="Times New Roman"/>
              <a:cs typeface="Times New Roman"/>
            </a:endParaRPr>
          </a:p>
          <a:p>
            <a:pPr marL="76200" marR="13081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(410.4) 37:5.1 </a:t>
            </a:r>
            <a:r>
              <a:rPr sz="1200" spc="-5" dirty="0">
                <a:latin typeface="Times New Roman"/>
                <a:cs typeface="Times New Roman"/>
              </a:rPr>
              <a:t>Gli Alti Commissari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mortali ascendenti fusi </a:t>
            </a:r>
            <a:r>
              <a:rPr sz="1200" dirty="0">
                <a:latin typeface="Times New Roman"/>
                <a:cs typeface="Times New Roman"/>
              </a:rPr>
              <a:t>con lo Spirito; </a:t>
            </a:r>
            <a:r>
              <a:rPr sz="1200" spc="-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non sono fusi con un </a:t>
            </a:r>
            <a:r>
              <a:rPr sz="1200" spc="-5" dirty="0">
                <a:latin typeface="Times New Roman"/>
                <a:cs typeface="Times New Roman"/>
              </a:rPr>
              <a:t>Aggiustatore. Voi  comprendete </a:t>
            </a:r>
            <a:r>
              <a:rPr sz="1200" dirty="0">
                <a:latin typeface="Times New Roman"/>
                <a:cs typeface="Times New Roman"/>
              </a:rPr>
              <a:t>molto bene la </a:t>
            </a:r>
            <a:r>
              <a:rPr sz="1200" spc="-5" dirty="0">
                <a:latin typeface="Times New Roman"/>
                <a:cs typeface="Times New Roman"/>
              </a:rPr>
              <a:t>carriera d’ascensione </a:t>
            </a:r>
            <a:r>
              <a:rPr sz="1200" dirty="0">
                <a:latin typeface="Times New Roman"/>
                <a:cs typeface="Times New Roman"/>
              </a:rPr>
              <a:t>nell’Universo di un </a:t>
            </a:r>
            <a:r>
              <a:rPr sz="1200" spc="-5" dirty="0">
                <a:latin typeface="Times New Roman"/>
                <a:cs typeface="Times New Roman"/>
              </a:rPr>
              <a:t>candidato mortale per </a:t>
            </a:r>
            <a:r>
              <a:rPr sz="1200" dirty="0">
                <a:latin typeface="Times New Roman"/>
                <a:cs typeface="Times New Roman"/>
              </a:rPr>
              <a:t>la fusione </a:t>
            </a:r>
            <a:r>
              <a:rPr sz="1200" spc="-5" dirty="0">
                <a:latin typeface="Times New Roman"/>
                <a:cs typeface="Times New Roman"/>
              </a:rPr>
              <a:t>con l’Aggiustatore, </a:t>
            </a:r>
            <a:r>
              <a:rPr sz="1200" dirty="0">
                <a:latin typeface="Times New Roman"/>
                <a:cs typeface="Times New Roman"/>
              </a:rPr>
              <a:t>perché  </a:t>
            </a:r>
            <a:r>
              <a:rPr sz="1200" spc="-5" dirty="0">
                <a:latin typeface="Times New Roman"/>
                <a:cs typeface="Times New Roman"/>
              </a:rPr>
              <a:t>questo </a:t>
            </a:r>
            <a:r>
              <a:rPr sz="1200" dirty="0">
                <a:latin typeface="Times New Roman"/>
                <a:cs typeface="Times New Roman"/>
              </a:rPr>
              <a:t>è in </a:t>
            </a:r>
            <a:r>
              <a:rPr sz="1200" spc="-5" dirty="0">
                <a:latin typeface="Times New Roman"/>
                <a:cs typeface="Times New Roman"/>
              </a:rPr>
              <a:t>prospettiva </a:t>
            </a:r>
            <a:r>
              <a:rPr sz="1200" dirty="0">
                <a:latin typeface="Times New Roman"/>
                <a:cs typeface="Times New Roman"/>
              </a:rPr>
              <a:t>l’alto </a:t>
            </a:r>
            <a:r>
              <a:rPr sz="1200" spc="-5" dirty="0">
                <a:latin typeface="Times New Roman"/>
                <a:cs typeface="Times New Roman"/>
              </a:rPr>
              <a:t>destino per </a:t>
            </a:r>
            <a:r>
              <a:rPr sz="1200" dirty="0">
                <a:latin typeface="Times New Roman"/>
                <a:cs typeface="Times New Roman"/>
              </a:rPr>
              <a:t>tutti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Urantia </a:t>
            </a:r>
            <a:r>
              <a:rPr sz="1200" dirty="0">
                <a:latin typeface="Times New Roman"/>
                <a:cs typeface="Times New Roman"/>
              </a:rPr>
              <a:t>dopo il </a:t>
            </a:r>
            <a:r>
              <a:rPr sz="1200" spc="-5" dirty="0">
                <a:latin typeface="Times New Roman"/>
                <a:cs typeface="Times New Roman"/>
              </a:rPr>
              <a:t>conferimento </a:t>
            </a:r>
            <a:r>
              <a:rPr sz="1200" dirty="0">
                <a:latin typeface="Times New Roman"/>
                <a:cs typeface="Times New Roman"/>
              </a:rPr>
              <a:t>di Cristo </a:t>
            </a:r>
            <a:r>
              <a:rPr sz="1200" spc="-5" dirty="0">
                <a:latin typeface="Times New Roman"/>
                <a:cs typeface="Times New Roman"/>
              </a:rPr>
              <a:t>Micael. Ma questo </a:t>
            </a:r>
            <a:r>
              <a:rPr sz="1200" dirty="0">
                <a:latin typeface="Times New Roman"/>
                <a:cs typeface="Times New Roman"/>
              </a:rPr>
              <a:t>non è il destino  </a:t>
            </a:r>
            <a:r>
              <a:rPr sz="1200" spc="-5" dirty="0">
                <a:latin typeface="Times New Roman"/>
                <a:cs typeface="Times New Roman"/>
              </a:rPr>
              <a:t>esclusivo </a:t>
            </a:r>
            <a:r>
              <a:rPr sz="1200" dirty="0">
                <a:latin typeface="Times New Roman"/>
                <a:cs typeface="Times New Roman"/>
              </a:rPr>
              <a:t>di tutti 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nelle </a:t>
            </a:r>
            <a:r>
              <a:rPr sz="1200" spc="-5" dirty="0">
                <a:latin typeface="Times New Roman"/>
                <a:cs typeface="Times New Roman"/>
              </a:rPr>
              <a:t>ere precedenti ad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conferimento su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simili al </a:t>
            </a:r>
            <a:r>
              <a:rPr sz="1200" dirty="0">
                <a:latin typeface="Times New Roman"/>
                <a:cs typeface="Times New Roman"/>
              </a:rPr>
              <a:t>vostro. E </a:t>
            </a:r>
            <a:r>
              <a:rPr sz="1200" spc="-5" dirty="0">
                <a:latin typeface="Times New Roman"/>
                <a:cs typeface="Times New Roman"/>
              </a:rPr>
              <a:t>c’è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altro </a:t>
            </a:r>
            <a:r>
              <a:rPr sz="1200" dirty="0">
                <a:latin typeface="Times New Roman"/>
                <a:cs typeface="Times New Roman"/>
              </a:rPr>
              <a:t>tipo di mondo i cui  </a:t>
            </a:r>
            <a:r>
              <a:rPr sz="1200" spc="-5" dirty="0">
                <a:latin typeface="Times New Roman"/>
                <a:cs typeface="Times New Roman"/>
              </a:rPr>
              <a:t>abitanti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mai permanentemente abitati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Aggiustatori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Pensiero. Questi </a:t>
            </a:r>
            <a:r>
              <a:rPr sz="1200" dirty="0">
                <a:latin typeface="Times New Roman"/>
                <a:cs typeface="Times New Roman"/>
              </a:rPr>
              <a:t>mortali non sono </a:t>
            </a:r>
            <a:r>
              <a:rPr sz="1200" spc="-5" dirty="0">
                <a:latin typeface="Times New Roman"/>
                <a:cs typeface="Times New Roman"/>
              </a:rPr>
              <a:t>mai congiunti </a:t>
            </a:r>
            <a:r>
              <a:rPr sz="1200" dirty="0">
                <a:latin typeface="Times New Roman"/>
                <a:cs typeface="Times New Roman"/>
              </a:rPr>
              <a:t>in modo  </a:t>
            </a:r>
            <a:r>
              <a:rPr sz="1200" spc="-5" dirty="0">
                <a:latin typeface="Times New Roman"/>
                <a:cs typeface="Times New Roman"/>
              </a:rPr>
              <a:t>permanente con </a:t>
            </a:r>
            <a:r>
              <a:rPr sz="1200" dirty="0">
                <a:latin typeface="Times New Roman"/>
                <a:cs typeface="Times New Roman"/>
              </a:rPr>
              <a:t>un Monitore </a:t>
            </a:r>
            <a:r>
              <a:rPr sz="1200" spc="-5" dirty="0">
                <a:latin typeface="Times New Roman"/>
                <a:cs typeface="Times New Roman"/>
              </a:rPr>
              <a:t>del Mistero </a:t>
            </a:r>
            <a:r>
              <a:rPr sz="1200" dirty="0">
                <a:latin typeface="Times New Roman"/>
                <a:cs typeface="Times New Roman"/>
              </a:rPr>
              <a:t>conferito </a:t>
            </a:r>
            <a:r>
              <a:rPr sz="1200" spc="-5" dirty="0">
                <a:latin typeface="Times New Roman"/>
                <a:cs typeface="Times New Roman"/>
              </a:rPr>
              <a:t>dal Paradiso; nondimeno gli Aggiustatori </a:t>
            </a:r>
            <a:r>
              <a:rPr sz="1200" dirty="0">
                <a:latin typeface="Times New Roman"/>
                <a:cs typeface="Times New Roman"/>
              </a:rPr>
              <a:t>dimorano in </a:t>
            </a:r>
            <a:r>
              <a:rPr sz="1200" spc="-5" dirty="0">
                <a:latin typeface="Times New Roman"/>
                <a:cs typeface="Times New Roman"/>
              </a:rPr>
              <a:t>loro </a:t>
            </a:r>
            <a:r>
              <a:rPr sz="1200" dirty="0">
                <a:latin typeface="Times New Roman"/>
                <a:cs typeface="Times New Roman"/>
              </a:rPr>
              <a:t>in modo transitorio,  </a:t>
            </a:r>
            <a:r>
              <a:rPr sz="1200" spc="-5" dirty="0">
                <a:latin typeface="Times New Roman"/>
                <a:cs typeface="Times New Roman"/>
              </a:rPr>
              <a:t>servendo </a:t>
            </a:r>
            <a:r>
              <a:rPr sz="1200" dirty="0">
                <a:latin typeface="Times New Roman"/>
                <a:cs typeface="Times New Roman"/>
              </a:rPr>
              <a:t>da </a:t>
            </a:r>
            <a:r>
              <a:rPr sz="1200" spc="-5" dirty="0">
                <a:latin typeface="Times New Roman"/>
                <a:cs typeface="Times New Roman"/>
              </a:rPr>
              <a:t>guide </a:t>
            </a:r>
            <a:r>
              <a:rPr sz="1200" dirty="0">
                <a:latin typeface="Times New Roman"/>
                <a:cs typeface="Times New Roman"/>
              </a:rPr>
              <a:t>e modelli per la </a:t>
            </a:r>
            <a:r>
              <a:rPr sz="1200" spc="-5" dirty="0">
                <a:latin typeface="Times New Roman"/>
                <a:cs typeface="Times New Roman"/>
              </a:rPr>
              <a:t>durata </a:t>
            </a:r>
            <a:r>
              <a:rPr sz="1200" dirty="0">
                <a:latin typeface="Times New Roman"/>
                <a:cs typeface="Times New Roman"/>
              </a:rPr>
              <a:t>della loro vita </a:t>
            </a:r>
            <a:r>
              <a:rPr sz="1200" spc="-5" dirty="0">
                <a:latin typeface="Times New Roman"/>
                <a:cs typeface="Times New Roman"/>
              </a:rPr>
              <a:t>nella carne. </a:t>
            </a:r>
            <a:r>
              <a:rPr sz="1200" dirty="0">
                <a:latin typeface="Times New Roman"/>
                <a:cs typeface="Times New Roman"/>
              </a:rPr>
              <a:t>Durante </a:t>
            </a:r>
            <a:r>
              <a:rPr sz="1200" spc="-5" dirty="0">
                <a:latin typeface="Times New Roman"/>
                <a:cs typeface="Times New Roman"/>
              </a:rPr>
              <a:t>questo soggiorno </a:t>
            </a:r>
            <a:r>
              <a:rPr sz="1200" dirty="0">
                <a:latin typeface="Times New Roman"/>
                <a:cs typeface="Times New Roman"/>
              </a:rPr>
              <a:t>temporaneo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stimolano</a:t>
            </a:r>
            <a:endParaRPr sz="1200">
              <a:latin typeface="Times New Roman"/>
              <a:cs typeface="Times New Roman"/>
            </a:endParaRPr>
          </a:p>
          <a:p>
            <a:pPr marL="76200" marR="68580">
              <a:lnSpc>
                <a:spcPts val="1370"/>
              </a:lnSpc>
              <a:spcBef>
                <a:spcPts val="45"/>
              </a:spcBef>
            </a:pPr>
            <a:r>
              <a:rPr sz="1200" spc="-5" dirty="0">
                <a:latin typeface="Times New Roman"/>
                <a:cs typeface="Times New Roman"/>
              </a:rPr>
              <a:t>l’evoluzione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un’anima immortale proprio come fanno negli esseri con </a:t>
            </a:r>
            <a:r>
              <a:rPr sz="1200" dirty="0">
                <a:latin typeface="Times New Roman"/>
                <a:cs typeface="Times New Roman"/>
              </a:rPr>
              <a:t>i quali </a:t>
            </a:r>
            <a:r>
              <a:rPr sz="1200" spc="-5" dirty="0">
                <a:latin typeface="Times New Roman"/>
                <a:cs typeface="Times New Roman"/>
              </a:rPr>
              <a:t>sperano </a:t>
            </a:r>
            <a:r>
              <a:rPr sz="1200" dirty="0">
                <a:latin typeface="Times New Roman"/>
                <a:cs typeface="Times New Roman"/>
              </a:rPr>
              <a:t>di fondersi, ma </a:t>
            </a:r>
            <a:r>
              <a:rPr sz="1200" spc="-5" dirty="0">
                <a:latin typeface="Times New Roman"/>
                <a:cs typeface="Times New Roman"/>
              </a:rPr>
              <a:t>quando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corsa del </a:t>
            </a:r>
            <a:r>
              <a:rPr sz="1200" dirty="0">
                <a:latin typeface="Times New Roman"/>
                <a:cs typeface="Times New Roman"/>
              </a:rPr>
              <a:t>mortale  è </a:t>
            </a:r>
            <a:r>
              <a:rPr sz="1200" spc="-5" dirty="0">
                <a:latin typeface="Times New Roman"/>
                <a:cs typeface="Times New Roman"/>
              </a:rPr>
              <a:t>finita, essi lasciano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creature con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quali 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temporaneamente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associati.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8509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(410.5) 37:5.2 </a:t>
            </a:r>
            <a:r>
              <a:rPr sz="1200" spc="-15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anime sopravviventi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quest’ordine raggiungono l’immortalità per fusione eterna con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frammento </a:t>
            </a:r>
            <a:r>
              <a:rPr sz="1200" dirty="0">
                <a:latin typeface="Times New Roman"/>
                <a:cs typeface="Times New Roman"/>
              </a:rPr>
              <a:t>individualizzato  </a:t>
            </a:r>
            <a:r>
              <a:rPr sz="1200" spc="-5" dirty="0">
                <a:latin typeface="Times New Roman"/>
                <a:cs typeface="Times New Roman"/>
              </a:rPr>
              <a:t>dello spirito dello </a:t>
            </a:r>
            <a:r>
              <a:rPr sz="1200" dirty="0">
                <a:latin typeface="Times New Roman"/>
                <a:cs typeface="Times New Roman"/>
              </a:rPr>
              <a:t>Spirito </a:t>
            </a:r>
            <a:r>
              <a:rPr sz="1200" spc="-5" dirty="0">
                <a:latin typeface="Times New Roman"/>
                <a:cs typeface="Times New Roman"/>
              </a:rPr>
              <a:t>Madre </a:t>
            </a:r>
            <a:r>
              <a:rPr sz="1200" dirty="0">
                <a:latin typeface="Times New Roman"/>
                <a:cs typeface="Times New Roman"/>
              </a:rPr>
              <a:t>dell’Universo locale. </a:t>
            </a:r>
            <a:r>
              <a:rPr sz="1200" spc="-5" dirty="0">
                <a:latin typeface="Times New Roman"/>
                <a:cs typeface="Times New Roman"/>
              </a:rPr>
              <a:t>Non costituiscono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gruppo </a:t>
            </a:r>
            <a:r>
              <a:rPr sz="1200" dirty="0">
                <a:latin typeface="Times New Roman"/>
                <a:cs typeface="Times New Roman"/>
              </a:rPr>
              <a:t>numeroso, </a:t>
            </a:r>
            <a:r>
              <a:rPr sz="1200" spc="-5" dirty="0">
                <a:latin typeface="Times New Roman"/>
                <a:cs typeface="Times New Roman"/>
              </a:rPr>
              <a:t>almeno </a:t>
            </a:r>
            <a:r>
              <a:rPr sz="1200" dirty="0">
                <a:latin typeface="Times New Roman"/>
                <a:cs typeface="Times New Roman"/>
              </a:rPr>
              <a:t>non in </a:t>
            </a:r>
            <a:r>
              <a:rPr sz="1200" spc="-5" dirty="0">
                <a:latin typeface="Times New Roman"/>
                <a:cs typeface="Times New Roman"/>
              </a:rPr>
              <a:t>Nebadon. Sui </a:t>
            </a:r>
            <a:r>
              <a:rPr sz="1200" dirty="0">
                <a:latin typeface="Times New Roman"/>
                <a:cs typeface="Times New Roman"/>
              </a:rPr>
              <a:t>mondi  </a:t>
            </a:r>
            <a:r>
              <a:rPr sz="1200" spc="-5" dirty="0">
                <a:latin typeface="Times New Roman"/>
                <a:cs typeface="Times New Roman"/>
              </a:rPr>
              <a:t>delle dimore v’incontrerete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fraternizzerete con questi </a:t>
            </a:r>
            <a:r>
              <a:rPr sz="1200" dirty="0">
                <a:latin typeface="Times New Roman"/>
                <a:cs typeface="Times New Roman"/>
              </a:rPr>
              <a:t>mortali fusi con lo Spirito </a:t>
            </a:r>
            <a:r>
              <a:rPr sz="1200" spc="-5" dirty="0">
                <a:latin typeface="Times New Roman"/>
                <a:cs typeface="Times New Roman"/>
              </a:rPr>
              <a:t>mentre ascendono con </a:t>
            </a:r>
            <a:r>
              <a:rPr sz="1200" dirty="0">
                <a:latin typeface="Times New Roman"/>
                <a:cs typeface="Times New Roman"/>
              </a:rPr>
              <a:t>voi il </a:t>
            </a:r>
            <a:r>
              <a:rPr sz="1200" spc="-5" dirty="0">
                <a:latin typeface="Times New Roman"/>
                <a:cs typeface="Times New Roman"/>
              </a:rPr>
              <a:t>sentiero del Paradiso  </a:t>
            </a:r>
            <a:r>
              <a:rPr sz="1200" dirty="0">
                <a:latin typeface="Times New Roman"/>
                <a:cs typeface="Times New Roman"/>
              </a:rPr>
              <a:t>fino a </a:t>
            </a:r>
            <a:r>
              <a:rPr sz="1200" spc="-5" dirty="0">
                <a:latin typeface="Times New Roman"/>
                <a:cs typeface="Times New Roman"/>
              </a:rPr>
              <a:t>Salvington, </a:t>
            </a:r>
            <a:r>
              <a:rPr sz="1200" dirty="0">
                <a:latin typeface="Times New Roman"/>
                <a:cs typeface="Times New Roman"/>
              </a:rPr>
              <a:t>dove essi </a:t>
            </a:r>
            <a:r>
              <a:rPr sz="1200" spc="-5" dirty="0">
                <a:latin typeface="Times New Roman"/>
                <a:cs typeface="Times New Roman"/>
              </a:rPr>
              <a:t>si fermeranno. </a:t>
            </a:r>
            <a:r>
              <a:rPr sz="1200" dirty="0">
                <a:latin typeface="Times New Roman"/>
                <a:cs typeface="Times New Roman"/>
              </a:rPr>
              <a:t>Alcuni di loro possono </a:t>
            </a:r>
            <a:r>
              <a:rPr sz="1200" spc="-5" dirty="0">
                <a:latin typeface="Times New Roman"/>
                <a:cs typeface="Times New Roman"/>
              </a:rPr>
              <a:t>successivamente </a:t>
            </a:r>
            <a:r>
              <a:rPr sz="1200" dirty="0">
                <a:latin typeface="Times New Roman"/>
                <a:cs typeface="Times New Roman"/>
              </a:rPr>
              <a:t>ascendere a livelli </a:t>
            </a:r>
            <a:r>
              <a:rPr sz="1200" spc="-5" dirty="0">
                <a:latin typeface="Times New Roman"/>
                <a:cs typeface="Times New Roman"/>
              </a:rPr>
              <a:t>universali </a:t>
            </a:r>
            <a:r>
              <a:rPr sz="1200" dirty="0">
                <a:latin typeface="Times New Roman"/>
                <a:cs typeface="Times New Roman"/>
              </a:rPr>
              <a:t>più elevati, ma la  </a:t>
            </a:r>
            <a:r>
              <a:rPr sz="1200" spc="-5" dirty="0">
                <a:latin typeface="Times New Roman"/>
                <a:cs typeface="Times New Roman"/>
              </a:rPr>
              <a:t>maggior </a:t>
            </a:r>
            <a:r>
              <a:rPr sz="1200" dirty="0">
                <a:latin typeface="Times New Roman"/>
                <a:cs typeface="Times New Roman"/>
              </a:rPr>
              <a:t>parte </a:t>
            </a:r>
            <a:r>
              <a:rPr sz="1200" spc="-5" dirty="0">
                <a:latin typeface="Times New Roman"/>
                <a:cs typeface="Times New Roman"/>
              </a:rPr>
              <a:t>resterà per sempre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nell’Universo </a:t>
            </a:r>
            <a:r>
              <a:rPr sz="1200" spc="-5" dirty="0">
                <a:latin typeface="Times New Roman"/>
                <a:cs typeface="Times New Roman"/>
              </a:rPr>
              <a:t>locale; </a:t>
            </a:r>
            <a:r>
              <a:rPr sz="1200" dirty="0">
                <a:latin typeface="Times New Roman"/>
                <a:cs typeface="Times New Roman"/>
              </a:rPr>
              <a:t>in quanto </a:t>
            </a:r>
            <a:r>
              <a:rPr sz="1200" spc="-5" dirty="0">
                <a:latin typeface="Times New Roman"/>
                <a:cs typeface="Times New Roman"/>
              </a:rPr>
              <a:t>classe essi </a:t>
            </a:r>
            <a:r>
              <a:rPr sz="1200" dirty="0">
                <a:latin typeface="Times New Roman"/>
                <a:cs typeface="Times New Roman"/>
              </a:rPr>
              <a:t>non sono destinati a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Paradiso.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63817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(411.1) 37:5.3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essendo fusi </a:t>
            </a:r>
            <a:r>
              <a:rPr sz="1200" dirty="0">
                <a:latin typeface="Times New Roman"/>
                <a:cs typeface="Times New Roman"/>
              </a:rPr>
              <a:t>con un </a:t>
            </a:r>
            <a:r>
              <a:rPr sz="1200" spc="-5" dirty="0">
                <a:latin typeface="Times New Roman"/>
                <a:cs typeface="Times New Roman"/>
              </a:rPr>
              <a:t>Aggiustatore, essi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diventano </a:t>
            </a:r>
            <a:r>
              <a:rPr sz="1200" dirty="0">
                <a:latin typeface="Times New Roman"/>
                <a:cs typeface="Times New Roman"/>
              </a:rPr>
              <a:t>mai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ma sono </a:t>
            </a:r>
            <a:r>
              <a:rPr sz="1200" spc="-5" dirty="0">
                <a:latin typeface="Times New Roman"/>
                <a:cs typeface="Times New Roman"/>
              </a:rPr>
              <a:t>alla fine </a:t>
            </a:r>
            <a:r>
              <a:rPr sz="1200" dirty="0">
                <a:latin typeface="Times New Roman"/>
                <a:cs typeface="Times New Roman"/>
              </a:rPr>
              <a:t>arruolati nel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Perfezione dell’Universo locale. </a:t>
            </a:r>
            <a:r>
              <a:rPr sz="1200" dirty="0">
                <a:latin typeface="Times New Roman"/>
                <a:cs typeface="Times New Roman"/>
              </a:rPr>
              <a:t>Essi </a:t>
            </a:r>
            <a:r>
              <a:rPr sz="1200" spc="-5" dirty="0">
                <a:latin typeface="Times New Roman"/>
                <a:cs typeface="Times New Roman"/>
              </a:rPr>
              <a:t>hanno </a:t>
            </a:r>
            <a:r>
              <a:rPr sz="1200" dirty="0">
                <a:latin typeface="Times New Roman"/>
                <a:cs typeface="Times New Roman"/>
              </a:rPr>
              <a:t>obbedito in spirito </a:t>
            </a:r>
            <a:r>
              <a:rPr sz="1200" spc="-5" dirty="0">
                <a:latin typeface="Times New Roman"/>
                <a:cs typeface="Times New Roman"/>
              </a:rPr>
              <a:t>al comando del Padre: “Siate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perfetti.”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76200" marR="13271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(411.2) 37:5.4 </a:t>
            </a:r>
            <a:r>
              <a:rPr sz="1200" spc="-5" dirty="0">
                <a:latin typeface="Times New Roman"/>
                <a:cs typeface="Times New Roman"/>
              </a:rPr>
              <a:t>Dopo aver raggiunto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Corpo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Perfezione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Nebadon, gli ascendenti fusi </a:t>
            </a:r>
            <a:r>
              <a:rPr sz="1200" dirty="0">
                <a:latin typeface="Times New Roman"/>
                <a:cs typeface="Times New Roman"/>
              </a:rPr>
              <a:t>con lo Spirito possono </a:t>
            </a:r>
            <a:r>
              <a:rPr sz="1200" spc="-5" dirty="0">
                <a:latin typeface="Times New Roman"/>
                <a:cs typeface="Times New Roman"/>
              </a:rPr>
              <a:t>accettare </a:t>
            </a:r>
            <a:r>
              <a:rPr sz="1200" dirty="0">
                <a:latin typeface="Times New Roman"/>
                <a:cs typeface="Times New Roman"/>
              </a:rPr>
              <a:t>l’incarico di  </a:t>
            </a:r>
            <a:r>
              <a:rPr sz="1200" spc="-5" dirty="0">
                <a:latin typeface="Times New Roman"/>
                <a:cs typeface="Times New Roman"/>
              </a:rPr>
              <a:t>Aiuti d’Universo, essendo questa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delle </a:t>
            </a:r>
            <a:r>
              <a:rPr sz="1200" dirty="0">
                <a:latin typeface="Times New Roman"/>
                <a:cs typeface="Times New Roman"/>
              </a:rPr>
              <a:t>vie loro </a:t>
            </a:r>
            <a:r>
              <a:rPr sz="1200" spc="-5" dirty="0">
                <a:latin typeface="Times New Roman"/>
                <a:cs typeface="Times New Roman"/>
              </a:rPr>
              <a:t>aperte </a:t>
            </a:r>
            <a:r>
              <a:rPr sz="1200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continuare </a:t>
            </a:r>
            <a:r>
              <a:rPr sz="1200" dirty="0">
                <a:latin typeface="Times New Roman"/>
                <a:cs typeface="Times New Roman"/>
              </a:rPr>
              <a:t>la loro </a:t>
            </a:r>
            <a:r>
              <a:rPr sz="1200" spc="-5" dirty="0">
                <a:latin typeface="Times New Roman"/>
                <a:cs typeface="Times New Roman"/>
              </a:rPr>
              <a:t>crescita esperienziale.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tal modo </a:t>
            </a:r>
            <a:r>
              <a:rPr sz="1200" spc="-5" dirty="0">
                <a:latin typeface="Times New Roman"/>
                <a:cs typeface="Times New Roman"/>
              </a:rPr>
              <a:t>essi</a:t>
            </a:r>
            <a:r>
              <a:rPr sz="1200" spc="26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diventano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97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52119" y="513333"/>
            <a:ext cx="8178800" cy="37236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88900" marR="170815">
              <a:lnSpc>
                <a:spcPts val="1380"/>
              </a:lnSpc>
              <a:spcBef>
                <a:spcPts val="195"/>
              </a:spcBef>
            </a:pPr>
            <a:r>
              <a:rPr sz="1200" spc="-5" dirty="0">
                <a:latin typeface="Times New Roman"/>
                <a:cs typeface="Times New Roman"/>
              </a:rPr>
              <a:t>candidati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commissioni per l’alto servizio d’interpretare </a:t>
            </a:r>
            <a:r>
              <a:rPr sz="1200" dirty="0">
                <a:latin typeface="Times New Roman"/>
                <a:cs typeface="Times New Roman"/>
              </a:rPr>
              <a:t>i punti di vista </a:t>
            </a:r>
            <a:r>
              <a:rPr sz="1200" spc="-5" dirty="0">
                <a:latin typeface="Times New Roman"/>
                <a:cs typeface="Times New Roman"/>
              </a:rPr>
              <a:t>delle creature </a:t>
            </a:r>
            <a:r>
              <a:rPr sz="1200" dirty="0">
                <a:latin typeface="Times New Roman"/>
                <a:cs typeface="Times New Roman"/>
              </a:rPr>
              <a:t>in evoluzione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mondi materiali </a:t>
            </a:r>
            <a:r>
              <a:rPr sz="1200" spc="-5" dirty="0">
                <a:latin typeface="Times New Roman"/>
                <a:cs typeface="Times New Roman"/>
              </a:rPr>
              <a:t>presso </a:t>
            </a:r>
            <a:r>
              <a:rPr sz="1200" dirty="0">
                <a:latin typeface="Times New Roman"/>
                <a:cs typeface="Times New Roman"/>
              </a:rPr>
              <a:t>le  </a:t>
            </a:r>
            <a:r>
              <a:rPr sz="1200" spc="-5" dirty="0">
                <a:latin typeface="Times New Roman"/>
                <a:cs typeface="Times New Roman"/>
              </a:rPr>
              <a:t>autorità celesti </a:t>
            </a:r>
            <a:r>
              <a:rPr sz="1200" dirty="0">
                <a:latin typeface="Times New Roman"/>
                <a:cs typeface="Times New Roman"/>
              </a:rPr>
              <a:t>dell’Universo</a:t>
            </a:r>
            <a:r>
              <a:rPr sz="1200" spc="-5" dirty="0">
                <a:latin typeface="Times New Roman"/>
                <a:cs typeface="Times New Roman"/>
              </a:rPr>
              <a:t> locale.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812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(411.3) 37:5.5 </a:t>
            </a:r>
            <a:r>
              <a:rPr sz="1200" spc="-5" dirty="0">
                <a:latin typeface="Times New Roman"/>
                <a:cs typeface="Times New Roman"/>
              </a:rPr>
              <a:t>Gli Alti Commissari </a:t>
            </a:r>
            <a:r>
              <a:rPr sz="1200" dirty="0">
                <a:latin typeface="Times New Roman"/>
                <a:cs typeface="Times New Roman"/>
              </a:rPr>
              <a:t>iniziano il </a:t>
            </a:r>
            <a:r>
              <a:rPr sz="1200" spc="-5" dirty="0">
                <a:latin typeface="Times New Roman"/>
                <a:cs typeface="Times New Roman"/>
              </a:rPr>
              <a:t>loro servizio sui pianeti come commissari </a:t>
            </a:r>
            <a:r>
              <a:rPr sz="1200" dirty="0">
                <a:latin typeface="Times New Roman"/>
                <a:cs typeface="Times New Roman"/>
              </a:rPr>
              <a:t>razziali. </a:t>
            </a:r>
            <a:r>
              <a:rPr sz="1200" spc="-1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questa funzione </a:t>
            </a:r>
            <a:r>
              <a:rPr sz="1200" spc="-5" dirty="0">
                <a:latin typeface="Times New Roman"/>
                <a:cs typeface="Times New Roman"/>
              </a:rPr>
              <a:t>essi interpretano </a:t>
            </a:r>
            <a:r>
              <a:rPr sz="1200" dirty="0">
                <a:latin typeface="Times New Roman"/>
                <a:cs typeface="Times New Roman"/>
              </a:rPr>
              <a:t>i  punti di vista e </a:t>
            </a:r>
            <a:r>
              <a:rPr sz="1200" spc="-5" dirty="0">
                <a:latin typeface="Times New Roman"/>
                <a:cs typeface="Times New Roman"/>
              </a:rPr>
              <a:t>descrivono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bisogni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varie </a:t>
            </a:r>
            <a:r>
              <a:rPr sz="1200" dirty="0">
                <a:latin typeface="Times New Roman"/>
                <a:cs typeface="Times New Roman"/>
              </a:rPr>
              <a:t>razze </a:t>
            </a:r>
            <a:r>
              <a:rPr sz="1200" spc="-5" dirty="0">
                <a:latin typeface="Times New Roman"/>
                <a:cs typeface="Times New Roman"/>
              </a:rPr>
              <a:t>umane. Essi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supremamente consacrati al benessere delle </a:t>
            </a:r>
            <a:r>
              <a:rPr sz="1200" dirty="0">
                <a:latin typeface="Times New Roman"/>
                <a:cs typeface="Times New Roman"/>
              </a:rPr>
              <a:t>razze mortali di  </a:t>
            </a:r>
            <a:r>
              <a:rPr sz="1200" spc="-5" dirty="0">
                <a:latin typeface="Times New Roman"/>
                <a:cs typeface="Times New Roman"/>
              </a:rPr>
              <a:t>cui sono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portavoce, cercando </a:t>
            </a:r>
            <a:r>
              <a:rPr sz="1200" dirty="0">
                <a:latin typeface="Times New Roman"/>
                <a:cs typeface="Times New Roman"/>
              </a:rPr>
              <a:t>sempre di </a:t>
            </a:r>
            <a:r>
              <a:rPr sz="1200" spc="-5" dirty="0">
                <a:latin typeface="Times New Roman"/>
                <a:cs typeface="Times New Roman"/>
              </a:rPr>
              <a:t>ottenere per esse misericordia, </a:t>
            </a:r>
            <a:r>
              <a:rPr sz="1200" dirty="0">
                <a:latin typeface="Times New Roman"/>
                <a:cs typeface="Times New Roman"/>
              </a:rPr>
              <a:t>giustizia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trattamento equo </a:t>
            </a:r>
            <a:r>
              <a:rPr sz="1200" dirty="0">
                <a:latin typeface="Times New Roman"/>
                <a:cs typeface="Times New Roman"/>
              </a:rPr>
              <a:t>in tutte le relazioni con  </a:t>
            </a:r>
            <a:r>
              <a:rPr sz="1200" spc="-5" dirty="0">
                <a:latin typeface="Times New Roman"/>
                <a:cs typeface="Times New Roman"/>
              </a:rPr>
              <a:t>altri </a:t>
            </a:r>
            <a:r>
              <a:rPr sz="1200" dirty="0">
                <a:latin typeface="Times New Roman"/>
                <a:cs typeface="Times New Roman"/>
              </a:rPr>
              <a:t>popoli. I </a:t>
            </a:r>
            <a:r>
              <a:rPr sz="1200" spc="-5" dirty="0">
                <a:latin typeface="Times New Roman"/>
                <a:cs typeface="Times New Roman"/>
              </a:rPr>
              <a:t>commissari </a:t>
            </a:r>
            <a:r>
              <a:rPr sz="1200" dirty="0">
                <a:latin typeface="Times New Roman"/>
                <a:cs typeface="Times New Roman"/>
              </a:rPr>
              <a:t>razziali </a:t>
            </a:r>
            <a:r>
              <a:rPr sz="1200" spc="-5" dirty="0">
                <a:latin typeface="Times New Roman"/>
                <a:cs typeface="Times New Roman"/>
              </a:rPr>
              <a:t>operano </a:t>
            </a:r>
            <a:r>
              <a:rPr sz="1200" dirty="0">
                <a:latin typeface="Times New Roman"/>
                <a:cs typeface="Times New Roman"/>
              </a:rPr>
              <a:t>in una serie </a:t>
            </a:r>
            <a:r>
              <a:rPr sz="1200" spc="-5" dirty="0">
                <a:latin typeface="Times New Roman"/>
                <a:cs typeface="Times New Roman"/>
              </a:rPr>
              <a:t>infinita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crisi planetarie </a:t>
            </a:r>
            <a:r>
              <a:rPr sz="1200" dirty="0">
                <a:latin typeface="Times New Roman"/>
                <a:cs typeface="Times New Roman"/>
              </a:rPr>
              <a:t>e servono </a:t>
            </a:r>
            <a:r>
              <a:rPr sz="1200" spc="-5" dirty="0">
                <a:latin typeface="Times New Roman"/>
                <a:cs typeface="Times New Roman"/>
              </a:rPr>
              <a:t>come espressione articolata </a:t>
            </a:r>
            <a:r>
              <a:rPr sz="1200" dirty="0">
                <a:latin typeface="Times New Roman"/>
                <a:cs typeface="Times New Roman"/>
              </a:rPr>
              <a:t>d’interi  </a:t>
            </a:r>
            <a:r>
              <a:rPr sz="1200" spc="-5" dirty="0">
                <a:latin typeface="Times New Roman"/>
                <a:cs typeface="Times New Roman"/>
              </a:rPr>
              <a:t>gruppi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mortali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lotta.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88900" marR="86360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(411.4) 37:5.6 </a:t>
            </a:r>
            <a:r>
              <a:rPr sz="1200" dirty="0">
                <a:latin typeface="Times New Roman"/>
                <a:cs typeface="Times New Roman"/>
              </a:rPr>
              <a:t>Dopo una </a:t>
            </a:r>
            <a:r>
              <a:rPr sz="1200" spc="-5" dirty="0">
                <a:latin typeface="Times New Roman"/>
                <a:cs typeface="Times New Roman"/>
              </a:rPr>
              <a:t>lunga esperienza nella </a:t>
            </a:r>
            <a:r>
              <a:rPr sz="1200" dirty="0">
                <a:latin typeface="Times New Roman"/>
                <a:cs typeface="Times New Roman"/>
              </a:rPr>
              <a:t>soluzione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problemi </a:t>
            </a:r>
            <a:r>
              <a:rPr sz="1200" spc="-5" dirty="0">
                <a:latin typeface="Times New Roman"/>
                <a:cs typeface="Times New Roman"/>
              </a:rPr>
              <a:t>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abitati, questi commissari </a:t>
            </a:r>
            <a:r>
              <a:rPr sz="1200" dirty="0">
                <a:latin typeface="Times New Roman"/>
                <a:cs typeface="Times New Roman"/>
              </a:rPr>
              <a:t>razziali </a:t>
            </a:r>
            <a:r>
              <a:rPr sz="1200" spc="-5" dirty="0">
                <a:latin typeface="Times New Roman"/>
                <a:cs typeface="Times New Roman"/>
              </a:rPr>
              <a:t>vengono </a:t>
            </a:r>
            <a:r>
              <a:rPr sz="1200" dirty="0">
                <a:latin typeface="Times New Roman"/>
                <a:cs typeface="Times New Roman"/>
              </a:rPr>
              <a:t>avanzati a  funzioni di livello </a:t>
            </a:r>
            <a:r>
              <a:rPr sz="1200" spc="-5" dirty="0">
                <a:latin typeface="Times New Roman"/>
                <a:cs typeface="Times New Roman"/>
              </a:rPr>
              <a:t>superiore, raggiungendo alla </a:t>
            </a:r>
            <a:r>
              <a:rPr sz="1200" dirty="0">
                <a:latin typeface="Times New Roman"/>
                <a:cs typeface="Times New Roman"/>
              </a:rPr>
              <a:t>fine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Alti Commissari </a:t>
            </a:r>
            <a:r>
              <a:rPr sz="1200" dirty="0">
                <a:latin typeface="Times New Roman"/>
                <a:cs typeface="Times New Roman"/>
              </a:rPr>
              <a:t>per l’Universo locale </a:t>
            </a:r>
            <a:r>
              <a:rPr sz="1200" spc="-5" dirty="0">
                <a:latin typeface="Times New Roman"/>
                <a:cs typeface="Times New Roman"/>
              </a:rPr>
              <a:t>ed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esso. L’ultima  registrazione indicava </a:t>
            </a:r>
            <a:r>
              <a:rPr sz="1200" dirty="0">
                <a:latin typeface="Times New Roman"/>
                <a:cs typeface="Times New Roman"/>
              </a:rPr>
              <a:t>poco più di un </a:t>
            </a:r>
            <a:r>
              <a:rPr sz="1200" spc="-5" dirty="0">
                <a:latin typeface="Times New Roman"/>
                <a:cs typeface="Times New Roman"/>
              </a:rPr>
              <a:t>miliardo </a:t>
            </a:r>
            <a:r>
              <a:rPr sz="1200" dirty="0">
                <a:latin typeface="Times New Roman"/>
                <a:cs typeface="Times New Roman"/>
              </a:rPr>
              <a:t>e mezzo di questi </a:t>
            </a:r>
            <a:r>
              <a:rPr sz="1200" spc="-5" dirty="0">
                <a:latin typeface="Times New Roman"/>
                <a:cs typeface="Times New Roman"/>
              </a:rPr>
              <a:t>Alti Commissari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Nebadon. Tali esseri </a:t>
            </a:r>
            <a:r>
              <a:rPr sz="1200" dirty="0">
                <a:latin typeface="Times New Roman"/>
                <a:cs typeface="Times New Roman"/>
              </a:rPr>
              <a:t>non sono </a:t>
            </a:r>
            <a:r>
              <a:rPr sz="1200" spc="-5" dirty="0">
                <a:latin typeface="Times New Roman"/>
                <a:cs typeface="Times New Roman"/>
              </a:rPr>
              <a:t>finalitari, </a:t>
            </a:r>
            <a:r>
              <a:rPr sz="1200" dirty="0">
                <a:latin typeface="Times New Roman"/>
                <a:cs typeface="Times New Roman"/>
              </a:rPr>
              <a:t>ma  sono </a:t>
            </a:r>
            <a:r>
              <a:rPr sz="1200" spc="-5" dirty="0">
                <a:latin typeface="Times New Roman"/>
                <a:cs typeface="Times New Roman"/>
              </a:rPr>
              <a:t>esseri ascendenti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lunga esperienza </a:t>
            </a:r>
            <a:r>
              <a:rPr sz="1200" dirty="0">
                <a:latin typeface="Times New Roman"/>
                <a:cs typeface="Times New Roman"/>
              </a:rPr>
              <a:t>e di grande </a:t>
            </a:r>
            <a:r>
              <a:rPr sz="1200" spc="-5" dirty="0">
                <a:latin typeface="Times New Roman"/>
                <a:cs typeface="Times New Roman"/>
              </a:rPr>
              <a:t>servizio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favore del </a:t>
            </a:r>
            <a:r>
              <a:rPr sz="1200" dirty="0">
                <a:latin typeface="Times New Roman"/>
                <a:cs typeface="Times New Roman"/>
              </a:rPr>
              <a:t>loro </a:t>
            </a:r>
            <a:r>
              <a:rPr sz="1200" spc="-5" dirty="0">
                <a:latin typeface="Times New Roman"/>
                <a:cs typeface="Times New Roman"/>
              </a:rPr>
              <a:t>regno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natale.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88900" marR="7302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(411.5) 37:5.7 </a:t>
            </a:r>
            <a:r>
              <a:rPr sz="1200" spc="-5" dirty="0">
                <a:latin typeface="Times New Roman"/>
                <a:cs typeface="Times New Roman"/>
              </a:rPr>
              <a:t>Noi troviamo invariabilmente questi </a:t>
            </a:r>
            <a:r>
              <a:rPr sz="1200" dirty="0">
                <a:latin typeface="Times New Roman"/>
                <a:cs typeface="Times New Roman"/>
              </a:rPr>
              <a:t>commissari in tutti i </a:t>
            </a:r>
            <a:r>
              <a:rPr sz="1200" spc="-5" dirty="0">
                <a:latin typeface="Times New Roman"/>
                <a:cs typeface="Times New Roman"/>
              </a:rPr>
              <a:t>tribunali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giustizia, dai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bassi </a:t>
            </a:r>
            <a:r>
              <a:rPr sz="1200" dirty="0">
                <a:latin typeface="Times New Roman"/>
                <a:cs typeface="Times New Roman"/>
              </a:rPr>
              <a:t>ai più </a:t>
            </a:r>
            <a:r>
              <a:rPr sz="1200" spc="-5" dirty="0">
                <a:latin typeface="Times New Roman"/>
                <a:cs typeface="Times New Roman"/>
              </a:rPr>
              <a:t>elevati. Essi </a:t>
            </a:r>
            <a:r>
              <a:rPr sz="1200" dirty="0">
                <a:latin typeface="Times New Roman"/>
                <a:cs typeface="Times New Roman"/>
              </a:rPr>
              <a:t>non  </a:t>
            </a:r>
            <a:r>
              <a:rPr sz="1200" spc="-5" dirty="0">
                <a:latin typeface="Times New Roman"/>
                <a:cs typeface="Times New Roman"/>
              </a:rPr>
              <a:t>partecipano ai </a:t>
            </a:r>
            <a:r>
              <a:rPr sz="1200" dirty="0">
                <a:latin typeface="Times New Roman"/>
                <a:cs typeface="Times New Roman"/>
              </a:rPr>
              <a:t>procedimenti </a:t>
            </a:r>
            <a:r>
              <a:rPr sz="1200" spc="-5" dirty="0">
                <a:latin typeface="Times New Roman"/>
                <a:cs typeface="Times New Roman"/>
              </a:rPr>
              <a:t>giudiziari, </a:t>
            </a:r>
            <a:r>
              <a:rPr sz="1200" dirty="0">
                <a:latin typeface="Times New Roman"/>
                <a:cs typeface="Times New Roman"/>
              </a:rPr>
              <a:t>ma </a:t>
            </a:r>
            <a:r>
              <a:rPr sz="1200" spc="-5" dirty="0">
                <a:latin typeface="Times New Roman"/>
                <a:cs typeface="Times New Roman"/>
              </a:rPr>
              <a:t>agiscono come amici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corte, dando consigli ai magistrati che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presiedono </a:t>
            </a:r>
            <a:r>
              <a:rPr sz="1200" dirty="0">
                <a:latin typeface="Times New Roman"/>
                <a:cs typeface="Times New Roman"/>
              </a:rPr>
              <a:t>riguardo  </a:t>
            </a:r>
            <a:r>
              <a:rPr sz="1200" spc="-5" dirty="0">
                <a:latin typeface="Times New Roman"/>
                <a:cs typeface="Times New Roman"/>
              </a:rPr>
              <a:t>agli antecedenti, all’ambiente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alla </a:t>
            </a:r>
            <a:r>
              <a:rPr sz="1200" dirty="0">
                <a:latin typeface="Times New Roman"/>
                <a:cs typeface="Times New Roman"/>
              </a:rPr>
              <a:t>natura innata </a:t>
            </a:r>
            <a:r>
              <a:rPr sz="1200" spc="-5" dirty="0">
                <a:latin typeface="Times New Roman"/>
                <a:cs typeface="Times New Roman"/>
              </a:rPr>
              <a:t>delle persone implicate </a:t>
            </a:r>
            <a:r>
              <a:rPr sz="1200" dirty="0">
                <a:latin typeface="Times New Roman"/>
                <a:cs typeface="Times New Roman"/>
              </a:rPr>
              <a:t>nel</a:t>
            </a:r>
            <a:r>
              <a:rPr sz="1200" spc="20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giudizio.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50">
              <a:latin typeface="Times New Roman"/>
              <a:cs typeface="Times New Roman"/>
            </a:endParaRPr>
          </a:p>
          <a:p>
            <a:pPr marL="88900" marR="13525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(411.6) 37:5.8 </a:t>
            </a:r>
            <a:r>
              <a:rPr sz="1200" spc="-5" dirty="0">
                <a:latin typeface="Times New Roman"/>
                <a:cs typeface="Times New Roman"/>
              </a:rPr>
              <a:t>Vi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Alti Commissari assegnati alle varie </a:t>
            </a:r>
            <a:r>
              <a:rPr sz="1200" dirty="0">
                <a:latin typeface="Times New Roman"/>
                <a:cs typeface="Times New Roman"/>
              </a:rPr>
              <a:t>schiere di messaggeri </a:t>
            </a:r>
            <a:r>
              <a:rPr sz="1200" spc="-5" dirty="0">
                <a:latin typeface="Times New Roman"/>
                <a:cs typeface="Times New Roman"/>
              </a:rPr>
              <a:t>dello </a:t>
            </a:r>
            <a:r>
              <a:rPr sz="1200" dirty="0">
                <a:latin typeface="Times New Roman"/>
                <a:cs typeface="Times New Roman"/>
              </a:rPr>
              <a:t>spazio e, </a:t>
            </a:r>
            <a:r>
              <a:rPr sz="1200" spc="-5" dirty="0">
                <a:latin typeface="Times New Roman"/>
                <a:cs typeface="Times New Roman"/>
              </a:rPr>
              <a:t>sempre, agli </a:t>
            </a:r>
            <a:r>
              <a:rPr sz="1200" dirty="0">
                <a:latin typeface="Times New Roman"/>
                <a:cs typeface="Times New Roman"/>
              </a:rPr>
              <a:t>spiriti </a:t>
            </a:r>
            <a:r>
              <a:rPr sz="1200" spc="-5" dirty="0">
                <a:latin typeface="Times New Roman"/>
                <a:cs typeface="Times New Roman"/>
              </a:rPr>
              <a:t>tutelari del </a:t>
            </a:r>
            <a:r>
              <a:rPr sz="1200" dirty="0">
                <a:latin typeface="Times New Roman"/>
                <a:cs typeface="Times New Roman"/>
              </a:rPr>
              <a:t>tempo.  </a:t>
            </a:r>
            <a:r>
              <a:rPr sz="1200" spc="-5" dirty="0">
                <a:latin typeface="Times New Roman"/>
                <a:cs typeface="Times New Roman"/>
              </a:rPr>
              <a:t>Se </a:t>
            </a:r>
            <a:r>
              <a:rPr sz="1200" dirty="0">
                <a:latin typeface="Times New Roman"/>
                <a:cs typeface="Times New Roman"/>
              </a:rPr>
              <a:t>ne </a:t>
            </a:r>
            <a:r>
              <a:rPr sz="1200" spc="-5" dirty="0">
                <a:latin typeface="Times New Roman"/>
                <a:cs typeface="Times New Roman"/>
              </a:rPr>
              <a:t>incontrano nelle </a:t>
            </a:r>
            <a:r>
              <a:rPr sz="1200" dirty="0">
                <a:latin typeface="Times New Roman"/>
                <a:cs typeface="Times New Roman"/>
              </a:rPr>
              <a:t>riunioni di </a:t>
            </a:r>
            <a:r>
              <a:rPr sz="1200" spc="-5" dirty="0">
                <a:latin typeface="Times New Roman"/>
                <a:cs typeface="Times New Roman"/>
              </a:rPr>
              <a:t>varie assemblee universali,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questi stessi commissari </a:t>
            </a:r>
            <a:r>
              <a:rPr sz="1200" dirty="0">
                <a:latin typeface="Times New Roman"/>
                <a:cs typeface="Times New Roman"/>
              </a:rPr>
              <a:t>dotati di </a:t>
            </a:r>
            <a:r>
              <a:rPr sz="1200" spc="-5" dirty="0">
                <a:latin typeface="Times New Roman"/>
                <a:cs typeface="Times New Roman"/>
              </a:rPr>
              <a:t>saggezza </a:t>
            </a:r>
            <a:r>
              <a:rPr sz="1200" dirty="0">
                <a:latin typeface="Times New Roman"/>
                <a:cs typeface="Times New Roman"/>
              </a:rPr>
              <a:t>umana sono </a:t>
            </a:r>
            <a:r>
              <a:rPr sz="1200" spc="5" dirty="0">
                <a:latin typeface="Times New Roman"/>
                <a:cs typeface="Times New Roman"/>
              </a:rPr>
              <a:t>sempre  </a:t>
            </a:r>
            <a:r>
              <a:rPr sz="1200" spc="-5" dirty="0">
                <a:latin typeface="Times New Roman"/>
                <a:cs typeface="Times New Roman"/>
              </a:rPr>
              <a:t>assegnati alle </a:t>
            </a:r>
            <a:r>
              <a:rPr sz="1200" dirty="0">
                <a:latin typeface="Times New Roman"/>
                <a:cs typeface="Times New Roman"/>
              </a:rPr>
              <a:t>missioni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Dio </a:t>
            </a:r>
            <a:r>
              <a:rPr sz="1200" dirty="0">
                <a:latin typeface="Times New Roman"/>
                <a:cs typeface="Times New Roman"/>
              </a:rPr>
              <a:t>nei mondi </a:t>
            </a:r>
            <a:r>
              <a:rPr sz="1200" spc="-5" dirty="0">
                <a:latin typeface="Times New Roman"/>
                <a:cs typeface="Times New Roman"/>
              </a:rPr>
              <a:t>dello</a:t>
            </a:r>
            <a:r>
              <a:rPr sz="1200" spc="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spazio.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98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3333"/>
            <a:ext cx="8134350" cy="301815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63500" marR="222885" algn="just">
              <a:lnSpc>
                <a:spcPts val="1380"/>
              </a:lnSpc>
              <a:spcBef>
                <a:spcPts val="195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(411.7) 37:5.9 </a:t>
            </a:r>
            <a:r>
              <a:rPr sz="1200" spc="-5" dirty="0">
                <a:latin typeface="Times New Roman"/>
                <a:cs typeface="Times New Roman"/>
              </a:rPr>
              <a:t>Ogniqualvolta l’equità </a:t>
            </a:r>
            <a:r>
              <a:rPr sz="1200" dirty="0">
                <a:latin typeface="Times New Roman"/>
                <a:cs typeface="Times New Roman"/>
              </a:rPr>
              <a:t>e la </a:t>
            </a:r>
            <a:r>
              <a:rPr sz="1200" spc="-5" dirty="0">
                <a:latin typeface="Times New Roman"/>
                <a:cs typeface="Times New Roman"/>
              </a:rPr>
              <a:t>giustizia esigono che si </a:t>
            </a:r>
            <a:r>
              <a:rPr sz="1200" dirty="0">
                <a:latin typeface="Times New Roman"/>
                <a:cs typeface="Times New Roman"/>
              </a:rPr>
              <a:t>comprenda come una </a:t>
            </a:r>
            <a:r>
              <a:rPr sz="1200" spc="-5" dirty="0">
                <a:latin typeface="Times New Roman"/>
                <a:cs typeface="Times New Roman"/>
              </a:rPr>
              <a:t>linea </a:t>
            </a:r>
            <a:r>
              <a:rPr sz="1200" dirty="0">
                <a:latin typeface="Times New Roman"/>
                <a:cs typeface="Times New Roman"/>
              </a:rPr>
              <a:t>di condotta o una </a:t>
            </a:r>
            <a:r>
              <a:rPr sz="1200" spc="-5" dirty="0">
                <a:latin typeface="Times New Roman"/>
                <a:cs typeface="Times New Roman"/>
              </a:rPr>
              <a:t>procedura prospettate  influirebbero </a:t>
            </a:r>
            <a:r>
              <a:rPr sz="1200" dirty="0">
                <a:latin typeface="Times New Roman"/>
                <a:cs typeface="Times New Roman"/>
              </a:rPr>
              <a:t>sulle razze </a:t>
            </a:r>
            <a:r>
              <a:rPr sz="1200" spc="-5" dirty="0">
                <a:latin typeface="Times New Roman"/>
                <a:cs typeface="Times New Roman"/>
              </a:rPr>
              <a:t>evoluzionarie del tempo, </a:t>
            </a:r>
            <a:r>
              <a:rPr sz="1200" dirty="0">
                <a:latin typeface="Times New Roman"/>
                <a:cs typeface="Times New Roman"/>
              </a:rPr>
              <a:t>questi </a:t>
            </a:r>
            <a:r>
              <a:rPr sz="1200" spc="-5" dirty="0">
                <a:latin typeface="Times New Roman"/>
                <a:cs typeface="Times New Roman"/>
              </a:rPr>
              <a:t>commissari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pronti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-5" dirty="0">
                <a:latin typeface="Times New Roman"/>
                <a:cs typeface="Times New Roman"/>
              </a:rPr>
              <a:t>loro raccomandazioni. </a:t>
            </a:r>
            <a:r>
              <a:rPr sz="1200" spc="5" dirty="0">
                <a:latin typeface="Times New Roman"/>
                <a:cs typeface="Times New Roman"/>
              </a:rPr>
              <a:t>Essi </a:t>
            </a:r>
            <a:r>
              <a:rPr sz="1200" dirty="0">
                <a:latin typeface="Times New Roman"/>
                <a:cs typeface="Times New Roman"/>
              </a:rPr>
              <a:t>sono  </a:t>
            </a:r>
            <a:r>
              <a:rPr sz="1200" spc="-5" dirty="0">
                <a:latin typeface="Times New Roman"/>
                <a:cs typeface="Times New Roman"/>
              </a:rPr>
              <a:t>sempre presenti per </a:t>
            </a:r>
            <a:r>
              <a:rPr sz="1200" dirty="0">
                <a:latin typeface="Times New Roman"/>
                <a:cs typeface="Times New Roman"/>
              </a:rPr>
              <a:t>parlare a nome di coloro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non possono </a:t>
            </a:r>
            <a:r>
              <a:rPr sz="1200" spc="-5" dirty="0">
                <a:latin typeface="Times New Roman"/>
                <a:cs typeface="Times New Roman"/>
              </a:rPr>
              <a:t>comparire </a:t>
            </a:r>
            <a:r>
              <a:rPr sz="1200" spc="5" dirty="0">
                <a:latin typeface="Times New Roman"/>
                <a:cs typeface="Times New Roman"/>
              </a:rPr>
              <a:t>per </a:t>
            </a:r>
            <a:r>
              <a:rPr sz="1200" spc="-5" dirty="0">
                <a:latin typeface="Times New Roman"/>
                <a:cs typeface="Times New Roman"/>
              </a:rPr>
              <a:t>parlare essi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stessi.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63500" marR="685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(411.8) 37:5.10 </a:t>
            </a:r>
            <a:r>
              <a:rPr sz="1200" i="1" dirty="0">
                <a:latin typeface="Times New Roman"/>
                <a:cs typeface="Times New Roman"/>
              </a:rPr>
              <a:t>I </a:t>
            </a:r>
            <a:r>
              <a:rPr sz="1200" i="1" spc="-5" dirty="0">
                <a:latin typeface="Times New Roman"/>
                <a:cs typeface="Times New Roman"/>
              </a:rPr>
              <a:t>Mondi </a:t>
            </a:r>
            <a:r>
              <a:rPr sz="1200" i="1" dirty="0">
                <a:latin typeface="Times New Roman"/>
                <a:cs typeface="Times New Roman"/>
              </a:rPr>
              <a:t>dei </a:t>
            </a:r>
            <a:r>
              <a:rPr sz="1200" i="1" spc="-5" dirty="0">
                <a:latin typeface="Times New Roman"/>
                <a:cs typeface="Times New Roman"/>
              </a:rPr>
              <a:t>Mortali </a:t>
            </a:r>
            <a:r>
              <a:rPr sz="1200" i="1" dirty="0">
                <a:latin typeface="Times New Roman"/>
                <a:cs typeface="Times New Roman"/>
              </a:rPr>
              <a:t>fusi con lo </a:t>
            </a:r>
            <a:r>
              <a:rPr sz="1200" i="1" spc="-5" dirty="0">
                <a:latin typeface="Times New Roman"/>
                <a:cs typeface="Times New Roman"/>
              </a:rPr>
              <a:t>Spirito. </a:t>
            </a:r>
            <a:r>
              <a:rPr sz="1200" spc="-5" dirty="0">
                <a:latin typeface="Times New Roman"/>
                <a:cs typeface="Times New Roman"/>
              </a:rPr>
              <a:t>L’ottavo gruppo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sette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primari ed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loro satelliti tributari del circuito </a:t>
            </a:r>
            <a:r>
              <a:rPr sz="1200" dirty="0">
                <a:latin typeface="Times New Roman"/>
                <a:cs typeface="Times New Roman"/>
              </a:rPr>
              <a:t>di  </a:t>
            </a:r>
            <a:r>
              <a:rPr sz="1200" spc="-5" dirty="0">
                <a:latin typeface="Times New Roman"/>
                <a:cs typeface="Times New Roman"/>
              </a:rPr>
              <a:t>Salvington sono </a:t>
            </a:r>
            <a:r>
              <a:rPr sz="1200" dirty="0">
                <a:latin typeface="Times New Roman"/>
                <a:cs typeface="Times New Roman"/>
              </a:rPr>
              <a:t>possesso </a:t>
            </a:r>
            <a:r>
              <a:rPr sz="1200" spc="-5" dirty="0">
                <a:latin typeface="Times New Roman"/>
                <a:cs typeface="Times New Roman"/>
              </a:rPr>
              <a:t>esclusivo dei mortali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Nebadon fusi </a:t>
            </a:r>
            <a:r>
              <a:rPr sz="1200" dirty="0">
                <a:latin typeface="Times New Roman"/>
                <a:cs typeface="Times New Roman"/>
              </a:rPr>
              <a:t>con lo Spirito. I mortali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fusi con </a:t>
            </a:r>
            <a:r>
              <a:rPr sz="1200" spc="-5" dirty="0">
                <a:latin typeface="Times New Roman"/>
                <a:cs typeface="Times New Roman"/>
              </a:rPr>
              <a:t>l’Aggiustatore </a:t>
            </a:r>
            <a:r>
              <a:rPr sz="1200" dirty="0">
                <a:latin typeface="Times New Roman"/>
                <a:cs typeface="Times New Roman"/>
              </a:rPr>
              <a:t>non  sono </a:t>
            </a:r>
            <a:r>
              <a:rPr sz="1200" spc="-5" dirty="0">
                <a:latin typeface="Times New Roman"/>
                <a:cs typeface="Times New Roman"/>
              </a:rPr>
              <a:t>interessati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questi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se non per godervi numerosi piacevoli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proficui soggiorni quali </a:t>
            </a:r>
            <a:r>
              <a:rPr sz="1200" dirty="0">
                <a:latin typeface="Times New Roman"/>
                <a:cs typeface="Times New Roman"/>
              </a:rPr>
              <a:t>ospiti invitati dei residenti fusi con  lo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Spirito.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(411.9) 37:5.11 </a:t>
            </a:r>
            <a:r>
              <a:rPr sz="1200" spc="-5" dirty="0">
                <a:latin typeface="Times New Roman"/>
                <a:cs typeface="Times New Roman"/>
              </a:rPr>
              <a:t>Ad eccezione dei </a:t>
            </a:r>
            <a:r>
              <a:rPr sz="1200" dirty="0">
                <a:latin typeface="Times New Roman"/>
                <a:cs typeface="Times New Roman"/>
              </a:rPr>
              <a:t>pochi </a:t>
            </a:r>
            <a:r>
              <a:rPr sz="1200" spc="-5" dirty="0">
                <a:latin typeface="Times New Roman"/>
                <a:cs typeface="Times New Roman"/>
              </a:rPr>
              <a:t>che </a:t>
            </a:r>
            <a:r>
              <a:rPr sz="1200" dirty="0">
                <a:latin typeface="Times New Roman"/>
                <a:cs typeface="Times New Roman"/>
              </a:rPr>
              <a:t>raggiungono </a:t>
            </a:r>
            <a:r>
              <a:rPr sz="1200" spc="-5" dirty="0">
                <a:latin typeface="Times New Roman"/>
                <a:cs typeface="Times New Roman"/>
              </a:rPr>
              <a:t>Uversa ed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questi </a:t>
            </a:r>
            <a:r>
              <a:rPr sz="1200" dirty="0">
                <a:latin typeface="Times New Roman"/>
                <a:cs typeface="Times New Roman"/>
              </a:rPr>
              <a:t>mondi sono la </a:t>
            </a:r>
            <a:r>
              <a:rPr sz="1200" spc="-5" dirty="0">
                <a:latin typeface="Times New Roman"/>
                <a:cs typeface="Times New Roman"/>
              </a:rPr>
              <a:t>residenza permanente dei  sopravviventi </a:t>
            </a:r>
            <a:r>
              <a:rPr sz="1200" dirty="0">
                <a:latin typeface="Times New Roman"/>
                <a:cs typeface="Times New Roman"/>
              </a:rPr>
              <a:t>fusi con lo Spirito. </a:t>
            </a:r>
            <a:r>
              <a:rPr sz="1200" spc="-5" dirty="0">
                <a:latin typeface="Times New Roman"/>
                <a:cs typeface="Times New Roman"/>
              </a:rPr>
              <a:t>Tale limitazione prevista per l’ascensione dei mortali agisce </a:t>
            </a:r>
            <a:r>
              <a:rPr sz="1200" dirty="0">
                <a:latin typeface="Times New Roman"/>
                <a:cs typeface="Times New Roman"/>
              </a:rPr>
              <a:t>per il </a:t>
            </a:r>
            <a:r>
              <a:rPr sz="1200" spc="-5" dirty="0">
                <a:latin typeface="Times New Roman"/>
                <a:cs typeface="Times New Roman"/>
              </a:rPr>
              <a:t>bene degli Universi </a:t>
            </a:r>
            <a:r>
              <a:rPr sz="1200" dirty="0">
                <a:latin typeface="Times New Roman"/>
                <a:cs typeface="Times New Roman"/>
              </a:rPr>
              <a:t>locali  </a:t>
            </a:r>
            <a:r>
              <a:rPr sz="1200" spc="-5" dirty="0">
                <a:latin typeface="Times New Roman"/>
                <a:cs typeface="Times New Roman"/>
              </a:rPr>
              <a:t>assicurando </a:t>
            </a:r>
            <a:r>
              <a:rPr sz="1200" dirty="0">
                <a:latin typeface="Times New Roman"/>
                <a:cs typeface="Times New Roman"/>
              </a:rPr>
              <a:t>la permanenza di una popolazione </a:t>
            </a:r>
            <a:r>
              <a:rPr sz="1200" spc="-5" dirty="0">
                <a:latin typeface="Times New Roman"/>
                <a:cs typeface="Times New Roman"/>
              </a:rPr>
              <a:t>evoluta,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cui crescente esperienza continuerà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rafforzare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stabilità </a:t>
            </a:r>
            <a:r>
              <a:rPr sz="1200" dirty="0">
                <a:latin typeface="Times New Roman"/>
                <a:cs typeface="Times New Roman"/>
              </a:rPr>
              <a:t>e la  </a:t>
            </a:r>
            <a:r>
              <a:rPr sz="1200" spc="-5" dirty="0">
                <a:latin typeface="Times New Roman"/>
                <a:cs typeface="Times New Roman"/>
              </a:rPr>
              <a:t>diversificazione futura dell’amministrazione dell’Universo locale. Questi esseri possono </a:t>
            </a:r>
            <a:r>
              <a:rPr sz="1200" dirty="0">
                <a:latin typeface="Times New Roman"/>
                <a:cs typeface="Times New Roman"/>
              </a:rPr>
              <a:t>non </a:t>
            </a:r>
            <a:r>
              <a:rPr sz="1200" spc="-5" dirty="0">
                <a:latin typeface="Times New Roman"/>
                <a:cs typeface="Times New Roman"/>
              </a:rPr>
              <a:t>raggiungere </a:t>
            </a:r>
            <a:r>
              <a:rPr sz="1200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Paradiso, </a:t>
            </a:r>
            <a:r>
              <a:rPr sz="1200" dirty="0">
                <a:latin typeface="Times New Roman"/>
                <a:cs typeface="Times New Roman"/>
              </a:rPr>
              <a:t>ma  </a:t>
            </a:r>
            <a:r>
              <a:rPr sz="1200" spc="-5" dirty="0">
                <a:latin typeface="Times New Roman"/>
                <a:cs typeface="Times New Roman"/>
              </a:rPr>
              <a:t>raggiungono </a:t>
            </a:r>
            <a:r>
              <a:rPr sz="1200" dirty="0">
                <a:latin typeface="Times New Roman"/>
                <a:cs typeface="Times New Roman"/>
              </a:rPr>
              <a:t>una </a:t>
            </a:r>
            <a:r>
              <a:rPr sz="1200" spc="-5" dirty="0">
                <a:latin typeface="Times New Roman"/>
                <a:cs typeface="Times New Roman"/>
              </a:rPr>
              <a:t>saggezza esperienziale nella </a:t>
            </a:r>
            <a:r>
              <a:rPr sz="1200" dirty="0">
                <a:latin typeface="Times New Roman"/>
                <a:cs typeface="Times New Roman"/>
              </a:rPr>
              <a:t>padronanza </a:t>
            </a:r>
            <a:r>
              <a:rPr sz="1200" spc="-5" dirty="0">
                <a:latin typeface="Times New Roman"/>
                <a:cs typeface="Times New Roman"/>
              </a:rPr>
              <a:t>dei </a:t>
            </a:r>
            <a:r>
              <a:rPr sz="1200" dirty="0">
                <a:latin typeface="Times New Roman"/>
                <a:cs typeface="Times New Roman"/>
              </a:rPr>
              <a:t>problemi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che supera </a:t>
            </a:r>
            <a:r>
              <a:rPr sz="1200" spc="-5" dirty="0">
                <a:latin typeface="Times New Roman"/>
                <a:cs typeface="Times New Roman"/>
              </a:rPr>
              <a:t>totalmente quella raggiunta </a:t>
            </a:r>
            <a:r>
              <a:rPr sz="1200" dirty="0">
                <a:latin typeface="Times New Roman"/>
                <a:cs typeface="Times New Roman"/>
              </a:rPr>
              <a:t>dagli  </a:t>
            </a:r>
            <a:r>
              <a:rPr sz="1200" spc="-5" dirty="0">
                <a:latin typeface="Times New Roman"/>
                <a:cs typeface="Times New Roman"/>
              </a:rPr>
              <a:t>ascendenti </a:t>
            </a:r>
            <a:r>
              <a:rPr sz="1200" dirty="0">
                <a:latin typeface="Times New Roman"/>
                <a:cs typeface="Times New Roman"/>
              </a:rPr>
              <a:t>in </a:t>
            </a:r>
            <a:r>
              <a:rPr sz="1200" spc="-5" dirty="0">
                <a:latin typeface="Times New Roman"/>
                <a:cs typeface="Times New Roman"/>
              </a:rPr>
              <a:t>transito.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queste anime sopravviventi proseguono come </a:t>
            </a:r>
            <a:r>
              <a:rPr sz="1200" dirty="0">
                <a:latin typeface="Times New Roman"/>
                <a:cs typeface="Times New Roman"/>
              </a:rPr>
              <a:t>combinazioni </a:t>
            </a:r>
            <a:r>
              <a:rPr sz="1200" spc="-5" dirty="0">
                <a:latin typeface="Times New Roman"/>
                <a:cs typeface="Times New Roman"/>
              </a:rPr>
              <a:t>straordinarie dell’umano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 </a:t>
            </a:r>
            <a:r>
              <a:rPr sz="1200" dirty="0">
                <a:latin typeface="Times New Roman"/>
                <a:cs typeface="Times New Roman"/>
              </a:rPr>
              <a:t>divino, essendo  </a:t>
            </a:r>
            <a:r>
              <a:rPr sz="1200" spc="-5" dirty="0">
                <a:latin typeface="Times New Roman"/>
                <a:cs typeface="Times New Roman"/>
              </a:rPr>
              <a:t>sempre </a:t>
            </a:r>
            <a:r>
              <a:rPr sz="1200" dirty="0">
                <a:latin typeface="Times New Roman"/>
                <a:cs typeface="Times New Roman"/>
              </a:rPr>
              <a:t>più </a:t>
            </a:r>
            <a:r>
              <a:rPr sz="1200" spc="-5" dirty="0">
                <a:latin typeface="Times New Roman"/>
                <a:cs typeface="Times New Roman"/>
              </a:rPr>
              <a:t>capaci </a:t>
            </a:r>
            <a:r>
              <a:rPr sz="1200" dirty="0">
                <a:latin typeface="Times New Roman"/>
                <a:cs typeface="Times New Roman"/>
              </a:rPr>
              <a:t>di unire i punti di vista di questi due </a:t>
            </a:r>
            <a:r>
              <a:rPr sz="1200" spc="-5" dirty="0">
                <a:latin typeface="Times New Roman"/>
                <a:cs typeface="Times New Roman"/>
              </a:rPr>
              <a:t>livelli </a:t>
            </a:r>
            <a:r>
              <a:rPr sz="1200" dirty="0">
                <a:latin typeface="Times New Roman"/>
                <a:cs typeface="Times New Roman"/>
              </a:rPr>
              <a:t>molto </a:t>
            </a:r>
            <a:r>
              <a:rPr sz="1200" spc="-5" dirty="0">
                <a:latin typeface="Times New Roman"/>
                <a:cs typeface="Times New Roman"/>
              </a:rPr>
              <a:t>lontani </a:t>
            </a:r>
            <a:r>
              <a:rPr sz="1200" dirty="0">
                <a:latin typeface="Times New Roman"/>
                <a:cs typeface="Times New Roman"/>
              </a:rPr>
              <a:t>l’uno </a:t>
            </a:r>
            <a:r>
              <a:rPr sz="1200" spc="-5" dirty="0">
                <a:latin typeface="Times New Roman"/>
                <a:cs typeface="Times New Roman"/>
              </a:rPr>
              <a:t>dall’altro </a:t>
            </a:r>
            <a:r>
              <a:rPr sz="1200" dirty="0">
                <a:latin typeface="Times New Roman"/>
                <a:cs typeface="Times New Roman"/>
              </a:rPr>
              <a:t>e di </a:t>
            </a:r>
            <a:r>
              <a:rPr sz="1200" spc="-5" dirty="0">
                <a:latin typeface="Times New Roman"/>
                <a:cs typeface="Times New Roman"/>
              </a:rPr>
              <a:t>presentare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duplice </a:t>
            </a:r>
            <a:r>
              <a:rPr sz="1200" dirty="0">
                <a:latin typeface="Times New Roman"/>
                <a:cs typeface="Times New Roman"/>
              </a:rPr>
              <a:t>punto di vista  </a:t>
            </a:r>
            <a:r>
              <a:rPr sz="1200" spc="-5" dirty="0">
                <a:latin typeface="Times New Roman"/>
                <a:cs typeface="Times New Roman"/>
              </a:rPr>
              <a:t>con saggezza sempre maggiore.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70265" y="228599"/>
            <a:ext cx="531495" cy="175260"/>
          </a:xfrm>
          <a:prstGeom prst="rect">
            <a:avLst/>
          </a:prstGeom>
          <a:solidFill>
            <a:srgbClr val="D24717"/>
          </a:solidFill>
        </p:spPr>
        <p:txBody>
          <a:bodyPr vert="horz" wrap="square" lIns="0" tIns="0" rIns="0" bIns="0" rtlCol="0">
            <a:spAutoFit/>
          </a:bodyPr>
          <a:lstStyle/>
          <a:p>
            <a:pPr marL="92710">
              <a:lnSpc>
                <a:spcPts val="1320"/>
              </a:lnSpc>
            </a:pPr>
            <a:r>
              <a:rPr sz="1200" dirty="0">
                <a:solidFill>
                  <a:srgbClr val="FFFFFF"/>
                </a:solidFill>
                <a:latin typeface="Times New Roman"/>
                <a:cs typeface="Times New Roman"/>
              </a:rPr>
              <a:t>99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837559" y="129032"/>
            <a:ext cx="1468755" cy="254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L’Universo</a:t>
            </a:r>
            <a:r>
              <a:rPr spc="-40" dirty="0"/>
              <a:t> </a:t>
            </a:r>
            <a:r>
              <a:rPr spc="-5" dirty="0"/>
              <a:t>Locale</a:t>
            </a:r>
          </a:p>
        </p:txBody>
      </p:sp>
      <p:sp>
        <p:nvSpPr>
          <p:cNvPr id="4" name="object 4"/>
          <p:cNvSpPr/>
          <p:nvPr/>
        </p:nvSpPr>
        <p:spPr>
          <a:xfrm>
            <a:off x="0" y="438149"/>
            <a:ext cx="9067800" cy="0"/>
          </a:xfrm>
          <a:custGeom>
            <a:avLst/>
            <a:gdLst/>
            <a:ahLst/>
            <a:cxnLst/>
            <a:rect l="l" t="t" r="r" b="b"/>
            <a:pathLst>
              <a:path w="9067800">
                <a:moveTo>
                  <a:pt x="0" y="0"/>
                </a:moveTo>
                <a:lnTo>
                  <a:pt x="9067800" y="0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8798877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879776" y="4781550"/>
            <a:ext cx="10160" cy="363855"/>
          </a:xfrm>
          <a:custGeom>
            <a:avLst/>
            <a:gdLst/>
            <a:ahLst/>
            <a:cxnLst/>
            <a:rect l="l" t="t" r="r" b="b"/>
            <a:pathLst>
              <a:path w="10159" h="363854">
                <a:moveTo>
                  <a:pt x="9651" y="0"/>
                </a:moveTo>
                <a:lnTo>
                  <a:pt x="0" y="0"/>
                </a:lnTo>
                <a:lnTo>
                  <a:pt x="0" y="363474"/>
                </a:lnTo>
                <a:lnTo>
                  <a:pt x="9651" y="363474"/>
                </a:lnTo>
                <a:lnTo>
                  <a:pt x="9651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960802" y="4781550"/>
            <a:ext cx="9525" cy="363855"/>
          </a:xfrm>
          <a:custGeom>
            <a:avLst/>
            <a:gdLst/>
            <a:ahLst/>
            <a:cxnLst/>
            <a:rect l="l" t="t" r="r" b="b"/>
            <a:pathLst>
              <a:path w="9525" h="363854">
                <a:moveTo>
                  <a:pt x="9525" y="0"/>
                </a:moveTo>
                <a:lnTo>
                  <a:pt x="0" y="0"/>
                </a:lnTo>
                <a:lnTo>
                  <a:pt x="0" y="363474"/>
                </a:lnTo>
                <a:lnTo>
                  <a:pt x="9525" y="363474"/>
                </a:lnTo>
                <a:lnTo>
                  <a:pt x="9525" y="0"/>
                </a:lnTo>
                <a:close/>
              </a:path>
            </a:pathLst>
          </a:custGeom>
          <a:solidFill>
            <a:srgbClr val="4F8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4695850"/>
            <a:ext cx="9067800" cy="24130"/>
          </a:xfrm>
          <a:custGeom>
            <a:avLst/>
            <a:gdLst/>
            <a:ahLst/>
            <a:cxnLst/>
            <a:rect l="l" t="t" r="r" b="b"/>
            <a:pathLst>
              <a:path w="9067800" h="24129">
                <a:moveTo>
                  <a:pt x="0" y="0"/>
                </a:moveTo>
                <a:lnTo>
                  <a:pt x="9067800" y="24129"/>
                </a:lnTo>
              </a:path>
            </a:pathLst>
          </a:custGeom>
          <a:ln w="9525">
            <a:solidFill>
              <a:srgbClr val="AE340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477519" y="514858"/>
            <a:ext cx="8150225" cy="37788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3500">
              <a:lnSpc>
                <a:spcPct val="100000"/>
              </a:lnSpc>
              <a:spcBef>
                <a:spcPts val="95"/>
              </a:spcBef>
            </a:pP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6. I Sovrintendenti</a:t>
            </a:r>
            <a:r>
              <a:rPr sz="1600" b="1" spc="-15" dirty="0">
                <a:solidFill>
                  <a:srgbClr val="1F487C"/>
                </a:solidFill>
                <a:latin typeface="Times New Roman"/>
                <a:cs typeface="Times New Roman"/>
              </a:rPr>
              <a:t> </a:t>
            </a:r>
            <a:r>
              <a:rPr sz="1600" b="1" spc="-5" dirty="0">
                <a:solidFill>
                  <a:srgbClr val="1F487C"/>
                </a:solidFill>
                <a:latin typeface="Times New Roman"/>
                <a:cs typeface="Times New Roman"/>
              </a:rPr>
              <a:t>Celesti</a:t>
            </a:r>
            <a:endParaRPr sz="1600">
              <a:latin typeface="Times New Roman"/>
              <a:cs typeface="Times New Roman"/>
            </a:endParaRPr>
          </a:p>
          <a:p>
            <a:pPr marL="63500" marR="78740">
              <a:lnSpc>
                <a:spcPct val="95900"/>
              </a:lnSpc>
              <a:spcBef>
                <a:spcPts val="1370"/>
              </a:spcBef>
            </a:pPr>
            <a:r>
              <a:rPr sz="1200" spc="-7" baseline="38194" dirty="0">
                <a:latin typeface="Times New Roman"/>
                <a:cs typeface="Times New Roman"/>
              </a:rPr>
              <a:t>(412.1) 37:6.1 </a:t>
            </a:r>
            <a:r>
              <a:rPr sz="1200" spc="-15" dirty="0">
                <a:latin typeface="Times New Roman"/>
                <a:cs typeface="Times New Roman"/>
              </a:rPr>
              <a:t>Il </a:t>
            </a:r>
            <a:r>
              <a:rPr sz="1200" spc="-5" dirty="0">
                <a:latin typeface="Times New Roman"/>
                <a:cs typeface="Times New Roman"/>
              </a:rPr>
              <a:t>sistema </a:t>
            </a:r>
            <a:r>
              <a:rPr sz="1200" dirty="0">
                <a:latin typeface="Times New Roman"/>
                <a:cs typeface="Times New Roman"/>
              </a:rPr>
              <a:t>educativo di </a:t>
            </a:r>
            <a:r>
              <a:rPr sz="1200" spc="-5" dirty="0">
                <a:latin typeface="Times New Roman"/>
                <a:cs typeface="Times New Roman"/>
              </a:rPr>
              <a:t>Nebadon </a:t>
            </a:r>
            <a:r>
              <a:rPr sz="1200" dirty="0">
                <a:latin typeface="Times New Roman"/>
                <a:cs typeface="Times New Roman"/>
              </a:rPr>
              <a:t>è amministrato </a:t>
            </a:r>
            <a:r>
              <a:rPr sz="1200" spc="-5" dirty="0">
                <a:latin typeface="Times New Roman"/>
                <a:cs typeface="Times New Roman"/>
              </a:rPr>
              <a:t>congiuntamente dai Figli Istruttori </a:t>
            </a:r>
            <a:r>
              <a:rPr sz="1200" dirty="0">
                <a:latin typeface="Times New Roman"/>
                <a:cs typeface="Times New Roman"/>
              </a:rPr>
              <a:t>Trinitari e </a:t>
            </a:r>
            <a:r>
              <a:rPr sz="1200" spc="-5" dirty="0">
                <a:latin typeface="Times New Roman"/>
                <a:cs typeface="Times New Roman"/>
              </a:rPr>
              <a:t>dal corpo insegnante dei  Melchizedek, </a:t>
            </a:r>
            <a:r>
              <a:rPr sz="1200" dirty="0">
                <a:latin typeface="Times New Roman"/>
                <a:cs typeface="Times New Roman"/>
              </a:rPr>
              <a:t>ma molto </a:t>
            </a:r>
            <a:r>
              <a:rPr sz="1200" spc="-5" dirty="0">
                <a:latin typeface="Times New Roman"/>
                <a:cs typeface="Times New Roman"/>
              </a:rPr>
              <a:t>del lavoro destinato </a:t>
            </a:r>
            <a:r>
              <a:rPr sz="1200" dirty="0">
                <a:latin typeface="Times New Roman"/>
                <a:cs typeface="Times New Roman"/>
              </a:rPr>
              <a:t>al </a:t>
            </a:r>
            <a:r>
              <a:rPr sz="1200" spc="-5" dirty="0">
                <a:latin typeface="Times New Roman"/>
                <a:cs typeface="Times New Roman"/>
              </a:rPr>
              <a:t>suo mantenimento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al suo </a:t>
            </a:r>
            <a:r>
              <a:rPr sz="1200" dirty="0">
                <a:latin typeface="Times New Roman"/>
                <a:cs typeface="Times New Roman"/>
              </a:rPr>
              <a:t>sviluppo è </a:t>
            </a:r>
            <a:r>
              <a:rPr sz="1200" spc="-5" dirty="0">
                <a:latin typeface="Times New Roman"/>
                <a:cs typeface="Times New Roman"/>
              </a:rPr>
              <a:t>effettuato </a:t>
            </a:r>
            <a:r>
              <a:rPr sz="1200" dirty="0">
                <a:latin typeface="Times New Roman"/>
                <a:cs typeface="Times New Roman"/>
              </a:rPr>
              <a:t>dai </a:t>
            </a:r>
            <a:r>
              <a:rPr sz="1200" spc="-5" dirty="0">
                <a:latin typeface="Times New Roman"/>
                <a:cs typeface="Times New Roman"/>
              </a:rPr>
              <a:t>Sovrintendenti Celesti. </a:t>
            </a:r>
            <a:r>
              <a:rPr sz="1200" dirty="0">
                <a:latin typeface="Times New Roman"/>
                <a:cs typeface="Times New Roman"/>
              </a:rPr>
              <a:t>Questi  </a:t>
            </a:r>
            <a:r>
              <a:rPr sz="1200" spc="-5" dirty="0">
                <a:latin typeface="Times New Roman"/>
                <a:cs typeface="Times New Roman"/>
              </a:rPr>
              <a:t>esseri </a:t>
            </a:r>
            <a:r>
              <a:rPr sz="1200" dirty="0">
                <a:latin typeface="Times New Roman"/>
                <a:cs typeface="Times New Roman"/>
              </a:rPr>
              <a:t>sono un </a:t>
            </a:r>
            <a:r>
              <a:rPr sz="1200" spc="-5" dirty="0">
                <a:latin typeface="Times New Roman"/>
                <a:cs typeface="Times New Roman"/>
              </a:rPr>
              <a:t>corpo reclutato che comprende </a:t>
            </a:r>
            <a:r>
              <a:rPr sz="1200" dirty="0">
                <a:latin typeface="Times New Roman"/>
                <a:cs typeface="Times New Roman"/>
              </a:rPr>
              <a:t>tutti i tipi d’individui </a:t>
            </a:r>
            <a:r>
              <a:rPr sz="1200" spc="-5" dirty="0">
                <a:latin typeface="Times New Roman"/>
                <a:cs typeface="Times New Roman"/>
              </a:rPr>
              <a:t>connessi </a:t>
            </a:r>
            <a:r>
              <a:rPr sz="1200" dirty="0">
                <a:latin typeface="Times New Roman"/>
                <a:cs typeface="Times New Roman"/>
              </a:rPr>
              <a:t>con il </a:t>
            </a:r>
            <a:r>
              <a:rPr sz="1200" spc="-5" dirty="0">
                <a:latin typeface="Times New Roman"/>
                <a:cs typeface="Times New Roman"/>
              </a:rPr>
              <a:t>programma </a:t>
            </a:r>
            <a:r>
              <a:rPr sz="1200" dirty="0">
                <a:latin typeface="Times New Roman"/>
                <a:cs typeface="Times New Roman"/>
              </a:rPr>
              <a:t>d’istruzione e di </a:t>
            </a:r>
            <a:r>
              <a:rPr sz="1200" spc="-5" dirty="0">
                <a:latin typeface="Times New Roman"/>
                <a:cs typeface="Times New Roman"/>
              </a:rPr>
              <a:t>preparazione dei  mortali ascendenti. </a:t>
            </a:r>
            <a:r>
              <a:rPr sz="1200" spc="-10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Nebadon ve ne sono più di tre milioni e sono tutti </a:t>
            </a:r>
            <a:r>
              <a:rPr sz="1200" spc="-5" dirty="0">
                <a:latin typeface="Times New Roman"/>
                <a:cs typeface="Times New Roman"/>
              </a:rPr>
              <a:t>volontari </a:t>
            </a:r>
            <a:r>
              <a:rPr sz="1200" dirty="0">
                <a:latin typeface="Times New Roman"/>
                <a:cs typeface="Times New Roman"/>
              </a:rPr>
              <a:t>che </a:t>
            </a:r>
            <a:r>
              <a:rPr sz="1200" spc="-5" dirty="0">
                <a:latin typeface="Times New Roman"/>
                <a:cs typeface="Times New Roman"/>
              </a:rPr>
              <a:t>si </a:t>
            </a:r>
            <a:r>
              <a:rPr sz="1200" dirty="0">
                <a:latin typeface="Times New Roman"/>
                <a:cs typeface="Times New Roman"/>
              </a:rPr>
              <a:t>sono </a:t>
            </a:r>
            <a:r>
              <a:rPr sz="1200" spc="-5" dirty="0">
                <a:latin typeface="Times New Roman"/>
                <a:cs typeface="Times New Roman"/>
              </a:rPr>
              <a:t>qualificati per esperienza </a:t>
            </a:r>
            <a:r>
              <a:rPr sz="1200" dirty="0">
                <a:latin typeface="Times New Roman"/>
                <a:cs typeface="Times New Roman"/>
              </a:rPr>
              <a:t>a servire da  </a:t>
            </a:r>
            <a:r>
              <a:rPr sz="1200" spc="-5" dirty="0">
                <a:latin typeface="Times New Roman"/>
                <a:cs typeface="Times New Roman"/>
              </a:rPr>
              <a:t>consulenti educativi </a:t>
            </a:r>
            <a:r>
              <a:rPr sz="1200" dirty="0">
                <a:latin typeface="Times New Roman"/>
                <a:cs typeface="Times New Roman"/>
              </a:rPr>
              <a:t>per l’intero </a:t>
            </a:r>
            <a:r>
              <a:rPr sz="1200" spc="-5" dirty="0">
                <a:latin typeface="Times New Roman"/>
                <a:cs typeface="Times New Roman"/>
              </a:rPr>
              <a:t>regno. Dal loro </a:t>
            </a:r>
            <a:r>
              <a:rPr sz="1200" dirty="0">
                <a:latin typeface="Times New Roman"/>
                <a:cs typeface="Times New Roman"/>
              </a:rPr>
              <a:t>quartier </a:t>
            </a:r>
            <a:r>
              <a:rPr sz="1200" spc="-5" dirty="0">
                <a:latin typeface="Times New Roman"/>
                <a:cs typeface="Times New Roman"/>
              </a:rPr>
              <a:t>generale sui </a:t>
            </a:r>
            <a:r>
              <a:rPr sz="1200" dirty="0">
                <a:latin typeface="Times New Roman"/>
                <a:cs typeface="Times New Roman"/>
              </a:rPr>
              <a:t>mondi </a:t>
            </a:r>
            <a:r>
              <a:rPr sz="1200" spc="-5" dirty="0">
                <a:latin typeface="Times New Roman"/>
                <a:cs typeface="Times New Roman"/>
              </a:rPr>
              <a:t>Melchizedek </a:t>
            </a:r>
            <a:r>
              <a:rPr sz="1200" dirty="0">
                <a:latin typeface="Times New Roman"/>
                <a:cs typeface="Times New Roman"/>
              </a:rPr>
              <a:t>di Salvington questi </a:t>
            </a:r>
            <a:r>
              <a:rPr sz="1200" spc="-5" dirty="0">
                <a:latin typeface="Times New Roman"/>
                <a:cs typeface="Times New Roman"/>
              </a:rPr>
              <a:t>sovrintendenti  percorrono </a:t>
            </a:r>
            <a:r>
              <a:rPr sz="1200" dirty="0">
                <a:latin typeface="Times New Roman"/>
                <a:cs typeface="Times New Roman"/>
              </a:rPr>
              <a:t>l’Universo </a:t>
            </a:r>
            <a:r>
              <a:rPr sz="1200" spc="-5" dirty="0">
                <a:latin typeface="Times New Roman"/>
                <a:cs typeface="Times New Roman"/>
              </a:rPr>
              <a:t>locale </a:t>
            </a:r>
            <a:r>
              <a:rPr sz="1200" dirty="0">
                <a:latin typeface="Times New Roman"/>
                <a:cs typeface="Times New Roman"/>
              </a:rPr>
              <a:t>come </a:t>
            </a:r>
            <a:r>
              <a:rPr sz="1200" spc="-5" dirty="0">
                <a:latin typeface="Times New Roman"/>
                <a:cs typeface="Times New Roman"/>
              </a:rPr>
              <a:t>ispettori </a:t>
            </a:r>
            <a:r>
              <a:rPr sz="1200" dirty="0">
                <a:latin typeface="Times New Roman"/>
                <a:cs typeface="Times New Roman"/>
              </a:rPr>
              <a:t>della </a:t>
            </a:r>
            <a:r>
              <a:rPr sz="1200" spc="-5" dirty="0">
                <a:latin typeface="Times New Roman"/>
                <a:cs typeface="Times New Roman"/>
              </a:rPr>
              <a:t>tecnica scolastica </a:t>
            </a:r>
            <a:r>
              <a:rPr sz="1200" dirty="0">
                <a:latin typeface="Times New Roman"/>
                <a:cs typeface="Times New Roman"/>
              </a:rPr>
              <a:t>di Nebadon </a:t>
            </a:r>
            <a:r>
              <a:rPr sz="1200" spc="-5" dirty="0">
                <a:latin typeface="Times New Roman"/>
                <a:cs typeface="Times New Roman"/>
              </a:rPr>
              <a:t>pianificata </a:t>
            </a:r>
            <a:r>
              <a:rPr sz="1200" dirty="0">
                <a:latin typeface="Times New Roman"/>
                <a:cs typeface="Times New Roman"/>
              </a:rPr>
              <a:t>per la preparazione mentale e</a:t>
            </a:r>
            <a:r>
              <a:rPr sz="1200" spc="5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</a:t>
            </a:r>
            <a:endParaRPr sz="1200">
              <a:latin typeface="Times New Roman"/>
              <a:cs typeface="Times New Roman"/>
            </a:endParaRPr>
          </a:p>
          <a:p>
            <a:pPr marL="6350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l’educazione spirituale </a:t>
            </a:r>
            <a:r>
              <a:rPr sz="1200" dirty="0">
                <a:latin typeface="Times New Roman"/>
                <a:cs typeface="Times New Roman"/>
              </a:rPr>
              <a:t>delle </a:t>
            </a:r>
            <a:r>
              <a:rPr sz="1200" spc="-5" dirty="0">
                <a:latin typeface="Times New Roman"/>
                <a:cs typeface="Times New Roman"/>
              </a:rPr>
              <a:t>creature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ascendenti.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00">
              <a:latin typeface="Times New Roman"/>
              <a:cs typeface="Times New Roman"/>
            </a:endParaRPr>
          </a:p>
          <a:p>
            <a:pPr marL="63500" marR="319405">
              <a:lnSpc>
                <a:spcPct val="9590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(412.2) 37:6.2 </a:t>
            </a:r>
            <a:r>
              <a:rPr sz="1200" spc="-5" dirty="0">
                <a:latin typeface="Times New Roman"/>
                <a:cs typeface="Times New Roman"/>
              </a:rPr>
              <a:t>Questa preparazione mentale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questa educazione </a:t>
            </a:r>
            <a:r>
              <a:rPr sz="1200" dirty="0">
                <a:latin typeface="Times New Roman"/>
                <a:cs typeface="Times New Roman"/>
              </a:rPr>
              <a:t>spirituale sono </a:t>
            </a:r>
            <a:r>
              <a:rPr sz="1200" spc="-5" dirty="0">
                <a:latin typeface="Times New Roman"/>
                <a:cs typeface="Times New Roman"/>
              </a:rPr>
              <a:t>effettuate </a:t>
            </a:r>
            <a:r>
              <a:rPr sz="1200" dirty="0">
                <a:latin typeface="Times New Roman"/>
                <a:cs typeface="Times New Roman"/>
              </a:rPr>
              <a:t>a partire </a:t>
            </a:r>
            <a:r>
              <a:rPr sz="1200" spc="-5" dirty="0">
                <a:latin typeface="Times New Roman"/>
                <a:cs typeface="Times New Roman"/>
              </a:rPr>
              <a:t>dai </a:t>
            </a:r>
            <a:r>
              <a:rPr sz="1200" dirty="0">
                <a:latin typeface="Times New Roman"/>
                <a:cs typeface="Times New Roman"/>
              </a:rPr>
              <a:t>mondi di </a:t>
            </a:r>
            <a:r>
              <a:rPr sz="1200" spc="-5" dirty="0">
                <a:latin typeface="Times New Roman"/>
                <a:cs typeface="Times New Roman"/>
              </a:rPr>
              <a:t>origine umana,  proseguite nei </a:t>
            </a:r>
            <a:r>
              <a:rPr sz="1200" dirty="0">
                <a:latin typeface="Times New Roman"/>
                <a:cs typeface="Times New Roman"/>
              </a:rPr>
              <a:t>mondi delle dimore </a:t>
            </a:r>
            <a:r>
              <a:rPr sz="1200" spc="-5" dirty="0">
                <a:latin typeface="Times New Roman"/>
                <a:cs typeface="Times New Roman"/>
              </a:rPr>
              <a:t>del sistema </a:t>
            </a:r>
            <a:r>
              <a:rPr sz="1200" dirty="0">
                <a:latin typeface="Times New Roman"/>
                <a:cs typeface="Times New Roman"/>
              </a:rPr>
              <a:t>e nelle </a:t>
            </a:r>
            <a:r>
              <a:rPr sz="1200" spc="-5" dirty="0">
                <a:latin typeface="Times New Roman"/>
                <a:cs typeface="Times New Roman"/>
              </a:rPr>
              <a:t>altre </a:t>
            </a:r>
            <a:r>
              <a:rPr sz="1200" dirty="0">
                <a:latin typeface="Times New Roman"/>
                <a:cs typeface="Times New Roman"/>
              </a:rPr>
              <a:t>sfere di </a:t>
            </a:r>
            <a:r>
              <a:rPr sz="1200" spc="-5" dirty="0">
                <a:latin typeface="Times New Roman"/>
                <a:cs typeface="Times New Roman"/>
              </a:rPr>
              <a:t>progresso associate </a:t>
            </a:r>
            <a:r>
              <a:rPr sz="1200" dirty="0">
                <a:latin typeface="Times New Roman"/>
                <a:cs typeface="Times New Roman"/>
              </a:rPr>
              <a:t>a </a:t>
            </a:r>
            <a:r>
              <a:rPr sz="1200" spc="-5" dirty="0">
                <a:latin typeface="Times New Roman"/>
                <a:cs typeface="Times New Roman"/>
              </a:rPr>
              <a:t>Jerusem, </a:t>
            </a:r>
            <a:r>
              <a:rPr sz="1200" dirty="0">
                <a:latin typeface="Times New Roman"/>
                <a:cs typeface="Times New Roman"/>
              </a:rPr>
              <a:t>fino </a:t>
            </a:r>
            <a:r>
              <a:rPr sz="1200" spc="-5" dirty="0">
                <a:latin typeface="Times New Roman"/>
                <a:cs typeface="Times New Roman"/>
              </a:rPr>
              <a:t>ai </a:t>
            </a:r>
            <a:r>
              <a:rPr sz="1200" dirty="0">
                <a:latin typeface="Times New Roman"/>
                <a:cs typeface="Times New Roman"/>
              </a:rPr>
              <a:t>settanta regni di  </a:t>
            </a:r>
            <a:r>
              <a:rPr sz="1200" spc="-5" dirty="0">
                <a:latin typeface="Times New Roman"/>
                <a:cs typeface="Times New Roman"/>
              </a:rPr>
              <a:t>socializzazione collegati con Edentia ed alle quattrocentonovanta </a:t>
            </a:r>
            <a:r>
              <a:rPr sz="1200" dirty="0">
                <a:latin typeface="Times New Roman"/>
                <a:cs typeface="Times New Roman"/>
              </a:rPr>
              <a:t>sfere di progresso spirituale </a:t>
            </a:r>
            <a:r>
              <a:rPr sz="1200" spc="-5" dirty="0">
                <a:latin typeface="Times New Roman"/>
                <a:cs typeface="Times New Roman"/>
              </a:rPr>
              <a:t>che circondano Salvington. </a:t>
            </a:r>
            <a:r>
              <a:rPr sz="1200" spc="5" dirty="0">
                <a:latin typeface="Times New Roman"/>
                <a:cs typeface="Times New Roman"/>
              </a:rPr>
              <a:t>Sulla  </a:t>
            </a:r>
            <a:r>
              <a:rPr sz="1200" spc="-5" dirty="0">
                <a:latin typeface="Times New Roman"/>
                <a:cs typeface="Times New Roman"/>
              </a:rPr>
              <a:t>capitale stessa </a:t>
            </a:r>
            <a:r>
              <a:rPr sz="1200" dirty="0">
                <a:latin typeface="Times New Roman"/>
                <a:cs typeface="Times New Roman"/>
              </a:rPr>
              <a:t>dell’Universo vi </a:t>
            </a:r>
            <a:r>
              <a:rPr sz="1200" spc="-5" dirty="0">
                <a:latin typeface="Times New Roman"/>
                <a:cs typeface="Times New Roman"/>
              </a:rPr>
              <a:t>sono numerose scuole Melchizedek, </a:t>
            </a:r>
            <a:r>
              <a:rPr sz="1200" dirty="0">
                <a:latin typeface="Times New Roman"/>
                <a:cs typeface="Times New Roman"/>
              </a:rPr>
              <a:t>i collegi dei </a:t>
            </a:r>
            <a:r>
              <a:rPr sz="1200" spc="-5" dirty="0">
                <a:latin typeface="Times New Roman"/>
                <a:cs typeface="Times New Roman"/>
              </a:rPr>
              <a:t>Figli </a:t>
            </a:r>
            <a:r>
              <a:rPr sz="1200" dirty="0">
                <a:latin typeface="Times New Roman"/>
                <a:cs typeface="Times New Roman"/>
              </a:rPr>
              <a:t>d’Universo, le </a:t>
            </a:r>
            <a:r>
              <a:rPr sz="1200" spc="-5" dirty="0">
                <a:latin typeface="Times New Roman"/>
                <a:cs typeface="Times New Roman"/>
              </a:rPr>
              <a:t>Università serafiche </a:t>
            </a:r>
            <a:r>
              <a:rPr sz="1200" dirty="0">
                <a:latin typeface="Times New Roman"/>
                <a:cs typeface="Times New Roman"/>
              </a:rPr>
              <a:t>e le  </a:t>
            </a:r>
            <a:r>
              <a:rPr sz="1200" spc="-5" dirty="0">
                <a:latin typeface="Times New Roman"/>
                <a:cs typeface="Times New Roman"/>
              </a:rPr>
              <a:t>scuole dei Figli Istruttori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dell’Unione dei </a:t>
            </a:r>
            <a:r>
              <a:rPr sz="1200" dirty="0">
                <a:latin typeface="Times New Roman"/>
                <a:cs typeface="Times New Roman"/>
              </a:rPr>
              <a:t>Giorni. </a:t>
            </a:r>
            <a:r>
              <a:rPr sz="1200" spc="-5" dirty="0">
                <a:latin typeface="Times New Roman"/>
                <a:cs typeface="Times New Roman"/>
              </a:rPr>
              <a:t>Ogni possibile provvedimento </a:t>
            </a:r>
            <a:r>
              <a:rPr sz="1200" dirty="0">
                <a:latin typeface="Times New Roman"/>
                <a:cs typeface="Times New Roman"/>
              </a:rPr>
              <a:t>viene </a:t>
            </a:r>
            <a:r>
              <a:rPr sz="1200" spc="-5" dirty="0">
                <a:latin typeface="Times New Roman"/>
                <a:cs typeface="Times New Roman"/>
              </a:rPr>
              <a:t>adottato </a:t>
            </a:r>
            <a:r>
              <a:rPr sz="1200" dirty="0">
                <a:latin typeface="Times New Roman"/>
                <a:cs typeface="Times New Roman"/>
              </a:rPr>
              <a:t>al fine di </a:t>
            </a:r>
            <a:r>
              <a:rPr sz="1200" spc="-5" dirty="0">
                <a:latin typeface="Times New Roman"/>
                <a:cs typeface="Times New Roman"/>
              </a:rPr>
              <a:t>qualificare </a:t>
            </a:r>
            <a:r>
              <a:rPr sz="1200" dirty="0">
                <a:latin typeface="Times New Roman"/>
                <a:cs typeface="Times New Roman"/>
              </a:rPr>
              <a:t>le </a:t>
            </a:r>
            <a:r>
              <a:rPr sz="1200" spc="5" dirty="0">
                <a:latin typeface="Times New Roman"/>
                <a:cs typeface="Times New Roman"/>
              </a:rPr>
              <a:t>varie  </a:t>
            </a:r>
            <a:r>
              <a:rPr sz="1200" spc="-5" dirty="0">
                <a:latin typeface="Times New Roman"/>
                <a:cs typeface="Times New Roman"/>
              </a:rPr>
              <a:t>personalità dell’Universo per </a:t>
            </a:r>
            <a:r>
              <a:rPr sz="1200" dirty="0">
                <a:latin typeface="Times New Roman"/>
                <a:cs typeface="Times New Roman"/>
              </a:rPr>
              <a:t>un </a:t>
            </a:r>
            <a:r>
              <a:rPr sz="1200" spc="-5" dirty="0">
                <a:latin typeface="Times New Roman"/>
                <a:cs typeface="Times New Roman"/>
              </a:rPr>
              <a:t>accresciuto servizio </a:t>
            </a:r>
            <a:r>
              <a:rPr sz="1200" dirty="0">
                <a:latin typeface="Times New Roman"/>
                <a:cs typeface="Times New Roman"/>
              </a:rPr>
              <a:t>e </a:t>
            </a:r>
            <a:r>
              <a:rPr sz="1200" spc="-5" dirty="0">
                <a:latin typeface="Times New Roman"/>
                <a:cs typeface="Times New Roman"/>
              </a:rPr>
              <a:t>per funzioni sempre migliori. L’intero </a:t>
            </a:r>
            <a:r>
              <a:rPr sz="1200" dirty="0">
                <a:latin typeface="Times New Roman"/>
                <a:cs typeface="Times New Roman"/>
              </a:rPr>
              <a:t>Universo è una </a:t>
            </a:r>
            <a:r>
              <a:rPr sz="1200" spc="-5" dirty="0">
                <a:latin typeface="Times New Roman"/>
                <a:cs typeface="Times New Roman"/>
              </a:rPr>
              <a:t>vasta</a:t>
            </a:r>
            <a:r>
              <a:rPr sz="1200" spc="2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scuola.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Times New Roman"/>
              <a:cs typeface="Times New Roman"/>
            </a:endParaRPr>
          </a:p>
          <a:p>
            <a:pPr marL="63500" marR="268605">
              <a:lnSpc>
                <a:spcPts val="1380"/>
              </a:lnSpc>
            </a:pPr>
            <a:r>
              <a:rPr sz="1200" spc="-7" baseline="38194" dirty="0">
                <a:latin typeface="Times New Roman"/>
                <a:cs typeface="Times New Roman"/>
              </a:rPr>
              <a:t>(412.3) 37:6.3 </a:t>
            </a:r>
            <a:r>
              <a:rPr sz="1200" dirty="0">
                <a:latin typeface="Times New Roman"/>
                <a:cs typeface="Times New Roman"/>
              </a:rPr>
              <a:t>I metodi </a:t>
            </a:r>
            <a:r>
              <a:rPr sz="1200" spc="-5" dirty="0">
                <a:latin typeface="Times New Roman"/>
                <a:cs typeface="Times New Roman"/>
              </a:rPr>
              <a:t>impiegati </a:t>
            </a:r>
            <a:r>
              <a:rPr sz="1200" dirty="0">
                <a:latin typeface="Times New Roman"/>
                <a:cs typeface="Times New Roman"/>
              </a:rPr>
              <a:t>in molte </a:t>
            </a:r>
            <a:r>
              <a:rPr sz="1200" spc="-5" dirty="0">
                <a:latin typeface="Times New Roman"/>
                <a:cs typeface="Times New Roman"/>
              </a:rPr>
              <a:t>delle scuole superiori trascendono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concezione umana sull’arte d’insegnare </a:t>
            </a:r>
            <a:r>
              <a:rPr sz="1200" dirty="0">
                <a:latin typeface="Times New Roman"/>
                <a:cs typeface="Times New Roman"/>
              </a:rPr>
              <a:t>la verità, ma  </a:t>
            </a:r>
            <a:r>
              <a:rPr sz="1200" spc="-5" dirty="0">
                <a:latin typeface="Times New Roman"/>
                <a:cs typeface="Times New Roman"/>
              </a:rPr>
              <a:t>questa </a:t>
            </a:r>
            <a:r>
              <a:rPr sz="1200" dirty="0">
                <a:latin typeface="Times New Roman"/>
                <a:cs typeface="Times New Roman"/>
              </a:rPr>
              <a:t>è la nota dominante </a:t>
            </a:r>
            <a:r>
              <a:rPr sz="1200" spc="-5" dirty="0">
                <a:latin typeface="Times New Roman"/>
                <a:cs typeface="Times New Roman"/>
              </a:rPr>
              <a:t>dell’intero sistema educativo: l’acquisizione del carattere </a:t>
            </a:r>
            <a:r>
              <a:rPr sz="1200" dirty="0">
                <a:latin typeface="Times New Roman"/>
                <a:cs typeface="Times New Roman"/>
              </a:rPr>
              <a:t>per mezzo di </a:t>
            </a:r>
            <a:r>
              <a:rPr sz="1200" spc="-5" dirty="0">
                <a:latin typeface="Times New Roman"/>
                <a:cs typeface="Times New Roman"/>
              </a:rPr>
              <a:t>un’esperienza </a:t>
            </a:r>
            <a:r>
              <a:rPr sz="1200" dirty="0">
                <a:latin typeface="Times New Roman"/>
                <a:cs typeface="Times New Roman"/>
              </a:rPr>
              <a:t>illuminata.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spc="-5" dirty="0">
                <a:latin typeface="Times New Roman"/>
                <a:cs typeface="Times New Roman"/>
              </a:rPr>
              <a:t>Gli</a:t>
            </a:r>
            <a:endParaRPr sz="1200">
              <a:latin typeface="Times New Roman"/>
              <a:cs typeface="Times New Roman"/>
            </a:endParaRPr>
          </a:p>
          <a:p>
            <a:pPr marL="63500" marR="43180">
              <a:lnSpc>
                <a:spcPts val="1380"/>
              </a:lnSpc>
            </a:pPr>
            <a:r>
              <a:rPr sz="1200" spc="-5" dirty="0">
                <a:latin typeface="Times New Roman"/>
                <a:cs typeface="Times New Roman"/>
              </a:rPr>
              <a:t>insegnanti </a:t>
            </a:r>
            <a:r>
              <a:rPr sz="1200" dirty="0">
                <a:latin typeface="Times New Roman"/>
                <a:cs typeface="Times New Roman"/>
              </a:rPr>
              <a:t>forniscono l’illuminazione; la </a:t>
            </a:r>
            <a:r>
              <a:rPr sz="1200" spc="-5" dirty="0">
                <a:latin typeface="Times New Roman"/>
                <a:cs typeface="Times New Roman"/>
              </a:rPr>
              <a:t>postazione nell’Universo </a:t>
            </a:r>
            <a:r>
              <a:rPr sz="1200" dirty="0">
                <a:latin typeface="Times New Roman"/>
                <a:cs typeface="Times New Roman"/>
              </a:rPr>
              <a:t>e lo </a:t>
            </a:r>
            <a:r>
              <a:rPr sz="1200" spc="-5" dirty="0">
                <a:latin typeface="Times New Roman"/>
                <a:cs typeface="Times New Roman"/>
              </a:rPr>
              <a:t>status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ascendente offrono l’opportunità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fare esperienza;  </a:t>
            </a:r>
            <a:r>
              <a:rPr sz="1200" dirty="0">
                <a:latin typeface="Times New Roman"/>
                <a:cs typeface="Times New Roman"/>
              </a:rPr>
              <a:t>la </a:t>
            </a:r>
            <a:r>
              <a:rPr sz="1200" spc="-5" dirty="0">
                <a:latin typeface="Times New Roman"/>
                <a:cs typeface="Times New Roman"/>
              </a:rPr>
              <a:t>saggia utilizzazione </a:t>
            </a:r>
            <a:r>
              <a:rPr sz="1200" dirty="0">
                <a:latin typeface="Times New Roman"/>
                <a:cs typeface="Times New Roman"/>
              </a:rPr>
              <a:t>di </a:t>
            </a:r>
            <a:r>
              <a:rPr sz="1200" spc="-5" dirty="0">
                <a:latin typeface="Times New Roman"/>
                <a:cs typeface="Times New Roman"/>
              </a:rPr>
              <a:t>entrambi </a:t>
            </a:r>
            <a:r>
              <a:rPr sz="1200" dirty="0">
                <a:latin typeface="Times New Roman"/>
                <a:cs typeface="Times New Roman"/>
              </a:rPr>
              <a:t>i </a:t>
            </a:r>
            <a:r>
              <a:rPr sz="1200" spc="-5" dirty="0">
                <a:latin typeface="Times New Roman"/>
                <a:cs typeface="Times New Roman"/>
              </a:rPr>
              <a:t>fattori </a:t>
            </a:r>
            <a:r>
              <a:rPr sz="1200" dirty="0">
                <a:latin typeface="Times New Roman"/>
                <a:cs typeface="Times New Roman"/>
              </a:rPr>
              <a:t>accresce il</a:t>
            </a:r>
            <a:r>
              <a:rPr sz="1200" spc="-5" dirty="0">
                <a:latin typeface="Times New Roman"/>
                <a:cs typeface="Times New Roman"/>
              </a:rPr>
              <a:t> carattere.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1515"/>
              </a:lnSpc>
            </a:pPr>
            <a:r>
              <a:rPr spc="-5" dirty="0"/>
              <a:t>II</a:t>
            </a:r>
            <a:r>
              <a:rPr spc="-65" dirty="0"/>
              <a:t> </a:t>
            </a:r>
            <a:r>
              <a:rPr spc="-5" dirty="0"/>
              <a:t>Libro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171091</Words>
  <Application>Microsoft Office PowerPoint</Application>
  <PresentationFormat>Custom</PresentationFormat>
  <Paragraphs>6349</Paragraphs>
  <Slides>516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516</vt:i4>
      </vt:variant>
    </vt:vector>
  </HeadingPairs>
  <TitlesOfParts>
    <vt:vector size="517" baseType="lpstr">
      <vt:lpstr>Office Theme</vt:lpstr>
      <vt:lpstr>L’Universo Locale</vt:lpstr>
      <vt:lpstr>L’Universo Locale</vt:lpstr>
      <vt:lpstr>L’Universo Locale</vt:lpstr>
      <vt:lpstr>L’Universo Locale</vt:lpstr>
      <vt:lpstr>L’Universo Locale</vt:lpstr>
      <vt:lpstr>Fascicolo 32: L’evoluzione degli Universi locali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33: L’amministrazione dell’Universo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34: Lo Spirito Madre dell’Universo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36: I Portatori di Vita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37: Le personalità dell’Universo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38: Gli spiriti tutelari dell’Universo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42: L’energia — mente e materia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45: L’amministrazione del sistema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46: La capitale del sistema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48: La vita morontiale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50: I Principi Planetari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53: La ribellione di Lucifero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54: I problemi della ribellione di Lucifero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Fascicolo 56: L’unità universale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  <vt:lpstr>L’Universo Locale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Il Libro di Urantia</dc:title>
  <dc:creator/>
  <cp:lastModifiedBy/>
  <cp:revision>1</cp:revision>
  <dcterms:created xsi:type="dcterms:W3CDTF">2020-11-30T23:08:35Z</dcterms:created>
  <dcterms:modified xsi:type="dcterms:W3CDTF">2021-01-20T09:22:50Z</dcterms:modified>
</cp:coreProperties>
</file>